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3" r:id="rId2"/>
    <p:sldMasterId id="2147483685" r:id="rId3"/>
    <p:sldMasterId id="2147483697" r:id="rId4"/>
    <p:sldMasterId id="2147483709" r:id="rId5"/>
    <p:sldMasterId id="2147483722" r:id="rId6"/>
  </p:sldMasterIdLst>
  <p:notesMasterIdLst>
    <p:notesMasterId r:id="rId61"/>
  </p:notesMasterIdLst>
  <p:handoutMasterIdLst>
    <p:handoutMasterId r:id="rId62"/>
  </p:handoutMasterIdLst>
  <p:sldIdLst>
    <p:sldId id="1026" r:id="rId7"/>
    <p:sldId id="1027" r:id="rId8"/>
    <p:sldId id="1028" r:id="rId9"/>
    <p:sldId id="1029" r:id="rId10"/>
    <p:sldId id="959" r:id="rId11"/>
    <p:sldId id="961" r:id="rId12"/>
    <p:sldId id="1031" r:id="rId13"/>
    <p:sldId id="1032" r:id="rId14"/>
    <p:sldId id="1033" r:id="rId15"/>
    <p:sldId id="1034" r:id="rId16"/>
    <p:sldId id="1035" r:id="rId17"/>
    <p:sldId id="1036" r:id="rId18"/>
    <p:sldId id="1037" r:id="rId19"/>
    <p:sldId id="1038" r:id="rId20"/>
    <p:sldId id="1039" r:id="rId21"/>
    <p:sldId id="1040" r:id="rId22"/>
    <p:sldId id="1041" r:id="rId23"/>
    <p:sldId id="1042" r:id="rId24"/>
    <p:sldId id="1043" r:id="rId25"/>
    <p:sldId id="1044" r:id="rId26"/>
    <p:sldId id="1045" r:id="rId27"/>
    <p:sldId id="1046" r:id="rId28"/>
    <p:sldId id="1047" r:id="rId29"/>
    <p:sldId id="1048" r:id="rId30"/>
    <p:sldId id="1049" r:id="rId31"/>
    <p:sldId id="1050" r:id="rId32"/>
    <p:sldId id="1051" r:id="rId33"/>
    <p:sldId id="1052" r:id="rId34"/>
    <p:sldId id="1053" r:id="rId35"/>
    <p:sldId id="1054" r:id="rId36"/>
    <p:sldId id="1055" r:id="rId37"/>
    <p:sldId id="1056" r:id="rId38"/>
    <p:sldId id="1057" r:id="rId39"/>
    <p:sldId id="1058" r:id="rId40"/>
    <p:sldId id="1059" r:id="rId41"/>
    <p:sldId id="1060" r:id="rId42"/>
    <p:sldId id="1061" r:id="rId43"/>
    <p:sldId id="1062" r:id="rId44"/>
    <p:sldId id="1063" r:id="rId45"/>
    <p:sldId id="1064" r:id="rId46"/>
    <p:sldId id="1065" r:id="rId47"/>
    <p:sldId id="1066" r:id="rId48"/>
    <p:sldId id="1067" r:id="rId49"/>
    <p:sldId id="1068" r:id="rId50"/>
    <p:sldId id="1069" r:id="rId51"/>
    <p:sldId id="1070" r:id="rId52"/>
    <p:sldId id="1071" r:id="rId53"/>
    <p:sldId id="1072" r:id="rId54"/>
    <p:sldId id="1073" r:id="rId55"/>
    <p:sldId id="1074" r:id="rId56"/>
    <p:sldId id="1075" r:id="rId57"/>
    <p:sldId id="1076" r:id="rId58"/>
    <p:sldId id="1077" r:id="rId59"/>
    <p:sldId id="1078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 snapToGrid="0" snapToObjects="1">
      <p:cViewPr varScale="1">
        <p:scale>
          <a:sx n="115" d="100"/>
          <a:sy n="115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presProps" Target="presProps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viewProps" Target="viewProp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20F2E-6A23-4363-B04D-22D2122FA34A}" type="slidenum">
              <a:rPr lang="en-GB" altLang="de-DE">
                <a:solidFill>
                  <a:prstClr val="black"/>
                </a:solidFill>
              </a:rPr>
              <a:pPr/>
              <a:t>3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Suppose that you have a free afternoon and you are thinking whether or not to go and play tennis.</a:t>
            </a:r>
          </a:p>
          <a:p>
            <a:r>
              <a:rPr lang="en-GB" altLang="de-DE"/>
              <a:t>How you do that?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7486-8801-497E-BC00-3D281F480466}" type="slidenum">
              <a:rPr lang="en-GB" altLang="de-DE">
                <a:solidFill>
                  <a:prstClr val="black"/>
                </a:solidFill>
              </a:rPr>
              <a:pPr/>
              <a:t>4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570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When can something like this useful in practice? </a:t>
            </a:r>
          </a:p>
          <a:p>
            <a:r>
              <a:rPr lang="en-GB" altLang="de-DE"/>
              <a:t>Let us look at a situation more closely….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9647-F797-42F2-8FA4-6043CA58DA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3FB5-4ACC-4716-B093-664D81B040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88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794F2-5BA6-406F-9716-6B18C1D0B4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A312-B9E0-4402-99F9-0BB79CF34D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27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74E-98CA-490B-85F9-86BD73AB3D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0435A-E7F1-4665-A01F-3BF0C4247D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25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0CC0F-487E-40DC-B8A0-40C1CB3544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86C0C-1BE4-4631-BB1E-6D45CCD916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07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9DCA-D8B7-4565-9E4C-87EB5DDDE5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D0BC6-410D-4090-A83C-0E881BA1CA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73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62E6-6BB3-438A-95FE-C35CB497BA4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8812F-0434-4DC3-B51D-E34C555156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4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631A9-1719-4A7D-A714-1BA938E9E23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B15A-A850-4B77-AEFA-ADE320D996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21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853F-8437-42FE-BCD1-EC32EC4C16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35B50-24F7-433D-8306-6DACE2A5C7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61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1BFD-F590-4AFF-94A6-FDB8BE2F65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AA478-CEAC-4593-A811-83A68ED6B5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58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C291-D444-4A55-87C9-17B8DBCE68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FF1F-AE02-4906-9717-8ABC678154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04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2ABBC-9CC5-4E9F-8F49-2B30F72844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97C0E-3C4B-4EBF-BBD9-1DDA2B05E3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13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459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48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5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57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06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64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3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329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74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987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033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915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60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500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4022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8452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91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5646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519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694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577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15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91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32519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8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1305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847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226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108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98621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76791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75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6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12/8/2015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926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279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581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19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733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6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34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608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077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75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587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09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F4D4BC2-CEFF-45B8-AD06-713CBBC9FA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DAFCA443-B013-4630-8A87-A72E01DB00D3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7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12/8/2015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2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5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ctrTitle"/>
          </p:nvPr>
        </p:nvSpPr>
        <p:spPr>
          <a:xfrm>
            <a:off x="642938" y="1714500"/>
            <a:ext cx="7772400" cy="1470025"/>
          </a:xfrm>
        </p:spPr>
        <p:txBody>
          <a:bodyPr/>
          <a:lstStyle/>
          <a:p>
            <a:pPr eaLnBrk="1" hangingPunct="1"/>
            <a:r>
              <a:rPr lang="de-DE" altLang="de-DE" sz="3600" dirty="0" smtClean="0"/>
              <a:t>Basic Machine Learning: Linear Models</a:t>
            </a:r>
            <a:endParaRPr lang="en-US" altLang="de-DE" sz="3600" dirty="0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573463"/>
            <a:ext cx="6400800" cy="2519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b="1" dirty="0" smtClean="0">
                <a:solidFill>
                  <a:schemeClr val="tx1"/>
                </a:solidFill>
              </a:rPr>
              <a:t>Alexander Fraser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CIS, LMU </a:t>
            </a:r>
            <a:r>
              <a:rPr lang="en-US" altLang="en-US" dirty="0" err="1" smtClean="0">
                <a:solidFill>
                  <a:schemeClr val="tx1"/>
                </a:solidFill>
              </a:rPr>
              <a:t>München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tx1"/>
                </a:solidFill>
              </a:rPr>
              <a:t>2015.12.08   WSD and MT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2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56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8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The lemma features that will be on (true = on = 1) are:</a:t>
            </a:r>
            <a:endParaRPr lang="de-DE" dirty="0" smtClean="0">
              <a:solidFill>
                <a:prstClr val="black"/>
              </a:solidFill>
            </a:endParaRP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-3_lemma_the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-2_lemma_Seminar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-1_lemma_at</a:t>
            </a:r>
            <a:endParaRPr lang="de-DE" dirty="0">
              <a:solidFill>
                <a:prstClr val="black"/>
              </a:solidFill>
            </a:endParaRPr>
          </a:p>
          <a:p>
            <a:pPr lvl="1"/>
            <a:r>
              <a:rPr lang="de-DE" dirty="0">
                <a:solidFill>
                  <a:prstClr val="black"/>
                </a:solidFill>
              </a:rPr>
              <a:t>+</a:t>
            </a:r>
            <a:r>
              <a:rPr lang="de-DE" dirty="0" smtClean="0">
                <a:solidFill>
                  <a:prstClr val="black"/>
                </a:solidFill>
              </a:rPr>
              <a:t>1_lemma_4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+2_lemma_pm</a:t>
            </a:r>
            <a:endParaRPr lang="de-DE" dirty="0">
              <a:solidFill>
                <a:prstClr val="black"/>
              </a:solidFill>
            </a:endParaRP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+3_lemma_will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2801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 (say, -3_lemma_giraffe)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1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4637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</a:t>
            </a:r>
          </a:p>
          <a:p>
            <a:r>
              <a:rPr lang="de-DE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23278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Machine Learning (Classification)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I'm going to start by presenting a very brief review of decision trees</a:t>
            </a:r>
          </a:p>
          <a:p>
            <a:pPr lvl="1"/>
            <a:r>
              <a:rPr lang="de-DE" dirty="0" smtClean="0"/>
              <a:t>I'll also briefly discuss overfitting</a:t>
            </a:r>
          </a:p>
          <a:p>
            <a:r>
              <a:rPr lang="de-DE" dirty="0" smtClean="0"/>
              <a:t>Then I'll talk about linear models, which are the workhorse of discriminative classification most used in NLP</a:t>
            </a:r>
          </a:p>
          <a:p>
            <a:r>
              <a:rPr lang="de-DE" dirty="0" smtClean="0"/>
              <a:t>The example I am repeatedly using here is the CMU seminars task, a standard IE task</a:t>
            </a:r>
          </a:p>
          <a:p>
            <a:pPr lvl="1"/>
            <a:r>
              <a:rPr lang="de-DE" dirty="0" smtClean="0"/>
              <a:t>I will explain this task in a few 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9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6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7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1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9843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5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5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5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Decision Tree Representation for ‘</a:t>
            </a:r>
            <a:r>
              <a:rPr lang="en-GB" altLang="de-DE" sz="2800" i="1"/>
              <a:t>Play Tennis?’</a:t>
            </a:r>
          </a:p>
        </p:txBody>
      </p:sp>
      <p:pic>
        <p:nvPicPr>
          <p:cNvPr id="229379" name="Picture 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1443038"/>
            <a:ext cx="5741988" cy="4762500"/>
          </a:xfrm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24588" y="1981200"/>
            <a:ext cx="2720975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de-DE" sz="2000"/>
              <a:t>Internal node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test an attribute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Branch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attribute value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Leaf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classification result</a:t>
            </a:r>
          </a:p>
          <a:p>
            <a:pPr>
              <a:buFont typeface="Wingdings" pitchFamily="2" charset="2"/>
              <a:buNone/>
            </a:pPr>
            <a:endParaRPr lang="en-GB" altLang="de-DE" sz="2000"/>
          </a:p>
        </p:txBody>
      </p:sp>
      <p:sp>
        <p:nvSpPr>
          <p:cNvPr id="6" name="TextBox 5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24611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autoUpdateAnimBg="0"/>
      <p:bldP spid="22938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383019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What we have had up until now is called </a:t>
            </a:r>
            <a:r>
              <a:rPr lang="de-DE" b="1" dirty="0" smtClean="0"/>
              <a:t>binary classification</a:t>
            </a:r>
          </a:p>
          <a:p>
            <a:r>
              <a:rPr lang="de-DE" dirty="0" smtClean="0"/>
              <a:t>But 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6146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dirty="0" smtClean="0"/>
              <a:t>But this 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43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When is it useful?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09763"/>
            <a:ext cx="7772400" cy="4114800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en-GB" altLang="de-DE"/>
              <a:t>Medical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Equipment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Credit risk analysis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etc</a:t>
            </a:r>
          </a:p>
          <a:p>
            <a:pPr lvl="1">
              <a:buFont typeface="Wingdings" pitchFamily="2" charset="2"/>
              <a:buChar char="§"/>
            </a:pPr>
            <a:endParaRPr lang="en-GB" altLang="de-DE"/>
          </a:p>
        </p:txBody>
      </p:sp>
      <p:sp>
        <p:nvSpPr>
          <p:cNvPr id="5" name="TextBox 4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9404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08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relying on these two independent classifiers is not optimal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   -1_label_&lt;stime&gt;</a:t>
            </a:r>
          </a:p>
          <a:p>
            <a:endParaRPr lang="de-DE" sz="24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11090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21634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To perform greedy classification, first run your classifier on "Seminar" </a:t>
            </a:r>
            <a:endParaRPr lang="de-DE" sz="20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Suppose you correctly choose "O"</a:t>
            </a:r>
            <a:endParaRPr lang="de-DE" sz="20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cs typeface="Century Gothic"/>
              </a:rPr>
              <a:t>Then when classifying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"4", </a:t>
            </a:r>
            <a:r>
              <a:rPr lang="de-DE" sz="2000" dirty="0">
                <a:solidFill>
                  <a:prstClr val="black"/>
                </a:solidFill>
                <a:cs typeface="Century Gothic"/>
              </a:rPr>
              <a:t>use the feature: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cs typeface="Century Gothic"/>
              </a:rPr>
              <a:t>Suppose you correctly choose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Etc...</a:t>
            </a:r>
          </a:p>
          <a:p>
            <a:endParaRPr lang="de-DE" sz="2000" dirty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25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2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look at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0" indent="0">
              <a:buFont typeface="Arial"/>
              <a:buNone/>
            </a:pPr>
            <a:endParaRPr lang="de-DE" sz="1800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0" indent="0">
              <a:buFont typeface="Arial"/>
              <a:buNone/>
            </a:pPr>
            <a:endParaRPr lang="de-DE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told you how to actually learn the weight vector in the binary classifier</a:t>
            </a:r>
          </a:p>
          <a:p>
            <a:pPr lvl="1"/>
            <a:r>
              <a:rPr lang="de-DE" dirty="0" smtClean="0"/>
              <a:t>I also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Learning” (text 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9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8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7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3303</Words>
  <Application>Microsoft Office PowerPoint</Application>
  <PresentationFormat>On-screen Show (4:3)</PresentationFormat>
  <Paragraphs>571</Paragraphs>
  <Slides>54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54</vt:i4>
      </vt:variant>
    </vt:vector>
  </HeadingPairs>
  <TitlesOfParts>
    <vt:vector size="60" baseType="lpstr">
      <vt:lpstr>Office Theme</vt:lpstr>
      <vt:lpstr>Larissa-Design</vt:lpstr>
      <vt:lpstr>1_Office Theme</vt:lpstr>
      <vt:lpstr>2_Office Theme</vt:lpstr>
      <vt:lpstr>Median</vt:lpstr>
      <vt:lpstr>3_Office Theme</vt:lpstr>
      <vt:lpstr>Basic Machine Learning: Linear Models</vt:lpstr>
      <vt:lpstr>Basic Machine Learning (Classification)</vt:lpstr>
      <vt:lpstr>Decision Tree Representation for ‘Play Tennis?’</vt:lpstr>
      <vt:lpstr>When is it useful?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mdels?</vt:lpstr>
      <vt:lpstr>Feature Selection</vt:lpstr>
      <vt:lpstr>Training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WSD and MT - Decision Trees</dc:title>
  <dc:creator>Alexander Fraser</dc:creator>
  <cp:lastModifiedBy>alex</cp:lastModifiedBy>
  <cp:revision>601</cp:revision>
  <dcterms:created xsi:type="dcterms:W3CDTF">2011-12-07T15:05:48Z</dcterms:created>
  <dcterms:modified xsi:type="dcterms:W3CDTF">2015-12-08T16:42:08Z</dcterms:modified>
</cp:coreProperties>
</file>