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6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charts/chart1.xml" ContentType="application/vnd.openxmlformats-officedocument.drawingml.chart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673" r:id="rId2"/>
    <p:sldMasterId id="2147483697" r:id="rId3"/>
    <p:sldMasterId id="2147483709" r:id="rId4"/>
    <p:sldMasterId id="2147483722" r:id="rId5"/>
    <p:sldMasterId id="2147483734" r:id="rId6"/>
    <p:sldMasterId id="2147483746" r:id="rId7"/>
    <p:sldMasterId id="2147483758" r:id="rId8"/>
  </p:sldMasterIdLst>
  <p:notesMasterIdLst>
    <p:notesMasterId r:id="rId83"/>
  </p:notesMasterIdLst>
  <p:handoutMasterIdLst>
    <p:handoutMasterId r:id="rId84"/>
  </p:handoutMasterIdLst>
  <p:sldIdLst>
    <p:sldId id="1026" r:id="rId9"/>
    <p:sldId id="1094" r:id="rId10"/>
    <p:sldId id="1087" r:id="rId11"/>
    <p:sldId id="1091" r:id="rId12"/>
    <p:sldId id="1088" r:id="rId13"/>
    <p:sldId id="1092" r:id="rId14"/>
    <p:sldId id="1093" r:id="rId15"/>
    <p:sldId id="1090" r:id="rId16"/>
    <p:sldId id="1136" r:id="rId17"/>
    <p:sldId id="961" r:id="rId18"/>
    <p:sldId id="1033" r:id="rId19"/>
    <p:sldId id="1034" r:id="rId20"/>
    <p:sldId id="1035" r:id="rId21"/>
    <p:sldId id="1036" r:id="rId22"/>
    <p:sldId id="1038" r:id="rId23"/>
    <p:sldId id="1039" r:id="rId24"/>
    <p:sldId id="1040" r:id="rId25"/>
    <p:sldId id="1041" r:id="rId26"/>
    <p:sldId id="1042" r:id="rId27"/>
    <p:sldId id="1043" r:id="rId28"/>
    <p:sldId id="1053" r:id="rId29"/>
    <p:sldId id="1054" r:id="rId30"/>
    <p:sldId id="1056" r:id="rId31"/>
    <p:sldId id="1057" r:id="rId32"/>
    <p:sldId id="1058" r:id="rId33"/>
    <p:sldId id="1059" r:id="rId34"/>
    <p:sldId id="1062" r:id="rId35"/>
    <p:sldId id="1063" r:id="rId36"/>
    <p:sldId id="1064" r:id="rId37"/>
    <p:sldId id="1065" r:id="rId38"/>
    <p:sldId id="1066" r:id="rId39"/>
    <p:sldId id="1067" r:id="rId40"/>
    <p:sldId id="1068" r:id="rId41"/>
    <p:sldId id="1069" r:id="rId42"/>
    <p:sldId id="1070" r:id="rId43"/>
    <p:sldId id="1071" r:id="rId44"/>
    <p:sldId id="1072" r:id="rId45"/>
    <p:sldId id="1076" r:id="rId46"/>
    <p:sldId id="1138" r:id="rId47"/>
    <p:sldId id="1096" r:id="rId48"/>
    <p:sldId id="1097" r:id="rId49"/>
    <p:sldId id="1098" r:id="rId50"/>
    <p:sldId id="1099" r:id="rId51"/>
    <p:sldId id="1100" r:id="rId52"/>
    <p:sldId id="1101" r:id="rId53"/>
    <p:sldId id="1102" r:id="rId54"/>
    <p:sldId id="1106" r:id="rId55"/>
    <p:sldId id="1107" r:id="rId56"/>
    <p:sldId id="1111" r:id="rId57"/>
    <p:sldId id="1113" r:id="rId58"/>
    <p:sldId id="1114" r:id="rId59"/>
    <p:sldId id="1115" r:id="rId60"/>
    <p:sldId id="1116" r:id="rId61"/>
    <p:sldId id="1117" r:id="rId62"/>
    <p:sldId id="1118" r:id="rId63"/>
    <p:sldId id="1119" r:id="rId64"/>
    <p:sldId id="1120" r:id="rId65"/>
    <p:sldId id="1121" r:id="rId66"/>
    <p:sldId id="1122" r:id="rId67"/>
    <p:sldId id="1123" r:id="rId68"/>
    <p:sldId id="1124" r:id="rId69"/>
    <p:sldId id="1125" r:id="rId70"/>
    <p:sldId id="1126" r:id="rId71"/>
    <p:sldId id="1127" r:id="rId72"/>
    <p:sldId id="1128" r:id="rId73"/>
    <p:sldId id="1129" r:id="rId74"/>
    <p:sldId id="1142" r:id="rId75"/>
    <p:sldId id="1131" r:id="rId76"/>
    <p:sldId id="1132" r:id="rId77"/>
    <p:sldId id="1134" r:id="rId78"/>
    <p:sldId id="1139" r:id="rId79"/>
    <p:sldId id="1141" r:id="rId80"/>
    <p:sldId id="1140" r:id="rId81"/>
    <p:sldId id="1078" r:id="rId8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59" autoAdjust="0"/>
    <p:restoredTop sz="86323" autoAdjust="0"/>
  </p:normalViewPr>
  <p:slideViewPr>
    <p:cSldViewPr snapToGrid="0" snapToObjects="1">
      <p:cViewPr varScale="1">
        <p:scale>
          <a:sx n="63" d="100"/>
          <a:sy n="63" d="100"/>
        </p:scale>
        <p:origin x="-136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624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4856"/>
    </p:cViewPr>
  </p:sorterViewPr>
  <p:notesViewPr>
    <p:cSldViewPr snapToGrid="0" snapToObjects="1">
      <p:cViewPr varScale="1">
        <p:scale>
          <a:sx n="56" d="100"/>
          <a:sy n="56" d="100"/>
        </p:scale>
        <p:origin x="-2838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8.xml"/><Relationship Id="rId21" Type="http://schemas.openxmlformats.org/officeDocument/2006/relationships/slide" Target="slides/slide13.xml"/><Relationship Id="rId42" Type="http://schemas.openxmlformats.org/officeDocument/2006/relationships/slide" Target="slides/slide34.xml"/><Relationship Id="rId47" Type="http://schemas.openxmlformats.org/officeDocument/2006/relationships/slide" Target="slides/slide39.xml"/><Relationship Id="rId63" Type="http://schemas.openxmlformats.org/officeDocument/2006/relationships/slide" Target="slides/slide55.xml"/><Relationship Id="rId68" Type="http://schemas.openxmlformats.org/officeDocument/2006/relationships/slide" Target="slides/slide60.xml"/><Relationship Id="rId84" Type="http://schemas.openxmlformats.org/officeDocument/2006/relationships/handoutMaster" Target="handoutMasters/handoutMaster1.xml"/><Relationship Id="rId16" Type="http://schemas.openxmlformats.org/officeDocument/2006/relationships/slide" Target="slides/slide8.xml"/><Relationship Id="rId11" Type="http://schemas.openxmlformats.org/officeDocument/2006/relationships/slide" Target="slides/slide3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53" Type="http://schemas.openxmlformats.org/officeDocument/2006/relationships/slide" Target="slides/slide45.xml"/><Relationship Id="rId58" Type="http://schemas.openxmlformats.org/officeDocument/2006/relationships/slide" Target="slides/slide50.xml"/><Relationship Id="rId74" Type="http://schemas.openxmlformats.org/officeDocument/2006/relationships/slide" Target="slides/slide66.xml"/><Relationship Id="rId79" Type="http://schemas.openxmlformats.org/officeDocument/2006/relationships/slide" Target="slides/slide71.xml"/><Relationship Id="rId5" Type="http://schemas.openxmlformats.org/officeDocument/2006/relationships/slideMaster" Target="slideMasters/slideMaster5.xml"/><Relationship Id="rId19" Type="http://schemas.openxmlformats.org/officeDocument/2006/relationships/slide" Target="slides/slide1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slide" Target="slides/slide35.xml"/><Relationship Id="rId48" Type="http://schemas.openxmlformats.org/officeDocument/2006/relationships/slide" Target="slides/slide40.xml"/><Relationship Id="rId56" Type="http://schemas.openxmlformats.org/officeDocument/2006/relationships/slide" Target="slides/slide48.xml"/><Relationship Id="rId64" Type="http://schemas.openxmlformats.org/officeDocument/2006/relationships/slide" Target="slides/slide56.xml"/><Relationship Id="rId69" Type="http://schemas.openxmlformats.org/officeDocument/2006/relationships/slide" Target="slides/slide61.xml"/><Relationship Id="rId77" Type="http://schemas.openxmlformats.org/officeDocument/2006/relationships/slide" Target="slides/slide69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3.xml"/><Relationship Id="rId72" Type="http://schemas.openxmlformats.org/officeDocument/2006/relationships/slide" Target="slides/slide64.xml"/><Relationship Id="rId80" Type="http://schemas.openxmlformats.org/officeDocument/2006/relationships/slide" Target="slides/slide72.xml"/><Relationship Id="rId85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46" Type="http://schemas.openxmlformats.org/officeDocument/2006/relationships/slide" Target="slides/slide38.xml"/><Relationship Id="rId59" Type="http://schemas.openxmlformats.org/officeDocument/2006/relationships/slide" Target="slides/slide51.xml"/><Relationship Id="rId67" Type="http://schemas.openxmlformats.org/officeDocument/2006/relationships/slide" Target="slides/slide59.xml"/><Relationship Id="rId20" Type="http://schemas.openxmlformats.org/officeDocument/2006/relationships/slide" Target="slides/slide12.xml"/><Relationship Id="rId41" Type="http://schemas.openxmlformats.org/officeDocument/2006/relationships/slide" Target="slides/slide33.xml"/><Relationship Id="rId54" Type="http://schemas.openxmlformats.org/officeDocument/2006/relationships/slide" Target="slides/slide46.xml"/><Relationship Id="rId62" Type="http://schemas.openxmlformats.org/officeDocument/2006/relationships/slide" Target="slides/slide54.xml"/><Relationship Id="rId70" Type="http://schemas.openxmlformats.org/officeDocument/2006/relationships/slide" Target="slides/slide62.xml"/><Relationship Id="rId75" Type="http://schemas.openxmlformats.org/officeDocument/2006/relationships/slide" Target="slides/slide67.xml"/><Relationship Id="rId83" Type="http://schemas.openxmlformats.org/officeDocument/2006/relationships/notesMaster" Target="notesMasters/notesMaster1.xml"/><Relationship Id="rId8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49" Type="http://schemas.openxmlformats.org/officeDocument/2006/relationships/slide" Target="slides/slide41.xml"/><Relationship Id="rId57" Type="http://schemas.openxmlformats.org/officeDocument/2006/relationships/slide" Target="slides/slide49.xml"/><Relationship Id="rId10" Type="http://schemas.openxmlformats.org/officeDocument/2006/relationships/slide" Target="slides/slide2.xml"/><Relationship Id="rId31" Type="http://schemas.openxmlformats.org/officeDocument/2006/relationships/slide" Target="slides/slide23.xml"/><Relationship Id="rId44" Type="http://schemas.openxmlformats.org/officeDocument/2006/relationships/slide" Target="slides/slide36.xml"/><Relationship Id="rId52" Type="http://schemas.openxmlformats.org/officeDocument/2006/relationships/slide" Target="slides/slide44.xml"/><Relationship Id="rId60" Type="http://schemas.openxmlformats.org/officeDocument/2006/relationships/slide" Target="slides/slide52.xml"/><Relationship Id="rId65" Type="http://schemas.openxmlformats.org/officeDocument/2006/relationships/slide" Target="slides/slide57.xml"/><Relationship Id="rId73" Type="http://schemas.openxmlformats.org/officeDocument/2006/relationships/slide" Target="slides/slide65.xml"/><Relationship Id="rId78" Type="http://schemas.openxmlformats.org/officeDocument/2006/relationships/slide" Target="slides/slide70.xml"/><Relationship Id="rId81" Type="http://schemas.openxmlformats.org/officeDocument/2006/relationships/slide" Target="slides/slide73.xml"/><Relationship Id="rId86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39" Type="http://schemas.openxmlformats.org/officeDocument/2006/relationships/slide" Target="slides/slide31.xml"/><Relationship Id="rId34" Type="http://schemas.openxmlformats.org/officeDocument/2006/relationships/slide" Target="slides/slide26.xml"/><Relationship Id="rId50" Type="http://schemas.openxmlformats.org/officeDocument/2006/relationships/slide" Target="slides/slide42.xml"/><Relationship Id="rId55" Type="http://schemas.openxmlformats.org/officeDocument/2006/relationships/slide" Target="slides/slide47.xml"/><Relationship Id="rId76" Type="http://schemas.openxmlformats.org/officeDocument/2006/relationships/slide" Target="slides/slide68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63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1.xml"/><Relationship Id="rId24" Type="http://schemas.openxmlformats.org/officeDocument/2006/relationships/slide" Target="slides/slide16.xml"/><Relationship Id="rId40" Type="http://schemas.openxmlformats.org/officeDocument/2006/relationships/slide" Target="slides/slide32.xml"/><Relationship Id="rId45" Type="http://schemas.openxmlformats.org/officeDocument/2006/relationships/slide" Target="slides/slide37.xml"/><Relationship Id="rId66" Type="http://schemas.openxmlformats.org/officeDocument/2006/relationships/slide" Target="slides/slide58.xml"/><Relationship Id="rId87" Type="http://schemas.openxmlformats.org/officeDocument/2006/relationships/theme" Target="theme/theme1.xml"/><Relationship Id="rId61" Type="http://schemas.openxmlformats.org/officeDocument/2006/relationships/slide" Target="slides/slide53.xml"/><Relationship Id="rId82" Type="http://schemas.openxmlformats.org/officeDocument/2006/relationships/slide" Target="slides/slide7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Science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+ oracle OOV translations</c:v>
                </c:pt>
                <c:pt idx="1">
                  <c:v>+ Top 1 for words freq&lt;11</c:v>
                </c:pt>
                <c:pt idx="2">
                  <c:v>+ Top 1 translation for OOVs</c:v>
                </c:pt>
                <c:pt idx="3">
                  <c:v>+ Strip accents</c:v>
                </c:pt>
                <c:pt idx="4">
                  <c:v>Baseline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26.38</c:v>
                </c:pt>
                <c:pt idx="1">
                  <c:v>24.64</c:v>
                </c:pt>
                <c:pt idx="2">
                  <c:v>23.830000000000002</c:v>
                </c:pt>
                <c:pt idx="3">
                  <c:v>22.2</c:v>
                </c:pt>
                <c:pt idx="4">
                  <c:v>21.91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EMEA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+ oracle OOV translations</c:v>
                </c:pt>
                <c:pt idx="1">
                  <c:v>+ Top 1 for words freq&lt;11</c:v>
                </c:pt>
                <c:pt idx="2">
                  <c:v>+ Top 1 translation for OOVs</c:v>
                </c:pt>
                <c:pt idx="3">
                  <c:v>+ Strip accents</c:v>
                </c:pt>
                <c:pt idx="4">
                  <c:v>Baseline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29.99</c:v>
                </c:pt>
                <c:pt idx="1">
                  <c:v>26.88</c:v>
                </c:pt>
                <c:pt idx="2">
                  <c:v>26.650000000000002</c:v>
                </c:pt>
                <c:pt idx="3">
                  <c:v>24.45</c:v>
                </c:pt>
                <c:pt idx="4">
                  <c:v>23.57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224359424"/>
        <c:axId val="244892800"/>
      </c:barChart>
      <c:catAx>
        <c:axId val="22435942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244892800"/>
        <c:crosses val="autoZero"/>
        <c:auto val="1"/>
        <c:lblAlgn val="ctr"/>
        <c:lblOffset val="100"/>
        <c:noMultiLvlLbl val="0"/>
      </c:catAx>
      <c:valAx>
        <c:axId val="244892800"/>
        <c:scaling>
          <c:orientation val="minMax"/>
          <c:max val="30"/>
          <c:min val="2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/>
        <c:numFmt formatCode="General" sourceLinked="1"/>
        <c:majorTickMark val="none"/>
        <c:minorTickMark val="none"/>
        <c:tickLblPos val="high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224359424"/>
        <c:crosses val="autoZero"/>
        <c:crossBetween val="between"/>
        <c:majorUnit val="2"/>
        <c:minorUnit val="1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24128C-B88A-F640-9D9E-9E2D9702F110}" type="datetimeFigureOut">
              <a:rPr lang="en-US" smtClean="0"/>
              <a:pPr/>
              <a:t>10/24/2017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B73DB8-A723-E042-AF8C-3A8522DA72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4192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</inkml:traceFormat>
        <inkml:channelProperties>
          <inkml:channelProperty channel="X" name="resolution" value="3165.8938" units="1/cm"/>
          <inkml:channelProperty channel="Y" name="resolution" value="5041.07715" units="1/cm"/>
          <inkml:channelProperty channel="F" name="resolution" value="3.97878E-7" units="1/dev"/>
        </inkml:channelProperties>
      </inkml:inkSource>
      <inkml:timestamp xml:id="ts0" timeString="2012-10-31T15:46:03.871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 contextRef="#ctx0" brushRef="#br0">1 480 8,'5'-15'28,"2"-27"2,17-15-1,24-6-19,20-16-1,36 12-1,22 0-3,31 14-1,5 17-3,12 31-2,-7 31 2,1 10-3,-5 16 3,-13-16-1,7 1-1,0-10 2,12-17-1,14-6 1,6-13-2,-7 9 1,-4 0 0,-15 20 0,-28 6 1,-34 16-2,-23-1-3,-37-4-19,-14-7-5,-27-30 0,0 0-2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</inkml:traceFormat>
        <inkml:channelProperties>
          <inkml:channelProperty channel="X" name="resolution" value="3165.8938" units="1/cm"/>
          <inkml:channelProperty channel="Y" name="resolution" value="5041.07715" units="1/cm"/>
          <inkml:channelProperty channel="F" name="resolution" value="3.97878E-7" units="1/dev"/>
        </inkml:channelProperties>
      </inkml:inkSource>
      <inkml:timestamp xml:id="ts0" timeString="2012-10-31T15:45:55.418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 contextRef="#ctx0" brushRef="#br0">2820-787 43,'0'27'29,"0"-6"2,5 0-8,-5-21-46,15 0-6,1-21-1,-16-32-1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</inkml:traceFormat>
        <inkml:channelProperties>
          <inkml:channelProperty channel="X" name="resolution" value="3165.8938" units="1/cm"/>
          <inkml:channelProperty channel="Y" name="resolution" value="5041.07715" units="1/cm"/>
          <inkml:channelProperty channel="F" name="resolution" value="3.97878E-7" units="1/dev"/>
        </inkml:channelProperties>
      </inkml:inkSource>
      <inkml:timestamp xml:id="ts0" timeString="2012-10-31T15:46:05.527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 contextRef="#ctx0" brushRef="#br0">-5270 1406 2,'0'0'29,"31"-21"-1,17 6 1,10-2-19,20-8-2,26 15-1,12-5-3,26 19-3,4 12-1,11 10 0,0 6-1,0 9 2,5 10-1,7-2 0,8 1 1,-4-7-1,9-11 1,7-17 0,-1-5-1,-9-3 1,-1-7-1,-21 0 0,-21 0-1,-15 9 0,-22 17 0,-26 6 0,-20 9-1,-17 6 1,-14-11 1,-3 6-1,-2 0 1,4-16 0,4-16 0,7-5-1,11-10-1,-2-5-2,7-5-10,-2-6-12,-14-11 0,9 4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</inkml:traceFormat>
        <inkml:channelProperties>
          <inkml:channelProperty channel="X" name="resolution" value="3165.8938" units="1/cm"/>
          <inkml:channelProperty channel="Y" name="resolution" value="5041.07715" units="1/cm"/>
          <inkml:channelProperty channel="F" name="resolution" value="3.97878E-7" units="1/dev"/>
        </inkml:channelProperties>
      </inkml:inkSource>
      <inkml:timestamp xml:id="ts0" timeString="2012-10-31T15:46:06.449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 contextRef="#ctx0" brushRef="#br0">-206 602 22,'9'-19'30,"-9"19"-2,0 0 3,0 0-19,-26 30-3,11 12-4,-1 25-3,11 23-1,0 25 0,5 24-1,10 13 0,6 26 0,4 9-2,18 0-1,-2 7 1,6-3-1,-6-8 0,1-7 1,-6-28 0,0-13-1,-9-25 3,-7-18-1,-15-23 0,-5-23 0,-10-25-2,-7-16-6,-14-19-19,-5-29 2,-2-3-1</inkml:trace>
  <inkml:trace contextRef="#ctx0" brushRef="#br0" timeOffset="718.8334">-375 796 2,'0'0'24,"38"-20"-1,-7 5 1,26-3-15,12 25-1,25-7-3,10 11-1,22 4-1,15-5 0,1 0 2,-1-6-2,6-8 1,0-1-1,-21-4 0,-7-3-1,-25-4 1,-15 12-1,-21 4 0,-12 15 0,-19 2 1,-17 13 0,-10 7 0,0 14-1,-15 1 0,3 11 0,2 9 0,5 2-1,-4 9-1,9 5 1,5 1-2,-1 16 2,6 3-1,2 17 0,8 13-1,1 8 1,11 13-1,4 7 0,12 18-2,3-7 0,7-7 0,-5-18 1,-7-6 0,-9-19-1,1-23 2,-13-21-1,-14-26 3,-6-10-2,-15-16 2,-6-4 0,-21-22 0,-4-5 0,-17-5-1,-5-7 1,-21 1 0,-5 2-1,-11-1 0,6-1 0,-10 2 0,0-3 1,-7 12-1,-15-9 0,6 13 1,6-4-1,-12 0 0,10 5 0,0-1 0,12 8 0,5-7-2,10 0-5,26-5-16,0 0-8,5-22 0,22-13 1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</inkml:traceFormat>
        <inkml:channelProperties>
          <inkml:channelProperty channel="X" name="resolution" value="3165.8938" units="1/cm"/>
          <inkml:channelProperty channel="Y" name="resolution" value="5041.07715" units="1/cm"/>
          <inkml:channelProperty channel="F" name="resolution" value="3.97878E-7" units="1/dev"/>
        </inkml:channelProperties>
      </inkml:inkSource>
      <inkml:timestamp xml:id="ts0" timeString="2012-10-31T15:46:14.700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 contextRef="#ctx0" brushRef="#br0">33 1443 9,'0'0'13,"0"0"-1,27 21 0,-6-12-2,6-9 0,19 11 0,2-5 1,8 5-1,7-11-2,12 11-1,-8-11-2,11 10-1,1 1-1,-6 4-1,2-4-1,-8-7 0,6 1-1,0-10 1,-4 5-1,-1-11-1,0-4 0,-10 0-2,-2 5-1,-8 3-2,-7 7-3,-9 0-2,-1 17-2,-31-17 2,37 30-2,-37-30 1,11 42-1,-11-21-7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</inkml:traceFormat>
        <inkml:channelProperties>
          <inkml:channelProperty channel="X" name="resolution" value="3165.8938" units="1/cm"/>
          <inkml:channelProperty channel="Y" name="resolution" value="5041.07715" units="1/cm"/>
          <inkml:channelProperty channel="F" name="resolution" value="3.97878E-7" units="1/dev"/>
        </inkml:channelProperties>
      </inkml:inkSource>
      <inkml:timestamp xml:id="ts0" timeString="2012-10-31T15:46:05.809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 contextRef="#ctx0" brushRef="#br0">-1422 1448 12,'-41'21'24,"-7"-17"-2,23 7-10,25-11-4,-21 11-3,42-5-1,10-2-2,21 8-1,6 8-1,4 6 1,-4 5 1,-11 10 0,-9 17 2,-23-1 0,-25 17 1,-22-7-1,-21 1 2,-5 0-2,-4-16-2,4-20-7,21-23-18,17-9-6,9-26 1,22-4-1</inkml:trace>
  <inkml:trace contextRef="#ctx0" brushRef="#br0" timeOffset="1921.942">-1243 2125 17,'0'0'26,"10"-26"2,-10 26-9,0 0-4,0 0-4,21 48-3,-16-22-2,17 20-1,-8 12-1,13 4-2,-6 7-2,11 8-1,-7-4-1,-4 0-1,1 0-3,-12-26-7,11 0-16,-16-21-2,-5-26 2</inkml:trace>
  <inkml:trace contextRef="#ctx0" brushRef="#br0" timeOffset="2250.0293">-1222 2558 7,'-16'17'28,"16"-17"0,0 0 1,31-7-18,5-8-5,12-5-11,9-7-20,17 10 0,-11-13-3</inkml:trace>
  <inkml:trace contextRef="#ctx0" brushRef="#br0" timeOffset="2109.462">-1098 2219 17,'-15'-20'29,"15"20"-2,0 0 1,0 0-18,27 15-3,9-10-5,10-5-4,-3-16-8,15 12-18,-6-7 1,-21 11-1</inkml:trace>
  <inkml:trace contextRef="#ctx0" brushRef="#br0" timeOffset="2953.2475">0 115 24,'26'-53'27,"6"23"1,14 2-7,16 24-6,1 16-6,16 18-4,-12 16-3,0 7-2,-14 23 1,-17-2-2,-19 4 1,-17 1 0,-32-10 0,-10-2 0,-16-5 0,-4-10 0,-1-6-1,7-13 0,8-2-2,7-21-5,41-10-11,-21 11-10,37-39 2,26 10-1</inkml:trace>
  <inkml:trace contextRef="#ctx0" brushRef="#br0" timeOffset="2703.2023">62 171 23,'-26'0'27,"26"0"1,-20 37-4,25 6-11,-5 8-5,15 16-6,11 0-3,-9 3-1,8-3-1,-9-5-1,5-9-7,-21-18-16,0-35 0,-16 0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</inkml:traceFormat>
        <inkml:channelProperties>
          <inkml:channelProperty channel="X" name="resolution" value="3165.8938" units="1/cm"/>
          <inkml:channelProperty channel="Y" name="resolution" value="5041.07715" units="1/cm"/>
          <inkml:channelProperty channel="F" name="resolution" value="3.97878E-7" units="1/dev"/>
        </inkml:channelProperties>
      </inkml:inkSource>
      <inkml:timestamp xml:id="ts0" timeString="2012-10-31T15:46:15.200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 contextRef="#ctx0" brushRef="#br0">-155 1928 22,'0'0'25,"38"-5"-4,-2-1-6,1-4-3,21 5-3,-2 1-2,13 4-2,9 0-2,6 4 0,11-4-1,-1-4 0,10-3 0,12 0-1,4-7 0,11-1 0,5-6-2,4 0-2,12 11-6,-9-1-18,-8 1-1,-4 15-1,-20-5 1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</inkml:traceFormat>
        <inkml:channelProperties>
          <inkml:channelProperty channel="X" name="resolution" value="3165.8938" units="1/cm"/>
          <inkml:channelProperty channel="Y" name="resolution" value="5041.07715" units="1/cm"/>
          <inkml:channelProperty channel="F" name="resolution" value="3.97878E-7" units="1/dev"/>
        </inkml:channelProperties>
      </inkml:inkSource>
      <inkml:timestamp xml:id="ts0" timeString="2012-10-31T15:46:23.544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 contextRef="#ctx0" brushRef="#br0">1766 1635 14,'22'-16'18,"-12"-3"-6,-10 19-2,21-20-4,-21 20-1,0 0-1,22-17-1,-22 17 0,0 0-1,0 0 1,0 0-1,20 9 2,-20-9-2,0 0 0,0 0 0,0 0-1,0 0 0,0 0 0,0 28 0,0-28-1,0 0 0,-15 26 0,15-26 0,-12 21 1,12-21-1,-5 25 0,5-25 0,-15 27 0,15-27 0,-16 26 0,16-26 1,-20 25-2,20-25 1,-17 21 0,17-21 0,0 0 0,0 0 0,0 0 2,0 0-1,0 0 2,0-25 0,0 25 1,32-32 0,-6 17 0,-4-12-1,14 6-1,-4 5 0,4-4 0,0 15-2,6-1 1,-4 2 0,-2 8 0,6-4 0,-1 11 0,2-7 0,8 7 0,2 1 0,0 3-1,3 0 1,-3 1-1,-5 10 0,-7-5-1,-4-1 1,-6 7 0,1-10-1,4-3 2,0-3-1,7-6 0,9-5-1,1 0 2,9 0-1,-4 9-2,10 8 0,-20 3-3,3 12-3,-29-2-12,-1 2-9,-6-6 0,-15-26 1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</inkml:traceFormat>
        <inkml:channelProperties>
          <inkml:channelProperty channel="X" name="resolution" value="3165.8938" units="1/cm"/>
          <inkml:channelProperty channel="Y" name="resolution" value="5041.07715" units="1/cm"/>
          <inkml:channelProperty channel="F" name="resolution" value="3.97878E-7" units="1/dev"/>
        </inkml:channelProperties>
      </inkml:inkSource>
      <inkml:timestamp xml:id="ts0" timeString="2012-10-31T15:46:09.746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 contextRef="#ctx0" brushRef="#br0">3159 868 24,'0'0'27,"0"0"-3,-32-35-3,32 35-5,-31 0-2,26 21-4,-15-11-3,9 33-2,1 3-2,15 29 0,16 13-2,-1 25 1,11 18-3,12 21 1,-6 19-1,9 6-1,7 11 1,-17 9-1,7 2 0,-13-8-1,2-7 1,-6-18 0,-4-10 0,-1-15 1,-6-17 0,1-14 0,-1-26 1,-5-22-1,-3-4-1,3-21-1,-5-16-4,-5-21-9,-10-42-14,5 0 1,-2-31 1</inkml:trace>
  <inkml:trace contextRef="#ctx0" brushRef="#br0" timeOffset="875.0294">3364 953 5,'5'-15'23,"21"-2"1,-6 3-9,23 3-3,25 11 0,5 0-5,26 16 0,12 0-2,9 9-2,11-4 1,0 5-2,-1-10 1,-9 0-1,-5-16-1,-12 5 0,-5-14 0,-9 1 0,-13-1 0,-7 4 0,-7-1-1,-7 12-1,-8 4 2,-2 6-2,-8 4 2,-13 6 0,-4-5 2,-11 11 0,-10-6 1,7 4 0,-19-9 0,2-5 0,10-16-1,-21 37-1,11-16-1,10 11-1,0 7 0,10 21 1,7 17-2,9 22 2,10 26-2,1 6-1,4 24 1,-5-8-2,12 19 0,-16-15-1,-1 1-1,-16-13 2,-3-8-1,-17-17 2,-2-4 0,2-10 0,-15-13 2,4-13 1,-11-11 0,1-5 0,1-13 1,-1-2 0,-11-19 0,-6 4 0,-15-13 0,-4 0 0,-11-3 0,-12-7-1,-19-5 0,0 0 0,-22 4 0,1 3 0,-6-7-1,5 4 1,1 1-1,14 0 1,7 2 0,14 2-2,6 2 1,16-11-1,17 5-2,3-21-1,22 11-7,6-20-16,13-18-5,14-4 1,13-26 1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</inkml:traceFormat>
        <inkml:channelProperties>
          <inkml:channelProperty channel="X" name="resolution" value="3165.8938" units="1/cm"/>
          <inkml:channelProperty channel="Y" name="resolution" value="5041.07715" units="1/cm"/>
          <inkml:channelProperty channel="F" name="resolution" value="3.97878E-7" units="1/dev"/>
        </inkml:channelProperties>
      </inkml:inkSource>
      <inkml:timestamp xml:id="ts0" timeString="2012-10-31T15:46:16.309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 contextRef="#ctx0" brushRef="#br0">3453 1928 5,'0'0'20,"0"0"-3,0 0-4,25-11-3,6 11-2,7-10 1,14 5-1,6 1-1,9 4-2,8 0-1,3 4-1,1-4 0,4 5-1,1 0 1,10 0-1,0 1-1,6-6 0,-1 0 0,12 0 0,-7-6-1,12 1 0,-12-9 1,0 0-2,-10 10-1,-9-6-4,-1 10-13,-21 0-9,-32 5 2,-31-5-1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</inkml:traceFormat>
        <inkml:channelProperties>
          <inkml:channelProperty channel="X" name="resolution" value="3165.8938" units="1/cm"/>
          <inkml:channelProperty channel="Y" name="resolution" value="5041.07715" units="1/cm"/>
          <inkml:channelProperty channel="F" name="resolution" value="3.97878E-7" units="1/dev"/>
        </inkml:channelProperties>
      </inkml:inkSource>
      <inkml:timestamp xml:id="ts0" timeString="2012-10-31T17:35:49.589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 contextRef="#ctx0" brushRef="#br0">0 141 19,'104'-47'29,"7"2"0,19 13 0,-9 15-23,20 17-7,11 26 1,10 32-1,5 9 1,6 7 0,4 8 0,12 2 1,16-11 0,-2 0 0,7-20 0,10-17 0,-16-10 0,-4-10-1,-12-12-1,-6-14-1,-18-21-6,-7 1-12,-21-7-9,-27-16 1</inkml:trace>
  <inkml:trace contextRef="#ctx0" brushRef="#br0" timeOffset="1">3466 70 4,'68'18'22,"-1"-12"-6,18 25-5,-3-1-24,3 3 0,-8-1 4,-2 3 5,-12 8 5,-32-2 3,-16 11 6,-20 6 7,-21 4 3,-21 7 0,-6 3-9,-14-5-8,4 0-13,0-7-16,15 0 0,7-32-2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</inkml:traceFormat>
        <inkml:channelProperties>
          <inkml:channelProperty channel="X" name="resolution" value="3165.8938" units="1/cm"/>
          <inkml:channelProperty channel="Y" name="resolution" value="5041.07715" units="1/cm"/>
          <inkml:channelProperty channel="F" name="resolution" value="3.97878E-7" units="1/dev"/>
        </inkml:channelProperties>
      </inkml:inkSource>
      <inkml:timestamp xml:id="ts0" timeString="2012-10-31T15:46:11.168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 contextRef="#ctx0" brushRef="#br0">2453 2012 13,'-10'20'27,"10"-20"0,10 21 2,-10-6-18,15 21-4,-4 7-2,9 9-3,-8 10 0,7 7-2,-7-2 1,8 0-1,6-3 1,-4-17 0,9-6 0,6-15 1,-1-10-1,12-11 0,-12-5 0,6-17 0,-6 2-2,-5-11-2,1 9-4,-16-18-11,6-7-11,-7 7 1,-5-8-1</inkml:trace>
  <inkml:trace contextRef="#ctx0" brushRef="#br0" timeOffset="328.1478">2573 2223 10,'-5'22'27,"5"-22"-2,32-5 0,-1-12-23,16-12-22,20 3-2,-4-10-1</inkml:trace>
  <inkml:trace contextRef="#ctx0" brushRef="#br0" timeOffset="203.0921">2583 2044 2,'-31'-8'23,"31"8"0,0 0-7,26-20-4,6 16-5,9-13-5,7 2-12,-7-6-11,17 11-2,-26-6 1</inkml:trace>
  <inkml:trace contextRef="#ctx0" brushRef="#br0" timeOffset="734.3969">4019 444 13,'-17'-22'26,"17"22"0,-26 10-3,16 11-7,10 22-6,0 3-4,10 15-3,6 13 1,11 15-2,-2 4-1,13-14-2,-7-6-1,-6-21-2,-4-16-8,-21-36-14,0 0-2,5-58 0,-25-19 2</inkml:trace>
  <inkml:trace contextRef="#ctx0" brushRef="#br0" timeOffset="968.7461">3971 281 41,'0'-43'30,"5"8"-2,31 19-7,2-4-7,35 31-3,0 3-5,21 23-3,0 21-1,-4 13-3,-23 15 0,-19 6 1,-28 18-1,-35-5 0,-28-6 1,-18-11 0,-18-15-1,-6-17 0,3-7-4,2-34-11,17-6-14,12-13-1,13-16 0,13-13 0</inkml:trace>
  <inkml:trace contextRef="#ctx0" brushRef="#br0" timeOffset="5625.176">3579 2309 11,'20'-7'23,"11"-7"-6,6 3-1,15 6-4,-4-1-1,15 17-4,5 0-1,10 10-2,6-11-1,5 1 0,16-2-1,5-14 0,0 1 0,10-13-1,1 2 0,-2-11 0,-3 3-3,-5-3-6,-7 13-17,-10 6-2,-10-8 0,-11 21 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</inkml:traceFormat>
        <inkml:channelProperties>
          <inkml:channelProperty channel="X" name="resolution" value="3165.8938" units="1/cm"/>
          <inkml:channelProperty channel="Y" name="resolution" value="5041.07715" units="1/cm"/>
          <inkml:channelProperty channel="F" name="resolution" value="3.97878E-7" units="1/dev"/>
        </inkml:channelProperties>
      </inkml:inkSource>
      <inkml:timestamp xml:id="ts0" timeString="2012-10-31T15:45:53.730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 contextRef="#ctx0" brushRef="#br0">1513 901 6,'0'0'15,"0"0"-3,0 0-2,0 0-1,37 0 1,-11-9-1,15 9 0,2-21 1,-1 14 0,-6-7-1,5 7-2,-14-13-1,-6 16-2,-21 4-1,0 0-1,0 0 0,-36 20-1,10-9 0,4 10 0,2 0-2,-1-3-2,31 25-13,-5-16-13,-5-27-1,43 36 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</inkml:traceFormat>
        <inkml:channelProperties>
          <inkml:channelProperty channel="X" name="resolution" value="3165.8938" units="1/cm"/>
          <inkml:channelProperty channel="Y" name="resolution" value="5041.07715" units="1/cm"/>
          <inkml:channelProperty channel="F" name="resolution" value="3.97878E-7" units="1/dev"/>
        </inkml:channelProperties>
      </inkml:inkSource>
      <inkml:timestamp xml:id="ts0" timeString="2012-10-31T15:45:54.714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 contextRef="#ctx0" brushRef="#br0">3817 1068 16,'0'0'29,"-32"9"-1,32-9 1,-41 16-18,41-16-3,0 0-4,0 0 0,25 7-2,1-19 0,1-8-1,9 4 1,-4-6 0,4 2 0,-5 20 0,-4-10-3,-6 20-3,-21-10-14,0 0-11,0 0-1,0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</inkml:traceFormat>
        <inkml:channelProperties>
          <inkml:channelProperty channel="X" name="resolution" value="3165.8938" units="1/cm"/>
          <inkml:channelProperty channel="Y" name="resolution" value="5041.07715" units="1/cm"/>
          <inkml:channelProperty channel="F" name="resolution" value="3.97878E-7" units="1/dev"/>
        </inkml:channelProperties>
      </inkml:inkSource>
      <inkml:timestamp xml:id="ts0" timeString="2012-10-31T15:45:54.214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 contextRef="#ctx0" brushRef="#br0">2110 1501 2,'0'0'23,"5"13"2,-5-13-10,0 0-1,0 0-1,0 0-3,0 0-2,0 0-2,-21 22-1,1-16-2,-2 3-1,7 1-1,15-10 0,-26 16-1,26-16 0,0 0 0,0 0 0,-22 16 0,22-16 0,0 0-1,0 0 1,0 0-1,0 0-2,-9 20-4,9-20-13,0 0-9,19-10 0,-2 0 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</inkml:traceFormat>
        <inkml:channelProperties>
          <inkml:channelProperty channel="X" name="resolution" value="3165.8938" units="1/cm"/>
          <inkml:channelProperty channel="Y" name="resolution" value="5041.07715" units="1/cm"/>
          <inkml:channelProperty channel="F" name="resolution" value="3.97878E-7" units="1/dev"/>
        </inkml:channelProperties>
      </inkml:inkSource>
      <inkml:timestamp xml:id="ts0" timeString="2012-10-31T15:45:55.058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 contextRef="#ctx0" brushRef="#br0">3413 2037 24,'17'17'27,"-17"-17"0,5 20-1,-5-20-21,0 25-7,0-8-7,0-17-13,5 37-4,11-12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</inkml:traceFormat>
        <inkml:channelProperties>
          <inkml:channelProperty channel="X" name="resolution" value="3165.8938" units="1/cm"/>
          <inkml:channelProperty channel="Y" name="resolution" value="5041.07715" units="1/cm"/>
          <inkml:channelProperty channel="F" name="resolution" value="3.97878E-7" units="1/dev"/>
        </inkml:channelProperties>
      </inkml:inkSource>
      <inkml:timestamp xml:id="ts0" timeString="2012-10-31T15:46:30.106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 contextRef="#ctx0" brushRef="#br0">0 141 19,'104'-47'29,"7"2"0,19 13 0,-9 15-23,20 17-7,11 26 1,10 32-1,5 9 1,6 7 0,4 8 0,12 2 1,16-11 0,-2 0 0,7-20 0,10-17 0,-16-10 0,-4-10-1,-12-12-1,-6-14-1,-18-21-6,-7 1-12,-21-7-9,-27-16 1</inkml:trace>
  <inkml:trace contextRef="#ctx0" brushRef="#br0" timeOffset="312.5992">3466 70 4,'68'18'22,"-1"-12"-6,18 25-5,-3-1-24,3 3 0,-8-1 4,-2 3 5,-12 8 5,-32-2 3,-16 11 6,-20 6 7,-21 4 3,-21 7 0,-6 3-9,-14-5-8,4 0-13,0-7-16,15 0 0,7-32-2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</inkml:traceFormat>
        <inkml:channelProperties>
          <inkml:channelProperty channel="X" name="resolution" value="3165.8938" units="1/cm"/>
          <inkml:channelProperty channel="Y" name="resolution" value="5041.07715" units="1/cm"/>
          <inkml:channelProperty channel="F" name="resolution" value="3.97878E-7" units="1/dev"/>
        </inkml:channelProperties>
      </inkml:inkSource>
      <inkml:timestamp xml:id="ts0" timeString="2012-10-31T15:46:04.340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 contextRef="#ctx0" brushRef="#br0">-1562-2152 18,'14'21'23,"-14"-21"-6,0 0-5,0 25-1,0-25-3,27 11-3,-27-11-3,48 21 0,-17-11-1,6 17-1,4-1 0,-5 10 0,-9 7 1,-11 9-1,-6 9 1,-15 7 0,-16 5 1,-6 0-1,-14 6 1,5-1-2,-1-16 1,6-10-3,9-11-5,6-14-19,16-27 0,6-22 1</inkml:trace>
  <inkml:trace contextRef="#ctx0" brushRef="#br0" timeOffset="-11562.9499">-704-3272 45,'94'16'33,"-10"-6"0,11 15-2,4-9-27,63 7-1,31-14-1,42-9-2,43-9 1,26-19-1,20-8 1,7-6 0,-7-11 0,-26 2 1,-30 3 1,-22 8 0,-52 12 1,-42 24-1,-38 20 0,-20 15 0,-19 16-3,-24 9 0,-3 18 2,-17 9-2,6 7 0,-6 9 0,-4 5 0,-3 11 0,-2 31 0,-6 21 0,-6 20-1,-10 20 1,0 22-1,-10 7 0,-6-2 1,-6-11-1,-9-35-1,-10-11 2,-11-36 1,-17-38-1,-14-28 1,-23-39-1,-19-16 0,-26-30 0,-32-12 0,-32-17 0,-32-9-2,-24 1 1,-28 6-2,-20 14 2,-17 6 1,-3 16-1,8 10 1,12-5-1,26 0-2,30-21-4,55 0-26,24-25 0,42-7-2,33-30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</inkml:traceFormat>
        <inkml:channelProperties>
          <inkml:channelProperty channel="X" name="resolution" value="3165.8938" units="1/cm"/>
          <inkml:channelProperty channel="Y" name="resolution" value="5041.07715" units="1/cm"/>
          <inkml:channelProperty channel="F" name="resolution" value="3.97878E-7" units="1/dev"/>
        </inkml:channelProperties>
      </inkml:inkSource>
      <inkml:timestamp xml:id="ts0" timeString="2012-10-31T15:45:52.183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 contextRef="#ctx0" brushRef="#br0">-658-2797 51,'32'-17'34,"-32"17"-3,16-26 1,-16 26-32,-21-21-1,21 21 2,-20-16 0,20 16 0,0 0 0,-27 16 1,27-16 0,-5 26 0,5-26 0,0 38-1,-6-13 1,6 11 0,-10 1-2,5 11 1,-5 19 0,3 16-1,-3 16-1,10 21 1,0 17 0,10 13-1,7 26 0,4 8 0,-1 7-1,-3-8 1,-7-5 0,-5-23 0,-10-19 0,0-37 0,0-25-4,-17-44-4,22-30-22,-15-26-2,4-31 1,-16-26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773149-0ABC-E244-8EDD-4CC88D8136B6}" type="datetimeFigureOut">
              <a:rPr lang="en-US" smtClean="0"/>
              <a:pPr/>
              <a:t>10/24/2017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A4F66E-E396-E443-81FD-0890AFF8A6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60391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684AA28-1A4E-41DE-87BB-FBDE9752FC00}" type="slidenum">
              <a:rPr lang="en-US">
                <a:solidFill>
                  <a:prstClr val="black"/>
                </a:solidFill>
              </a:rPr>
              <a:pPr/>
              <a:t>40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228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229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4"/>
            <a:ext cx="5486681" cy="419677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eaLnBrk="1">
              <a:spcBef>
                <a:spcPct val="0"/>
              </a:spcBef>
            </a:pPr>
            <a:endParaRPr lang="en-US" sz="2200">
              <a:latin typeface="Gill Sans MT" pitchFamily="32" charset="0"/>
              <a:ea typeface="DejaVu Sans" charset="0"/>
              <a:cs typeface="DejaVu Sans" charset="0"/>
            </a:endParaRPr>
          </a:p>
        </p:txBody>
      </p:sp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0" y="0"/>
            <a:ext cx="1401" cy="1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0766" tIns="40383" rIns="80766" bIns="40383"/>
          <a:lstStyle/>
          <a:p>
            <a:pPr defTabSz="914116"/>
            <a:fld id="{AAD8728B-FC19-4932-9351-EE46FEC17A60}" type="slidenum">
              <a:rPr lang="en-US">
                <a:solidFill>
                  <a:srgbClr val="000000"/>
                </a:solidFill>
              </a:rPr>
              <a:pPr defTabSz="914116"/>
              <a:t>40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84170FE-9FCE-4856-AFED-270C89482578}" type="slidenum">
              <a:rPr lang="en-US">
                <a:solidFill>
                  <a:prstClr val="black"/>
                </a:solidFill>
              </a:rPr>
              <a:pPr/>
              <a:t>70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126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126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5"/>
            <a:ext cx="5486681" cy="41145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82CB222-D2A4-4245-BA9E-5F6550A56BAD}" type="slidenum">
              <a:rPr lang="en-US">
                <a:solidFill>
                  <a:prstClr val="black"/>
                </a:solidFill>
              </a:rPr>
              <a:pPr/>
              <a:t>41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331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331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5"/>
            <a:ext cx="5486681" cy="41145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FA6C790-7961-4C90-B2C2-F1081F9B0E27}" type="slidenum">
              <a:rPr lang="en-US">
                <a:solidFill>
                  <a:prstClr val="black"/>
                </a:solidFill>
              </a:rPr>
              <a:pPr/>
              <a:t>42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433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-411163" y="1243013"/>
            <a:ext cx="5965826" cy="44751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433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95618" y="6152285"/>
            <a:ext cx="3555066" cy="41145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FA6C790-7961-4C90-B2C2-F1081F9B0E27}" type="slidenum">
              <a:rPr lang="en-US">
                <a:solidFill>
                  <a:prstClr val="black"/>
                </a:solidFill>
              </a:rPr>
              <a:pPr/>
              <a:t>47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433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-411163" y="1243013"/>
            <a:ext cx="5965826" cy="44751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433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95618" y="6152285"/>
            <a:ext cx="3555066" cy="41145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5C827D3-9440-43F4-B4F7-ACF9813B4534}" type="slidenum">
              <a:rPr lang="en-US">
                <a:solidFill>
                  <a:prstClr val="black"/>
                </a:solidFill>
              </a:rPr>
              <a:pPr/>
              <a:t>48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536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536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5"/>
            <a:ext cx="5486681" cy="41145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7338702-E8D6-4B9F-BF47-8B7326459DF0}" type="slidenum">
              <a:rPr lang="en-US">
                <a:solidFill>
                  <a:prstClr val="black"/>
                </a:solidFill>
              </a:rPr>
              <a:pPr/>
              <a:t>49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638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638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5"/>
            <a:ext cx="5486681" cy="41145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Easy to use – just retrain</a:t>
            </a:r>
            <a:r>
              <a:rPr lang="en-US" baseline="0" dirty="0" smtClean="0"/>
              <a:t> weights on </a:t>
            </a:r>
            <a:r>
              <a:rPr lang="en-US" baseline="0" dirty="0" err="1" smtClean="0"/>
              <a:t>dev</a:t>
            </a:r>
            <a:r>
              <a:rPr lang="en-US" baseline="0" dirty="0" smtClean="0"/>
              <a:t> set</a:t>
            </a:r>
          </a:p>
          <a:p>
            <a:r>
              <a:rPr lang="en-US" baseline="0" dirty="0" smtClean="0"/>
              <a:t>But not ideal – paths compete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58DF33-2692-4DA0-8884-B08868D1D1B9}" type="slidenum">
              <a:rPr lang="en-US" smtClean="0">
                <a:solidFill>
                  <a:prstClr val="black"/>
                </a:solidFill>
              </a:rPr>
              <a:pPr/>
              <a:t>58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60772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4588" y="693738"/>
            <a:ext cx="4567237" cy="3427412"/>
          </a:xfrm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EFC48CC6-D3EA-48C5-8782-C359F469EEB5}" type="slidenum">
              <a:rPr lang="en-US">
                <a:solidFill>
                  <a:prstClr val="black"/>
                </a:solidFill>
                <a:latin typeface="Gill Sans MT" pitchFamily="34" charset="0"/>
              </a:rPr>
              <a:pPr/>
              <a:t>67</a:t>
            </a:fld>
            <a:endParaRPr lang="en-US">
              <a:solidFill>
                <a:prstClr val="black"/>
              </a:solidFill>
              <a:latin typeface="Gill Sans MT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4588" y="693738"/>
            <a:ext cx="4567237" cy="3427412"/>
          </a:xfrm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EFC48CC6-D3EA-48C5-8782-C359F469EEB5}" type="slidenum">
              <a:rPr lang="en-US">
                <a:solidFill>
                  <a:prstClr val="black"/>
                </a:solidFill>
                <a:latin typeface="Gill Sans MT" pitchFamily="34" charset="0"/>
              </a:rPr>
              <a:pPr/>
              <a:t>68</a:t>
            </a:fld>
            <a:endParaRPr lang="en-US">
              <a:solidFill>
                <a:prstClr val="black"/>
              </a:solidFill>
              <a:latin typeface="Gill Sans MT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0734E-7F07-5849-8224-F4B4740C657F}" type="datetime1">
              <a:rPr lang="en-US" smtClean="0"/>
              <a:pPr/>
              <a:t>10/24/2017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950A9-EED3-1D44-A4DE-08208E952964}" type="datetime1">
              <a:rPr lang="en-US" smtClean="0"/>
              <a:pPr/>
              <a:t>10/24/2017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41639-3679-D240-A6FB-91A389FB9B7B}" type="datetime1">
              <a:rPr lang="en-US" smtClean="0"/>
              <a:pPr/>
              <a:t>10/24/2017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C39647-F797-42F2-8FA4-6043CA58DA2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5A3FB5-4ACC-4716-B093-664D81B040E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58853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E794F2-5BA6-406F-9716-6B18C1D0B4D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FBA312-B9E0-4402-99F9-0BB79CF34D3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85279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BBE74E-98CA-490B-85F9-86BD73AB3D1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A0435A-E7F1-4665-A01F-3BF0C4247DF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15257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00CC0F-487E-40DC-B8A0-40C1CB35442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686C0C-1BE4-4631-BB1E-6D45CCD9165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06079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7B9DCA-D8B7-4565-9E4C-87EB5DDDE5B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AD0BC6-410D-4090-A83C-0E881BA1CA5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79733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5562E6-6BB3-438A-95FE-C35CB497BA4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B8812F-0434-4DC3-B51D-E34C5551562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7440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9631A9-1719-4A7D-A714-1BA938E9E23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8BB15A-A850-4B77-AEFA-ADE320D9967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23216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B8853F-8437-42FE-BCD1-EC32EC4C16A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235B50-24F7-433D-8306-6DACE2A5C78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76144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D4575-FF2F-334A-9F79-9FFBE1E30D3A}" type="datetime1">
              <a:rPr lang="en-US" smtClean="0"/>
              <a:pPr/>
              <a:t>10/24/2017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2B1BFD-F590-4AFF-94A6-FDB8BE2F656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1AA478-CEAC-4593-A811-83A68ED6B56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40588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75C291-D444-4A55-87C9-17B8DBCE681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EBFF1F-AE02-4906-9717-8ABC6781545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29040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F2ABBC-9CC5-4E9F-8F49-2B30F72844C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897C0E-3C4B-4EBF-BBD9-1DDA2B05E38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291339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0734E-7F07-5849-8224-F4B4740C657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589155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D4575-FF2F-334A-9F79-9FFBE1E30D3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146098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7DA3D-0E0C-4140-B5E2-4EE048D57C6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655003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0848A-593E-BB41-A7F8-9A6B3E943DA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040229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A0816-33E2-8C40-AB0D-A51248F791C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084520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DC60C-B23F-144C-B7D5-62CC8E82071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891028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BF993-C234-DC44-9528-3EAD344FCCF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75646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7DA3D-0E0C-4140-B5E2-4EE048D57C6E}" type="datetime1">
              <a:rPr lang="en-US" smtClean="0"/>
              <a:pPr/>
              <a:t>10/24/2017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E4797-2AA4-4D46-A7FD-9ADF5469E9D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635199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6F9D0-0A51-4947-BDEE-73BFA7C2AC4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776944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950A9-EED3-1D44-A4DE-08208E95296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305775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41639-3679-D240-A6FB-91A389FB9B7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15157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F68FF519-772A-8A4F-B38A-6F846858C847}" type="datetime1">
              <a:rPr lang="en-US" smtClean="0"/>
              <a:pPr/>
              <a:t>10/24/2017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EBDDC3"/>
                </a:solidFill>
              </a:rPr>
              <a:t>Andrew McCallum, Just Research</a:t>
            </a:r>
            <a:endParaRPr lang="en-US">
              <a:solidFill>
                <a:srgbClr val="EBDDC3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>
              <a:solidFill>
                <a:srgbClr val="EBDDC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26919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35353-DB0D-3B48-AF1D-2B29EE67F13C}" type="datetime1">
              <a:rPr lang="en-US" smtClean="0">
                <a:solidFill>
                  <a:srgbClr val="775F55"/>
                </a:solidFill>
              </a:rPr>
              <a:pPr/>
              <a:t>10/24/2017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775F55"/>
                </a:solidFill>
              </a:rPr>
              <a:t>Andrew McCallum, Just Research</a:t>
            </a:r>
            <a:endParaRPr lang="en-US">
              <a:solidFill>
                <a:srgbClr val="775F55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85325197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A0815-B377-1C4E-85B1-B5F850C38757}" type="datetime1">
              <a:rPr lang="en-US" smtClean="0">
                <a:solidFill>
                  <a:srgbClr val="775F55"/>
                </a:solidFill>
              </a:rPr>
              <a:pPr/>
              <a:t>10/24/2017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>
                <a:solidFill>
                  <a:srgbClr val="775F55"/>
                </a:solidFill>
              </a:rPr>
              <a:t>Andrew McCallum, Just Research</a:t>
            </a:r>
            <a:endParaRPr lang="en-US">
              <a:solidFill>
                <a:srgbClr val="775F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92877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77019491-F645-5A4B-A64E-3F44C8EA15CD}" type="datetime1">
              <a:rPr lang="en-US" smtClean="0">
                <a:solidFill>
                  <a:srgbClr val="775F55"/>
                </a:solidFill>
              </a:rPr>
              <a:pPr/>
              <a:t>10/24/2017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r>
              <a:rPr lang="en-US" smtClean="0">
                <a:solidFill>
                  <a:srgbClr val="775F55"/>
                </a:solidFill>
              </a:rPr>
              <a:t>Andrew McCallum, Just Research</a:t>
            </a:r>
            <a:endParaRPr lang="en-US">
              <a:solidFill>
                <a:srgbClr val="775F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813051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DDCBA40C-F658-3646-859F-00394DF66EAD}" type="datetime1">
              <a:rPr lang="en-US" smtClean="0">
                <a:solidFill>
                  <a:srgbClr val="775F55"/>
                </a:solidFill>
              </a:rPr>
              <a:pPr/>
              <a:t>10/24/2017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r>
              <a:rPr lang="en-US" smtClean="0">
                <a:solidFill>
                  <a:srgbClr val="775F55"/>
                </a:solidFill>
              </a:rPr>
              <a:t>Andrew McCallum, Just Research</a:t>
            </a:r>
            <a:endParaRPr lang="en-US">
              <a:solidFill>
                <a:srgbClr val="775F55"/>
              </a:solidFill>
            </a:endParaRP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6847474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75092-A435-7543-B107-F362EBCC296F}" type="datetime1">
              <a:rPr lang="en-US" smtClean="0">
                <a:solidFill>
                  <a:srgbClr val="775F55"/>
                </a:solidFill>
              </a:rPr>
              <a:pPr/>
              <a:t>10/24/2017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775F55"/>
                </a:solidFill>
              </a:rPr>
              <a:t>Andrew McCallum, Just Research</a:t>
            </a:r>
            <a:endParaRPr lang="en-US">
              <a:solidFill>
                <a:srgbClr val="775F55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5226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0848A-593E-BB41-A7F8-9A6B3E943DA4}" type="datetime1">
              <a:rPr lang="en-US" smtClean="0"/>
              <a:pPr/>
              <a:t>10/24/2017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0F804-D39A-344B-B909-C4693B7430B3}" type="datetime1">
              <a:rPr lang="en-US" smtClean="0">
                <a:solidFill>
                  <a:srgbClr val="775F55"/>
                </a:solidFill>
              </a:rPr>
              <a:pPr/>
              <a:t>10/24/2017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775F55"/>
                </a:solidFill>
              </a:rPr>
              <a:t>Andrew McCallum, Just Research</a:t>
            </a:r>
            <a:endParaRPr lang="en-US">
              <a:solidFill>
                <a:srgbClr val="775F55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>
              <a:solidFill>
                <a:srgbClr val="775F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431087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85AE6-6FB3-A748-B0EC-9101EB63A611}" type="datetime1">
              <a:rPr lang="en-US" smtClean="0">
                <a:solidFill>
                  <a:srgbClr val="775F55"/>
                </a:solidFill>
              </a:rPr>
              <a:pPr/>
              <a:t>10/24/2017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775F55"/>
                </a:solidFill>
              </a:rPr>
              <a:t>Andrew McCallum, Just Research</a:t>
            </a:r>
            <a:endParaRPr lang="en-US">
              <a:solidFill>
                <a:srgbClr val="775F55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97986217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prstClr val="white"/>
              </a:solidFill>
            </a:endParaRP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E9F4506F-7A01-A847-A528-4410657D5335}" type="datetime1">
              <a:rPr lang="en-US" smtClean="0">
                <a:solidFill>
                  <a:srgbClr val="775F55"/>
                </a:solidFill>
              </a:rPr>
              <a:pPr/>
              <a:t>10/24/2017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r>
              <a:rPr lang="en-US" smtClean="0">
                <a:solidFill>
                  <a:srgbClr val="775F55"/>
                </a:solidFill>
              </a:rPr>
              <a:t>Andrew McCallum, Just Research</a:t>
            </a:r>
            <a:endParaRPr lang="en-US">
              <a:solidFill>
                <a:srgbClr val="775F55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0767913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94FDE-A21F-664A-8326-462F5DAE1D5C}" type="datetime1">
              <a:rPr lang="en-US" smtClean="0">
                <a:solidFill>
                  <a:srgbClr val="775F55"/>
                </a:solidFill>
              </a:rPr>
              <a:pPr/>
              <a:t>10/24/2017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775F55"/>
                </a:solidFill>
              </a:rPr>
              <a:t>Andrew McCallum, Just Research</a:t>
            </a:r>
            <a:endParaRPr lang="en-US">
              <a:solidFill>
                <a:srgbClr val="775F55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07500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DFB7EBD7-26D2-0A42-92E9-AA0675AF300E}" type="datetime1">
              <a:rPr lang="en-US" smtClean="0">
                <a:solidFill>
                  <a:srgbClr val="775F55"/>
                </a:solidFill>
              </a:rPr>
              <a:pPr/>
              <a:t>10/24/2017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r>
              <a:rPr lang="en-US" smtClean="0">
                <a:solidFill>
                  <a:srgbClr val="775F55"/>
                </a:solidFill>
              </a:rPr>
              <a:t>Andrew McCallum, Just Research</a:t>
            </a:r>
            <a:endParaRPr lang="en-US">
              <a:solidFill>
                <a:srgbClr val="775F55"/>
              </a:solidFill>
            </a:endParaRPr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760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524000"/>
            <a:ext cx="38100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38100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3246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fld id="{23061638-056D-B749-A638-492CDB850B3D}" type="datetime1">
              <a:rPr lang="en-US">
                <a:solidFill>
                  <a:srgbClr val="775F55"/>
                </a:solidFill>
              </a:rPr>
              <a:pPr/>
              <a:t>10/24/2017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246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775F55"/>
                </a:solidFill>
              </a:rPr>
              <a:t>Andrew McCallum, Just Research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869264"/>
      </p:ext>
    </p:extLst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0734E-7F07-5849-8224-F4B4740C657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722790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D4575-FF2F-334A-9F79-9FFBE1E30D3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745813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7DA3D-0E0C-4140-B5E2-4EE048D57C6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119185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0848A-593E-BB41-A7F8-9A6B3E943DA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89733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A0816-33E2-8C40-AB0D-A51248F791C7}" type="datetime1">
              <a:rPr lang="en-US" smtClean="0"/>
              <a:pPr/>
              <a:t>10/24/2017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A0816-33E2-8C40-AB0D-A51248F791C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4462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DC60C-B23F-144C-B7D5-62CC8E82071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077342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BF993-C234-DC44-9528-3EAD344FCCF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866085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E4797-2AA4-4D46-A7FD-9ADF5469E9D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10771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6F9D0-0A51-4947-BDEE-73BFA7C2AC4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17752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950A9-EED3-1D44-A4DE-08208E95296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205872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41639-3679-D240-A6FB-91A389FB9B7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209649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3" y="2130428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3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1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2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2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3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4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4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>
                <a:solidFill>
                  <a:prstClr val="white">
                    <a:tint val="75000"/>
                  </a:prstClr>
                </a:solidFill>
              </a:rPr>
              <a:t>Carpuat, Daume, Fraser, Quirk</a:t>
            </a: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>
                    <a:tint val="75000"/>
                  </a:prstClr>
                </a:solidFill>
              </a:rPr>
              <a:t>DAMT - MTM</a:t>
            </a: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ECD12-9F81-4913-B0E8-2DC0F0517FBD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187162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>
                <a:solidFill>
                  <a:prstClr val="white">
                    <a:tint val="75000"/>
                  </a:prstClr>
                </a:solidFill>
              </a:rPr>
              <a:t>Carpuat, Daume, Fraser, Quirk</a:t>
            </a: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>
                    <a:tint val="75000"/>
                  </a:prstClr>
                </a:solidFill>
              </a:rPr>
              <a:t>DAMT - MTM</a:t>
            </a: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ECD12-9F81-4913-B0E8-2DC0F0517FBD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659433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4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4" y="2906716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05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11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7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2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4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0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46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>
                <a:solidFill>
                  <a:prstClr val="white">
                    <a:tint val="75000"/>
                  </a:prstClr>
                </a:solidFill>
              </a:rPr>
              <a:t>Carpuat, Daume, Fraser, Quirk</a:t>
            </a: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>
                    <a:tint val="75000"/>
                  </a:prstClr>
                </a:solidFill>
              </a:rPr>
              <a:t>DAMT - MTM</a:t>
            </a: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ECD12-9F81-4913-B0E8-2DC0F0517FBD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64564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DC60C-B23F-144C-B7D5-62CC8E820715}" type="datetime1">
              <a:rPr lang="en-US" smtClean="0"/>
              <a:pPr/>
              <a:t>10/24/2017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>
                <a:solidFill>
                  <a:prstClr val="white">
                    <a:tint val="75000"/>
                  </a:prstClr>
                </a:solidFill>
              </a:rPr>
              <a:t>Carpuat, Daume, Fraser, Quirk</a:t>
            </a: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>
                    <a:tint val="75000"/>
                  </a:prstClr>
                </a:solidFill>
              </a:rPr>
              <a:t>DAMT - MTM</a:t>
            </a: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ECD12-9F81-4913-B0E8-2DC0F0517FBD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961111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6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59" indent="0">
              <a:buNone/>
              <a:defRPr sz="2000" b="1"/>
            </a:lvl2pPr>
            <a:lvl3pPr marL="914116" indent="0">
              <a:buNone/>
              <a:defRPr sz="1800" b="1"/>
            </a:lvl3pPr>
            <a:lvl4pPr marL="1371174" indent="0">
              <a:buNone/>
              <a:defRPr sz="1600" b="1"/>
            </a:lvl4pPr>
            <a:lvl5pPr marL="1828231" indent="0">
              <a:buNone/>
              <a:defRPr sz="1600" b="1"/>
            </a:lvl5pPr>
            <a:lvl6pPr marL="2285289" indent="0">
              <a:buNone/>
              <a:defRPr sz="1600" b="1"/>
            </a:lvl6pPr>
            <a:lvl7pPr marL="2742346" indent="0">
              <a:buNone/>
              <a:defRPr sz="1600" b="1"/>
            </a:lvl7pPr>
            <a:lvl8pPr marL="3199404" indent="0">
              <a:buNone/>
              <a:defRPr sz="1600" b="1"/>
            </a:lvl8pPr>
            <a:lvl9pPr marL="3656462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8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535116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59" indent="0">
              <a:buNone/>
              <a:defRPr sz="2000" b="1"/>
            </a:lvl2pPr>
            <a:lvl3pPr marL="914116" indent="0">
              <a:buNone/>
              <a:defRPr sz="1800" b="1"/>
            </a:lvl3pPr>
            <a:lvl4pPr marL="1371174" indent="0">
              <a:buNone/>
              <a:defRPr sz="1600" b="1"/>
            </a:lvl4pPr>
            <a:lvl5pPr marL="1828231" indent="0">
              <a:buNone/>
              <a:defRPr sz="1600" b="1"/>
            </a:lvl5pPr>
            <a:lvl6pPr marL="2285289" indent="0">
              <a:buNone/>
              <a:defRPr sz="1600" b="1"/>
            </a:lvl6pPr>
            <a:lvl7pPr marL="2742346" indent="0">
              <a:buNone/>
              <a:defRPr sz="1600" b="1"/>
            </a:lvl7pPr>
            <a:lvl8pPr marL="3199404" indent="0">
              <a:buNone/>
              <a:defRPr sz="1600" b="1"/>
            </a:lvl8pPr>
            <a:lvl9pPr marL="3656462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2174878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>
                <a:solidFill>
                  <a:prstClr val="white">
                    <a:tint val="75000"/>
                  </a:prstClr>
                </a:solidFill>
              </a:rPr>
              <a:t>Carpuat, Daume, Fraser, Quirk</a:t>
            </a: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>
                    <a:tint val="75000"/>
                  </a:prstClr>
                </a:solidFill>
              </a:rPr>
              <a:t>DAMT - MTM</a:t>
            </a: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ECD12-9F81-4913-B0E8-2DC0F0517FBD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324018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>
                <a:solidFill>
                  <a:prstClr val="white">
                    <a:tint val="75000"/>
                  </a:prstClr>
                </a:solidFill>
              </a:rPr>
              <a:t>Carpuat, Daume, Fraser, Quirk</a:t>
            </a: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>
                    <a:tint val="75000"/>
                  </a:prstClr>
                </a:solidFill>
              </a:rPr>
              <a:t>DAMT - MTM</a:t>
            </a: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ECD12-9F81-4913-B0E8-2DC0F0517FBD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295013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>
                <a:solidFill>
                  <a:prstClr val="white">
                    <a:tint val="75000"/>
                  </a:prstClr>
                </a:solidFill>
              </a:rPr>
              <a:t>Carpuat, Daume, Fraser, Quirk</a:t>
            </a: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>
                    <a:tint val="75000"/>
                  </a:prstClr>
                </a:solidFill>
              </a:rPr>
              <a:t>DAMT - MTM</a:t>
            </a: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ECD12-9F81-4913-B0E8-2DC0F0517FBD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863725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59" indent="0">
              <a:buNone/>
              <a:defRPr sz="1200"/>
            </a:lvl2pPr>
            <a:lvl3pPr marL="914116" indent="0">
              <a:buNone/>
              <a:defRPr sz="1000"/>
            </a:lvl3pPr>
            <a:lvl4pPr marL="1371174" indent="0">
              <a:buNone/>
              <a:defRPr sz="900"/>
            </a:lvl4pPr>
            <a:lvl5pPr marL="1828231" indent="0">
              <a:buNone/>
              <a:defRPr sz="900"/>
            </a:lvl5pPr>
            <a:lvl6pPr marL="2285289" indent="0">
              <a:buNone/>
              <a:defRPr sz="900"/>
            </a:lvl6pPr>
            <a:lvl7pPr marL="2742346" indent="0">
              <a:buNone/>
              <a:defRPr sz="900"/>
            </a:lvl7pPr>
            <a:lvl8pPr marL="3199404" indent="0">
              <a:buNone/>
              <a:defRPr sz="900"/>
            </a:lvl8pPr>
            <a:lvl9pPr marL="3656462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>
                <a:solidFill>
                  <a:prstClr val="white">
                    <a:tint val="75000"/>
                  </a:prstClr>
                </a:solidFill>
              </a:rPr>
              <a:t>Carpuat, Daume, Fraser, Quirk</a:t>
            </a: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>
                    <a:tint val="75000"/>
                  </a:prstClr>
                </a:solidFill>
              </a:rPr>
              <a:t>DAMT - MTM</a:t>
            </a: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ECD12-9F81-4913-B0E8-2DC0F0517FBD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961415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059" indent="0">
              <a:buNone/>
              <a:defRPr sz="2800"/>
            </a:lvl2pPr>
            <a:lvl3pPr marL="914116" indent="0">
              <a:buNone/>
              <a:defRPr sz="2400"/>
            </a:lvl3pPr>
            <a:lvl4pPr marL="1371174" indent="0">
              <a:buNone/>
              <a:defRPr sz="2000"/>
            </a:lvl4pPr>
            <a:lvl5pPr marL="1828231" indent="0">
              <a:buNone/>
              <a:defRPr sz="2000"/>
            </a:lvl5pPr>
            <a:lvl6pPr marL="2285289" indent="0">
              <a:buNone/>
              <a:defRPr sz="2000"/>
            </a:lvl6pPr>
            <a:lvl7pPr marL="2742346" indent="0">
              <a:buNone/>
              <a:defRPr sz="2000"/>
            </a:lvl7pPr>
            <a:lvl8pPr marL="3199404" indent="0">
              <a:buNone/>
              <a:defRPr sz="2000"/>
            </a:lvl8pPr>
            <a:lvl9pPr marL="3656462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059" indent="0">
              <a:buNone/>
              <a:defRPr sz="1200"/>
            </a:lvl2pPr>
            <a:lvl3pPr marL="914116" indent="0">
              <a:buNone/>
              <a:defRPr sz="1000"/>
            </a:lvl3pPr>
            <a:lvl4pPr marL="1371174" indent="0">
              <a:buNone/>
              <a:defRPr sz="900"/>
            </a:lvl4pPr>
            <a:lvl5pPr marL="1828231" indent="0">
              <a:buNone/>
              <a:defRPr sz="900"/>
            </a:lvl5pPr>
            <a:lvl6pPr marL="2285289" indent="0">
              <a:buNone/>
              <a:defRPr sz="900"/>
            </a:lvl6pPr>
            <a:lvl7pPr marL="2742346" indent="0">
              <a:buNone/>
              <a:defRPr sz="900"/>
            </a:lvl7pPr>
            <a:lvl8pPr marL="3199404" indent="0">
              <a:buNone/>
              <a:defRPr sz="900"/>
            </a:lvl8pPr>
            <a:lvl9pPr marL="3656462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>
                <a:solidFill>
                  <a:prstClr val="white">
                    <a:tint val="75000"/>
                  </a:prstClr>
                </a:solidFill>
              </a:rPr>
              <a:t>Carpuat, Daume, Fraser, Quirk</a:t>
            </a: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>
                    <a:tint val="75000"/>
                  </a:prstClr>
                </a:solidFill>
              </a:rPr>
              <a:t>DAMT - MTM</a:t>
            </a: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ECD12-9F81-4913-B0E8-2DC0F0517FBD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802958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>
                <a:solidFill>
                  <a:prstClr val="white">
                    <a:tint val="75000"/>
                  </a:prstClr>
                </a:solidFill>
              </a:rPr>
              <a:t>Carpuat, Daume, Fraser, Quirk</a:t>
            </a: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>
                    <a:tint val="75000"/>
                  </a:prstClr>
                </a:solidFill>
              </a:rPr>
              <a:t>DAMT - MTM</a:t>
            </a: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ECD12-9F81-4913-B0E8-2DC0F0517FBD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609490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3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>
                <a:solidFill>
                  <a:prstClr val="white">
                    <a:tint val="75000"/>
                  </a:prstClr>
                </a:solidFill>
              </a:rPr>
              <a:t>Carpuat, Daume, Fraser, Quirk</a:t>
            </a: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>
                    <a:tint val="75000"/>
                  </a:prstClr>
                </a:solidFill>
              </a:rPr>
              <a:t>DAMT - MTM</a:t>
            </a: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ECD12-9F81-4913-B0E8-2DC0F0517FBD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306848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312" y="3886777"/>
            <a:ext cx="6401376" cy="1751929"/>
          </a:xfrm>
        </p:spPr>
        <p:txBody>
          <a:bodyPr/>
          <a:lstStyle>
            <a:lvl1pPr marL="0" indent="0" algn="ctr">
              <a:buNone/>
              <a:defRPr/>
            </a:lvl1pPr>
            <a:lvl2pPr marL="414640" indent="0" algn="ctr">
              <a:buNone/>
              <a:defRPr/>
            </a:lvl2pPr>
            <a:lvl3pPr marL="829280" indent="0" algn="ctr">
              <a:buNone/>
              <a:defRPr/>
            </a:lvl3pPr>
            <a:lvl4pPr marL="1243920" indent="0" algn="ctr">
              <a:buNone/>
              <a:defRPr/>
            </a:lvl4pPr>
            <a:lvl5pPr marL="1658560" indent="0" algn="ctr">
              <a:buNone/>
              <a:defRPr/>
            </a:lvl5pPr>
            <a:lvl6pPr marL="2073201" indent="0" algn="ctr">
              <a:buNone/>
              <a:defRPr/>
            </a:lvl6pPr>
            <a:lvl7pPr marL="2487841" indent="0" algn="ctr">
              <a:buNone/>
              <a:defRPr/>
            </a:lvl7pPr>
            <a:lvl8pPr marL="2902481" indent="0" algn="ctr">
              <a:buNone/>
              <a:defRPr/>
            </a:lvl8pPr>
            <a:lvl9pPr marL="3317121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DAMT - MTM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71651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DAMT - MTM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78345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BF993-C234-DC44-9528-3EAD344FCCF4}" type="datetime1">
              <a:rPr lang="en-US" smtClean="0"/>
              <a:pPr/>
              <a:t>10/24/2017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1668" y="4406455"/>
            <a:ext cx="7772688" cy="1361811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1668" y="2906445"/>
            <a:ext cx="7772688" cy="1500008"/>
          </a:xfrm>
        </p:spPr>
        <p:txBody>
          <a:bodyPr anchor="b"/>
          <a:lstStyle>
            <a:lvl1pPr marL="0" indent="0">
              <a:buNone/>
              <a:defRPr sz="1800"/>
            </a:lvl1pPr>
            <a:lvl2pPr marL="414640" indent="0">
              <a:buNone/>
              <a:defRPr sz="1600"/>
            </a:lvl2pPr>
            <a:lvl3pPr marL="829280" indent="0">
              <a:buNone/>
              <a:defRPr sz="1500"/>
            </a:lvl3pPr>
            <a:lvl4pPr marL="1243920" indent="0">
              <a:buNone/>
              <a:defRPr sz="1300"/>
            </a:lvl4pPr>
            <a:lvl5pPr marL="1658560" indent="0">
              <a:buNone/>
              <a:defRPr sz="1300"/>
            </a:lvl5pPr>
            <a:lvl6pPr marL="2073201" indent="0">
              <a:buNone/>
              <a:defRPr sz="1300"/>
            </a:lvl6pPr>
            <a:lvl7pPr marL="2487841" indent="0">
              <a:buNone/>
              <a:defRPr sz="1300"/>
            </a:lvl7pPr>
            <a:lvl8pPr marL="2902481" indent="0">
              <a:buNone/>
              <a:defRPr sz="1300"/>
            </a:lvl8pPr>
            <a:lvl9pPr marL="3317121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DAMT - MTM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2631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7428" y="1243771"/>
            <a:ext cx="4285350" cy="4524495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1059" y="1243771"/>
            <a:ext cx="4286790" cy="4524495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DAMT - MTM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34429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627" y="274954"/>
            <a:ext cx="8230752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6627" y="1534557"/>
            <a:ext cx="4040472" cy="640599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640" indent="0">
              <a:buNone/>
              <a:defRPr sz="1800" b="1"/>
            </a:lvl2pPr>
            <a:lvl3pPr marL="829280" indent="0">
              <a:buNone/>
              <a:defRPr sz="1600" b="1"/>
            </a:lvl3pPr>
            <a:lvl4pPr marL="1243920" indent="0">
              <a:buNone/>
              <a:defRPr sz="1500" b="1"/>
            </a:lvl4pPr>
            <a:lvl5pPr marL="1658560" indent="0">
              <a:buNone/>
              <a:defRPr sz="1500" b="1"/>
            </a:lvl5pPr>
            <a:lvl6pPr marL="2073201" indent="0">
              <a:buNone/>
              <a:defRPr sz="1500" b="1"/>
            </a:lvl6pPr>
            <a:lvl7pPr marL="2487841" indent="0">
              <a:buNone/>
              <a:defRPr sz="1500" b="1"/>
            </a:lvl7pPr>
            <a:lvl8pPr marL="2902481" indent="0">
              <a:buNone/>
              <a:defRPr sz="1500" b="1"/>
            </a:lvl8pPr>
            <a:lvl9pPr marL="3317121" indent="0">
              <a:buNone/>
              <a:defRPr sz="1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6627" y="2175158"/>
            <a:ext cx="4040472" cy="395155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466" y="1534557"/>
            <a:ext cx="4041913" cy="640599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640" indent="0">
              <a:buNone/>
              <a:defRPr sz="1800" b="1"/>
            </a:lvl2pPr>
            <a:lvl3pPr marL="829280" indent="0">
              <a:buNone/>
              <a:defRPr sz="1600" b="1"/>
            </a:lvl3pPr>
            <a:lvl4pPr marL="1243920" indent="0">
              <a:buNone/>
              <a:defRPr sz="1500" b="1"/>
            </a:lvl4pPr>
            <a:lvl5pPr marL="1658560" indent="0">
              <a:buNone/>
              <a:defRPr sz="1500" b="1"/>
            </a:lvl5pPr>
            <a:lvl6pPr marL="2073201" indent="0">
              <a:buNone/>
              <a:defRPr sz="1500" b="1"/>
            </a:lvl6pPr>
            <a:lvl7pPr marL="2487841" indent="0">
              <a:buNone/>
              <a:defRPr sz="1500" b="1"/>
            </a:lvl7pPr>
            <a:lvl8pPr marL="2902481" indent="0">
              <a:buNone/>
              <a:defRPr sz="1500" b="1"/>
            </a:lvl8pPr>
            <a:lvl9pPr marL="3317121" indent="0">
              <a:buNone/>
              <a:defRPr sz="1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466" y="2175158"/>
            <a:ext cx="4041913" cy="395155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DAMT - MTM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20803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DAMT - MTM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77085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DAMT - MTM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92080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627" y="273516"/>
            <a:ext cx="3009107" cy="1161715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208" y="273515"/>
            <a:ext cx="5112171" cy="5853196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6627" y="1435228"/>
            <a:ext cx="3009107" cy="4691482"/>
          </a:xfrm>
        </p:spPr>
        <p:txBody>
          <a:bodyPr/>
          <a:lstStyle>
            <a:lvl1pPr marL="0" indent="0">
              <a:buNone/>
              <a:defRPr sz="1300"/>
            </a:lvl1pPr>
            <a:lvl2pPr marL="414640" indent="0">
              <a:buNone/>
              <a:defRPr sz="1100"/>
            </a:lvl2pPr>
            <a:lvl3pPr marL="829280" indent="0">
              <a:buNone/>
              <a:defRPr sz="900"/>
            </a:lvl3pPr>
            <a:lvl4pPr marL="1243920" indent="0">
              <a:buNone/>
              <a:defRPr sz="800"/>
            </a:lvl4pPr>
            <a:lvl5pPr marL="1658560" indent="0">
              <a:buNone/>
              <a:defRPr sz="800"/>
            </a:lvl5pPr>
            <a:lvl6pPr marL="2073201" indent="0">
              <a:buNone/>
              <a:defRPr sz="800"/>
            </a:lvl6pPr>
            <a:lvl7pPr marL="2487841" indent="0">
              <a:buNone/>
              <a:defRPr sz="800"/>
            </a:lvl7pPr>
            <a:lvl8pPr marL="2902481" indent="0">
              <a:buNone/>
              <a:defRPr sz="800"/>
            </a:lvl8pPr>
            <a:lvl9pPr marL="3317121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DAMT - MTM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18996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1926" y="4800891"/>
            <a:ext cx="5486689" cy="565741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1926" y="613247"/>
            <a:ext cx="5486689" cy="4114224"/>
          </a:xfrm>
        </p:spPr>
        <p:txBody>
          <a:bodyPr/>
          <a:lstStyle>
            <a:lvl1pPr marL="0" indent="0">
              <a:buNone/>
              <a:defRPr sz="2900"/>
            </a:lvl1pPr>
            <a:lvl2pPr marL="414640" indent="0">
              <a:buNone/>
              <a:defRPr sz="2500"/>
            </a:lvl2pPr>
            <a:lvl3pPr marL="829280" indent="0">
              <a:buNone/>
              <a:defRPr sz="2200"/>
            </a:lvl3pPr>
            <a:lvl4pPr marL="1243920" indent="0">
              <a:buNone/>
              <a:defRPr sz="1800"/>
            </a:lvl4pPr>
            <a:lvl5pPr marL="1658560" indent="0">
              <a:buNone/>
              <a:defRPr sz="1800"/>
            </a:lvl5pPr>
            <a:lvl6pPr marL="2073201" indent="0">
              <a:buNone/>
              <a:defRPr sz="1800"/>
            </a:lvl6pPr>
            <a:lvl7pPr marL="2487841" indent="0">
              <a:buNone/>
              <a:defRPr sz="1800"/>
            </a:lvl7pPr>
            <a:lvl8pPr marL="2902481" indent="0">
              <a:buNone/>
              <a:defRPr sz="1800"/>
            </a:lvl8pPr>
            <a:lvl9pPr marL="3317121" indent="0">
              <a:buNone/>
              <a:defRPr sz="18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1926" y="5366630"/>
            <a:ext cx="5486689" cy="806146"/>
          </a:xfrm>
        </p:spPr>
        <p:txBody>
          <a:bodyPr/>
          <a:lstStyle>
            <a:lvl1pPr marL="0" indent="0">
              <a:buNone/>
              <a:defRPr sz="1300"/>
            </a:lvl1pPr>
            <a:lvl2pPr marL="414640" indent="0">
              <a:buNone/>
              <a:defRPr sz="1100"/>
            </a:lvl2pPr>
            <a:lvl3pPr marL="829280" indent="0">
              <a:buNone/>
              <a:defRPr sz="900"/>
            </a:lvl3pPr>
            <a:lvl4pPr marL="1243920" indent="0">
              <a:buNone/>
              <a:defRPr sz="800"/>
            </a:lvl4pPr>
            <a:lvl5pPr marL="1658560" indent="0">
              <a:buNone/>
              <a:defRPr sz="800"/>
            </a:lvl5pPr>
            <a:lvl6pPr marL="2073201" indent="0">
              <a:buNone/>
              <a:defRPr sz="800"/>
            </a:lvl6pPr>
            <a:lvl7pPr marL="2487841" indent="0">
              <a:buNone/>
              <a:defRPr sz="800"/>
            </a:lvl7pPr>
            <a:lvl8pPr marL="2902481" indent="0">
              <a:buNone/>
              <a:defRPr sz="800"/>
            </a:lvl8pPr>
            <a:lvl9pPr marL="3317121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DAMT - MTM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06382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DAMT - MTM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42840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1326" y="207297"/>
            <a:ext cx="2176526" cy="556096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7426" y="207297"/>
            <a:ext cx="6395614" cy="556096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DAMT - MTM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4410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656" y="2130529"/>
            <a:ext cx="7772688" cy="146977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312" y="3886776"/>
            <a:ext cx="6401376" cy="1751929"/>
          </a:xfrm>
        </p:spPr>
        <p:txBody>
          <a:bodyPr/>
          <a:lstStyle>
            <a:lvl1pPr marL="0" indent="0" algn="ctr">
              <a:buNone/>
              <a:defRPr/>
            </a:lvl1pPr>
            <a:lvl2pPr marL="414726" indent="0" algn="ctr">
              <a:buNone/>
              <a:defRPr/>
            </a:lvl2pPr>
            <a:lvl3pPr marL="829452" indent="0" algn="ctr">
              <a:buNone/>
              <a:defRPr/>
            </a:lvl3pPr>
            <a:lvl4pPr marL="1244178" indent="0" algn="ctr">
              <a:buNone/>
              <a:defRPr/>
            </a:lvl4pPr>
            <a:lvl5pPr marL="1658904" indent="0" algn="ctr">
              <a:buNone/>
              <a:defRPr/>
            </a:lvl5pPr>
            <a:lvl6pPr marL="2073631" indent="0" algn="ctr">
              <a:buNone/>
              <a:defRPr/>
            </a:lvl6pPr>
            <a:lvl7pPr marL="2488357" indent="0" algn="ctr">
              <a:buNone/>
              <a:defRPr/>
            </a:lvl7pPr>
            <a:lvl8pPr marL="2903083" indent="0" algn="ctr">
              <a:buNone/>
              <a:defRPr/>
            </a:lvl8pPr>
            <a:lvl9pPr marL="3317809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DAMT - MTM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4481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E4797-2AA4-4D46-A7FD-9ADF5469E9DD}" type="datetime1">
              <a:rPr lang="en-US" smtClean="0"/>
              <a:pPr/>
              <a:t>10/24/2017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DAMT - MTM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818194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1668" y="4406453"/>
            <a:ext cx="7772688" cy="1361811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1668" y="2906445"/>
            <a:ext cx="7772688" cy="1500008"/>
          </a:xfrm>
        </p:spPr>
        <p:txBody>
          <a:bodyPr anchor="b"/>
          <a:lstStyle>
            <a:lvl1pPr marL="0" indent="0">
              <a:buNone/>
              <a:defRPr sz="1800"/>
            </a:lvl1pPr>
            <a:lvl2pPr marL="414726" indent="0">
              <a:buNone/>
              <a:defRPr sz="1600"/>
            </a:lvl2pPr>
            <a:lvl3pPr marL="829452" indent="0">
              <a:buNone/>
              <a:defRPr sz="1500"/>
            </a:lvl3pPr>
            <a:lvl4pPr marL="1244178" indent="0">
              <a:buNone/>
              <a:defRPr sz="1300"/>
            </a:lvl4pPr>
            <a:lvl5pPr marL="1658904" indent="0">
              <a:buNone/>
              <a:defRPr sz="1300"/>
            </a:lvl5pPr>
            <a:lvl6pPr marL="2073631" indent="0">
              <a:buNone/>
              <a:defRPr sz="1300"/>
            </a:lvl6pPr>
            <a:lvl7pPr marL="2488357" indent="0">
              <a:buNone/>
              <a:defRPr sz="1300"/>
            </a:lvl7pPr>
            <a:lvl8pPr marL="2903083" indent="0">
              <a:buNone/>
              <a:defRPr sz="1300"/>
            </a:lvl8pPr>
            <a:lvl9pPr marL="3317809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DAMT - MTM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97444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7426" y="1243769"/>
            <a:ext cx="4285350" cy="4524495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1059" y="1243769"/>
            <a:ext cx="4286790" cy="4524495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DAMT - MTM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318707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625" y="274954"/>
            <a:ext cx="8230752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6625" y="1534557"/>
            <a:ext cx="4040472" cy="640599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726" indent="0">
              <a:buNone/>
              <a:defRPr sz="1800" b="1"/>
            </a:lvl2pPr>
            <a:lvl3pPr marL="829452" indent="0">
              <a:buNone/>
              <a:defRPr sz="1600" b="1"/>
            </a:lvl3pPr>
            <a:lvl4pPr marL="1244178" indent="0">
              <a:buNone/>
              <a:defRPr sz="1500" b="1"/>
            </a:lvl4pPr>
            <a:lvl5pPr marL="1658904" indent="0">
              <a:buNone/>
              <a:defRPr sz="1500" b="1"/>
            </a:lvl5pPr>
            <a:lvl6pPr marL="2073631" indent="0">
              <a:buNone/>
              <a:defRPr sz="1500" b="1"/>
            </a:lvl6pPr>
            <a:lvl7pPr marL="2488357" indent="0">
              <a:buNone/>
              <a:defRPr sz="1500" b="1"/>
            </a:lvl7pPr>
            <a:lvl8pPr marL="2903083" indent="0">
              <a:buNone/>
              <a:defRPr sz="1500" b="1"/>
            </a:lvl8pPr>
            <a:lvl9pPr marL="3317809" indent="0">
              <a:buNone/>
              <a:defRPr sz="1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6625" y="2175156"/>
            <a:ext cx="4040472" cy="395155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464" y="1534557"/>
            <a:ext cx="4041913" cy="640599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726" indent="0">
              <a:buNone/>
              <a:defRPr sz="1800" b="1"/>
            </a:lvl2pPr>
            <a:lvl3pPr marL="829452" indent="0">
              <a:buNone/>
              <a:defRPr sz="1600" b="1"/>
            </a:lvl3pPr>
            <a:lvl4pPr marL="1244178" indent="0">
              <a:buNone/>
              <a:defRPr sz="1500" b="1"/>
            </a:lvl4pPr>
            <a:lvl5pPr marL="1658904" indent="0">
              <a:buNone/>
              <a:defRPr sz="1500" b="1"/>
            </a:lvl5pPr>
            <a:lvl6pPr marL="2073631" indent="0">
              <a:buNone/>
              <a:defRPr sz="1500" b="1"/>
            </a:lvl6pPr>
            <a:lvl7pPr marL="2488357" indent="0">
              <a:buNone/>
              <a:defRPr sz="1500" b="1"/>
            </a:lvl7pPr>
            <a:lvl8pPr marL="2903083" indent="0">
              <a:buNone/>
              <a:defRPr sz="1500" b="1"/>
            </a:lvl8pPr>
            <a:lvl9pPr marL="3317809" indent="0">
              <a:buNone/>
              <a:defRPr sz="1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464" y="2175156"/>
            <a:ext cx="4041913" cy="395155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DAMT - MTM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146972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DAMT - MTM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64382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DAMT - MTM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025066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625" y="273514"/>
            <a:ext cx="3009107" cy="1161715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206" y="273515"/>
            <a:ext cx="5112171" cy="5853196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6625" y="1435228"/>
            <a:ext cx="3009107" cy="4691482"/>
          </a:xfrm>
        </p:spPr>
        <p:txBody>
          <a:bodyPr/>
          <a:lstStyle>
            <a:lvl1pPr marL="0" indent="0">
              <a:buNone/>
              <a:defRPr sz="1300"/>
            </a:lvl1pPr>
            <a:lvl2pPr marL="414726" indent="0">
              <a:buNone/>
              <a:defRPr sz="1100"/>
            </a:lvl2pPr>
            <a:lvl3pPr marL="829452" indent="0">
              <a:buNone/>
              <a:defRPr sz="900"/>
            </a:lvl3pPr>
            <a:lvl4pPr marL="1244178" indent="0">
              <a:buNone/>
              <a:defRPr sz="800"/>
            </a:lvl4pPr>
            <a:lvl5pPr marL="1658904" indent="0">
              <a:buNone/>
              <a:defRPr sz="800"/>
            </a:lvl5pPr>
            <a:lvl6pPr marL="2073631" indent="0">
              <a:buNone/>
              <a:defRPr sz="800"/>
            </a:lvl6pPr>
            <a:lvl7pPr marL="2488357" indent="0">
              <a:buNone/>
              <a:defRPr sz="800"/>
            </a:lvl7pPr>
            <a:lvl8pPr marL="2903083" indent="0">
              <a:buNone/>
              <a:defRPr sz="800"/>
            </a:lvl8pPr>
            <a:lvl9pPr marL="3317809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DAMT - MTM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881504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1924" y="4800889"/>
            <a:ext cx="5486689" cy="565741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1924" y="613247"/>
            <a:ext cx="5486689" cy="4114224"/>
          </a:xfrm>
        </p:spPr>
        <p:txBody>
          <a:bodyPr/>
          <a:lstStyle>
            <a:lvl1pPr marL="0" indent="0">
              <a:buNone/>
              <a:defRPr sz="2900"/>
            </a:lvl1pPr>
            <a:lvl2pPr marL="414726" indent="0">
              <a:buNone/>
              <a:defRPr sz="2500"/>
            </a:lvl2pPr>
            <a:lvl3pPr marL="829452" indent="0">
              <a:buNone/>
              <a:defRPr sz="2200"/>
            </a:lvl3pPr>
            <a:lvl4pPr marL="1244178" indent="0">
              <a:buNone/>
              <a:defRPr sz="1800"/>
            </a:lvl4pPr>
            <a:lvl5pPr marL="1658904" indent="0">
              <a:buNone/>
              <a:defRPr sz="1800"/>
            </a:lvl5pPr>
            <a:lvl6pPr marL="2073631" indent="0">
              <a:buNone/>
              <a:defRPr sz="1800"/>
            </a:lvl6pPr>
            <a:lvl7pPr marL="2488357" indent="0">
              <a:buNone/>
              <a:defRPr sz="1800"/>
            </a:lvl7pPr>
            <a:lvl8pPr marL="2903083" indent="0">
              <a:buNone/>
              <a:defRPr sz="1800"/>
            </a:lvl8pPr>
            <a:lvl9pPr marL="3317809" indent="0">
              <a:buNone/>
              <a:defRPr sz="18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1924" y="5366630"/>
            <a:ext cx="5486689" cy="806146"/>
          </a:xfrm>
        </p:spPr>
        <p:txBody>
          <a:bodyPr/>
          <a:lstStyle>
            <a:lvl1pPr marL="0" indent="0">
              <a:buNone/>
              <a:defRPr sz="1300"/>
            </a:lvl1pPr>
            <a:lvl2pPr marL="414726" indent="0">
              <a:buNone/>
              <a:defRPr sz="1100"/>
            </a:lvl2pPr>
            <a:lvl3pPr marL="829452" indent="0">
              <a:buNone/>
              <a:defRPr sz="900"/>
            </a:lvl3pPr>
            <a:lvl4pPr marL="1244178" indent="0">
              <a:buNone/>
              <a:defRPr sz="800"/>
            </a:lvl4pPr>
            <a:lvl5pPr marL="1658904" indent="0">
              <a:buNone/>
              <a:defRPr sz="800"/>
            </a:lvl5pPr>
            <a:lvl6pPr marL="2073631" indent="0">
              <a:buNone/>
              <a:defRPr sz="800"/>
            </a:lvl6pPr>
            <a:lvl7pPr marL="2488357" indent="0">
              <a:buNone/>
              <a:defRPr sz="800"/>
            </a:lvl7pPr>
            <a:lvl8pPr marL="2903083" indent="0">
              <a:buNone/>
              <a:defRPr sz="800"/>
            </a:lvl8pPr>
            <a:lvl9pPr marL="3317809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DAMT - MTM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935597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DAMT - MTM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67792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1324" y="207295"/>
            <a:ext cx="2176526" cy="556096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7426" y="207295"/>
            <a:ext cx="6395614" cy="556096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DAMT - MTM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1812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6F9D0-0A51-4947-BDEE-73BFA7C2AC4C}" type="datetime1">
              <a:rPr lang="en-US" smtClean="0"/>
              <a:pPr/>
              <a:t>10/24/2017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0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235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2975"/>
            <a:ext cx="8229600" cy="49643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D2AB5A-FCF7-ED49-8D13-7C3EDA14043A}" type="datetime1">
              <a:rPr lang="en-US" smtClean="0"/>
              <a:pPr/>
              <a:t>10/24/2017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F99FDA-7688-A048-8C34-55AD89F558E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Century Gothic"/>
          <a:ea typeface="+mj-ea"/>
          <a:cs typeface="Century Gothic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Century Gothic"/>
          <a:ea typeface="+mn-ea"/>
          <a:cs typeface="Century Gothic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Century Gothic"/>
          <a:ea typeface="+mn-ea"/>
          <a:cs typeface="Century Gothic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Century Gothic"/>
          <a:ea typeface="+mn-ea"/>
          <a:cs typeface="Century Gothic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Century Gothic"/>
          <a:ea typeface="+mn-ea"/>
          <a:cs typeface="Century Gothic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Century Gothic"/>
          <a:ea typeface="+mn-ea"/>
          <a:cs typeface="Century Gothic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elplatzhalt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Titelmasterformat durch Klicken bearbeiten</a:t>
            </a:r>
            <a:endParaRPr lang="en-US" altLang="de-DE" smtClean="0"/>
          </a:p>
        </p:txBody>
      </p:sp>
      <p:sp>
        <p:nvSpPr>
          <p:cNvPr id="1027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Textmasterformate durch Klicken bearbeiten</a:t>
            </a:r>
          </a:p>
          <a:p>
            <a:pPr lvl="1"/>
            <a:r>
              <a:rPr lang="de-DE" altLang="de-DE" smtClean="0"/>
              <a:t>Zweite Ebene</a:t>
            </a:r>
          </a:p>
          <a:p>
            <a:pPr lvl="2"/>
            <a:r>
              <a:rPr lang="de-DE" altLang="de-DE" smtClean="0"/>
              <a:t>Dritte Ebene</a:t>
            </a:r>
          </a:p>
          <a:p>
            <a:pPr lvl="3"/>
            <a:r>
              <a:rPr lang="de-DE" altLang="de-DE" smtClean="0"/>
              <a:t>Vierte Ebene</a:t>
            </a:r>
          </a:p>
          <a:p>
            <a:pPr lvl="4"/>
            <a:r>
              <a:rPr lang="de-DE" altLang="de-DE" smtClean="0"/>
              <a:t>Fünfte Ebene</a:t>
            </a:r>
            <a:endParaRPr lang="en-US" altLang="de-DE" smtClean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defTabSz="914400">
              <a:defRPr/>
            </a:pPr>
            <a:fld id="{CF4D4BC2-CEFF-45B8-AD06-713CBBC9FA9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 defTabSz="914400">
                <a:defRPr/>
              </a:pPr>
              <a:t>10/24/2017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defTabSz="9144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defTabSz="914400">
              <a:defRPr/>
            </a:pPr>
            <a:fld id="{DAFCA443-B013-4630-8A87-A72E01DB00D3}" type="slidenum">
              <a:rPr lang="en-US">
                <a:solidFill>
                  <a:prstClr val="black">
                    <a:tint val="75000"/>
                  </a:prstClr>
                </a:solidFill>
              </a:rPr>
              <a:pPr defTabSz="9144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0656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235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2975"/>
            <a:ext cx="8229600" cy="49643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D2AB5A-FCF7-ED49-8D13-7C3EDA14043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F99FDA-7688-A048-8C34-55AD89F558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9175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Century Gothic"/>
          <a:ea typeface="+mj-ea"/>
          <a:cs typeface="Century Gothic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Century Gothic"/>
          <a:ea typeface="+mn-ea"/>
          <a:cs typeface="Century Gothic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Century Gothic"/>
          <a:ea typeface="+mn-ea"/>
          <a:cs typeface="Century Gothic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Century Gothic"/>
          <a:ea typeface="+mn-ea"/>
          <a:cs typeface="Century Gothic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Century Gothic"/>
          <a:ea typeface="+mn-ea"/>
          <a:cs typeface="Century Gothic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Century Gothic"/>
          <a:ea typeface="+mn-ea"/>
          <a:cs typeface="Century Gothic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909C4738-29DC-9E45-A38F-FEC1855C0805}" type="datetime1">
              <a:rPr lang="en-US" b="1" smtClean="0">
                <a:solidFill>
                  <a:srgbClr val="775F55"/>
                </a:solidFill>
                <a:latin typeface="Arial" pitchFamily="-107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10/24/2017</a:t>
            </a:fld>
            <a:endParaRPr lang="en-US" b="1">
              <a:solidFill>
                <a:srgbClr val="775F55"/>
              </a:solidFill>
              <a:latin typeface="Arial" pitchFamily="-107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srgbClr val="775F55"/>
                </a:solidFill>
                <a:latin typeface="Arial" pitchFamily="-107" charset="0"/>
              </a:rPr>
              <a:t>Andrew McCallum, Just Research</a:t>
            </a:r>
            <a:endParaRPr lang="en-US" b="1">
              <a:solidFill>
                <a:srgbClr val="775F55"/>
              </a:solidFill>
              <a:latin typeface="Arial" pitchFamily="-107" charset="0"/>
            </a:endParaRPr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prstClr val="white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latin typeface="Arial" pitchFamily="-107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8724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235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2975"/>
            <a:ext cx="8229600" cy="49643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D2AB5A-FCF7-ED49-8D13-7C3EDA14043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F99FDA-7688-A048-8C34-55AD89F558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20512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Century Gothic"/>
          <a:ea typeface="+mj-ea"/>
          <a:cs typeface="Century Gothic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Century Gothic"/>
          <a:ea typeface="+mn-ea"/>
          <a:cs typeface="Century Gothic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Century Gothic"/>
          <a:ea typeface="+mn-ea"/>
          <a:cs typeface="Century Gothic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Century Gothic"/>
          <a:ea typeface="+mn-ea"/>
          <a:cs typeface="Century Gothic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Century Gothic"/>
          <a:ea typeface="+mn-ea"/>
          <a:cs typeface="Century Gothic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Century Gothic"/>
          <a:ea typeface="+mn-ea"/>
          <a:cs typeface="Century Gothic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274641"/>
            <a:ext cx="8686800" cy="1143000"/>
          </a:xfrm>
          <a:prstGeom prst="rect">
            <a:avLst/>
          </a:prstGeom>
        </p:spPr>
        <p:txBody>
          <a:bodyPr vert="horz" lIns="91410" tIns="45706" rIns="91410" bIns="45706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600203"/>
            <a:ext cx="8686800" cy="4525963"/>
          </a:xfrm>
          <a:prstGeom prst="rect">
            <a:avLst/>
          </a:prstGeom>
        </p:spPr>
        <p:txBody>
          <a:bodyPr vert="horz" lIns="91410" tIns="45706" rIns="91410" bIns="4570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05203" y="6492878"/>
            <a:ext cx="2133600" cy="365125"/>
          </a:xfrm>
          <a:prstGeom prst="rect">
            <a:avLst/>
          </a:prstGeom>
        </p:spPr>
        <p:txBody>
          <a:bodyPr vert="horz" lIns="91410" tIns="45706" rIns="91410" bIns="45706" rtlCol="0" anchor="b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116"/>
            <a:r>
              <a:rPr lang="de-DE" smtClean="0">
                <a:solidFill>
                  <a:prstClr val="white">
                    <a:tint val="75000"/>
                  </a:prstClr>
                </a:solidFill>
              </a:rPr>
              <a:t>Carpuat, Daume, Fraser, Quirk</a:t>
            </a: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48400" y="6492878"/>
            <a:ext cx="2895600" cy="365125"/>
          </a:xfrm>
          <a:prstGeom prst="rect">
            <a:avLst/>
          </a:prstGeom>
        </p:spPr>
        <p:txBody>
          <a:bodyPr vert="horz" lIns="91410" tIns="45706" rIns="91410" bIns="45706" rtlCol="0" anchor="b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116"/>
            <a:r>
              <a:rPr lang="en-US" smtClean="0">
                <a:solidFill>
                  <a:prstClr val="white">
                    <a:tint val="75000"/>
                  </a:prstClr>
                </a:solidFill>
              </a:rPr>
              <a:t>DAMT - MTM</a:t>
            </a:r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492878"/>
            <a:ext cx="2133600" cy="365125"/>
          </a:xfrm>
          <a:prstGeom prst="rect">
            <a:avLst/>
          </a:prstGeom>
        </p:spPr>
        <p:txBody>
          <a:bodyPr vert="horz" lIns="91410" tIns="45706" rIns="91410" bIns="45706" rtlCol="0" anchor="b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116"/>
            <a:fld id="{BDCECD12-9F81-4913-B0E8-2DC0F0517FBD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 defTabSz="914116"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007229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</p:sldLayoutIdLst>
  <p:hf hdr="0"/>
  <p:txStyles>
    <p:titleStyle>
      <a:lvl1pPr algn="l" defTabSz="914116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793" indent="-342793" algn="l" defTabSz="914116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719" indent="-285660" algn="l" defTabSz="914116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646" indent="-228529" algn="l" defTabSz="91411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702" indent="-228529" algn="l" defTabSz="914116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760" indent="-228529" algn="l" defTabSz="914116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818" indent="-228529" algn="l" defTabSz="91411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876" indent="-228529" algn="l" defTabSz="91411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934" indent="-228529" algn="l" defTabSz="91411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991" indent="-228529" algn="l" defTabSz="91411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59" algn="l" defTabSz="914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16" algn="l" defTabSz="914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74" algn="l" defTabSz="914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231" algn="l" defTabSz="914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289" algn="l" defTabSz="914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346" algn="l" defTabSz="914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404" algn="l" defTabSz="914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462" algn="l" defTabSz="914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207428" y="207295"/>
            <a:ext cx="8710424" cy="74424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207428" y="1243771"/>
            <a:ext cx="8710424" cy="452449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12341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ftr"/>
          </p:nvPr>
        </p:nvSpPr>
        <p:spPr bwMode="auto">
          <a:xfrm>
            <a:off x="6172200" y="6612883"/>
            <a:ext cx="2896752" cy="47073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11000"/>
              </a:lnSpc>
              <a:buFont typeface="Times New Roman" pitchFamily="16" charset="0"/>
              <a:buNone/>
              <a:tabLst>
                <a:tab pos="656514" algn="l"/>
                <a:tab pos="1313025" algn="l"/>
                <a:tab pos="1969541" algn="l"/>
                <a:tab pos="2626055" algn="l"/>
              </a:tabLst>
              <a:defRPr sz="1200" smtClean="0">
                <a:solidFill>
                  <a:srgbClr val="FFFFFF"/>
                </a:solidFill>
                <a:latin typeface="+mn-lt"/>
                <a:cs typeface="DejaVu Sans" charset="0"/>
              </a:defRPr>
            </a:lvl1pPr>
          </a:lstStyle>
          <a:p>
            <a:pPr defTabSz="41464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/>
            </a:pPr>
            <a:r>
              <a:rPr lang="en-US"/>
              <a:t>DAMT - MTM</a:t>
            </a:r>
            <a:endParaRPr lang="en-US" dirty="0"/>
          </a:p>
        </p:txBody>
      </p:sp>
      <p:sp>
        <p:nvSpPr>
          <p:cNvPr id="1028" name="Text Box 4"/>
          <p:cNvSpPr txBox="1">
            <a:spLocks noChangeArrowheads="1"/>
          </p:cNvSpPr>
          <p:nvPr/>
        </p:nvSpPr>
        <p:spPr bwMode="auto">
          <a:xfrm>
            <a:off x="2" y="6639189"/>
            <a:ext cx="2898193" cy="47217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/>
          <a:lstStyle/>
          <a:p>
            <a:pPr defTabSz="414640" fontAlgn="base" hangingPunct="0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656514" algn="l"/>
                <a:tab pos="1313025" algn="l"/>
                <a:tab pos="1969541" algn="l"/>
                <a:tab pos="2626055" algn="l"/>
              </a:tabLst>
              <a:defRPr/>
            </a:pPr>
            <a:fld id="{9F4A5FF8-0036-4278-807C-B827402FEB5C}" type="slidenum">
              <a:rPr lang="en-US" sz="1200" smtClean="0">
                <a:solidFill>
                  <a:srgbClr val="FFFFFF"/>
                </a:solidFill>
              </a:rPr>
              <a:pPr defTabSz="414640" fontAlgn="base" hangingPunct="0">
                <a:lnSpc>
                  <a:spcPct val="11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>
                  <a:tab pos="656514" algn="l"/>
                  <a:tab pos="1313025" algn="l"/>
                  <a:tab pos="1969541" algn="l"/>
                  <a:tab pos="2626055" algn="l"/>
                </a:tabLst>
                <a:defRPr/>
              </a:pPr>
              <a:t>‹#›</a:t>
            </a:fld>
            <a:endParaRPr lang="en-US" sz="1200" dirty="0">
              <a:solidFill>
                <a:srgbClr val="C0C0C0"/>
              </a:solidFill>
            </a:endParaRPr>
          </a:p>
        </p:txBody>
      </p:sp>
      <p:sp>
        <p:nvSpPr>
          <p:cNvPr id="1029" name="Text Box 5"/>
          <p:cNvSpPr txBox="1">
            <a:spLocks noChangeArrowheads="1"/>
          </p:cNvSpPr>
          <p:nvPr/>
        </p:nvSpPr>
        <p:spPr bwMode="auto">
          <a:xfrm>
            <a:off x="6245807" y="6639189"/>
            <a:ext cx="2898193" cy="47217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/>
          <a:lstStyle/>
          <a:p>
            <a:pPr algn="r" defTabSz="414640" fontAlgn="base" hangingPunct="0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656514" algn="l"/>
                <a:tab pos="1313025" algn="l"/>
                <a:tab pos="1969541" algn="l"/>
                <a:tab pos="2626055" algn="l"/>
              </a:tabLst>
              <a:defRPr/>
            </a:pPr>
            <a:endParaRPr lang="en-US" sz="1200" dirty="0">
              <a:solidFill>
                <a:srgbClr val="FFFFFF"/>
              </a:solidFill>
              <a:latin typeface="Segoe UI" charset="0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 userDrawn="1"/>
        </p:nvSpPr>
        <p:spPr bwMode="auto">
          <a:xfrm>
            <a:off x="0" y="6615868"/>
            <a:ext cx="9143998" cy="47073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r" defTabSz="914116" rtl="0" eaLnBrk="1" latinLnBrk="0" hangingPunct="1">
              <a:lnSpc>
                <a:spcPct val="111000"/>
              </a:lnSpc>
              <a:buFont typeface="Times New Roman" pitchFamily="16" charset="0"/>
              <a:buNone/>
              <a:tabLst>
                <a:tab pos="656514" algn="l"/>
                <a:tab pos="1313025" algn="l"/>
                <a:tab pos="1969541" algn="l"/>
                <a:tab pos="2626055" algn="l"/>
              </a:tabLst>
              <a:defRPr sz="1500" kern="1200" smtClean="0">
                <a:solidFill>
                  <a:srgbClr val="FFFFFF"/>
                </a:solidFill>
                <a:latin typeface="+mn-lt"/>
                <a:ea typeface="+mn-ea"/>
                <a:cs typeface="DejaVu Sans" charset="0"/>
              </a:defRPr>
            </a:lvl1pPr>
            <a:lvl2pPr marL="457059" algn="l" defTabSz="91411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116" algn="l" defTabSz="91411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174" algn="l" defTabSz="91411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231" algn="l" defTabSz="91411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289" algn="l" defTabSz="91411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346" algn="l" defTabSz="91411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404" algn="l" defTabSz="91411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462" algn="l" defTabSz="91411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41464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/>
            </a:pPr>
            <a:r>
              <a:rPr lang="en-US" sz="1200" dirty="0" err="1"/>
              <a:t>Carpuat</a:t>
            </a:r>
            <a:r>
              <a:rPr lang="en-US" sz="1200" dirty="0"/>
              <a:t>, </a:t>
            </a:r>
            <a:r>
              <a:rPr lang="en-US" sz="1200" dirty="0" err="1"/>
              <a:t>Daume</a:t>
            </a:r>
            <a:r>
              <a:rPr lang="en-US" sz="1200" dirty="0"/>
              <a:t>, Fraser, Quirk</a:t>
            </a:r>
          </a:p>
        </p:txBody>
      </p:sp>
    </p:spTree>
    <p:extLst>
      <p:ext uri="{BB962C8B-B14F-4D97-AF65-F5344CB8AC3E}">
        <p14:creationId xmlns:p14="http://schemas.microsoft.com/office/powerpoint/2010/main" val="33913953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</p:sldLayoutIdLst>
  <p:timing>
    <p:tnLst>
      <p:par>
        <p:cTn id="1" dur="indefinite" restart="never" nodeType="tmRoot"/>
      </p:par>
    </p:tnLst>
  </p:timing>
  <p:hf hdr="0"/>
  <p:txStyles>
    <p:titleStyle>
      <a:lvl1pPr algn="l" defTabSz="414640" rtl="0" eaLnBrk="0" fontAlgn="base" hangingPunct="0">
        <a:lnSpc>
          <a:spcPct val="11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FFFFFF"/>
          </a:solidFill>
          <a:latin typeface="+mj-lt"/>
          <a:ea typeface="+mj-ea"/>
          <a:cs typeface="+mj-cs"/>
        </a:defRPr>
      </a:lvl1pPr>
      <a:lvl2pPr algn="l" defTabSz="414640" rtl="0" eaLnBrk="0" fontAlgn="base" hangingPunct="0">
        <a:lnSpc>
          <a:spcPct val="11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FFFFFF"/>
          </a:solidFill>
          <a:latin typeface="Segoe UI" charset="0"/>
          <a:cs typeface="DejaVu Sans" charset="0"/>
        </a:defRPr>
      </a:lvl2pPr>
      <a:lvl3pPr algn="l" defTabSz="414640" rtl="0" eaLnBrk="0" fontAlgn="base" hangingPunct="0">
        <a:lnSpc>
          <a:spcPct val="11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FFFFFF"/>
          </a:solidFill>
          <a:latin typeface="Segoe UI" charset="0"/>
          <a:cs typeface="DejaVu Sans" charset="0"/>
        </a:defRPr>
      </a:lvl3pPr>
      <a:lvl4pPr algn="l" defTabSz="414640" rtl="0" eaLnBrk="0" fontAlgn="base" hangingPunct="0">
        <a:lnSpc>
          <a:spcPct val="11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FFFFFF"/>
          </a:solidFill>
          <a:latin typeface="Segoe UI" charset="0"/>
          <a:cs typeface="DejaVu Sans" charset="0"/>
        </a:defRPr>
      </a:lvl4pPr>
      <a:lvl5pPr algn="l" defTabSz="414640" rtl="0" eaLnBrk="0" fontAlgn="base" hangingPunct="0">
        <a:lnSpc>
          <a:spcPct val="11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FFFFFF"/>
          </a:solidFill>
          <a:latin typeface="Segoe UI" charset="0"/>
          <a:cs typeface="DejaVu Sans" charset="0"/>
        </a:defRPr>
      </a:lvl5pPr>
      <a:lvl6pPr marL="2280522" indent="-207320" algn="l" defTabSz="414640" rtl="0" fontAlgn="base" hangingPunct="0">
        <a:lnSpc>
          <a:spcPct val="11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FF"/>
          </a:solidFill>
          <a:latin typeface="Segoe UI" charset="0"/>
          <a:cs typeface="DejaVu Sans" charset="0"/>
        </a:defRPr>
      </a:lvl6pPr>
      <a:lvl7pPr marL="2695161" indent="-207320" algn="l" defTabSz="414640" rtl="0" fontAlgn="base" hangingPunct="0">
        <a:lnSpc>
          <a:spcPct val="11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FF"/>
          </a:solidFill>
          <a:latin typeface="Segoe UI" charset="0"/>
          <a:cs typeface="DejaVu Sans" charset="0"/>
        </a:defRPr>
      </a:lvl7pPr>
      <a:lvl8pPr marL="3109802" indent="-207320" algn="l" defTabSz="414640" rtl="0" fontAlgn="base" hangingPunct="0">
        <a:lnSpc>
          <a:spcPct val="11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FF"/>
          </a:solidFill>
          <a:latin typeface="Segoe UI" charset="0"/>
          <a:cs typeface="DejaVu Sans" charset="0"/>
        </a:defRPr>
      </a:lvl8pPr>
      <a:lvl9pPr marL="3524441" indent="-207320" algn="l" defTabSz="414640" rtl="0" fontAlgn="base" hangingPunct="0">
        <a:lnSpc>
          <a:spcPct val="11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FF"/>
          </a:solidFill>
          <a:latin typeface="Segoe UI" charset="0"/>
          <a:cs typeface="DejaVu Sans" charset="0"/>
        </a:defRPr>
      </a:lvl9pPr>
    </p:titleStyle>
    <p:bodyStyle>
      <a:lvl1pPr marL="310981" indent="-310981" algn="l" defTabSz="414640" rtl="0" eaLnBrk="0" fontAlgn="base" hangingPunct="0">
        <a:lnSpc>
          <a:spcPct val="97000"/>
        </a:lnSpc>
        <a:spcBef>
          <a:spcPct val="0"/>
        </a:spcBef>
        <a:spcAft>
          <a:spcPts val="658"/>
        </a:spcAft>
        <a:buClr>
          <a:srgbClr val="000000"/>
        </a:buClr>
        <a:buSzPct val="100000"/>
        <a:buFont typeface="Times New Roman" pitchFamily="18" charset="0"/>
        <a:defRPr sz="3300">
          <a:solidFill>
            <a:srgbClr val="FFFFFF"/>
          </a:solidFill>
          <a:latin typeface="+mn-lt"/>
          <a:ea typeface="+mn-ea"/>
          <a:cs typeface="+mn-cs"/>
        </a:defRPr>
      </a:lvl1pPr>
      <a:lvl2pPr marL="673790" indent="-259151" algn="l" defTabSz="414640" rtl="0" eaLnBrk="0" fontAlgn="base" hangingPunct="0">
        <a:lnSpc>
          <a:spcPct val="97000"/>
        </a:lnSpc>
        <a:spcBef>
          <a:spcPct val="0"/>
        </a:spcBef>
        <a:spcAft>
          <a:spcPts val="658"/>
        </a:spcAft>
        <a:buClr>
          <a:srgbClr val="000000"/>
        </a:buClr>
        <a:buSzPct val="100000"/>
        <a:buFont typeface="Times New Roman" pitchFamily="18" charset="0"/>
        <a:defRPr sz="2900">
          <a:solidFill>
            <a:srgbClr val="FFFFFF"/>
          </a:solidFill>
          <a:latin typeface="+mn-lt"/>
          <a:cs typeface="+mn-cs"/>
        </a:defRPr>
      </a:lvl2pPr>
      <a:lvl3pPr marL="1036599" indent="-207320" algn="l" defTabSz="414640" rtl="0" eaLnBrk="0" fontAlgn="base" hangingPunct="0">
        <a:lnSpc>
          <a:spcPct val="97000"/>
        </a:lnSpc>
        <a:spcBef>
          <a:spcPct val="0"/>
        </a:spcBef>
        <a:spcAft>
          <a:spcPts val="658"/>
        </a:spcAft>
        <a:buClr>
          <a:srgbClr val="000000"/>
        </a:buClr>
        <a:buSzPct val="100000"/>
        <a:buFont typeface="Times New Roman" pitchFamily="18" charset="0"/>
        <a:defRPr sz="2500">
          <a:solidFill>
            <a:srgbClr val="FFFFFF"/>
          </a:solidFill>
          <a:latin typeface="+mn-lt"/>
          <a:cs typeface="+mn-cs"/>
        </a:defRPr>
      </a:lvl3pPr>
      <a:lvl4pPr marL="1451240" indent="-207320" algn="l" defTabSz="414640" rtl="0" eaLnBrk="0" fontAlgn="base" hangingPunct="0">
        <a:lnSpc>
          <a:spcPct val="97000"/>
        </a:lnSpc>
        <a:spcBef>
          <a:spcPct val="0"/>
        </a:spcBef>
        <a:spcAft>
          <a:spcPts val="522"/>
        </a:spcAft>
        <a:buClr>
          <a:srgbClr val="000000"/>
        </a:buClr>
        <a:buSzPct val="100000"/>
        <a:buFont typeface="Times New Roman" pitchFamily="18" charset="0"/>
        <a:defRPr sz="2200">
          <a:solidFill>
            <a:srgbClr val="FFFFFF"/>
          </a:solidFill>
          <a:latin typeface="+mn-lt"/>
          <a:cs typeface="+mn-cs"/>
        </a:defRPr>
      </a:lvl4pPr>
      <a:lvl5pPr marL="1865880" indent="-207320" algn="l" defTabSz="414640" rtl="0" eaLnBrk="0" fontAlgn="base" hangingPunct="0">
        <a:lnSpc>
          <a:spcPct val="97000"/>
        </a:lnSpc>
        <a:spcBef>
          <a:spcPct val="0"/>
        </a:spcBef>
        <a:spcAft>
          <a:spcPts val="658"/>
        </a:spcAft>
        <a:buClr>
          <a:srgbClr val="000000"/>
        </a:buClr>
        <a:buSzPct val="100000"/>
        <a:buFont typeface="Times New Roman" pitchFamily="18" charset="0"/>
        <a:defRPr sz="2200">
          <a:solidFill>
            <a:srgbClr val="FFFFFF"/>
          </a:solidFill>
          <a:latin typeface="+mn-lt"/>
          <a:cs typeface="+mn-cs"/>
        </a:defRPr>
      </a:lvl5pPr>
      <a:lvl6pPr marL="2280522" indent="-207320" algn="l" defTabSz="414640" rtl="0" fontAlgn="base" hangingPunct="0">
        <a:lnSpc>
          <a:spcPct val="97000"/>
        </a:lnSpc>
        <a:spcBef>
          <a:spcPct val="0"/>
        </a:spcBef>
        <a:spcAft>
          <a:spcPts val="658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FFFFFF"/>
          </a:solidFill>
          <a:latin typeface="+mn-lt"/>
          <a:cs typeface="+mn-cs"/>
        </a:defRPr>
      </a:lvl6pPr>
      <a:lvl7pPr marL="2695161" indent="-207320" algn="l" defTabSz="414640" rtl="0" fontAlgn="base" hangingPunct="0">
        <a:lnSpc>
          <a:spcPct val="97000"/>
        </a:lnSpc>
        <a:spcBef>
          <a:spcPct val="0"/>
        </a:spcBef>
        <a:spcAft>
          <a:spcPts val="658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FFFFFF"/>
          </a:solidFill>
          <a:latin typeface="+mn-lt"/>
          <a:cs typeface="+mn-cs"/>
        </a:defRPr>
      </a:lvl7pPr>
      <a:lvl8pPr marL="3109802" indent="-207320" algn="l" defTabSz="414640" rtl="0" fontAlgn="base" hangingPunct="0">
        <a:lnSpc>
          <a:spcPct val="97000"/>
        </a:lnSpc>
        <a:spcBef>
          <a:spcPct val="0"/>
        </a:spcBef>
        <a:spcAft>
          <a:spcPts val="658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FFFFFF"/>
          </a:solidFill>
          <a:latin typeface="+mn-lt"/>
          <a:cs typeface="+mn-cs"/>
        </a:defRPr>
      </a:lvl8pPr>
      <a:lvl9pPr marL="3524441" indent="-207320" algn="l" defTabSz="414640" rtl="0" fontAlgn="base" hangingPunct="0">
        <a:lnSpc>
          <a:spcPct val="97000"/>
        </a:lnSpc>
        <a:spcBef>
          <a:spcPct val="0"/>
        </a:spcBef>
        <a:spcAft>
          <a:spcPts val="658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FFFFFF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4640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9280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43920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8560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73201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87841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902481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17121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207426" y="207295"/>
            <a:ext cx="8710424" cy="7442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207426" y="1243769"/>
            <a:ext cx="8710424" cy="4524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12343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ftr"/>
          </p:nvPr>
        </p:nvSpPr>
        <p:spPr bwMode="auto">
          <a:xfrm>
            <a:off x="0" y="6639189"/>
            <a:ext cx="9144000" cy="470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11000"/>
              </a:lnSpc>
              <a:tabLst>
                <a:tab pos="656650" algn="l"/>
                <a:tab pos="1313299" algn="l"/>
                <a:tab pos="1969949" algn="l"/>
                <a:tab pos="2626599" algn="l"/>
              </a:tabLst>
              <a:defRPr sz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 defTabSz="414726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r>
              <a:rPr lang="en-US" smtClean="0"/>
              <a:t>DAMT - MTM</a:t>
            </a:r>
            <a:endParaRPr lang="en-US" dirty="0"/>
          </a:p>
        </p:txBody>
      </p:sp>
      <p:sp>
        <p:nvSpPr>
          <p:cNvPr id="1028" name="Text Box 4"/>
          <p:cNvSpPr txBox="1">
            <a:spLocks noChangeArrowheads="1"/>
          </p:cNvSpPr>
          <p:nvPr/>
        </p:nvSpPr>
        <p:spPr bwMode="auto">
          <a:xfrm>
            <a:off x="0" y="6639189"/>
            <a:ext cx="2898193" cy="4721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defTabSz="414726" fontAlgn="base" hangingPunct="0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fld id="{0ABCDC6A-2504-4102-B413-DB7ADD9CA2EC}" type="slidenum">
              <a:rPr lang="en-US" sz="1200" smtClean="0">
                <a:solidFill>
                  <a:srgbClr val="FFFFFF"/>
                </a:solidFill>
                <a:latin typeface="Gill Sans MT"/>
              </a:rPr>
              <a:pPr defTabSz="414726" fontAlgn="base" hangingPunct="0">
                <a:lnSpc>
                  <a:spcPct val="11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</a:pPr>
              <a:t>‹#›</a:t>
            </a:fld>
            <a:endParaRPr lang="en-US" sz="1200" dirty="0">
              <a:solidFill>
                <a:srgbClr val="C0C0C0"/>
              </a:solidFill>
              <a:latin typeface="Gill Sans MT"/>
            </a:endParaRPr>
          </a:p>
        </p:txBody>
      </p:sp>
      <p:sp>
        <p:nvSpPr>
          <p:cNvPr id="1029" name="Text Box 5"/>
          <p:cNvSpPr txBox="1">
            <a:spLocks noChangeArrowheads="1"/>
          </p:cNvSpPr>
          <p:nvPr/>
        </p:nvSpPr>
        <p:spPr bwMode="auto">
          <a:xfrm>
            <a:off x="6245807" y="6639189"/>
            <a:ext cx="2898193" cy="4721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algn="r" defTabSz="414726" fontAlgn="base" hangingPunct="0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r>
              <a:rPr lang="en-US" sz="1200">
                <a:solidFill>
                  <a:srgbClr val="FFFFFF"/>
                </a:solidFill>
                <a:latin typeface="Gill Sans MT"/>
              </a:rPr>
              <a:t>AMTA - DAMT</a:t>
            </a:r>
          </a:p>
        </p:txBody>
      </p:sp>
    </p:spTree>
    <p:extLst>
      <p:ext uri="{BB962C8B-B14F-4D97-AF65-F5344CB8AC3E}">
        <p14:creationId xmlns:p14="http://schemas.microsoft.com/office/powerpoint/2010/main" val="3052347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</p:sldLayoutIdLst>
  <p:hf hdr="0"/>
  <p:txStyles>
    <p:titleStyle>
      <a:lvl1pPr algn="l" defTabSz="414726" rtl="0" fontAlgn="base" hangingPunct="0">
        <a:lnSpc>
          <a:spcPct val="11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FF"/>
          </a:solidFill>
          <a:latin typeface="+mj-lt"/>
          <a:ea typeface="+mj-ea"/>
          <a:cs typeface="+mj-cs"/>
        </a:defRPr>
      </a:lvl1pPr>
      <a:lvl2pPr marL="673930" indent="-259204" algn="l" defTabSz="414726" rtl="0" fontAlgn="base" hangingPunct="0">
        <a:lnSpc>
          <a:spcPct val="11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FF"/>
          </a:solidFill>
          <a:latin typeface="Segoe UI" charset="0"/>
          <a:ea typeface="DejaVu Sans" charset="0"/>
          <a:cs typeface="DejaVu Sans" charset="0"/>
        </a:defRPr>
      </a:lvl2pPr>
      <a:lvl3pPr marL="1036815" indent="-207363" algn="l" defTabSz="414726" rtl="0" fontAlgn="base" hangingPunct="0">
        <a:lnSpc>
          <a:spcPct val="11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FF"/>
          </a:solidFill>
          <a:latin typeface="Segoe UI" charset="0"/>
          <a:ea typeface="DejaVu Sans" charset="0"/>
          <a:cs typeface="DejaVu Sans" charset="0"/>
        </a:defRPr>
      </a:lvl3pPr>
      <a:lvl4pPr marL="1451541" indent="-207363" algn="l" defTabSz="414726" rtl="0" fontAlgn="base" hangingPunct="0">
        <a:lnSpc>
          <a:spcPct val="11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FF"/>
          </a:solidFill>
          <a:latin typeface="Segoe UI" charset="0"/>
          <a:ea typeface="DejaVu Sans" charset="0"/>
          <a:cs typeface="DejaVu Sans" charset="0"/>
        </a:defRPr>
      </a:lvl4pPr>
      <a:lvl5pPr marL="1866268" indent="-207363" algn="l" defTabSz="414726" rtl="0" fontAlgn="base" hangingPunct="0">
        <a:lnSpc>
          <a:spcPct val="11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FF"/>
          </a:solidFill>
          <a:latin typeface="Segoe UI" charset="0"/>
          <a:ea typeface="DejaVu Sans" charset="0"/>
          <a:cs typeface="DejaVu Sans" charset="0"/>
        </a:defRPr>
      </a:lvl5pPr>
      <a:lvl6pPr marL="2280994" indent="-207363" algn="l" defTabSz="414726" rtl="0" fontAlgn="base" hangingPunct="0">
        <a:lnSpc>
          <a:spcPct val="11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FF"/>
          </a:solidFill>
          <a:latin typeface="Segoe UI" charset="0"/>
          <a:ea typeface="DejaVu Sans" charset="0"/>
          <a:cs typeface="DejaVu Sans" charset="0"/>
        </a:defRPr>
      </a:lvl6pPr>
      <a:lvl7pPr marL="2695720" indent="-207363" algn="l" defTabSz="414726" rtl="0" fontAlgn="base" hangingPunct="0">
        <a:lnSpc>
          <a:spcPct val="11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FF"/>
          </a:solidFill>
          <a:latin typeface="Segoe UI" charset="0"/>
          <a:ea typeface="DejaVu Sans" charset="0"/>
          <a:cs typeface="DejaVu Sans" charset="0"/>
        </a:defRPr>
      </a:lvl7pPr>
      <a:lvl8pPr marL="3110446" indent="-207363" algn="l" defTabSz="414726" rtl="0" fontAlgn="base" hangingPunct="0">
        <a:lnSpc>
          <a:spcPct val="11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FF"/>
          </a:solidFill>
          <a:latin typeface="Segoe UI" charset="0"/>
          <a:ea typeface="DejaVu Sans" charset="0"/>
          <a:cs typeface="DejaVu Sans" charset="0"/>
        </a:defRPr>
      </a:lvl8pPr>
      <a:lvl9pPr marL="3525172" indent="-207363" algn="l" defTabSz="414726" rtl="0" fontAlgn="base" hangingPunct="0">
        <a:lnSpc>
          <a:spcPct val="11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FF"/>
          </a:solidFill>
          <a:latin typeface="Segoe UI" charset="0"/>
          <a:ea typeface="DejaVu Sans" charset="0"/>
          <a:cs typeface="DejaVu Sans" charset="0"/>
        </a:defRPr>
      </a:lvl9pPr>
    </p:titleStyle>
    <p:bodyStyle>
      <a:lvl1pPr marL="311045" indent="-311045" algn="l" defTabSz="414726" rtl="0" fontAlgn="base" hangingPunct="0">
        <a:lnSpc>
          <a:spcPct val="97000"/>
        </a:lnSpc>
        <a:spcBef>
          <a:spcPct val="0"/>
        </a:spcBef>
        <a:spcAft>
          <a:spcPts val="658"/>
        </a:spcAft>
        <a:buClr>
          <a:srgbClr val="000000"/>
        </a:buClr>
        <a:buSzPct val="100000"/>
        <a:buFont typeface="Times New Roman" pitchFamily="16" charset="0"/>
        <a:defRPr sz="3300">
          <a:solidFill>
            <a:srgbClr val="FFFFFF"/>
          </a:solidFill>
          <a:latin typeface="+mn-lt"/>
          <a:ea typeface="+mn-ea"/>
          <a:cs typeface="+mn-cs"/>
        </a:defRPr>
      </a:lvl1pPr>
      <a:lvl2pPr marL="673930" indent="-259204" algn="l" defTabSz="414726" rtl="0" fontAlgn="base" hangingPunct="0">
        <a:lnSpc>
          <a:spcPct val="97000"/>
        </a:lnSpc>
        <a:spcBef>
          <a:spcPct val="0"/>
        </a:spcBef>
        <a:spcAft>
          <a:spcPts val="658"/>
        </a:spcAft>
        <a:buClr>
          <a:srgbClr val="000000"/>
        </a:buClr>
        <a:buSzPct val="100000"/>
        <a:buFont typeface="Times New Roman" pitchFamily="16" charset="0"/>
        <a:defRPr sz="2900">
          <a:solidFill>
            <a:srgbClr val="FFFFFF"/>
          </a:solidFill>
          <a:latin typeface="+mn-lt"/>
          <a:ea typeface="+mn-ea"/>
          <a:cs typeface="+mn-cs"/>
        </a:defRPr>
      </a:lvl2pPr>
      <a:lvl3pPr marL="1036815" indent="-207363" algn="l" defTabSz="414726" rtl="0" fontAlgn="base" hangingPunct="0">
        <a:lnSpc>
          <a:spcPct val="97000"/>
        </a:lnSpc>
        <a:spcBef>
          <a:spcPct val="0"/>
        </a:spcBef>
        <a:spcAft>
          <a:spcPts val="658"/>
        </a:spcAft>
        <a:buClr>
          <a:srgbClr val="000000"/>
        </a:buClr>
        <a:buSzPct val="100000"/>
        <a:buFont typeface="Times New Roman" pitchFamily="16" charset="0"/>
        <a:defRPr sz="2500">
          <a:solidFill>
            <a:srgbClr val="FFFFFF"/>
          </a:solidFill>
          <a:latin typeface="+mn-lt"/>
          <a:ea typeface="+mn-ea"/>
          <a:cs typeface="+mn-cs"/>
        </a:defRPr>
      </a:lvl3pPr>
      <a:lvl4pPr marL="1451541" indent="-207363" algn="l" defTabSz="414726" rtl="0" fontAlgn="base" hangingPunct="0">
        <a:lnSpc>
          <a:spcPct val="97000"/>
        </a:lnSpc>
        <a:spcBef>
          <a:spcPct val="0"/>
        </a:spcBef>
        <a:spcAft>
          <a:spcPts val="522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FFFFFF"/>
          </a:solidFill>
          <a:latin typeface="+mn-lt"/>
          <a:ea typeface="+mn-ea"/>
          <a:cs typeface="+mn-cs"/>
        </a:defRPr>
      </a:lvl4pPr>
      <a:lvl5pPr marL="1866268" indent="-207363" algn="l" defTabSz="414726" rtl="0" fontAlgn="base" hangingPunct="0">
        <a:lnSpc>
          <a:spcPct val="97000"/>
        </a:lnSpc>
        <a:spcBef>
          <a:spcPct val="0"/>
        </a:spcBef>
        <a:spcAft>
          <a:spcPts val="658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FFFFFF"/>
          </a:solidFill>
          <a:latin typeface="+mn-lt"/>
          <a:ea typeface="+mn-ea"/>
          <a:cs typeface="+mn-cs"/>
        </a:defRPr>
      </a:lvl5pPr>
      <a:lvl6pPr marL="2280994" indent="-207363" algn="l" defTabSz="414726" rtl="0" fontAlgn="base" hangingPunct="0">
        <a:lnSpc>
          <a:spcPct val="97000"/>
        </a:lnSpc>
        <a:spcBef>
          <a:spcPct val="0"/>
        </a:spcBef>
        <a:spcAft>
          <a:spcPts val="658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FFFFFF"/>
          </a:solidFill>
          <a:latin typeface="+mn-lt"/>
          <a:ea typeface="+mn-ea"/>
          <a:cs typeface="+mn-cs"/>
        </a:defRPr>
      </a:lvl6pPr>
      <a:lvl7pPr marL="2695720" indent="-207363" algn="l" defTabSz="414726" rtl="0" fontAlgn="base" hangingPunct="0">
        <a:lnSpc>
          <a:spcPct val="97000"/>
        </a:lnSpc>
        <a:spcBef>
          <a:spcPct val="0"/>
        </a:spcBef>
        <a:spcAft>
          <a:spcPts val="658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FFFFFF"/>
          </a:solidFill>
          <a:latin typeface="+mn-lt"/>
          <a:ea typeface="+mn-ea"/>
          <a:cs typeface="+mn-cs"/>
        </a:defRPr>
      </a:lvl7pPr>
      <a:lvl8pPr marL="3110446" indent="-207363" algn="l" defTabSz="414726" rtl="0" fontAlgn="base" hangingPunct="0">
        <a:lnSpc>
          <a:spcPct val="97000"/>
        </a:lnSpc>
        <a:spcBef>
          <a:spcPct val="0"/>
        </a:spcBef>
        <a:spcAft>
          <a:spcPts val="658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FFFFFF"/>
          </a:solidFill>
          <a:latin typeface="+mn-lt"/>
          <a:ea typeface="+mn-ea"/>
          <a:cs typeface="+mn-cs"/>
        </a:defRPr>
      </a:lvl8pPr>
      <a:lvl9pPr marL="3525172" indent="-207363" algn="l" defTabSz="414726" rtl="0" fontAlgn="base" hangingPunct="0">
        <a:lnSpc>
          <a:spcPct val="97000"/>
        </a:lnSpc>
        <a:spcBef>
          <a:spcPct val="0"/>
        </a:spcBef>
        <a:spcAft>
          <a:spcPts val="658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FFFFFF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4726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9452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44178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8904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73631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88357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903083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17809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8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8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8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8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8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58.xml"/><Relationship Id="rId4" Type="http://schemas.openxmlformats.org/officeDocument/2006/relationships/image" Target="../media/image50.png"/></Relationships>
</file>

<file path=ppt/slides/_rels/slide5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1.emf"/><Relationship Id="rId18" Type="http://schemas.openxmlformats.org/officeDocument/2006/relationships/customXml" Target="../ink/ink9.xml"/><Relationship Id="rId26" Type="http://schemas.openxmlformats.org/officeDocument/2006/relationships/customXml" Target="../ink/ink13.xml"/><Relationship Id="rId39" Type="http://schemas.openxmlformats.org/officeDocument/2006/relationships/image" Target="../media/image23.emf"/><Relationship Id="rId21" Type="http://schemas.openxmlformats.org/officeDocument/2006/relationships/image" Target="../media/image15.emf"/><Relationship Id="rId34" Type="http://schemas.openxmlformats.org/officeDocument/2006/relationships/customXml" Target="../ink/ink17.xml"/><Relationship Id="rId7" Type="http://schemas.openxmlformats.org/officeDocument/2006/relationships/image" Target="../media/image8.emf"/><Relationship Id="rId12" Type="http://schemas.openxmlformats.org/officeDocument/2006/relationships/customXml" Target="../ink/ink6.xml"/><Relationship Id="rId17" Type="http://schemas.openxmlformats.org/officeDocument/2006/relationships/image" Target="../media/image13.emf"/><Relationship Id="rId25" Type="http://schemas.openxmlformats.org/officeDocument/2006/relationships/image" Target="../media/image17.emf"/><Relationship Id="rId33" Type="http://schemas.openxmlformats.org/officeDocument/2006/relationships/image" Target="../media/image21.emf"/><Relationship Id="rId2" Type="http://schemas.openxmlformats.org/officeDocument/2006/relationships/customXml" Target="../ink/ink1.xml"/><Relationship Id="rId16" Type="http://schemas.openxmlformats.org/officeDocument/2006/relationships/customXml" Target="../ink/ink8.xml"/><Relationship Id="rId20" Type="http://schemas.openxmlformats.org/officeDocument/2006/relationships/customXml" Target="../ink/ink10.xml"/><Relationship Id="rId29" Type="http://schemas.openxmlformats.org/officeDocument/2006/relationships/image" Target="../media/image19.emf"/><Relationship Id="rId1" Type="http://schemas.openxmlformats.org/officeDocument/2006/relationships/slideLayout" Target="../slideLayouts/slideLayout60.xml"/><Relationship Id="rId6" Type="http://schemas.openxmlformats.org/officeDocument/2006/relationships/customXml" Target="../ink/ink3.xml"/><Relationship Id="rId11" Type="http://schemas.openxmlformats.org/officeDocument/2006/relationships/image" Target="../media/image10.emf"/><Relationship Id="rId24" Type="http://schemas.openxmlformats.org/officeDocument/2006/relationships/customXml" Target="../ink/ink12.xml"/><Relationship Id="rId32" Type="http://schemas.openxmlformats.org/officeDocument/2006/relationships/customXml" Target="../ink/ink16.xml"/><Relationship Id="rId40" Type="http://schemas.openxmlformats.org/officeDocument/2006/relationships/customXml" Target="../ink/ink19.xml"/><Relationship Id="rId5" Type="http://schemas.openxmlformats.org/officeDocument/2006/relationships/image" Target="../media/image7.emf"/><Relationship Id="rId15" Type="http://schemas.openxmlformats.org/officeDocument/2006/relationships/image" Target="../media/image12.emf"/><Relationship Id="rId23" Type="http://schemas.openxmlformats.org/officeDocument/2006/relationships/image" Target="../media/image16.emf"/><Relationship Id="rId28" Type="http://schemas.openxmlformats.org/officeDocument/2006/relationships/customXml" Target="../ink/ink14.xml"/><Relationship Id="rId36" Type="http://schemas.openxmlformats.org/officeDocument/2006/relationships/customXml" Target="../ink/ink18.xml"/><Relationship Id="rId10" Type="http://schemas.openxmlformats.org/officeDocument/2006/relationships/customXml" Target="../ink/ink5.xml"/><Relationship Id="rId19" Type="http://schemas.openxmlformats.org/officeDocument/2006/relationships/image" Target="../media/image14.emf"/><Relationship Id="rId31" Type="http://schemas.openxmlformats.org/officeDocument/2006/relationships/image" Target="../media/image20.emf"/><Relationship Id="rId4" Type="http://schemas.openxmlformats.org/officeDocument/2006/relationships/customXml" Target="../ink/ink2.xml"/><Relationship Id="rId9" Type="http://schemas.openxmlformats.org/officeDocument/2006/relationships/image" Target="../media/image9.emf"/><Relationship Id="rId14" Type="http://schemas.openxmlformats.org/officeDocument/2006/relationships/customXml" Target="../ink/ink7.xml"/><Relationship Id="rId22" Type="http://schemas.openxmlformats.org/officeDocument/2006/relationships/customXml" Target="../ink/ink11.xml"/><Relationship Id="rId27" Type="http://schemas.openxmlformats.org/officeDocument/2006/relationships/image" Target="../media/image18.emf"/><Relationship Id="rId30" Type="http://schemas.openxmlformats.org/officeDocument/2006/relationships/customXml" Target="../ink/ink15.xml"/><Relationship Id="rId35" Type="http://schemas.openxmlformats.org/officeDocument/2006/relationships/image" Target="../media/image22.emf"/><Relationship Id="rId8" Type="http://schemas.openxmlformats.org/officeDocument/2006/relationships/customXml" Target="../ink/ink4.xml"/><Relationship Id="rId3" Type="http://schemas.openxmlformats.org/officeDocument/2006/relationships/image" Target="../media/image6.emf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8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8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5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1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1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9.xml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9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9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9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0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el 1"/>
          <p:cNvSpPr>
            <a:spLocks noGrp="1"/>
          </p:cNvSpPr>
          <p:nvPr>
            <p:ph type="ctrTitle"/>
          </p:nvPr>
        </p:nvSpPr>
        <p:spPr>
          <a:xfrm>
            <a:off x="642938" y="1714500"/>
            <a:ext cx="7772400" cy="1470025"/>
          </a:xfrm>
        </p:spPr>
        <p:txBody>
          <a:bodyPr/>
          <a:lstStyle/>
          <a:p>
            <a:pPr eaLnBrk="1" hangingPunct="1"/>
            <a:r>
              <a:rPr lang="de-DE" altLang="de-DE" sz="3600" dirty="0" smtClean="0"/>
              <a:t>Introduction to Structured Prediction and Domain Adaptation</a:t>
            </a:r>
            <a:endParaRPr lang="en-US" altLang="de-DE" sz="3600" dirty="0" smtClean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642938" y="3573463"/>
            <a:ext cx="7647622" cy="2519362"/>
          </a:xfrm>
        </p:spPr>
        <p:txBody>
          <a:bodyPr rtlCol="0">
            <a:normAutofit fontScale="850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de-DE" b="1" dirty="0" smtClean="0">
                <a:solidFill>
                  <a:schemeClr val="tx1"/>
                </a:solidFill>
              </a:rPr>
              <a:t>Alexander Fraser</a:t>
            </a:r>
          </a:p>
          <a:p>
            <a:pPr marL="342900" indent="-34290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en-US" dirty="0" smtClean="0">
                <a:solidFill>
                  <a:schemeClr val="tx1"/>
                </a:solidFill>
              </a:rPr>
              <a:t>CIS, LMU Munich</a:t>
            </a:r>
          </a:p>
          <a:p>
            <a:pPr marL="342900" indent="-34290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de-DE" dirty="0" smtClean="0">
              <a:solidFill>
                <a:schemeClr val="tx1"/>
              </a:solidFill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de-DE" dirty="0" smtClean="0">
                <a:solidFill>
                  <a:schemeClr val="tx1"/>
                </a:solidFill>
              </a:rPr>
              <a:t>2017-10-24  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de-DE" dirty="0" smtClean="0">
                <a:solidFill>
                  <a:schemeClr val="tx1"/>
                </a:solidFill>
              </a:rPr>
              <a:t>WP1: Structured Prediction and Domain Adaptation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altLang="en-US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3218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g_003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38" y="0"/>
            <a:ext cx="884872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46090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Binary Classification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de-DE" dirty="0" smtClean="0"/>
              <a:t>I'm going to first discuss linear models for binary classification, using binary features</a:t>
            </a:r>
          </a:p>
          <a:p>
            <a:r>
              <a:rPr lang="de-DE" dirty="0" smtClean="0"/>
              <a:t>Our classifier is trying to decide whether we have a &lt;stime&gt; tag or not at the current position (between two words in an email)</a:t>
            </a:r>
          </a:p>
          <a:p>
            <a:r>
              <a:rPr lang="de-DE" dirty="0" smtClean="0"/>
              <a:t>The first thing we will do is encode the context at this position into a feature vector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3725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Feature Vector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Each feature is true or false, and has a position in the feature vector</a:t>
            </a:r>
            <a:endParaRPr lang="de-DE" dirty="0"/>
          </a:p>
          <a:p>
            <a:r>
              <a:rPr lang="de-DE" dirty="0" smtClean="0"/>
              <a:t>The feature vector is typically sparse, meaning it is mostly zeros (i.e., false)</a:t>
            </a:r>
          </a:p>
          <a:p>
            <a:r>
              <a:rPr lang="de-DE" dirty="0" smtClean="0"/>
              <a:t>The feature vector represents the full feature space. For instance, consider...</a:t>
            </a:r>
          </a:p>
          <a:p>
            <a:pPr lvl="1"/>
            <a:endParaRPr lang="de-DE" dirty="0" smtClean="0"/>
          </a:p>
          <a:p>
            <a:endParaRPr lang="de-DE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6565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g_002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38" y="0"/>
            <a:ext cx="884872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16880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Picture 2" descr="pg_002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3032" y="0"/>
            <a:ext cx="4793331" cy="371496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401053" y="3250206"/>
            <a:ext cx="8595310" cy="32316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 smtClean="0">
                <a:solidFill>
                  <a:prstClr val="black"/>
                </a:solidFill>
                <a:cs typeface="Century Gothic"/>
              </a:rPr>
              <a:t>Our features represent this table using binary variables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 smtClean="0">
                <a:solidFill>
                  <a:prstClr val="black"/>
                </a:solidFill>
              </a:rPr>
              <a:t>For instance, consider the lemma column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 smtClean="0">
                <a:solidFill>
                  <a:prstClr val="black"/>
                </a:solidFill>
              </a:rPr>
              <a:t>Most features will be false (false = off = 0)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 smtClean="0">
                <a:solidFill>
                  <a:prstClr val="black"/>
                </a:solidFill>
              </a:rPr>
              <a:t>The lemma features that will be on (true = on = 1) are:</a:t>
            </a:r>
            <a:endParaRPr lang="de-DE" dirty="0" smtClean="0">
              <a:solidFill>
                <a:prstClr val="black"/>
              </a:solidFill>
            </a:endParaRPr>
          </a:p>
          <a:p>
            <a:pPr lvl="1"/>
            <a:r>
              <a:rPr lang="de-DE" dirty="0" smtClean="0">
                <a:solidFill>
                  <a:prstClr val="black"/>
                </a:solidFill>
              </a:rPr>
              <a:t>-3_lemma_the</a:t>
            </a:r>
          </a:p>
          <a:p>
            <a:pPr lvl="1"/>
            <a:r>
              <a:rPr lang="de-DE" dirty="0" smtClean="0">
                <a:solidFill>
                  <a:prstClr val="black"/>
                </a:solidFill>
              </a:rPr>
              <a:t>-2_lemma_Seminar</a:t>
            </a:r>
          </a:p>
          <a:p>
            <a:pPr lvl="1"/>
            <a:r>
              <a:rPr lang="de-DE" dirty="0" smtClean="0">
                <a:solidFill>
                  <a:prstClr val="black"/>
                </a:solidFill>
              </a:rPr>
              <a:t>-1_lemma_at</a:t>
            </a:r>
            <a:endParaRPr lang="de-DE" dirty="0">
              <a:solidFill>
                <a:prstClr val="black"/>
              </a:solidFill>
            </a:endParaRPr>
          </a:p>
          <a:p>
            <a:pPr lvl="1"/>
            <a:r>
              <a:rPr lang="de-DE" dirty="0">
                <a:solidFill>
                  <a:prstClr val="black"/>
                </a:solidFill>
              </a:rPr>
              <a:t>+</a:t>
            </a:r>
            <a:r>
              <a:rPr lang="de-DE" dirty="0" smtClean="0">
                <a:solidFill>
                  <a:prstClr val="black"/>
                </a:solidFill>
              </a:rPr>
              <a:t>1_lemma_4</a:t>
            </a:r>
          </a:p>
          <a:p>
            <a:pPr lvl="1"/>
            <a:r>
              <a:rPr lang="de-DE" dirty="0" smtClean="0">
                <a:solidFill>
                  <a:prstClr val="black"/>
                </a:solidFill>
              </a:rPr>
              <a:t>+2_lemma_pm</a:t>
            </a:r>
            <a:endParaRPr lang="de-DE" dirty="0">
              <a:solidFill>
                <a:prstClr val="black"/>
              </a:solidFill>
            </a:endParaRPr>
          </a:p>
          <a:p>
            <a:pPr lvl="1"/>
            <a:r>
              <a:rPr lang="de-DE" dirty="0" smtClean="0">
                <a:solidFill>
                  <a:prstClr val="black"/>
                </a:solidFill>
              </a:rPr>
              <a:t>+3_lemma_will</a:t>
            </a:r>
            <a:endParaRPr lang="de-DE" sz="2400" dirty="0" smtClean="0">
              <a:solidFill>
                <a:prstClr val="black"/>
              </a:solidFill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728011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Feature Vector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16741"/>
            <a:ext cx="8229600" cy="723301"/>
          </a:xfrm>
        </p:spPr>
        <p:txBody>
          <a:bodyPr>
            <a:normAutofit fontScale="77500" lnSpcReduction="20000"/>
          </a:bodyPr>
          <a:lstStyle/>
          <a:p>
            <a:r>
              <a:rPr lang="de-DE" dirty="0" smtClean="0"/>
              <a:t>We might use a feature vector like this:</a:t>
            </a:r>
          </a:p>
          <a:p>
            <a:pPr marL="0" indent="0">
              <a:buNone/>
            </a:pPr>
            <a:r>
              <a:rPr lang="de-DE" sz="2300" dirty="0" smtClean="0"/>
              <a:t>(this example is simplified – really we'd have all features for all positions)</a:t>
            </a:r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Left Bracket 4"/>
          <p:cNvSpPr/>
          <p:nvPr/>
        </p:nvSpPr>
        <p:spPr>
          <a:xfrm>
            <a:off x="755157" y="1694697"/>
            <a:ext cx="45719" cy="4609685"/>
          </a:xfrm>
          <a:prstGeom prst="leftBracket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6" name="Left Bracket 5"/>
          <p:cNvSpPr/>
          <p:nvPr/>
        </p:nvSpPr>
        <p:spPr>
          <a:xfrm flipH="1">
            <a:off x="1252673" y="1695231"/>
            <a:ext cx="108000" cy="4609151"/>
          </a:xfrm>
          <a:prstGeom prst="leftBracket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93207" y="1832218"/>
            <a:ext cx="354584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1</a:t>
            </a:r>
          </a:p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0</a:t>
            </a:r>
          </a:p>
          <a:p>
            <a:r>
              <a:rPr lang="en-US" sz="2400" dirty="0">
                <a:solidFill>
                  <a:prstClr val="black"/>
                </a:solidFill>
                <a:cs typeface="Century Gothic"/>
              </a:rPr>
              <a:t>1</a:t>
            </a:r>
            <a:endParaRPr lang="en-US" sz="2400" dirty="0" smtClean="0">
              <a:solidFill>
                <a:prstClr val="black"/>
              </a:solidFill>
              <a:cs typeface="Century Gothic"/>
            </a:endParaRPr>
          </a:p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0</a:t>
            </a:r>
          </a:p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1</a:t>
            </a:r>
          </a:p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0</a:t>
            </a:r>
          </a:p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0</a:t>
            </a:r>
          </a:p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1</a:t>
            </a:r>
          </a:p>
          <a:p>
            <a:r>
              <a:rPr lang="en-US" sz="2400" dirty="0">
                <a:solidFill>
                  <a:prstClr val="black"/>
                </a:solidFill>
                <a:cs typeface="Century Gothic"/>
              </a:rPr>
              <a:t>1</a:t>
            </a:r>
            <a:endParaRPr lang="en-US" sz="2400" dirty="0" smtClean="0">
              <a:solidFill>
                <a:prstClr val="black"/>
              </a:solidFill>
              <a:cs typeface="Century Gothic"/>
            </a:endParaRPr>
          </a:p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0</a:t>
            </a:r>
          </a:p>
          <a:p>
            <a:r>
              <a:rPr lang="en-US" sz="2400" dirty="0">
                <a:solidFill>
                  <a:prstClr val="black"/>
                </a:solidFill>
                <a:cs typeface="Century Gothic"/>
              </a:rPr>
              <a:t>1</a:t>
            </a:r>
            <a:endParaRPr lang="en-US" sz="2400" dirty="0" smtClean="0">
              <a:solidFill>
                <a:prstClr val="black"/>
              </a:solidFill>
              <a:cs typeface="Century Gothic"/>
            </a:endParaRPr>
          </a:p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780673" y="1832218"/>
            <a:ext cx="613610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solidFill>
                  <a:prstClr val="black"/>
                </a:solidFill>
                <a:cs typeface="Century Gothic"/>
              </a:rPr>
              <a:t>Bias term</a:t>
            </a:r>
          </a:p>
          <a:p>
            <a:r>
              <a:rPr lang="de-DE" sz="2400" dirty="0" smtClean="0">
                <a:solidFill>
                  <a:prstClr val="black"/>
                </a:solidFill>
              </a:rPr>
              <a:t>... (say, -3_lemma_giraffe)</a:t>
            </a:r>
          </a:p>
          <a:p>
            <a:r>
              <a:rPr lang="de-DE" sz="2400" dirty="0" smtClean="0">
                <a:solidFill>
                  <a:prstClr val="black"/>
                </a:solidFill>
              </a:rPr>
              <a:t>-3_lemma_the</a:t>
            </a:r>
          </a:p>
          <a:p>
            <a:r>
              <a:rPr lang="de-DE" sz="2400" dirty="0" smtClean="0">
                <a:solidFill>
                  <a:prstClr val="black"/>
                </a:solidFill>
              </a:rPr>
              <a:t>...</a:t>
            </a:r>
          </a:p>
          <a:p>
            <a:r>
              <a:rPr lang="de-DE" sz="2400" dirty="0" smtClean="0">
                <a:solidFill>
                  <a:prstClr val="black"/>
                </a:solidFill>
              </a:rPr>
              <a:t>-2_lemma_Seminar</a:t>
            </a:r>
          </a:p>
          <a:p>
            <a:r>
              <a:rPr lang="de-DE" sz="2400" dirty="0" smtClean="0">
                <a:solidFill>
                  <a:prstClr val="black"/>
                </a:solidFill>
              </a:rPr>
              <a:t>...</a:t>
            </a:r>
          </a:p>
          <a:p>
            <a:r>
              <a:rPr lang="de-DE" sz="2400" dirty="0" smtClean="0">
                <a:solidFill>
                  <a:prstClr val="black"/>
                </a:solidFill>
              </a:rPr>
              <a:t>...</a:t>
            </a:r>
            <a:endParaRPr lang="de-DE" sz="2400" dirty="0">
              <a:solidFill>
                <a:prstClr val="black"/>
              </a:solidFill>
            </a:endParaRPr>
          </a:p>
          <a:p>
            <a:r>
              <a:rPr lang="de-DE" sz="2400" dirty="0" smtClean="0">
                <a:solidFill>
                  <a:prstClr val="black"/>
                </a:solidFill>
              </a:rPr>
              <a:t>-1_lemma_at</a:t>
            </a:r>
          </a:p>
          <a:p>
            <a:r>
              <a:rPr lang="de-DE" sz="2400" dirty="0" smtClean="0">
                <a:solidFill>
                  <a:prstClr val="black"/>
                </a:solidFill>
              </a:rPr>
              <a:t>+1_lemma_4</a:t>
            </a:r>
          </a:p>
          <a:p>
            <a:r>
              <a:rPr lang="de-DE" sz="2400" dirty="0" smtClean="0">
                <a:solidFill>
                  <a:prstClr val="black"/>
                </a:solidFill>
              </a:rPr>
              <a:t>...</a:t>
            </a:r>
            <a:endParaRPr lang="de-DE" sz="2400" dirty="0">
              <a:solidFill>
                <a:prstClr val="black"/>
              </a:solidFill>
            </a:endParaRPr>
          </a:p>
          <a:p>
            <a:r>
              <a:rPr lang="de-DE" sz="2400" dirty="0" smtClean="0">
                <a:solidFill>
                  <a:prstClr val="black"/>
                </a:solidFill>
              </a:rPr>
              <a:t>+1_Digit</a:t>
            </a:r>
          </a:p>
          <a:p>
            <a:r>
              <a:rPr lang="de-DE" sz="2400" dirty="0" smtClean="0">
                <a:solidFill>
                  <a:prstClr val="black"/>
                </a:solidFill>
              </a:rPr>
              <a:t>+2_timeid</a:t>
            </a:r>
            <a:endParaRPr lang="de-DE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2017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Weight Vector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de-DE" dirty="0" smtClean="0"/>
              <a:t>Now we'd like the dot product to be &gt; 0 if we should insert a &lt;stime&gt; tag</a:t>
            </a:r>
          </a:p>
          <a:p>
            <a:r>
              <a:rPr lang="de-DE" dirty="0" smtClean="0"/>
              <a:t>To encode the rule we looked at before we have three features that we want to have a positive weight</a:t>
            </a:r>
          </a:p>
          <a:p>
            <a:pPr lvl="1"/>
            <a:r>
              <a:rPr lang="de-DE" dirty="0" smtClean="0"/>
              <a:t>-1_lemma_at</a:t>
            </a:r>
          </a:p>
          <a:p>
            <a:pPr lvl="1"/>
            <a:r>
              <a:rPr lang="de-DE" dirty="0" smtClean="0"/>
              <a:t>+1_Digit</a:t>
            </a:r>
          </a:p>
          <a:p>
            <a:pPr lvl="1"/>
            <a:r>
              <a:rPr lang="de-DE" dirty="0" smtClean="0"/>
              <a:t>+2_timeid</a:t>
            </a:r>
          </a:p>
          <a:p>
            <a:r>
              <a:rPr lang="de-DE" dirty="0" smtClean="0"/>
              <a:t>We can give them weights of </a:t>
            </a:r>
            <a:r>
              <a:rPr lang="de-DE" dirty="0"/>
              <a:t>1</a:t>
            </a:r>
            <a:endParaRPr lang="de-DE" dirty="0" smtClean="0"/>
          </a:p>
          <a:p>
            <a:r>
              <a:rPr lang="de-DE" dirty="0" smtClean="0"/>
              <a:t>Their sum will be three</a:t>
            </a:r>
          </a:p>
          <a:p>
            <a:r>
              <a:rPr lang="de-DE" dirty="0" smtClean="0"/>
              <a:t>To make sure that we only classify if all three weights are on, let's set the weight on the bias term to -2</a:t>
            </a:r>
          </a:p>
          <a:p>
            <a:pPr lvl="1"/>
            <a:endParaRPr lang="de-DE" dirty="0" smtClean="0"/>
          </a:p>
          <a:p>
            <a:endParaRPr lang="de-DE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0705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Dot Product - I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16741"/>
            <a:ext cx="8229600" cy="72330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Left Bracket 4"/>
          <p:cNvSpPr/>
          <p:nvPr/>
        </p:nvSpPr>
        <p:spPr>
          <a:xfrm>
            <a:off x="755157" y="1694697"/>
            <a:ext cx="45719" cy="4609685"/>
          </a:xfrm>
          <a:prstGeom prst="leftBracket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6" name="Left Bracket 5"/>
          <p:cNvSpPr/>
          <p:nvPr/>
        </p:nvSpPr>
        <p:spPr>
          <a:xfrm flipH="1">
            <a:off x="1252673" y="1695231"/>
            <a:ext cx="108000" cy="4609151"/>
          </a:xfrm>
          <a:prstGeom prst="leftBracket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93207" y="1832218"/>
            <a:ext cx="354584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1</a:t>
            </a:r>
          </a:p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0</a:t>
            </a:r>
          </a:p>
          <a:p>
            <a:r>
              <a:rPr lang="en-US" sz="2400" dirty="0">
                <a:solidFill>
                  <a:prstClr val="black"/>
                </a:solidFill>
                <a:cs typeface="Century Gothic"/>
              </a:rPr>
              <a:t>1</a:t>
            </a:r>
            <a:endParaRPr lang="en-US" sz="2400" dirty="0" smtClean="0">
              <a:solidFill>
                <a:prstClr val="black"/>
              </a:solidFill>
              <a:cs typeface="Century Gothic"/>
            </a:endParaRPr>
          </a:p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0</a:t>
            </a:r>
          </a:p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1</a:t>
            </a:r>
          </a:p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0</a:t>
            </a:r>
          </a:p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0</a:t>
            </a:r>
          </a:p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1</a:t>
            </a:r>
          </a:p>
          <a:p>
            <a:r>
              <a:rPr lang="en-US" sz="2400" dirty="0">
                <a:solidFill>
                  <a:prstClr val="black"/>
                </a:solidFill>
                <a:cs typeface="Century Gothic"/>
              </a:rPr>
              <a:t>1</a:t>
            </a:r>
            <a:endParaRPr lang="en-US" sz="2400" dirty="0" smtClean="0">
              <a:solidFill>
                <a:prstClr val="black"/>
              </a:solidFill>
              <a:cs typeface="Century Gothic"/>
            </a:endParaRPr>
          </a:p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0</a:t>
            </a:r>
          </a:p>
          <a:p>
            <a:r>
              <a:rPr lang="en-US" sz="2400" dirty="0">
                <a:solidFill>
                  <a:prstClr val="black"/>
                </a:solidFill>
                <a:cs typeface="Century Gothic"/>
              </a:rPr>
              <a:t>1</a:t>
            </a:r>
            <a:endParaRPr lang="en-US" sz="2400" dirty="0" smtClean="0">
              <a:solidFill>
                <a:prstClr val="black"/>
              </a:solidFill>
              <a:cs typeface="Century Gothic"/>
            </a:endParaRPr>
          </a:p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780674" y="1832218"/>
            <a:ext cx="306805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solidFill>
                  <a:prstClr val="black"/>
                </a:solidFill>
                <a:cs typeface="Century Gothic"/>
              </a:rPr>
              <a:t>Bias term</a:t>
            </a:r>
          </a:p>
          <a:p>
            <a:endParaRPr lang="de-DE" sz="2400" dirty="0" smtClean="0">
              <a:solidFill>
                <a:prstClr val="black"/>
              </a:solidFill>
            </a:endParaRPr>
          </a:p>
          <a:p>
            <a:r>
              <a:rPr lang="de-DE" sz="2400" dirty="0" smtClean="0">
                <a:solidFill>
                  <a:prstClr val="black"/>
                </a:solidFill>
              </a:rPr>
              <a:t>-3_lemma_the</a:t>
            </a:r>
          </a:p>
          <a:p>
            <a:endParaRPr lang="de-DE" sz="2400" dirty="0" smtClean="0">
              <a:solidFill>
                <a:prstClr val="black"/>
              </a:solidFill>
            </a:endParaRPr>
          </a:p>
          <a:p>
            <a:r>
              <a:rPr lang="de-DE" sz="2400" dirty="0" smtClean="0">
                <a:solidFill>
                  <a:prstClr val="black"/>
                </a:solidFill>
              </a:rPr>
              <a:t>-2_lemma_Seminar</a:t>
            </a:r>
          </a:p>
          <a:p>
            <a:endParaRPr lang="de-DE" sz="2400" dirty="0" smtClean="0">
              <a:solidFill>
                <a:prstClr val="black"/>
              </a:solidFill>
            </a:endParaRPr>
          </a:p>
          <a:p>
            <a:endParaRPr lang="de-DE" sz="2400" dirty="0">
              <a:solidFill>
                <a:prstClr val="black"/>
              </a:solidFill>
            </a:endParaRPr>
          </a:p>
          <a:p>
            <a:r>
              <a:rPr lang="de-DE" sz="2400" dirty="0" smtClean="0">
                <a:solidFill>
                  <a:prstClr val="black"/>
                </a:solidFill>
              </a:rPr>
              <a:t>-1_lemma_at</a:t>
            </a:r>
          </a:p>
          <a:p>
            <a:r>
              <a:rPr lang="de-DE" sz="2400" dirty="0" smtClean="0">
                <a:solidFill>
                  <a:prstClr val="black"/>
                </a:solidFill>
              </a:rPr>
              <a:t>+1_lemma_4</a:t>
            </a:r>
          </a:p>
          <a:p>
            <a:endParaRPr lang="de-DE" sz="2400" dirty="0">
              <a:solidFill>
                <a:prstClr val="black"/>
              </a:solidFill>
            </a:endParaRPr>
          </a:p>
          <a:p>
            <a:r>
              <a:rPr lang="de-DE" sz="2400" dirty="0" smtClean="0">
                <a:solidFill>
                  <a:prstClr val="black"/>
                </a:solidFill>
              </a:rPr>
              <a:t>+1_Digit</a:t>
            </a:r>
          </a:p>
          <a:p>
            <a:r>
              <a:rPr lang="de-DE" sz="2400" dirty="0" smtClean="0">
                <a:solidFill>
                  <a:prstClr val="black"/>
                </a:solidFill>
              </a:rPr>
              <a:t>+2_timeid</a:t>
            </a:r>
            <a:endParaRPr lang="de-DE" sz="2400" dirty="0" smtClean="0">
              <a:solidFill>
                <a:prstClr val="black"/>
              </a:solidFill>
              <a:cs typeface="Century Gothic"/>
            </a:endParaRPr>
          </a:p>
        </p:txBody>
      </p:sp>
      <p:sp>
        <p:nvSpPr>
          <p:cNvPr id="9" name="Left Bracket 8"/>
          <p:cNvSpPr/>
          <p:nvPr/>
        </p:nvSpPr>
        <p:spPr>
          <a:xfrm>
            <a:off x="5271010" y="1695231"/>
            <a:ext cx="45719" cy="4609685"/>
          </a:xfrm>
          <a:prstGeom prst="leftBracket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10" name="Left Bracket 9"/>
          <p:cNvSpPr/>
          <p:nvPr/>
        </p:nvSpPr>
        <p:spPr>
          <a:xfrm flipH="1">
            <a:off x="5768526" y="1695765"/>
            <a:ext cx="108000" cy="4609151"/>
          </a:xfrm>
          <a:prstGeom prst="leftBracket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409060" y="1832752"/>
            <a:ext cx="457176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-2</a:t>
            </a:r>
          </a:p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0</a:t>
            </a:r>
          </a:p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0</a:t>
            </a:r>
          </a:p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0</a:t>
            </a:r>
          </a:p>
          <a:p>
            <a:r>
              <a:rPr lang="en-US" sz="2400" dirty="0">
                <a:solidFill>
                  <a:prstClr val="black"/>
                </a:solidFill>
                <a:cs typeface="Century Gothic"/>
              </a:rPr>
              <a:t>0</a:t>
            </a:r>
            <a:endParaRPr lang="en-US" sz="2400" dirty="0" smtClean="0">
              <a:solidFill>
                <a:prstClr val="black"/>
              </a:solidFill>
              <a:cs typeface="Century Gothic"/>
            </a:endParaRPr>
          </a:p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0</a:t>
            </a:r>
          </a:p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0</a:t>
            </a:r>
          </a:p>
          <a:p>
            <a:r>
              <a:rPr lang="en-US" sz="2400" dirty="0">
                <a:solidFill>
                  <a:prstClr val="black"/>
                </a:solidFill>
                <a:cs typeface="Century Gothic"/>
              </a:rPr>
              <a:t>1</a:t>
            </a:r>
            <a:endParaRPr lang="en-US" sz="2400" dirty="0" smtClean="0">
              <a:solidFill>
                <a:prstClr val="black"/>
              </a:solidFill>
              <a:cs typeface="Century Gothic"/>
            </a:endParaRPr>
          </a:p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0</a:t>
            </a:r>
          </a:p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0</a:t>
            </a:r>
          </a:p>
          <a:p>
            <a:r>
              <a:rPr lang="en-US" sz="2400" dirty="0">
                <a:solidFill>
                  <a:prstClr val="black"/>
                </a:solidFill>
                <a:cs typeface="Century Gothic"/>
              </a:rPr>
              <a:t>1</a:t>
            </a:r>
            <a:endParaRPr lang="en-US" sz="2400" dirty="0" smtClean="0">
              <a:solidFill>
                <a:prstClr val="black"/>
              </a:solidFill>
              <a:cs typeface="Century Gothic"/>
            </a:endParaRPr>
          </a:p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1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482862" y="1705609"/>
            <a:ext cx="245011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solidFill>
                  <a:prstClr val="black"/>
                </a:solidFill>
                <a:cs typeface="Century Gothic"/>
              </a:rPr>
              <a:t>To compute the dot product first take the product of each row, and then sum these</a:t>
            </a:r>
          </a:p>
        </p:txBody>
      </p:sp>
    </p:spTree>
    <p:extLst>
      <p:ext uri="{BB962C8B-B14F-4D97-AF65-F5344CB8AC3E}">
        <p14:creationId xmlns:p14="http://schemas.microsoft.com/office/powerpoint/2010/main" val="1346376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  <p:bldP spid="9" grpId="0" animBg="1"/>
      <p:bldP spid="10" grpId="0" animBg="1"/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Dot Product - II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16741"/>
            <a:ext cx="8229600" cy="72330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/>
          </a:p>
        </p:txBody>
      </p:sp>
      <p:sp>
        <p:nvSpPr>
          <p:cNvPr id="5" name="Left Bracket 4"/>
          <p:cNvSpPr/>
          <p:nvPr/>
        </p:nvSpPr>
        <p:spPr>
          <a:xfrm>
            <a:off x="755157" y="1694697"/>
            <a:ext cx="45719" cy="4609685"/>
          </a:xfrm>
          <a:prstGeom prst="leftBracket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6" name="Left Bracket 5"/>
          <p:cNvSpPr/>
          <p:nvPr/>
        </p:nvSpPr>
        <p:spPr>
          <a:xfrm flipH="1">
            <a:off x="1252673" y="1695231"/>
            <a:ext cx="108000" cy="4609151"/>
          </a:xfrm>
          <a:prstGeom prst="leftBracket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93207" y="1832218"/>
            <a:ext cx="354584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1</a:t>
            </a:r>
          </a:p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0</a:t>
            </a:r>
          </a:p>
          <a:p>
            <a:r>
              <a:rPr lang="en-US" sz="2400" dirty="0">
                <a:solidFill>
                  <a:prstClr val="black"/>
                </a:solidFill>
                <a:cs typeface="Century Gothic"/>
              </a:rPr>
              <a:t>1</a:t>
            </a:r>
            <a:endParaRPr lang="en-US" sz="2400" dirty="0" smtClean="0">
              <a:solidFill>
                <a:prstClr val="black"/>
              </a:solidFill>
              <a:cs typeface="Century Gothic"/>
            </a:endParaRPr>
          </a:p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0</a:t>
            </a:r>
          </a:p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1</a:t>
            </a:r>
          </a:p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0</a:t>
            </a:r>
          </a:p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0</a:t>
            </a:r>
          </a:p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1</a:t>
            </a:r>
          </a:p>
          <a:p>
            <a:r>
              <a:rPr lang="en-US" sz="2400" dirty="0">
                <a:solidFill>
                  <a:prstClr val="black"/>
                </a:solidFill>
                <a:cs typeface="Century Gothic"/>
              </a:rPr>
              <a:t>1</a:t>
            </a:r>
            <a:endParaRPr lang="en-US" sz="2400" dirty="0" smtClean="0">
              <a:solidFill>
                <a:prstClr val="black"/>
              </a:solidFill>
              <a:cs typeface="Century Gothic"/>
            </a:endParaRPr>
          </a:p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0</a:t>
            </a:r>
          </a:p>
          <a:p>
            <a:r>
              <a:rPr lang="en-US" sz="2400" dirty="0">
                <a:solidFill>
                  <a:prstClr val="black"/>
                </a:solidFill>
                <a:cs typeface="Century Gothic"/>
              </a:rPr>
              <a:t>1</a:t>
            </a:r>
            <a:endParaRPr lang="en-US" sz="2400" dirty="0" smtClean="0">
              <a:solidFill>
                <a:prstClr val="black"/>
              </a:solidFill>
              <a:cs typeface="Century Gothic"/>
            </a:endParaRPr>
          </a:p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780674" y="1832218"/>
            <a:ext cx="306805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solidFill>
                  <a:prstClr val="black"/>
                </a:solidFill>
                <a:cs typeface="Century Gothic"/>
              </a:rPr>
              <a:t>Bias term</a:t>
            </a:r>
          </a:p>
          <a:p>
            <a:endParaRPr lang="de-DE" sz="2400" dirty="0" smtClean="0">
              <a:solidFill>
                <a:prstClr val="black"/>
              </a:solidFill>
            </a:endParaRPr>
          </a:p>
          <a:p>
            <a:r>
              <a:rPr lang="de-DE" sz="2400" dirty="0" smtClean="0">
                <a:solidFill>
                  <a:prstClr val="black"/>
                </a:solidFill>
              </a:rPr>
              <a:t>-3_lemma_the</a:t>
            </a:r>
          </a:p>
          <a:p>
            <a:endParaRPr lang="de-DE" sz="2400" dirty="0" smtClean="0">
              <a:solidFill>
                <a:prstClr val="black"/>
              </a:solidFill>
            </a:endParaRPr>
          </a:p>
          <a:p>
            <a:r>
              <a:rPr lang="de-DE" sz="2400" dirty="0" smtClean="0">
                <a:solidFill>
                  <a:prstClr val="black"/>
                </a:solidFill>
              </a:rPr>
              <a:t>-2_lemma_Seminar</a:t>
            </a:r>
          </a:p>
          <a:p>
            <a:endParaRPr lang="de-DE" sz="2400" dirty="0" smtClean="0">
              <a:solidFill>
                <a:prstClr val="black"/>
              </a:solidFill>
            </a:endParaRPr>
          </a:p>
          <a:p>
            <a:endParaRPr lang="de-DE" sz="2400" dirty="0">
              <a:solidFill>
                <a:prstClr val="black"/>
              </a:solidFill>
            </a:endParaRPr>
          </a:p>
          <a:p>
            <a:r>
              <a:rPr lang="de-DE" sz="2400" dirty="0" smtClean="0">
                <a:solidFill>
                  <a:prstClr val="black"/>
                </a:solidFill>
              </a:rPr>
              <a:t>-1_lemma_at</a:t>
            </a:r>
          </a:p>
          <a:p>
            <a:r>
              <a:rPr lang="de-DE" sz="2400" dirty="0" smtClean="0">
                <a:solidFill>
                  <a:prstClr val="black"/>
                </a:solidFill>
              </a:rPr>
              <a:t>+1_lemma_4</a:t>
            </a:r>
          </a:p>
          <a:p>
            <a:endParaRPr lang="de-DE" sz="2400" dirty="0">
              <a:solidFill>
                <a:prstClr val="black"/>
              </a:solidFill>
            </a:endParaRPr>
          </a:p>
          <a:p>
            <a:r>
              <a:rPr lang="de-DE" sz="2400" dirty="0" smtClean="0">
                <a:solidFill>
                  <a:prstClr val="black"/>
                </a:solidFill>
              </a:rPr>
              <a:t>+1_Digit</a:t>
            </a:r>
          </a:p>
          <a:p>
            <a:r>
              <a:rPr lang="de-DE" sz="2400" dirty="0" smtClean="0">
                <a:solidFill>
                  <a:prstClr val="black"/>
                </a:solidFill>
              </a:rPr>
              <a:t>+2_timeid</a:t>
            </a:r>
            <a:endParaRPr lang="de-DE" sz="2400" dirty="0" smtClean="0">
              <a:solidFill>
                <a:prstClr val="black"/>
              </a:solidFill>
              <a:cs typeface="Century Gothic"/>
            </a:endParaRPr>
          </a:p>
        </p:txBody>
      </p:sp>
      <p:sp>
        <p:nvSpPr>
          <p:cNvPr id="9" name="Left Bracket 8"/>
          <p:cNvSpPr/>
          <p:nvPr/>
        </p:nvSpPr>
        <p:spPr>
          <a:xfrm>
            <a:off x="5271010" y="1695231"/>
            <a:ext cx="45719" cy="4609685"/>
          </a:xfrm>
          <a:prstGeom prst="leftBracket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10" name="Left Bracket 9"/>
          <p:cNvSpPr/>
          <p:nvPr/>
        </p:nvSpPr>
        <p:spPr>
          <a:xfrm flipH="1">
            <a:off x="5768526" y="1695765"/>
            <a:ext cx="108000" cy="4609151"/>
          </a:xfrm>
          <a:prstGeom prst="leftBracket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409060" y="1832752"/>
            <a:ext cx="457176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-2</a:t>
            </a:r>
          </a:p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0</a:t>
            </a:r>
          </a:p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0</a:t>
            </a:r>
          </a:p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0</a:t>
            </a:r>
          </a:p>
          <a:p>
            <a:r>
              <a:rPr lang="en-US" sz="2400" dirty="0">
                <a:solidFill>
                  <a:prstClr val="black"/>
                </a:solidFill>
                <a:cs typeface="Century Gothic"/>
              </a:rPr>
              <a:t>0</a:t>
            </a:r>
            <a:endParaRPr lang="en-US" sz="2400" dirty="0" smtClean="0">
              <a:solidFill>
                <a:prstClr val="black"/>
              </a:solidFill>
              <a:cs typeface="Century Gothic"/>
            </a:endParaRPr>
          </a:p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0</a:t>
            </a:r>
          </a:p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0</a:t>
            </a:r>
          </a:p>
          <a:p>
            <a:r>
              <a:rPr lang="en-US" sz="2400" dirty="0">
                <a:solidFill>
                  <a:prstClr val="black"/>
                </a:solidFill>
                <a:cs typeface="Century Gothic"/>
              </a:rPr>
              <a:t>1</a:t>
            </a:r>
            <a:endParaRPr lang="en-US" sz="2400" dirty="0" smtClean="0">
              <a:solidFill>
                <a:prstClr val="black"/>
              </a:solidFill>
              <a:cs typeface="Century Gothic"/>
            </a:endParaRPr>
          </a:p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0</a:t>
            </a:r>
          </a:p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0</a:t>
            </a:r>
          </a:p>
          <a:p>
            <a:r>
              <a:rPr lang="en-US" sz="2400" dirty="0">
                <a:solidFill>
                  <a:prstClr val="black"/>
                </a:solidFill>
                <a:cs typeface="Century Gothic"/>
              </a:rPr>
              <a:t>1</a:t>
            </a:r>
            <a:endParaRPr lang="en-US" sz="2400" dirty="0" smtClean="0">
              <a:solidFill>
                <a:prstClr val="black"/>
              </a:solidFill>
              <a:cs typeface="Century Gothic"/>
            </a:endParaRPr>
          </a:p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1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553200" y="1820291"/>
            <a:ext cx="758541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1*-2</a:t>
            </a:r>
          </a:p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0*0</a:t>
            </a:r>
          </a:p>
          <a:p>
            <a:r>
              <a:rPr lang="en-US" sz="2400" dirty="0">
                <a:solidFill>
                  <a:prstClr val="black"/>
                </a:solidFill>
                <a:cs typeface="Century Gothic"/>
              </a:rPr>
              <a:t>1</a:t>
            </a:r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*0</a:t>
            </a:r>
          </a:p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0*0</a:t>
            </a:r>
          </a:p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1*0</a:t>
            </a:r>
          </a:p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0*0</a:t>
            </a:r>
          </a:p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0*0</a:t>
            </a:r>
          </a:p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1*1</a:t>
            </a:r>
          </a:p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1*0</a:t>
            </a:r>
          </a:p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0*0</a:t>
            </a:r>
          </a:p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1*1</a:t>
            </a:r>
          </a:p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1*1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718473" y="1821898"/>
            <a:ext cx="758541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1*-2</a:t>
            </a:r>
          </a:p>
          <a:p>
            <a:endParaRPr lang="en-US" sz="2400" dirty="0" smtClean="0">
              <a:solidFill>
                <a:prstClr val="black"/>
              </a:solidFill>
              <a:cs typeface="Century Gothic"/>
            </a:endParaRPr>
          </a:p>
          <a:p>
            <a:endParaRPr lang="en-US" sz="2400" dirty="0" smtClean="0">
              <a:solidFill>
                <a:prstClr val="black"/>
              </a:solidFill>
              <a:cs typeface="Century Gothic"/>
            </a:endParaRPr>
          </a:p>
          <a:p>
            <a:endParaRPr lang="en-US" sz="2400" dirty="0" smtClean="0">
              <a:solidFill>
                <a:prstClr val="black"/>
              </a:solidFill>
              <a:cs typeface="Century Gothic"/>
            </a:endParaRPr>
          </a:p>
          <a:p>
            <a:endParaRPr lang="en-US" sz="2400" dirty="0" smtClean="0">
              <a:solidFill>
                <a:prstClr val="black"/>
              </a:solidFill>
              <a:cs typeface="Century Gothic"/>
            </a:endParaRPr>
          </a:p>
          <a:p>
            <a:endParaRPr lang="en-US" sz="2400" dirty="0" smtClean="0">
              <a:solidFill>
                <a:prstClr val="black"/>
              </a:solidFill>
              <a:cs typeface="Century Gothic"/>
            </a:endParaRPr>
          </a:p>
          <a:p>
            <a:endParaRPr lang="en-US" sz="2400" dirty="0" smtClean="0">
              <a:solidFill>
                <a:prstClr val="black"/>
              </a:solidFill>
              <a:cs typeface="Century Gothic"/>
            </a:endParaRPr>
          </a:p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1*1</a:t>
            </a:r>
          </a:p>
          <a:p>
            <a:endParaRPr lang="en-US" sz="2400" dirty="0" smtClean="0">
              <a:solidFill>
                <a:prstClr val="black"/>
              </a:solidFill>
              <a:cs typeface="Century Gothic"/>
            </a:endParaRPr>
          </a:p>
          <a:p>
            <a:endParaRPr lang="en-US" sz="2400" dirty="0" smtClean="0">
              <a:solidFill>
                <a:prstClr val="black"/>
              </a:solidFill>
              <a:cs typeface="Century Gothic"/>
            </a:endParaRPr>
          </a:p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1*1</a:t>
            </a:r>
          </a:p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1*1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704404" y="6035038"/>
            <a:ext cx="7585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solidFill>
                  <a:prstClr val="black"/>
                </a:solidFill>
                <a:cs typeface="Century Gothic"/>
              </a:rPr>
              <a:t>-----</a:t>
            </a:r>
          </a:p>
          <a:p>
            <a:r>
              <a:rPr lang="de-DE" sz="2400" dirty="0">
                <a:solidFill>
                  <a:prstClr val="black"/>
                </a:solidFill>
                <a:cs typeface="Century Gothic"/>
              </a:rPr>
              <a:t> </a:t>
            </a:r>
            <a:r>
              <a:rPr lang="de-DE" sz="2400" dirty="0" smtClean="0">
                <a:solidFill>
                  <a:prstClr val="black"/>
                </a:solidFill>
                <a:cs typeface="Century Gothic"/>
              </a:rPr>
              <a:t> 1</a:t>
            </a:r>
          </a:p>
        </p:txBody>
      </p:sp>
    </p:spTree>
    <p:extLst>
      <p:ext uri="{BB962C8B-B14F-4D97-AF65-F5344CB8AC3E}">
        <p14:creationId xmlns:p14="http://schemas.microsoft.com/office/powerpoint/2010/main" val="3232788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  <p:bldP spid="9" grpId="0" animBg="1"/>
      <p:bldP spid="10" grpId="0" animBg="1"/>
      <p:bldP spid="11" grpId="0"/>
      <p:bldP spid="14" grpId="0"/>
      <p:bldP spid="15" grpId="0"/>
      <p:bldP spid="1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Learning the Weight Vector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de-DE" dirty="0" smtClean="0"/>
              <a:t>The general learning task is simply to find a good weight vector!</a:t>
            </a:r>
          </a:p>
          <a:p>
            <a:pPr lvl="1"/>
            <a:r>
              <a:rPr lang="de-DE" dirty="0" smtClean="0"/>
              <a:t>This is sometimes also called "training"</a:t>
            </a:r>
          </a:p>
          <a:p>
            <a:r>
              <a:rPr lang="de-DE" dirty="0" smtClean="0"/>
              <a:t>Basic intuition: you can check weight vector candidates to see how well they classify the training data</a:t>
            </a:r>
          </a:p>
          <a:p>
            <a:pPr lvl="1"/>
            <a:r>
              <a:rPr lang="de-DE" dirty="0" smtClean="0"/>
              <a:t>Better weights vectors get more of the training data right</a:t>
            </a:r>
          </a:p>
          <a:p>
            <a:r>
              <a:rPr lang="de-DE" dirty="0" smtClean="0"/>
              <a:t>So we need some way to make (smart) changes to the weight vector</a:t>
            </a:r>
            <a:endParaRPr lang="de-DE" dirty="0"/>
          </a:p>
          <a:p>
            <a:pPr lvl="1"/>
            <a:r>
              <a:rPr lang="de-DE" dirty="0" smtClean="0"/>
              <a:t>The goal is to make better decisions on the training data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0806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Outline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b="1" dirty="0" smtClean="0"/>
              <a:t>Introduction to structured prediction and domain adaptation</a:t>
            </a:r>
          </a:p>
          <a:p>
            <a:r>
              <a:rPr lang="de-DE" dirty="0" smtClean="0"/>
              <a:t>Review of very basic structured prediction</a:t>
            </a:r>
          </a:p>
          <a:p>
            <a:r>
              <a:rPr lang="de-DE" dirty="0" smtClean="0"/>
              <a:t>Domain adaptation for statistical machine translation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11659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Feature Extraction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de-DE" dirty="0" smtClean="0"/>
              <a:t>We run </a:t>
            </a:r>
            <a:r>
              <a:rPr lang="de-DE" b="1" dirty="0" smtClean="0"/>
              <a:t>feature extraction</a:t>
            </a:r>
            <a:r>
              <a:rPr lang="de-DE" dirty="0" smtClean="0"/>
              <a:t> to get the feature vectors for each position in the text</a:t>
            </a:r>
          </a:p>
          <a:p>
            <a:r>
              <a:rPr lang="de-DE" dirty="0" smtClean="0"/>
              <a:t>We typically use a text representation to represent true values (which are sparse)</a:t>
            </a:r>
          </a:p>
          <a:p>
            <a:r>
              <a:rPr lang="de-DE" dirty="0" smtClean="0"/>
              <a:t>Often we define </a:t>
            </a:r>
            <a:r>
              <a:rPr lang="de-DE" b="1" dirty="0" smtClean="0"/>
              <a:t>feature templates</a:t>
            </a:r>
            <a:r>
              <a:rPr lang="de-DE" dirty="0" smtClean="0"/>
              <a:t> which describe the feature to be extracted and give the name of the feature (i.e., -1_lemma_ XXX)</a:t>
            </a:r>
          </a:p>
          <a:p>
            <a:pPr marL="0" indent="0">
              <a:buNone/>
            </a:pPr>
            <a:endParaRPr lang="de-DE" sz="1400" dirty="0" smtClean="0"/>
          </a:p>
          <a:p>
            <a:pPr marL="0" indent="0">
              <a:buNone/>
            </a:pPr>
            <a:endParaRPr lang="de-DE" sz="1400" dirty="0" smtClean="0"/>
          </a:p>
          <a:p>
            <a:pPr marL="0" indent="0">
              <a:buNone/>
            </a:pPr>
            <a:endParaRPr lang="de-DE" sz="1400" dirty="0"/>
          </a:p>
          <a:p>
            <a:pPr marL="0" indent="0">
              <a:buNone/>
            </a:pPr>
            <a:r>
              <a:rPr lang="de-DE" sz="1600" dirty="0" smtClean="0"/>
              <a:t>-3_lemma_the  -2_lemma_Seminar   -1_lemma_at +1_lemma_4  +1_Digit  +2_timeid         STIME</a:t>
            </a:r>
          </a:p>
          <a:p>
            <a:pPr marL="0" indent="0">
              <a:buNone/>
            </a:pPr>
            <a:endParaRPr lang="de-DE" sz="1600" dirty="0" smtClean="0"/>
          </a:p>
          <a:p>
            <a:pPr marL="0" indent="0">
              <a:buNone/>
            </a:pPr>
            <a:r>
              <a:rPr lang="de-DE" sz="1600" dirty="0" smtClean="0"/>
              <a:t>-3_lemma_Seminar  -2_lemma_at  -1_lemma_4  -1_Digit  +1_timeid   +2_lemma_ will        NONE</a:t>
            </a:r>
          </a:p>
          <a:p>
            <a:pPr marL="0" indent="0">
              <a:buNone/>
            </a:pPr>
            <a:endParaRPr lang="de-DE" sz="1400" dirty="0" smtClean="0"/>
          </a:p>
          <a:p>
            <a:pPr marL="0" indent="0">
              <a:buNone/>
            </a:pPr>
            <a:r>
              <a:rPr lang="de-DE" sz="1400" dirty="0" smtClean="0"/>
              <a:t>...</a:t>
            </a:r>
            <a:endParaRPr lang="de-DE" dirty="0" smtClean="0"/>
          </a:p>
          <a:p>
            <a:pPr lvl="1"/>
            <a:endParaRPr lang="de-DE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7520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"/>
            <a:ext cx="8229600" cy="923593"/>
          </a:xfrm>
        </p:spPr>
        <p:txBody>
          <a:bodyPr>
            <a:normAutofit fontScale="90000"/>
          </a:bodyPr>
          <a:lstStyle/>
          <a:p>
            <a:r>
              <a:rPr lang="de-DE" dirty="0" smtClean="0"/>
              <a:t>How can we get more power in linear models?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9175"/>
            <a:ext cx="8229600" cy="4964313"/>
          </a:xfrm>
        </p:spPr>
        <p:txBody>
          <a:bodyPr>
            <a:normAutofit/>
          </a:bodyPr>
          <a:lstStyle/>
          <a:p>
            <a:r>
              <a:rPr lang="de-DE" dirty="0" smtClean="0"/>
              <a:t>Change the features!</a:t>
            </a:r>
          </a:p>
          <a:p>
            <a:r>
              <a:rPr lang="de-DE" dirty="0" smtClean="0"/>
              <a:t>For instance, we can create combinations of our old features as new features</a:t>
            </a:r>
          </a:p>
          <a:p>
            <a:r>
              <a:rPr lang="de-DE" dirty="0" smtClean="0"/>
              <a:t>Sometimes these new compound features would be referred to as trigrams (they each combine three basic features)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1453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de-DE" dirty="0" smtClean="0"/>
              <a:t>Feature Selection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de-DE" dirty="0" smtClean="0"/>
              <a:t>A task which includes automatically finding such new compound features is called </a:t>
            </a:r>
            <a:r>
              <a:rPr lang="de-DE" b="1" dirty="0" smtClean="0"/>
              <a:t>feature selection</a:t>
            </a:r>
          </a:p>
          <a:p>
            <a:pPr lvl="1"/>
            <a:r>
              <a:rPr lang="de-DE" dirty="0" smtClean="0"/>
              <a:t>This is built into some machine learning toolkits</a:t>
            </a:r>
          </a:p>
          <a:p>
            <a:pPr lvl="1"/>
            <a:r>
              <a:rPr lang="de-DE" dirty="0" smtClean="0"/>
              <a:t>Or you can implement it yourself by trying out feature combinations and checking the training error </a:t>
            </a:r>
          </a:p>
          <a:p>
            <a:pPr lvl="2"/>
            <a:r>
              <a:rPr lang="de-DE" dirty="0" smtClean="0"/>
              <a:t>Use human intuition to check a small number of combinations</a:t>
            </a:r>
          </a:p>
          <a:p>
            <a:pPr lvl="2"/>
            <a:r>
              <a:rPr lang="de-DE" dirty="0" smtClean="0"/>
              <a:t>Or do it automatically, using a script</a:t>
            </a:r>
          </a:p>
          <a:p>
            <a:r>
              <a:rPr lang="de-DE" dirty="0" smtClean="0"/>
              <a:t>Deep learning is conceptually doing something like this using </a:t>
            </a:r>
            <a:r>
              <a:rPr lang="de-DE" b="1" dirty="0" smtClean="0"/>
              <a:t>representation learning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8565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Two classes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de-DE" dirty="0" smtClean="0"/>
              <a:t>So far we discussed how to deal with a single label</a:t>
            </a:r>
          </a:p>
          <a:p>
            <a:pPr lvl="1"/>
            <a:r>
              <a:rPr lang="de-DE" dirty="0" smtClean="0"/>
              <a:t>At each position between two words we are asking whether there is a &lt;stime&gt; tag</a:t>
            </a:r>
          </a:p>
          <a:p>
            <a:r>
              <a:rPr lang="de-DE" dirty="0" smtClean="0"/>
              <a:t>However, we are interested in &lt;stime&gt; and &lt;/stime&gt; tags</a:t>
            </a:r>
          </a:p>
          <a:p>
            <a:r>
              <a:rPr lang="de-DE" dirty="0" smtClean="0"/>
              <a:t>How can we deal with this?</a:t>
            </a:r>
          </a:p>
          <a:p>
            <a:r>
              <a:rPr lang="de-DE" dirty="0" smtClean="0"/>
              <a:t>We can simply train one classifier on the &lt;stime&gt; prediction task </a:t>
            </a:r>
          </a:p>
          <a:p>
            <a:pPr lvl="1"/>
            <a:r>
              <a:rPr lang="de-DE" dirty="0" smtClean="0"/>
              <a:t>Here we are treating &lt;/stime&gt; positions like every other non &lt;stime&gt; position</a:t>
            </a:r>
          </a:p>
          <a:p>
            <a:r>
              <a:rPr lang="de-DE" dirty="0" smtClean="0"/>
              <a:t>And train another classifier on the &lt;/stime&gt; prediction task </a:t>
            </a:r>
          </a:p>
          <a:p>
            <a:pPr lvl="1"/>
            <a:r>
              <a:rPr lang="de-DE" dirty="0" smtClean="0"/>
              <a:t>Likewise, treating &lt;stime&gt; positions like every other non &lt;/stime&gt; position</a:t>
            </a:r>
          </a:p>
          <a:p>
            <a:r>
              <a:rPr lang="de-DE" dirty="0" smtClean="0"/>
              <a:t>If both classifiers predict "true" for a single position, take the one that has the highest dot product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4341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More than two labels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de-DE" dirty="0" smtClean="0"/>
              <a:t>What we have had up until now is called </a:t>
            </a:r>
            <a:r>
              <a:rPr lang="de-DE" b="1" dirty="0" smtClean="0"/>
              <a:t>binary classification</a:t>
            </a:r>
          </a:p>
          <a:p>
            <a:r>
              <a:rPr lang="de-DE" dirty="0" smtClean="0"/>
              <a:t>But we can generalize this idea to many possible labels</a:t>
            </a:r>
          </a:p>
          <a:p>
            <a:r>
              <a:rPr lang="de-DE" dirty="0" smtClean="0"/>
              <a:t>This is called </a:t>
            </a:r>
            <a:r>
              <a:rPr lang="de-DE" b="1" dirty="0" smtClean="0"/>
              <a:t>multiclass classification</a:t>
            </a:r>
          </a:p>
          <a:p>
            <a:pPr lvl="1"/>
            <a:r>
              <a:rPr lang="de-DE" dirty="0" smtClean="0"/>
              <a:t>We are picking one label (class) from a set of classes</a:t>
            </a:r>
          </a:p>
          <a:p>
            <a:r>
              <a:rPr lang="de-DE" dirty="0" smtClean="0"/>
              <a:t>For instance, maybe we are also interested in the &lt;etime&gt; and &lt;/etime&gt; labels</a:t>
            </a:r>
          </a:p>
          <a:p>
            <a:pPr lvl="1"/>
            <a:r>
              <a:rPr lang="de-DE" dirty="0" smtClean="0"/>
              <a:t>These labels indicate seminar end times, which are also often in the announcement emails</a:t>
            </a:r>
            <a:r>
              <a:rPr lang="de-DE" dirty="0"/>
              <a:t> </a:t>
            </a:r>
            <a:r>
              <a:rPr lang="de-DE" dirty="0" smtClean="0"/>
              <a:t>(see next slide)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5702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CMU Seminars - Example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sz="1800" dirty="0"/>
              <a:t>&lt;0.24.4.93.20.59.10.jgc+@NL.CS.CMU.EDU (Jaime Carbonell).0&gt;</a:t>
            </a:r>
          </a:p>
          <a:p>
            <a:pPr marL="0" indent="0">
              <a:buNone/>
            </a:pPr>
            <a:r>
              <a:rPr lang="de-DE" sz="1800" dirty="0" smtClean="0"/>
              <a:t>Type</a:t>
            </a:r>
            <a:r>
              <a:rPr lang="de-DE" sz="1800" dirty="0"/>
              <a:t>:     cmu.cs.proj.mt</a:t>
            </a:r>
          </a:p>
          <a:p>
            <a:pPr marL="0" indent="0">
              <a:buNone/>
            </a:pPr>
            <a:r>
              <a:rPr lang="de-DE" sz="1800" dirty="0" smtClean="0"/>
              <a:t>Topic</a:t>
            </a:r>
            <a:r>
              <a:rPr lang="de-DE" sz="1800" dirty="0"/>
              <a:t>:    &lt;speaker&gt;Nagao&lt;/speaker&gt; Talk</a:t>
            </a:r>
          </a:p>
          <a:p>
            <a:pPr marL="0" indent="0">
              <a:buNone/>
            </a:pPr>
            <a:r>
              <a:rPr lang="de-DE" sz="1800" dirty="0" smtClean="0"/>
              <a:t>Dates</a:t>
            </a:r>
            <a:r>
              <a:rPr lang="de-DE" sz="1800" dirty="0"/>
              <a:t>:    26-Apr-93</a:t>
            </a:r>
          </a:p>
          <a:p>
            <a:pPr marL="0" indent="0">
              <a:buNone/>
            </a:pPr>
            <a:r>
              <a:rPr lang="de-DE" sz="1800" dirty="0" smtClean="0"/>
              <a:t>Time</a:t>
            </a:r>
            <a:r>
              <a:rPr lang="de-DE" sz="1800" dirty="0"/>
              <a:t>:     &lt;stime&gt;10:00&lt;/stime&gt; - &lt;etime&gt;11:00 AM&lt;/etime&gt;</a:t>
            </a:r>
          </a:p>
          <a:p>
            <a:pPr marL="0" indent="0">
              <a:buNone/>
            </a:pPr>
            <a:r>
              <a:rPr lang="de-DE" sz="1800" dirty="0" smtClean="0"/>
              <a:t>PostedBy</a:t>
            </a:r>
            <a:r>
              <a:rPr lang="de-DE" sz="1800" dirty="0"/>
              <a:t>: jgc+ on 24-Apr-93 at 20:59 from NL.CS.CMU.EDU (Jaime Carbonell)</a:t>
            </a:r>
          </a:p>
          <a:p>
            <a:pPr marL="0" indent="0">
              <a:buNone/>
            </a:pPr>
            <a:endParaRPr lang="de-DE" sz="1800" dirty="0" smtClean="0"/>
          </a:p>
          <a:p>
            <a:pPr marL="0" indent="0">
              <a:buNone/>
            </a:pPr>
            <a:r>
              <a:rPr lang="de-DE" sz="1800" dirty="0" smtClean="0"/>
              <a:t>Abstract</a:t>
            </a:r>
            <a:r>
              <a:rPr lang="de-DE" sz="1800" dirty="0"/>
              <a:t>:</a:t>
            </a:r>
          </a:p>
          <a:p>
            <a:pPr marL="0" indent="0">
              <a:buNone/>
            </a:pPr>
            <a:endParaRPr lang="de-DE" sz="1800" dirty="0"/>
          </a:p>
          <a:p>
            <a:pPr marL="0" indent="0">
              <a:buNone/>
            </a:pPr>
            <a:r>
              <a:rPr lang="de-DE" sz="1800" dirty="0"/>
              <a:t>&lt;paragraph&gt;&lt;sentence&gt;This Monday, 4/26, &lt;speaker&gt;Prof. Makoto Nagao&lt;/speaker&gt; will give a seminar in </a:t>
            </a:r>
            <a:r>
              <a:rPr lang="de-DE" sz="1800" dirty="0" smtClean="0"/>
              <a:t>the &lt;</a:t>
            </a:r>
            <a:r>
              <a:rPr lang="de-DE" sz="1800" dirty="0"/>
              <a:t>location&gt;CMT red conference room&lt;/location&gt; &lt;stime&gt;10&lt;/stime&gt;-&lt;etime&gt;11am&lt;/etime&gt; on recent MT research results&lt;/sentence&gt;.&lt;/paragraph&gt;</a:t>
            </a:r>
          </a:p>
          <a:p>
            <a:pPr marL="0" indent="0">
              <a:buNone/>
            </a:pPr>
            <a:endParaRPr lang="de-DE" sz="1800" dirty="0"/>
          </a:p>
        </p:txBody>
      </p:sp>
    </p:spTree>
    <p:extLst>
      <p:ext uri="{BB962C8B-B14F-4D97-AF65-F5344CB8AC3E}">
        <p14:creationId xmlns:p14="http://schemas.microsoft.com/office/powerpoint/2010/main" val="3614611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One against all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de-DE" dirty="0" smtClean="0"/>
              <a:t>We can generalize the way we handled two binary classification decisions to many labels</a:t>
            </a:r>
          </a:p>
          <a:p>
            <a:r>
              <a:rPr lang="de-DE" dirty="0" smtClean="0"/>
              <a:t>Let's add the &lt;etime&gt; and &lt;/etime&gt; labels</a:t>
            </a:r>
          </a:p>
          <a:p>
            <a:r>
              <a:rPr lang="de-DE" dirty="0" smtClean="0"/>
              <a:t>We can train a classifier for each tag</a:t>
            </a:r>
          </a:p>
          <a:p>
            <a:pPr lvl="1"/>
            <a:r>
              <a:rPr lang="de-DE" dirty="0" smtClean="0"/>
              <a:t>Just as before, every position that is not an &lt;etime&gt; is a negative example for the &lt;etime&gt; classifier, and likewise for &lt;/etime&gt;</a:t>
            </a:r>
          </a:p>
          <a:p>
            <a:r>
              <a:rPr lang="de-DE" dirty="0" smtClean="0"/>
              <a:t>If multiple classifiers say "true", take the classifier with the highest dot product</a:t>
            </a:r>
          </a:p>
          <a:p>
            <a:r>
              <a:rPr lang="de-DE" dirty="0" smtClean="0"/>
              <a:t>This is called </a:t>
            </a:r>
            <a:r>
              <a:rPr lang="de-DE" b="1" dirty="0" smtClean="0"/>
              <a:t>one-against-all</a:t>
            </a:r>
          </a:p>
          <a:p>
            <a:r>
              <a:rPr lang="de-DE" dirty="0" smtClean="0"/>
              <a:t>It is a quite reasonable way to use binary classification to predict one of multiple classes</a:t>
            </a:r>
          </a:p>
          <a:p>
            <a:pPr lvl="1"/>
            <a:r>
              <a:rPr lang="de-DE" dirty="0" smtClean="0"/>
              <a:t>It is not the only option, but it is easy to understand (and to implement too!)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9144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Binary classifiers and sequences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W</a:t>
            </a:r>
            <a:r>
              <a:rPr lang="de-DE" dirty="0" smtClean="0"/>
              <a:t>e can detect seminar start times by using two binary classifiers:</a:t>
            </a:r>
          </a:p>
          <a:p>
            <a:pPr lvl="1"/>
            <a:r>
              <a:rPr lang="de-DE" dirty="0" smtClean="0"/>
              <a:t>One for &lt;stime&gt;</a:t>
            </a:r>
          </a:p>
          <a:p>
            <a:pPr lvl="1"/>
            <a:r>
              <a:rPr lang="de-DE" dirty="0" smtClean="0"/>
              <a:t>One for &lt;/stime&gt;</a:t>
            </a:r>
          </a:p>
          <a:p>
            <a:r>
              <a:rPr lang="de-DE" dirty="0" smtClean="0"/>
              <a:t>And recall that if they both say "true" to the same position, take the highest dot product</a:t>
            </a:r>
          </a:p>
          <a:p>
            <a:pPr lvl="1"/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7339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Then we need to actually annotate the document</a:t>
            </a:r>
          </a:p>
          <a:p>
            <a:r>
              <a:rPr lang="de-DE" dirty="0" smtClean="0"/>
              <a:t>But this is problematic...</a:t>
            </a: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4437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concerns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 bwMode="auto">
          <a:xfrm>
            <a:off x="533400" y="1600200"/>
            <a:ext cx="990600" cy="3048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prstClr val="black"/>
              </a:solidFill>
              <a:latin typeface="Arial" pitchFamily="-107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1981200" y="1600200"/>
            <a:ext cx="990600" cy="3048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prstClr val="black"/>
              </a:solidFill>
              <a:latin typeface="Arial" pitchFamily="-107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3429000" y="1600200"/>
            <a:ext cx="990600" cy="3048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prstClr val="black"/>
              </a:solidFill>
              <a:latin typeface="Arial" pitchFamily="-107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4800600" y="1600200"/>
            <a:ext cx="990600" cy="3048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prstClr val="black"/>
              </a:solidFill>
              <a:latin typeface="Arial" pitchFamily="-107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6248400" y="1600200"/>
            <a:ext cx="990600" cy="3048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prstClr val="black"/>
              </a:solidFill>
              <a:latin typeface="Arial" pitchFamily="-107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7696200" y="1600200"/>
            <a:ext cx="990600" cy="3048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prstClr val="black"/>
              </a:solidFill>
              <a:latin typeface="Arial" pitchFamily="-107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 bwMode="auto">
          <a:xfrm rot="5400000" flipH="1" flipV="1">
            <a:off x="1524794" y="2209006"/>
            <a:ext cx="457200" cy="158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11" name="Straight Arrow Connector 10"/>
          <p:cNvCxnSpPr/>
          <p:nvPr/>
        </p:nvCxnSpPr>
        <p:spPr bwMode="auto">
          <a:xfrm rot="5400000" flipH="1" flipV="1">
            <a:off x="5791994" y="2209006"/>
            <a:ext cx="457200" cy="158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sp>
        <p:nvSpPr>
          <p:cNvPr id="12" name="TextBox 11"/>
          <p:cNvSpPr txBox="1"/>
          <p:nvPr/>
        </p:nvSpPr>
        <p:spPr>
          <a:xfrm>
            <a:off x="1371600" y="2590800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FF0000"/>
                </a:solidFill>
                <a:latin typeface="Arial" pitchFamily="-107" charset="0"/>
              </a:rPr>
              <a:t>Begin</a:t>
            </a:r>
            <a:endParaRPr lang="en-US" b="1" dirty="0">
              <a:solidFill>
                <a:srgbClr val="FF0000"/>
              </a:solidFill>
              <a:latin typeface="Arial" pitchFamily="-107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715000" y="2590800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FF0000"/>
                </a:solidFill>
                <a:latin typeface="Arial" pitchFamily="-107" charset="0"/>
              </a:rPr>
              <a:t>End</a:t>
            </a:r>
            <a:endParaRPr lang="en-US" b="1" dirty="0">
              <a:solidFill>
                <a:srgbClr val="FF0000"/>
              </a:solidFill>
              <a:latin typeface="Arial" pitchFamily="-107" charset="0"/>
            </a:endParaRPr>
          </a:p>
        </p:txBody>
      </p:sp>
      <p:cxnSp>
        <p:nvCxnSpPr>
          <p:cNvPr id="14" name="Straight Arrow Connector 13"/>
          <p:cNvCxnSpPr/>
          <p:nvPr/>
        </p:nvCxnSpPr>
        <p:spPr bwMode="auto">
          <a:xfrm rot="5400000" flipH="1" flipV="1">
            <a:off x="2972594" y="2209006"/>
            <a:ext cx="457200" cy="158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sp>
        <p:nvSpPr>
          <p:cNvPr id="15" name="TextBox 14"/>
          <p:cNvSpPr txBox="1"/>
          <p:nvPr/>
        </p:nvSpPr>
        <p:spPr>
          <a:xfrm>
            <a:off x="2819400" y="2590800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FF0000"/>
                </a:solidFill>
                <a:latin typeface="Arial" pitchFamily="-107" charset="0"/>
              </a:rPr>
              <a:t>Begin</a:t>
            </a:r>
            <a:endParaRPr lang="en-US" b="1" dirty="0">
              <a:solidFill>
                <a:srgbClr val="FF0000"/>
              </a:solidFill>
              <a:latin typeface="Arial" pitchFamily="-107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609600" y="3581400"/>
            <a:ext cx="990600" cy="3048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prstClr val="black"/>
              </a:solidFill>
              <a:latin typeface="Arial" pitchFamily="-107" charset="0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2057400" y="3581400"/>
            <a:ext cx="990600" cy="3048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prstClr val="black"/>
              </a:solidFill>
              <a:latin typeface="Arial" pitchFamily="-107" charset="0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3505200" y="3581400"/>
            <a:ext cx="990600" cy="3048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prstClr val="black"/>
              </a:solidFill>
              <a:latin typeface="Arial" pitchFamily="-107" charset="0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4876800" y="3581400"/>
            <a:ext cx="990600" cy="3048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prstClr val="black"/>
              </a:solidFill>
              <a:latin typeface="Arial" pitchFamily="-107" charset="0"/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6324600" y="3581400"/>
            <a:ext cx="990600" cy="3048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prstClr val="black"/>
              </a:solidFill>
              <a:latin typeface="Arial" pitchFamily="-107" charset="0"/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7772400" y="3581400"/>
            <a:ext cx="990600" cy="3048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prstClr val="black"/>
              </a:solidFill>
              <a:latin typeface="Arial" pitchFamily="-107" charset="0"/>
            </a:endParaRPr>
          </a:p>
        </p:txBody>
      </p:sp>
      <p:cxnSp>
        <p:nvCxnSpPr>
          <p:cNvPr id="22" name="Straight Arrow Connector 21"/>
          <p:cNvCxnSpPr/>
          <p:nvPr/>
        </p:nvCxnSpPr>
        <p:spPr bwMode="auto">
          <a:xfrm rot="5400000" flipH="1" flipV="1">
            <a:off x="1600994" y="4190206"/>
            <a:ext cx="457200" cy="158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23" name="Straight Arrow Connector 22"/>
          <p:cNvCxnSpPr/>
          <p:nvPr/>
        </p:nvCxnSpPr>
        <p:spPr bwMode="auto">
          <a:xfrm rot="5400000" flipH="1" flipV="1">
            <a:off x="5868194" y="4190206"/>
            <a:ext cx="457200" cy="158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sp>
        <p:nvSpPr>
          <p:cNvPr id="24" name="TextBox 23"/>
          <p:cNvSpPr txBox="1"/>
          <p:nvPr/>
        </p:nvSpPr>
        <p:spPr>
          <a:xfrm>
            <a:off x="1447800" y="4572000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FF0000"/>
                </a:solidFill>
                <a:latin typeface="Arial" pitchFamily="-107" charset="0"/>
              </a:rPr>
              <a:t>Begin</a:t>
            </a:r>
            <a:endParaRPr lang="en-US" b="1" dirty="0">
              <a:solidFill>
                <a:srgbClr val="FF0000"/>
              </a:solidFill>
              <a:latin typeface="Arial" pitchFamily="-107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791200" y="4572000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FF0000"/>
                </a:solidFill>
                <a:latin typeface="Arial" pitchFamily="-107" charset="0"/>
              </a:rPr>
              <a:t>End</a:t>
            </a:r>
            <a:endParaRPr lang="en-US" b="1" dirty="0">
              <a:solidFill>
                <a:srgbClr val="FF0000"/>
              </a:solidFill>
              <a:latin typeface="Arial" pitchFamily="-107" charset="0"/>
            </a:endParaRPr>
          </a:p>
        </p:txBody>
      </p:sp>
      <p:cxnSp>
        <p:nvCxnSpPr>
          <p:cNvPr id="26" name="Straight Arrow Connector 25"/>
          <p:cNvCxnSpPr/>
          <p:nvPr/>
        </p:nvCxnSpPr>
        <p:spPr bwMode="auto">
          <a:xfrm rot="5400000" flipH="1" flipV="1">
            <a:off x="3048794" y="4190206"/>
            <a:ext cx="457200" cy="158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sp>
        <p:nvSpPr>
          <p:cNvPr id="27" name="TextBox 26"/>
          <p:cNvSpPr txBox="1"/>
          <p:nvPr/>
        </p:nvSpPr>
        <p:spPr>
          <a:xfrm>
            <a:off x="2895600" y="4572000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FF0000"/>
                </a:solidFill>
                <a:latin typeface="Arial" pitchFamily="-107" charset="0"/>
              </a:rPr>
              <a:t>Begin</a:t>
            </a:r>
            <a:endParaRPr lang="en-US" b="1" dirty="0">
              <a:solidFill>
                <a:srgbClr val="FF0000"/>
              </a:solidFill>
              <a:latin typeface="Arial" pitchFamily="-107" charset="0"/>
            </a:endParaRPr>
          </a:p>
        </p:txBody>
      </p:sp>
      <p:cxnSp>
        <p:nvCxnSpPr>
          <p:cNvPr id="28" name="Straight Arrow Connector 27"/>
          <p:cNvCxnSpPr/>
          <p:nvPr/>
        </p:nvCxnSpPr>
        <p:spPr bwMode="auto">
          <a:xfrm rot="5400000" flipH="1" flipV="1">
            <a:off x="4420394" y="4190206"/>
            <a:ext cx="457200" cy="158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sp>
        <p:nvSpPr>
          <p:cNvPr id="29" name="TextBox 28"/>
          <p:cNvSpPr txBox="1"/>
          <p:nvPr/>
        </p:nvSpPr>
        <p:spPr>
          <a:xfrm>
            <a:off x="4343400" y="4572000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FF0000"/>
                </a:solidFill>
                <a:latin typeface="Arial" pitchFamily="-107" charset="0"/>
              </a:rPr>
              <a:t>End</a:t>
            </a:r>
            <a:endParaRPr lang="en-US" b="1" dirty="0">
              <a:solidFill>
                <a:srgbClr val="FF0000"/>
              </a:solidFill>
              <a:latin typeface="Arial" pitchFamily="-107" charset="0"/>
            </a:endParaRPr>
          </a:p>
        </p:txBody>
      </p:sp>
      <p:sp>
        <p:nvSpPr>
          <p:cNvPr id="30" name="Rectangle 29"/>
          <p:cNvSpPr/>
          <p:nvPr/>
        </p:nvSpPr>
        <p:spPr bwMode="auto">
          <a:xfrm>
            <a:off x="685800" y="5334000"/>
            <a:ext cx="990600" cy="3048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prstClr val="black"/>
              </a:solidFill>
              <a:latin typeface="Arial" pitchFamily="-107" charset="0"/>
            </a:endParaRPr>
          </a:p>
        </p:txBody>
      </p:sp>
      <p:sp>
        <p:nvSpPr>
          <p:cNvPr id="31" name="Rectangle 30"/>
          <p:cNvSpPr/>
          <p:nvPr/>
        </p:nvSpPr>
        <p:spPr bwMode="auto">
          <a:xfrm>
            <a:off x="2133600" y="5334000"/>
            <a:ext cx="990600" cy="3048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prstClr val="black"/>
              </a:solidFill>
              <a:latin typeface="Arial" pitchFamily="-107" charset="0"/>
            </a:endParaRPr>
          </a:p>
        </p:txBody>
      </p:sp>
      <p:sp>
        <p:nvSpPr>
          <p:cNvPr id="34" name="Rectangle 33"/>
          <p:cNvSpPr/>
          <p:nvPr/>
        </p:nvSpPr>
        <p:spPr bwMode="auto">
          <a:xfrm>
            <a:off x="4419600" y="5334000"/>
            <a:ext cx="990600" cy="3048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prstClr val="black"/>
              </a:solidFill>
              <a:latin typeface="Arial" pitchFamily="-107" charset="0"/>
            </a:endParaRPr>
          </a:p>
        </p:txBody>
      </p:sp>
      <p:sp>
        <p:nvSpPr>
          <p:cNvPr id="35" name="Rectangle 34"/>
          <p:cNvSpPr/>
          <p:nvPr/>
        </p:nvSpPr>
        <p:spPr bwMode="auto">
          <a:xfrm>
            <a:off x="5867400" y="5334000"/>
            <a:ext cx="990600" cy="3048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prstClr val="black"/>
              </a:solidFill>
              <a:latin typeface="Arial" pitchFamily="-107" charset="0"/>
            </a:endParaRPr>
          </a:p>
        </p:txBody>
      </p:sp>
      <p:cxnSp>
        <p:nvCxnSpPr>
          <p:cNvPr id="36" name="Straight Arrow Connector 35"/>
          <p:cNvCxnSpPr/>
          <p:nvPr/>
        </p:nvCxnSpPr>
        <p:spPr bwMode="auto">
          <a:xfrm rot="5400000" flipH="1" flipV="1">
            <a:off x="1677194" y="5942806"/>
            <a:ext cx="457200" cy="158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37" name="Straight Arrow Connector 36"/>
          <p:cNvCxnSpPr/>
          <p:nvPr/>
        </p:nvCxnSpPr>
        <p:spPr bwMode="auto">
          <a:xfrm rot="5400000" flipH="1" flipV="1">
            <a:off x="5410994" y="5942806"/>
            <a:ext cx="457200" cy="158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sp>
        <p:nvSpPr>
          <p:cNvPr id="38" name="TextBox 37"/>
          <p:cNvSpPr txBox="1"/>
          <p:nvPr/>
        </p:nvSpPr>
        <p:spPr>
          <a:xfrm>
            <a:off x="1524000" y="6324600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FF0000"/>
                </a:solidFill>
                <a:latin typeface="Arial" pitchFamily="-107" charset="0"/>
              </a:rPr>
              <a:t>Begin</a:t>
            </a:r>
            <a:endParaRPr lang="en-US" b="1" dirty="0">
              <a:solidFill>
                <a:srgbClr val="FF0000"/>
              </a:solidFill>
              <a:latin typeface="Arial" pitchFamily="-107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334000" y="6324600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FF0000"/>
                </a:solidFill>
                <a:latin typeface="Arial" pitchFamily="-107" charset="0"/>
              </a:rPr>
              <a:t>End</a:t>
            </a:r>
            <a:endParaRPr lang="en-US" b="1" dirty="0">
              <a:solidFill>
                <a:srgbClr val="FF0000"/>
              </a:solidFill>
              <a:latin typeface="Arial" pitchFamily="-107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581400" y="4953000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dirty="0" smtClean="0">
                <a:solidFill>
                  <a:prstClr val="black"/>
                </a:solidFill>
                <a:latin typeface="Arial" pitchFamily="-107" charset="0"/>
              </a:rPr>
              <a:t>…</a:t>
            </a:r>
            <a:endParaRPr lang="en-US" sz="3600" b="1" dirty="0">
              <a:solidFill>
                <a:prstClr val="black"/>
              </a:solidFill>
              <a:latin typeface="Arial" pitchFamily="-107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7239000" y="6509266"/>
            <a:ext cx="1905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>
                <a:solidFill>
                  <a:prstClr val="black"/>
                </a:solidFill>
              </a:rPr>
              <a:t>Slide from Kauchak</a:t>
            </a:r>
            <a:endParaRPr lang="de-DE" sz="1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45084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Structured Prediction I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2800" dirty="0" smtClean="0"/>
              <a:t>Structured prediction is a branch of machine learning dealing with outputs that have structure</a:t>
            </a:r>
          </a:p>
          <a:p>
            <a:pPr lvl="1"/>
            <a:r>
              <a:rPr lang="de-DE" sz="2400" dirty="0" smtClean="0"/>
              <a:t>The output label is complex, such as an entire parse tree or a complete POS-tagging for a sentence</a:t>
            </a:r>
          </a:p>
          <a:p>
            <a:r>
              <a:rPr lang="de-DE" sz="2800" dirty="0" smtClean="0"/>
              <a:t>Typically one can break down individual decisions into sequential steps, but each decision depends on all previous decisions</a:t>
            </a:r>
          </a:p>
          <a:p>
            <a:pPr lvl="1"/>
            <a:r>
              <a:rPr lang="de-DE" sz="2400" dirty="0" smtClean="0"/>
              <a:t>Often there is therefore a search problem involved in finding the best (structured) label </a:t>
            </a: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4074897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 basic approach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de-DE" dirty="0" smtClean="0"/>
              <a:t>One way to deal with this is to use a greedy algorithm</a:t>
            </a:r>
          </a:p>
          <a:p>
            <a:r>
              <a:rPr lang="de-DE" dirty="0" smtClean="0"/>
              <a:t>Loop:</a:t>
            </a:r>
          </a:p>
          <a:p>
            <a:pPr lvl="1"/>
            <a:r>
              <a:rPr lang="de-DE" dirty="0" smtClean="0"/>
              <a:t>Scan the document until the &lt;stime&gt; classifier says true</a:t>
            </a:r>
          </a:p>
          <a:p>
            <a:pPr lvl="1"/>
            <a:r>
              <a:rPr lang="de-DE" dirty="0" smtClean="0"/>
              <a:t>Then scan the document until the &lt;/stime&gt; classifier says true</a:t>
            </a:r>
          </a:p>
          <a:p>
            <a:r>
              <a:rPr lang="de-DE" dirty="0" smtClean="0"/>
              <a:t>If the last tag inserted was &lt;stime&gt; then insert a &lt;/stime&gt; at the end of the document</a:t>
            </a:r>
          </a:p>
          <a:p>
            <a:r>
              <a:rPr lang="de-DE" dirty="0" smtClean="0"/>
              <a:t>Naturally, there are smarter algorithms than this that will do a little better</a:t>
            </a:r>
          </a:p>
          <a:p>
            <a:r>
              <a:rPr lang="de-DE" dirty="0" smtClean="0"/>
              <a:t>But relying on these two independent classifiers is not optimal</a:t>
            </a:r>
          </a:p>
          <a:p>
            <a:pPr marL="457200" lvl="1" indent="0">
              <a:buNone/>
            </a:pPr>
            <a:r>
              <a:rPr lang="de-DE" dirty="0" smtClean="0"/>
              <a:t>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6506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680"/>
            <a:ext cx="8229600" cy="923593"/>
          </a:xfrm>
        </p:spPr>
        <p:txBody>
          <a:bodyPr>
            <a:normAutofit fontScale="90000"/>
          </a:bodyPr>
          <a:lstStyle/>
          <a:p>
            <a:r>
              <a:rPr lang="de-DE" dirty="0" smtClean="0"/>
              <a:t>How can we deal better with sequences?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14895"/>
            <a:ext cx="8229600" cy="4964313"/>
          </a:xfrm>
        </p:spPr>
        <p:txBody>
          <a:bodyPr/>
          <a:lstStyle/>
          <a:p>
            <a:r>
              <a:rPr lang="de-DE" dirty="0" smtClean="0"/>
              <a:t>We can make our classification decisions dependent on previous classification decisions</a:t>
            </a:r>
          </a:p>
          <a:p>
            <a:r>
              <a:rPr lang="de-DE" dirty="0" smtClean="0"/>
              <a:t>For instance, think of the Hidden Markov Model as used in POS-tagging</a:t>
            </a:r>
          </a:p>
          <a:p>
            <a:r>
              <a:rPr lang="de-DE" dirty="0" smtClean="0"/>
              <a:t>The probability of a verb increases after a noun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9116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Basic Sequence Classification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We will do the following</a:t>
            </a:r>
          </a:p>
          <a:p>
            <a:pPr lvl="1"/>
            <a:r>
              <a:rPr lang="de-DE" dirty="0" smtClean="0"/>
              <a:t>We will add a feature template into each classification decision representing the </a:t>
            </a:r>
            <a:r>
              <a:rPr lang="de-DE" b="1" dirty="0" smtClean="0"/>
              <a:t>previous classification decision</a:t>
            </a:r>
          </a:p>
          <a:p>
            <a:pPr lvl="1"/>
            <a:r>
              <a:rPr lang="de-DE" dirty="0" smtClean="0"/>
              <a:t>And we will change the labels we are predicting, so that in the span between a start and end boundary we are predicting a different label than outside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919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Basic idea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2975"/>
            <a:ext cx="8229600" cy="10168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1800" dirty="0" smtClean="0"/>
              <a:t>Seminar          at                4                    pm</a:t>
            </a:r>
          </a:p>
          <a:p>
            <a:pPr marL="0" indent="0">
              <a:buNone/>
            </a:pPr>
            <a:r>
              <a:rPr lang="de-DE" sz="1800" dirty="0" smtClean="0"/>
              <a:t>                            &lt;stime&gt;       in-stime            &lt;/stime&gt;</a:t>
            </a:r>
          </a:p>
          <a:p>
            <a:pPr marL="0" indent="0">
              <a:buNone/>
            </a:pPr>
            <a:endParaRPr lang="de-DE" sz="1800" dirty="0" smtClean="0"/>
          </a:p>
          <a:p>
            <a:pPr marL="0" indent="0">
              <a:buNone/>
            </a:pPr>
            <a:endParaRPr lang="de-DE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2712720"/>
            <a:ext cx="841248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 smtClean="0">
                <a:solidFill>
                  <a:prstClr val="black"/>
                </a:solidFill>
                <a:cs typeface="Century Gothic"/>
              </a:rPr>
              <a:t>The basic idea is that we want to use the previous classification decision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 smtClean="0">
                <a:solidFill>
                  <a:prstClr val="black"/>
                </a:solidFill>
                <a:cs typeface="Century Gothic"/>
              </a:rPr>
              <a:t>We add a special feature template  -1_label_XXX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 smtClean="0">
                <a:solidFill>
                  <a:prstClr val="black"/>
                </a:solidFill>
                <a:cs typeface="Century Gothic"/>
              </a:rPr>
              <a:t>For instance, between 4 and pm, we have:</a:t>
            </a:r>
          </a:p>
          <a:p>
            <a:r>
              <a:rPr lang="de-DE" sz="2400" dirty="0" smtClean="0">
                <a:solidFill>
                  <a:prstClr val="black"/>
                </a:solidFill>
                <a:cs typeface="Century Gothic"/>
              </a:rPr>
              <a:t>    -1_label_&lt;stime&gt;</a:t>
            </a:r>
          </a:p>
          <a:p>
            <a:endParaRPr lang="de-DE" sz="2400" dirty="0">
              <a:solidFill>
                <a:prstClr val="black"/>
              </a:solidFill>
              <a:cs typeface="Century Gothic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 smtClean="0">
                <a:solidFill>
                  <a:prstClr val="black"/>
                </a:solidFill>
                <a:cs typeface="Century Gothic"/>
              </a:rPr>
              <a:t>Suppose we have learned reasonable classifiers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 smtClean="0">
                <a:solidFill>
                  <a:prstClr val="black"/>
                </a:solidFill>
                <a:cs typeface="Century Gothic"/>
              </a:rPr>
              <a:t>How often should we get a &lt;stime&gt; classification here? (Think about the training data in this sort of position)</a:t>
            </a:r>
          </a:p>
        </p:txBody>
      </p:sp>
    </p:spTree>
    <p:extLst>
      <p:ext uri="{BB962C8B-B14F-4D97-AF65-F5344CB8AC3E}">
        <p14:creationId xmlns:p14="http://schemas.microsoft.com/office/powerpoint/2010/main" val="1109089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-1_label_&lt;stime&gt;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This should be an extremely strong indicator not to annotate a &lt;stime&gt;</a:t>
            </a:r>
          </a:p>
          <a:p>
            <a:endParaRPr lang="de-DE" dirty="0"/>
          </a:p>
          <a:p>
            <a:r>
              <a:rPr lang="de-DE" dirty="0" smtClean="0"/>
              <a:t>What else should it indicate?</a:t>
            </a:r>
          </a:p>
          <a:p>
            <a:pPr lvl="1"/>
            <a:r>
              <a:rPr lang="de-DE" dirty="0" smtClean="0"/>
              <a:t>It should indicate that there must be either a in-stime or a &lt;/stime&gt; here!</a:t>
            </a:r>
            <a:endParaRPr lang="de-DE" dirty="0"/>
          </a:p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4216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Changing the problem slightly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We'll now change the problem to a problem of annotating tokens (rather than annotating boundaries)</a:t>
            </a:r>
          </a:p>
          <a:p>
            <a:r>
              <a:rPr lang="de-DE" dirty="0" smtClean="0"/>
              <a:t>This is traditional in IE, and you'll see that it is slightly more powerful than the boundary style of annotation</a:t>
            </a:r>
          </a:p>
          <a:p>
            <a:r>
              <a:rPr lang="de-DE" dirty="0" smtClean="0"/>
              <a:t>We also make less decisions (see next slide)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3717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IOB markup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92975"/>
            <a:ext cx="8686800" cy="10168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1800" dirty="0" smtClean="0"/>
              <a:t>Seminar          at                4                    pm             will         be          on          ...</a:t>
            </a:r>
          </a:p>
          <a:p>
            <a:pPr marL="0" indent="0">
              <a:buNone/>
            </a:pPr>
            <a:r>
              <a:rPr lang="de-DE" sz="1800" dirty="0" smtClean="0"/>
              <a:t>O                     O                 B-stime         I-stime        O           O            O</a:t>
            </a:r>
          </a:p>
          <a:p>
            <a:pPr marL="0" indent="0">
              <a:buNone/>
            </a:pPr>
            <a:endParaRPr lang="de-DE" sz="1800" dirty="0" smtClean="0"/>
          </a:p>
          <a:p>
            <a:pPr marL="0" indent="0">
              <a:buNone/>
            </a:pPr>
            <a:endParaRPr lang="de-DE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2453640"/>
            <a:ext cx="841248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 smtClean="0">
                <a:solidFill>
                  <a:prstClr val="black"/>
                </a:solidFill>
                <a:cs typeface="Century Gothic"/>
              </a:rPr>
              <a:t>This is called IOB markup (or BIO = begin-in-out)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 smtClean="0">
                <a:solidFill>
                  <a:prstClr val="black"/>
                </a:solidFill>
                <a:cs typeface="Century Gothic"/>
              </a:rPr>
              <a:t>This is a standardly used markup when modeling IE problems as sequence classification problems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 dirty="0">
              <a:solidFill>
                <a:prstClr val="black"/>
              </a:solidFill>
              <a:cs typeface="Century Gothic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 smtClean="0">
                <a:solidFill>
                  <a:prstClr val="black"/>
                </a:solidFill>
                <a:cs typeface="Century Gothic"/>
              </a:rPr>
              <a:t>We can use a variety of models to solve this problem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 smtClean="0">
                <a:solidFill>
                  <a:prstClr val="black"/>
                </a:solidFill>
                <a:cs typeface="Century Gothic"/>
              </a:rPr>
              <a:t>One popular model is the Hidden Markov Model, which you have seen in Statistical Methods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DE" sz="2400" dirty="0" smtClean="0">
                <a:solidFill>
                  <a:prstClr val="black"/>
                </a:solidFill>
                <a:cs typeface="Century Gothic"/>
              </a:rPr>
              <a:t>There, the label is the state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 smtClean="0">
                <a:solidFill>
                  <a:prstClr val="black"/>
                </a:solidFill>
                <a:cs typeface="Century Gothic"/>
              </a:rPr>
              <a:t>However, here we will (mostly) stay more general and talk about binary classifiers and one-against-all</a:t>
            </a:r>
          </a:p>
        </p:txBody>
      </p:sp>
    </p:spTree>
    <p:extLst>
      <p:ext uri="{BB962C8B-B14F-4D97-AF65-F5344CB8AC3E}">
        <p14:creationId xmlns:p14="http://schemas.microsoft.com/office/powerpoint/2010/main" val="2163484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(Greedy) classification with IOB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92975"/>
            <a:ext cx="8686800" cy="10168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1800" dirty="0" smtClean="0"/>
              <a:t>Seminar          at                4                    pm             will         be          on          ...</a:t>
            </a:r>
          </a:p>
          <a:p>
            <a:pPr marL="0" indent="0">
              <a:buNone/>
            </a:pPr>
            <a:r>
              <a:rPr lang="de-DE" sz="1800" dirty="0" smtClean="0"/>
              <a:t>O                     O                 B-stime         I-stime        O           O            O</a:t>
            </a:r>
          </a:p>
          <a:p>
            <a:pPr marL="0" indent="0">
              <a:buNone/>
            </a:pPr>
            <a:endParaRPr lang="de-DE" sz="1800" dirty="0" smtClean="0"/>
          </a:p>
          <a:p>
            <a:pPr marL="0" indent="0">
              <a:buNone/>
            </a:pPr>
            <a:endParaRPr lang="de-DE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2453640"/>
            <a:ext cx="841248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 smtClean="0">
                <a:solidFill>
                  <a:prstClr val="black"/>
                </a:solidFill>
                <a:cs typeface="Century Gothic"/>
              </a:rPr>
              <a:t>To perform greedy classification, first run your classifier on "Seminar" </a:t>
            </a:r>
            <a:endParaRPr lang="de-DE" sz="2000" dirty="0">
              <a:solidFill>
                <a:prstClr val="black"/>
              </a:solidFill>
              <a:cs typeface="Century Gothic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 smtClean="0">
                <a:solidFill>
                  <a:prstClr val="black"/>
                </a:solidFill>
                <a:cs typeface="Century Gothic"/>
              </a:rPr>
              <a:t>You can use a label feature here like</a:t>
            </a:r>
          </a:p>
          <a:p>
            <a:r>
              <a:rPr lang="de-DE" sz="2000" dirty="0">
                <a:solidFill>
                  <a:prstClr val="black"/>
                </a:solidFill>
                <a:cs typeface="Century Gothic"/>
              </a:rPr>
              <a:t> </a:t>
            </a:r>
            <a:r>
              <a:rPr lang="de-DE" sz="2000" dirty="0" smtClean="0">
                <a:solidFill>
                  <a:prstClr val="black"/>
                </a:solidFill>
                <a:cs typeface="Century Gothic"/>
              </a:rPr>
              <a:t>   -1_Label_StartOfSentence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 smtClean="0">
                <a:solidFill>
                  <a:prstClr val="black"/>
                </a:solidFill>
                <a:cs typeface="Century Gothic"/>
              </a:rPr>
              <a:t>Suppose you correctly choose "O"</a:t>
            </a:r>
            <a:endParaRPr lang="de-DE" sz="2000" dirty="0">
              <a:solidFill>
                <a:prstClr val="black"/>
              </a:solidFill>
              <a:cs typeface="Century Gothic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 smtClean="0">
                <a:solidFill>
                  <a:prstClr val="black"/>
                </a:solidFill>
                <a:cs typeface="Century Gothic"/>
              </a:rPr>
              <a:t>Then when classifying "at", use the feature:</a:t>
            </a:r>
          </a:p>
          <a:p>
            <a:r>
              <a:rPr lang="de-DE" sz="2000" dirty="0">
                <a:solidFill>
                  <a:prstClr val="black"/>
                </a:solidFill>
                <a:cs typeface="Century Gothic"/>
              </a:rPr>
              <a:t> </a:t>
            </a:r>
            <a:r>
              <a:rPr lang="de-DE" sz="2000" dirty="0" smtClean="0">
                <a:solidFill>
                  <a:prstClr val="black"/>
                </a:solidFill>
                <a:cs typeface="Century Gothic"/>
              </a:rPr>
              <a:t>   -1_Label_O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 smtClean="0">
                <a:solidFill>
                  <a:prstClr val="black"/>
                </a:solidFill>
                <a:cs typeface="Century Gothic"/>
              </a:rPr>
              <a:t>Suppose you correctly choose "O"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prstClr val="black"/>
                </a:solidFill>
                <a:cs typeface="Century Gothic"/>
              </a:rPr>
              <a:t>Then when classifying </a:t>
            </a:r>
            <a:r>
              <a:rPr lang="de-DE" sz="2000" dirty="0" smtClean="0">
                <a:solidFill>
                  <a:prstClr val="black"/>
                </a:solidFill>
                <a:cs typeface="Century Gothic"/>
              </a:rPr>
              <a:t>"4", </a:t>
            </a:r>
            <a:r>
              <a:rPr lang="de-DE" sz="2000" dirty="0">
                <a:solidFill>
                  <a:prstClr val="black"/>
                </a:solidFill>
                <a:cs typeface="Century Gothic"/>
              </a:rPr>
              <a:t>use the feature:</a:t>
            </a:r>
          </a:p>
          <a:p>
            <a:r>
              <a:rPr lang="de-DE" sz="2000" dirty="0">
                <a:solidFill>
                  <a:prstClr val="black"/>
                </a:solidFill>
                <a:cs typeface="Century Gothic"/>
              </a:rPr>
              <a:t>    -1_Label_O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prstClr val="black"/>
                </a:solidFill>
                <a:cs typeface="Century Gothic"/>
              </a:rPr>
              <a:t>Suppose you correctly choose </a:t>
            </a:r>
            <a:r>
              <a:rPr lang="de-DE" sz="2000" dirty="0" smtClean="0">
                <a:solidFill>
                  <a:prstClr val="black"/>
                </a:solidFill>
                <a:cs typeface="Century Gothic"/>
              </a:rPr>
              <a:t>"B-stime"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 smtClean="0">
                <a:solidFill>
                  <a:prstClr val="black"/>
                </a:solidFill>
                <a:cs typeface="Century Gothic"/>
              </a:rPr>
              <a:t>Then when classifying "pm", use the feature:</a:t>
            </a:r>
          </a:p>
          <a:p>
            <a:r>
              <a:rPr lang="de-DE" sz="2000" dirty="0" smtClean="0">
                <a:solidFill>
                  <a:prstClr val="black"/>
                </a:solidFill>
                <a:cs typeface="Century Gothic"/>
              </a:rPr>
              <a:t>    -1_Label_B-stime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 smtClean="0">
                <a:solidFill>
                  <a:prstClr val="black"/>
                </a:solidFill>
                <a:cs typeface="Century Gothic"/>
              </a:rPr>
              <a:t>Etc...</a:t>
            </a:r>
          </a:p>
          <a:p>
            <a:endParaRPr lang="de-DE" sz="2000" dirty="0">
              <a:solidFill>
                <a:prstClr val="black"/>
              </a:solidFill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92547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382"/>
            <a:ext cx="8229600" cy="923593"/>
          </a:xfrm>
        </p:spPr>
        <p:txBody>
          <a:bodyPr>
            <a:normAutofit fontScale="90000"/>
          </a:bodyPr>
          <a:lstStyle/>
          <a:p>
            <a:r>
              <a:rPr lang="de-DE" dirty="0" smtClean="0"/>
              <a:t>Summary: very simple structured prediction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34296"/>
            <a:ext cx="8229600" cy="4964313"/>
          </a:xfrm>
        </p:spPr>
        <p:txBody>
          <a:bodyPr>
            <a:normAutofit fontScale="62500" lnSpcReduction="20000"/>
          </a:bodyPr>
          <a:lstStyle/>
          <a:p>
            <a:r>
              <a:rPr lang="de-DE" dirty="0" smtClean="0"/>
              <a:t>I've taught you the basics of:</a:t>
            </a:r>
          </a:p>
          <a:p>
            <a:pPr lvl="1"/>
            <a:r>
              <a:rPr lang="de-DE" dirty="0" smtClean="0"/>
              <a:t>Binary classification</a:t>
            </a:r>
            <a:r>
              <a:rPr lang="de-DE" dirty="0"/>
              <a:t> </a:t>
            </a:r>
            <a:r>
              <a:rPr lang="de-DE" dirty="0" smtClean="0"/>
              <a:t>using features</a:t>
            </a:r>
          </a:p>
          <a:p>
            <a:pPr lvl="1"/>
            <a:r>
              <a:rPr lang="de-DE" dirty="0" smtClean="0"/>
              <a:t>Feature selection (vs. representation learning)</a:t>
            </a:r>
          </a:p>
          <a:p>
            <a:pPr lvl="1"/>
            <a:r>
              <a:rPr lang="de-DE" dirty="0" smtClean="0"/>
              <a:t>Multiclass classification (using one-against-all)</a:t>
            </a:r>
          </a:p>
          <a:p>
            <a:pPr lvl="1"/>
            <a:r>
              <a:rPr lang="de-DE" dirty="0" smtClean="0"/>
              <a:t>Sequence classification (using a feature that uses the previous decision)</a:t>
            </a:r>
          </a:p>
          <a:p>
            <a:pPr lvl="2"/>
            <a:r>
              <a:rPr lang="de-DE" dirty="0" smtClean="0"/>
              <a:t>And IOB labels</a:t>
            </a:r>
          </a:p>
          <a:p>
            <a:r>
              <a:rPr lang="de-DE" dirty="0" smtClean="0"/>
              <a:t>I've skipped a lot of details!</a:t>
            </a:r>
          </a:p>
          <a:p>
            <a:pPr lvl="1"/>
            <a:r>
              <a:rPr lang="de-DE" dirty="0" smtClean="0"/>
              <a:t>I haven't told you how to actually learn the weight vector in the binary classifier in detail (beyond the perceptron rule)</a:t>
            </a:r>
          </a:p>
          <a:p>
            <a:pPr lvl="1"/>
            <a:r>
              <a:rPr lang="de-DE" dirty="0" smtClean="0"/>
              <a:t>I also haven't talked about non-greedy ways to do sequence classification</a:t>
            </a:r>
          </a:p>
          <a:p>
            <a:pPr lvl="1"/>
            <a:r>
              <a:rPr lang="de-DE" dirty="0" smtClean="0"/>
              <a:t>And I didn't talk about probabilities, which are used directly, or at least approximated, in many kinds of commonly used linear models</a:t>
            </a:r>
          </a:p>
          <a:p>
            <a:r>
              <a:rPr lang="de-DE" dirty="0" smtClean="0"/>
              <a:t>Hopefully what I did tell you is fairly intuitive and helps you understand classification, that is the goal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042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Outline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Introduction to structured prediction and domain adaptation</a:t>
            </a:r>
          </a:p>
          <a:p>
            <a:r>
              <a:rPr lang="de-DE" dirty="0" smtClean="0"/>
              <a:t>Review of very basic structured prediction</a:t>
            </a:r>
          </a:p>
          <a:p>
            <a:r>
              <a:rPr lang="de-DE" b="1" dirty="0" smtClean="0"/>
              <a:t>Domain adaptation for statistical machine translation</a:t>
            </a:r>
          </a:p>
          <a:p>
            <a:pPr lvl="1"/>
            <a:r>
              <a:rPr lang="de-DE" dirty="0" smtClean="0"/>
              <a:t>I probably can't make it through all of these slides, but hopefully this gives you an idea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82568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Structured Prediction II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2400" dirty="0" smtClean="0"/>
              <a:t>Typical structured prediction problems in NLP include:</a:t>
            </a:r>
          </a:p>
          <a:p>
            <a:r>
              <a:rPr lang="de-DE" sz="2400" dirty="0" smtClean="0"/>
              <a:t>Tagging tasks (such as POS-tagging or named entity recognition)</a:t>
            </a:r>
          </a:p>
          <a:p>
            <a:pPr lvl="1"/>
            <a:r>
              <a:rPr lang="de-DE" sz="2000" dirty="0" smtClean="0"/>
              <a:t>Here the structure is a sequence of labels (e.g., one per word, such as POS tags or IOB named entity labeling)</a:t>
            </a:r>
          </a:p>
          <a:p>
            <a:r>
              <a:rPr lang="de-DE" sz="2400" dirty="0" smtClean="0"/>
              <a:t>Parsing tasks, such as syntactic parsing</a:t>
            </a:r>
          </a:p>
          <a:p>
            <a:pPr lvl="1"/>
            <a:r>
              <a:rPr lang="de-DE" sz="2000" dirty="0" smtClean="0"/>
              <a:t>Here the structure can be a parse tree (but as we will see later, parse trees can be viewed as sequences, this is popular at the moment)</a:t>
            </a:r>
          </a:p>
          <a:p>
            <a:r>
              <a:rPr lang="de-DE" sz="2400" dirty="0" smtClean="0"/>
              <a:t>Word prediction tasks</a:t>
            </a:r>
          </a:p>
          <a:p>
            <a:pPr lvl="1"/>
            <a:r>
              <a:rPr lang="de-DE" sz="2000" dirty="0" smtClean="0"/>
              <a:t>Such as language modeling and machine translation (structure is the sequence of words chosen)</a:t>
            </a:r>
          </a:p>
          <a:p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3096518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773" y="116604"/>
            <a:ext cx="5476605" cy="4926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272246" y="-568621"/>
            <a:ext cx="8711864" cy="77346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12796" rIns="0" bIns="0" anchor="ctr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algn="r" defTabSz="914116">
              <a:lnSpc>
                <a:spcPct val="96000"/>
              </a:lnSpc>
            </a:pPr>
            <a:r>
              <a:rPr lang="en-US" sz="2500" dirty="0" err="1">
                <a:solidFill>
                  <a:srgbClr val="CCCCCC"/>
                </a:solidFill>
                <a:latin typeface="Gill Sans MT"/>
              </a:rPr>
              <a:t>Fabienne</a:t>
            </a:r>
            <a:r>
              <a:rPr lang="en-US" sz="2500" dirty="0">
                <a:solidFill>
                  <a:srgbClr val="CCCCCC"/>
                </a:solidFill>
                <a:latin typeface="Gill Sans MT"/>
              </a:rPr>
              <a:t> </a:t>
            </a:r>
            <a:r>
              <a:rPr lang="en-US" sz="2500" dirty="0" err="1">
                <a:solidFill>
                  <a:srgbClr val="CCCCCC"/>
                </a:solidFill>
                <a:latin typeface="Gill Sans MT"/>
              </a:rPr>
              <a:t>Braune</a:t>
            </a:r>
            <a:endParaRPr lang="en-US" sz="2500" dirty="0">
              <a:solidFill>
                <a:srgbClr val="CCCCCC"/>
              </a:solidFill>
              <a:latin typeface="Gill Sans MT"/>
            </a:endParaRPr>
          </a:p>
          <a:p>
            <a:pPr algn="r" defTabSz="914116">
              <a:lnSpc>
                <a:spcPct val="96000"/>
              </a:lnSpc>
            </a:pPr>
            <a:r>
              <a:rPr lang="en-US" sz="2500" dirty="0">
                <a:solidFill>
                  <a:srgbClr val="FFFF00"/>
                </a:solidFill>
                <a:latin typeface="Gill Sans MT"/>
              </a:rPr>
              <a:t>Marine </a:t>
            </a:r>
            <a:r>
              <a:rPr lang="en-US" sz="2500" dirty="0" err="1">
                <a:solidFill>
                  <a:srgbClr val="FFFF00"/>
                </a:solidFill>
                <a:latin typeface="Gill Sans MT"/>
              </a:rPr>
              <a:t>Carpuat</a:t>
            </a:r>
            <a:endParaRPr lang="en-US" sz="2500" dirty="0">
              <a:solidFill>
                <a:srgbClr val="FFFF00"/>
              </a:solidFill>
              <a:latin typeface="Gill Sans MT"/>
            </a:endParaRPr>
          </a:p>
          <a:p>
            <a:pPr algn="r" defTabSz="914116">
              <a:lnSpc>
                <a:spcPct val="96000"/>
              </a:lnSpc>
            </a:pPr>
            <a:r>
              <a:rPr lang="en-US" sz="2500" dirty="0">
                <a:solidFill>
                  <a:srgbClr val="CCCCCC"/>
                </a:solidFill>
                <a:latin typeface="Gill Sans MT"/>
              </a:rPr>
              <a:t>Ann Clifton</a:t>
            </a:r>
          </a:p>
          <a:p>
            <a:pPr algn="r" defTabSz="914116">
              <a:lnSpc>
                <a:spcPct val="96000"/>
              </a:lnSpc>
            </a:pPr>
            <a:r>
              <a:rPr lang="en-US" sz="2500" dirty="0">
                <a:solidFill>
                  <a:srgbClr val="FFFF00"/>
                </a:solidFill>
                <a:latin typeface="Gill Sans MT"/>
              </a:rPr>
              <a:t>Hal </a:t>
            </a:r>
            <a:r>
              <a:rPr lang="en-US" sz="2500" dirty="0" err="1">
                <a:solidFill>
                  <a:srgbClr val="FFFF00"/>
                </a:solidFill>
                <a:latin typeface="Gill Sans MT"/>
              </a:rPr>
              <a:t>Daum</a:t>
            </a:r>
            <a:r>
              <a:rPr lang="en-US" sz="2500" dirty="0" err="1">
                <a:solidFill>
                  <a:srgbClr val="FFFF00"/>
                </a:solidFill>
                <a:latin typeface="Gill Sans MT"/>
                <a:ea typeface="Gill Sans" pitchFamily="32" charset="0"/>
                <a:cs typeface="Gill Sans" pitchFamily="32" charset="0"/>
              </a:rPr>
              <a:t>é</a:t>
            </a:r>
            <a:r>
              <a:rPr lang="en-US" sz="2500" dirty="0">
                <a:solidFill>
                  <a:srgbClr val="FFFF00"/>
                </a:solidFill>
                <a:latin typeface="Gill Sans MT"/>
              </a:rPr>
              <a:t> III</a:t>
            </a:r>
            <a:br>
              <a:rPr lang="en-US" sz="2500" dirty="0">
                <a:solidFill>
                  <a:srgbClr val="FFFF00"/>
                </a:solidFill>
                <a:latin typeface="Gill Sans MT"/>
              </a:rPr>
            </a:br>
            <a:r>
              <a:rPr lang="en-US" sz="2500" dirty="0">
                <a:solidFill>
                  <a:srgbClr val="FFFF00"/>
                </a:solidFill>
                <a:latin typeface="Gill Sans MT"/>
              </a:rPr>
              <a:t>Alex Fraser</a:t>
            </a:r>
          </a:p>
          <a:p>
            <a:pPr algn="r" defTabSz="914116">
              <a:lnSpc>
                <a:spcPct val="96000"/>
              </a:lnSpc>
            </a:pPr>
            <a:r>
              <a:rPr lang="en-US" sz="2500" dirty="0">
                <a:solidFill>
                  <a:srgbClr val="CCCCCC"/>
                </a:solidFill>
                <a:latin typeface="Gill Sans MT"/>
              </a:rPr>
              <a:t>Katie Henry</a:t>
            </a:r>
          </a:p>
          <a:p>
            <a:pPr algn="r" defTabSz="914116">
              <a:lnSpc>
                <a:spcPct val="96000"/>
              </a:lnSpc>
            </a:pPr>
            <a:r>
              <a:rPr lang="en-US" sz="2500" dirty="0" err="1">
                <a:solidFill>
                  <a:srgbClr val="CCCCCC"/>
                </a:solidFill>
                <a:latin typeface="Gill Sans MT"/>
              </a:rPr>
              <a:t>Anni</a:t>
            </a:r>
            <a:r>
              <a:rPr lang="en-US" sz="2500" dirty="0">
                <a:solidFill>
                  <a:srgbClr val="CCCCCC"/>
                </a:solidFill>
                <a:latin typeface="Gill Sans MT"/>
              </a:rPr>
              <a:t> Irvine</a:t>
            </a:r>
          </a:p>
          <a:p>
            <a:pPr algn="r" defTabSz="914116">
              <a:lnSpc>
                <a:spcPct val="96000"/>
              </a:lnSpc>
            </a:pPr>
            <a:r>
              <a:rPr lang="en-US" sz="2500" dirty="0" err="1">
                <a:solidFill>
                  <a:srgbClr val="CCCCCC"/>
                </a:solidFill>
                <a:latin typeface="Gill Sans MT"/>
              </a:rPr>
              <a:t>Jagadeesh</a:t>
            </a:r>
            <a:r>
              <a:rPr lang="en-US" sz="2500" dirty="0">
                <a:solidFill>
                  <a:srgbClr val="CCCCCC"/>
                </a:solidFill>
                <a:latin typeface="Gill Sans MT"/>
              </a:rPr>
              <a:t> </a:t>
            </a:r>
            <a:r>
              <a:rPr lang="en-US" sz="2500" dirty="0" err="1">
                <a:solidFill>
                  <a:srgbClr val="CCCCCC"/>
                </a:solidFill>
                <a:latin typeface="Gill Sans MT"/>
              </a:rPr>
              <a:t>Jagarlamudi</a:t>
            </a:r>
            <a:r>
              <a:rPr lang="en-US" sz="2500" dirty="0">
                <a:solidFill>
                  <a:srgbClr val="CCCCCC"/>
                </a:solidFill>
                <a:latin typeface="Gill Sans MT"/>
              </a:rPr>
              <a:t/>
            </a:r>
            <a:br>
              <a:rPr lang="en-US" sz="2500" dirty="0">
                <a:solidFill>
                  <a:srgbClr val="CCCCCC"/>
                </a:solidFill>
                <a:latin typeface="Gill Sans MT"/>
              </a:rPr>
            </a:br>
            <a:r>
              <a:rPr lang="en-US" sz="2500" dirty="0">
                <a:solidFill>
                  <a:srgbClr val="CCCCCC"/>
                </a:solidFill>
                <a:latin typeface="Gill Sans MT"/>
              </a:rPr>
              <a:t>John Morgan</a:t>
            </a:r>
          </a:p>
          <a:p>
            <a:pPr algn="r" defTabSz="914116">
              <a:lnSpc>
                <a:spcPct val="96000"/>
              </a:lnSpc>
            </a:pPr>
            <a:r>
              <a:rPr lang="en-US" sz="2500" dirty="0">
                <a:solidFill>
                  <a:srgbClr val="FFFF00"/>
                </a:solidFill>
                <a:latin typeface="Gill Sans MT"/>
              </a:rPr>
              <a:t>Chris Quirk</a:t>
            </a:r>
          </a:p>
          <a:p>
            <a:pPr algn="r" defTabSz="914116">
              <a:lnSpc>
                <a:spcPct val="96000"/>
              </a:lnSpc>
            </a:pPr>
            <a:r>
              <a:rPr lang="en-US" sz="2500" dirty="0" err="1">
                <a:solidFill>
                  <a:srgbClr val="CCCCCC"/>
                </a:solidFill>
                <a:latin typeface="Gill Sans MT"/>
              </a:rPr>
              <a:t>Majid</a:t>
            </a:r>
            <a:r>
              <a:rPr lang="en-US" sz="2500" dirty="0">
                <a:solidFill>
                  <a:srgbClr val="CCCCCC"/>
                </a:solidFill>
                <a:latin typeface="Gill Sans MT"/>
              </a:rPr>
              <a:t> </a:t>
            </a:r>
            <a:r>
              <a:rPr lang="en-US" sz="2500" dirty="0" err="1">
                <a:solidFill>
                  <a:srgbClr val="CCCCCC"/>
                </a:solidFill>
                <a:latin typeface="Gill Sans MT"/>
              </a:rPr>
              <a:t>Razmara</a:t>
            </a:r>
            <a:r>
              <a:rPr lang="en-US" sz="2500" dirty="0">
                <a:solidFill>
                  <a:srgbClr val="CCCCCC"/>
                </a:solidFill>
                <a:latin typeface="Gill Sans MT"/>
              </a:rPr>
              <a:t/>
            </a:r>
            <a:br>
              <a:rPr lang="en-US" sz="2500" dirty="0">
                <a:solidFill>
                  <a:srgbClr val="CCCCCC"/>
                </a:solidFill>
                <a:latin typeface="Gill Sans MT"/>
              </a:rPr>
            </a:br>
            <a:r>
              <a:rPr lang="en-US" sz="2500" dirty="0">
                <a:solidFill>
                  <a:srgbClr val="CCCCCC"/>
                </a:solidFill>
                <a:latin typeface="Gill Sans MT"/>
              </a:rPr>
              <a:t>Rachel </a:t>
            </a:r>
            <a:r>
              <a:rPr lang="en-US" sz="2500" dirty="0" err="1">
                <a:solidFill>
                  <a:srgbClr val="CCCCCC"/>
                </a:solidFill>
                <a:latin typeface="Gill Sans MT"/>
              </a:rPr>
              <a:t>Rudinger</a:t>
            </a:r>
            <a:endParaRPr lang="en-US" sz="2500" dirty="0">
              <a:solidFill>
                <a:srgbClr val="CCCCCC"/>
              </a:solidFill>
              <a:latin typeface="Gill Sans MT"/>
            </a:endParaRPr>
          </a:p>
          <a:p>
            <a:pPr algn="r" defTabSz="914116">
              <a:lnSpc>
                <a:spcPct val="96000"/>
              </a:lnSpc>
            </a:pPr>
            <a:r>
              <a:rPr lang="en-US" sz="2500" dirty="0">
                <a:solidFill>
                  <a:srgbClr val="CCCCCC"/>
                </a:solidFill>
                <a:latin typeface="Gill Sans MT"/>
              </a:rPr>
              <a:t>Ales </a:t>
            </a:r>
            <a:r>
              <a:rPr lang="en-US" sz="2500" dirty="0" err="1">
                <a:solidFill>
                  <a:srgbClr val="CCCCCC"/>
                </a:solidFill>
                <a:latin typeface="Gill Sans MT"/>
              </a:rPr>
              <a:t>Tamchyna</a:t>
            </a:r>
            <a:r>
              <a:rPr lang="en-US" sz="2500" dirty="0">
                <a:solidFill>
                  <a:srgbClr val="CCCCCC"/>
                </a:solidFill>
                <a:latin typeface="Gill Sans MT"/>
              </a:rPr>
              <a:t/>
            </a:r>
            <a:br>
              <a:rPr lang="en-US" sz="2500" dirty="0">
                <a:solidFill>
                  <a:srgbClr val="CCCCCC"/>
                </a:solidFill>
                <a:latin typeface="Gill Sans MT"/>
              </a:rPr>
            </a:br>
            <a:r>
              <a:rPr lang="en-US" sz="2500" dirty="0">
                <a:solidFill>
                  <a:srgbClr val="CCCCCC"/>
                </a:solidFill>
                <a:latin typeface="Gill Sans MT"/>
              </a:rPr>
              <a:t/>
            </a:r>
            <a:br>
              <a:rPr lang="en-US" sz="2500" dirty="0">
                <a:solidFill>
                  <a:srgbClr val="CCCCCC"/>
                </a:solidFill>
                <a:latin typeface="Gill Sans MT"/>
              </a:rPr>
            </a:br>
            <a:r>
              <a:rPr lang="en-US" sz="2500" u="sng" dirty="0">
                <a:solidFill>
                  <a:srgbClr val="C8C8FF"/>
                </a:solidFill>
                <a:latin typeface="Gill Sans MT"/>
              </a:rPr>
              <a:t>Special thanks:</a:t>
            </a:r>
          </a:p>
          <a:p>
            <a:pPr algn="r" defTabSz="914116">
              <a:lnSpc>
                <a:spcPct val="96000"/>
              </a:lnSpc>
            </a:pPr>
            <a:r>
              <a:rPr lang="en-US" sz="2500" dirty="0">
                <a:solidFill>
                  <a:srgbClr val="C8C8FF"/>
                </a:solidFill>
                <a:latin typeface="Gill Sans MT"/>
              </a:rPr>
              <a:t>George Foster</a:t>
            </a:r>
          </a:p>
          <a:p>
            <a:pPr algn="r" defTabSz="914116">
              <a:lnSpc>
                <a:spcPct val="96000"/>
              </a:lnSpc>
            </a:pPr>
            <a:r>
              <a:rPr lang="en-US" sz="2500" dirty="0" err="1">
                <a:solidFill>
                  <a:srgbClr val="C8C8FF"/>
                </a:solidFill>
                <a:latin typeface="Gill Sans MT"/>
              </a:rPr>
              <a:t>Dragos</a:t>
            </a:r>
            <a:r>
              <a:rPr lang="en-US" sz="2500" dirty="0">
                <a:solidFill>
                  <a:srgbClr val="C8C8FF"/>
                </a:solidFill>
                <a:latin typeface="Gill Sans MT"/>
              </a:rPr>
              <a:t> </a:t>
            </a:r>
            <a:r>
              <a:rPr lang="en-US" sz="2500" dirty="0" err="1" smtClean="0">
                <a:solidFill>
                  <a:srgbClr val="C8C8FF"/>
                </a:solidFill>
                <a:latin typeface="Gill Sans MT"/>
              </a:rPr>
              <a:t>Munteanu</a:t>
            </a:r>
            <a:endParaRPr lang="en-US" sz="2500" dirty="0" smtClean="0">
              <a:solidFill>
                <a:srgbClr val="C8C8FF"/>
              </a:solidFill>
              <a:latin typeface="Gill Sans MT"/>
            </a:endParaRPr>
          </a:p>
          <a:p>
            <a:pPr algn="r" defTabSz="914116">
              <a:lnSpc>
                <a:spcPct val="96000"/>
              </a:lnSpc>
            </a:pPr>
            <a:r>
              <a:rPr lang="en-US" sz="2500" dirty="0" smtClean="0">
                <a:solidFill>
                  <a:srgbClr val="C8C8FF"/>
                </a:solidFill>
                <a:latin typeface="Gill Sans MT"/>
              </a:rPr>
              <a:t>Everyone at CLSP</a:t>
            </a:r>
            <a:endParaRPr lang="en-US" sz="2500" dirty="0">
              <a:solidFill>
                <a:srgbClr val="C8C8FF"/>
              </a:solidFill>
              <a:latin typeface="Gill Sans MT"/>
            </a:endParaRPr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136847" y="5427094"/>
            <a:ext cx="4305516" cy="11847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615" tIns="40807" rIns="81615" bIns="40807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defTabSz="914116">
              <a:lnSpc>
                <a:spcPct val="111000"/>
              </a:lnSpc>
            </a:pPr>
            <a:r>
              <a:rPr lang="en-US" sz="2200" dirty="0" smtClean="0">
                <a:solidFill>
                  <a:srgbClr val="C8DCFF"/>
                </a:solidFill>
                <a:latin typeface="Gill Sans MT"/>
              </a:rPr>
              <a:t>Based</a:t>
            </a:r>
            <a:r>
              <a:rPr lang="en-US" sz="2200" dirty="0" smtClean="0">
                <a:solidFill>
                  <a:srgbClr val="C8DCFF"/>
                </a:solidFill>
                <a:latin typeface="Gill Sans MT"/>
              </a:rPr>
              <a:t> </a:t>
            </a:r>
            <a:r>
              <a:rPr lang="en-US" sz="2200" dirty="0" smtClean="0">
                <a:solidFill>
                  <a:srgbClr val="C8DCFF"/>
                </a:solidFill>
                <a:latin typeface="Gill Sans MT"/>
              </a:rPr>
              <a:t>on the Report of the 2012 JHU Workshop</a:t>
            </a:r>
          </a:p>
          <a:p>
            <a:pPr defTabSz="914116">
              <a:lnSpc>
                <a:spcPct val="111000"/>
              </a:lnSpc>
            </a:pPr>
            <a:r>
              <a:rPr lang="en-US" sz="2200" dirty="0" smtClean="0">
                <a:solidFill>
                  <a:srgbClr val="C8DCFF"/>
                </a:solidFill>
                <a:latin typeface="Gill Sans MT"/>
              </a:rPr>
              <a:t>On Domain Adaptation for Machine Translation</a:t>
            </a:r>
          </a:p>
          <a:p>
            <a:pPr defTabSz="914116">
              <a:lnSpc>
                <a:spcPct val="111000"/>
              </a:lnSpc>
            </a:pPr>
            <a:endParaRPr lang="en-US" sz="2200" dirty="0">
              <a:solidFill>
                <a:srgbClr val="C8DCFF"/>
              </a:solidFill>
              <a:latin typeface="Gill Sans MT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>
                    <a:tint val="75000"/>
                  </a:prstClr>
                </a:solidFill>
              </a:rPr>
              <a:t>DAMT - MTM</a:t>
            </a: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ECD12-9F81-4913-B0E8-2DC0F0517FBD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40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>
                <a:solidFill>
                  <a:prstClr val="white">
                    <a:tint val="75000"/>
                  </a:prstClr>
                </a:solidFill>
              </a:rPr>
              <a:t>Carpuat, Daume, Fraser, Quirk</a:t>
            </a:r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864360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par>
              <p:cTn id="2" fill="hold" nodeType="interactiveSeq">
                <p:childTnLst>
                  <p:par>
                    <p:cTn id="3" fill="hold"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mediacall" fill="hold" nodeType="clickEffect">
                                  <p:stCondLst>
                                    <p:cond delay="0"/>
                                  </p:stCondLst>
                                  <p:childTnLst>
                                    <p:par>
                                      <p:cTn id="6"/>
                                    </p:pa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</p:par>
            <p:seq concurrent="1" nextAc="seek">
              <p:cTn id="7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>
          <a:xfrm>
            <a:off x="207425" y="207298"/>
            <a:ext cx="8711864" cy="747125"/>
          </a:xfrm>
          <a:ln/>
        </p:spPr>
        <p:txBody>
          <a:bodyPr>
            <a:normAutofit fontScale="90000"/>
          </a:bodyPr>
          <a:lstStyle/>
          <a:p>
            <a:pPr>
              <a:tabLst>
                <a:tab pos="656446" algn="l"/>
                <a:tab pos="1312888" algn="l"/>
                <a:tab pos="1969337" algn="l"/>
                <a:tab pos="2625782" algn="l"/>
                <a:tab pos="3282226" algn="l"/>
                <a:tab pos="3938674" algn="l"/>
                <a:tab pos="4595118" algn="l"/>
                <a:tab pos="5251564" algn="l"/>
                <a:tab pos="5908009" algn="l"/>
                <a:tab pos="6564455" algn="l"/>
                <a:tab pos="7220901" algn="l"/>
                <a:tab pos="7877346" algn="l"/>
                <a:tab pos="8533791" algn="l"/>
              </a:tabLst>
            </a:pPr>
            <a:r>
              <a:rPr lang="en-US" dirty="0"/>
              <a:t>Domains really are different</a:t>
            </a:r>
          </a:p>
        </p:txBody>
      </p:sp>
      <p:sp>
        <p:nvSpPr>
          <p:cNvPr id="5122" name="Rectangle 2"/>
          <p:cNvSpPr>
            <a:spLocks noGrp="1" noChangeArrowheads="1"/>
          </p:cNvSpPr>
          <p:nvPr>
            <p:ph idx="1"/>
          </p:nvPr>
        </p:nvSpPr>
        <p:spPr>
          <a:xfrm>
            <a:off x="222951" y="1083018"/>
            <a:ext cx="8711864" cy="5332081"/>
          </a:xfrm>
          <a:ln/>
        </p:spPr>
        <p:txBody>
          <a:bodyPr>
            <a:normAutofit/>
          </a:bodyPr>
          <a:lstStyle/>
          <a:p>
            <a:pPr marL="391563" indent="-293673">
              <a:buClr>
                <a:srgbClr val="FFFFFF"/>
              </a:buClr>
              <a:buSzPct val="45000"/>
              <a:buFont typeface="Wingdings" charset="2"/>
              <a:buChar char=""/>
              <a:tabLst>
                <a:tab pos="1844094" algn="l"/>
                <a:tab pos="1969337" algn="l"/>
                <a:tab pos="2625782" algn="l"/>
                <a:tab pos="3282226" algn="l"/>
                <a:tab pos="3938674" algn="l"/>
                <a:tab pos="4595118" algn="l"/>
                <a:tab pos="5251564" algn="l"/>
                <a:tab pos="5908009" algn="l"/>
                <a:tab pos="6564455" algn="l"/>
                <a:tab pos="7220901" algn="l"/>
                <a:tab pos="7877346" algn="l"/>
                <a:tab pos="8533791" algn="l"/>
              </a:tabLst>
            </a:pPr>
            <a:r>
              <a:rPr lang="en-US" dirty="0"/>
              <a:t>Can you guess what domain each of these sentences is drawn from?</a:t>
            </a:r>
            <a:br>
              <a:rPr lang="en-US" dirty="0"/>
            </a:br>
            <a:r>
              <a:rPr lang="en-US" sz="1800" dirty="0"/>
              <a:t/>
            </a:r>
            <a:br>
              <a:rPr lang="en-US" sz="1800" dirty="0"/>
            </a:br>
            <a:r>
              <a:rPr lang="en-US" sz="2000" dirty="0"/>
              <a:t>	</a:t>
            </a:r>
            <a:r>
              <a:rPr lang="en-US" sz="2000" dirty="0" smtClean="0"/>
              <a:t>  </a:t>
            </a:r>
            <a:r>
              <a:rPr lang="en-US" sz="1800" dirty="0" smtClean="0"/>
              <a:t>Many </a:t>
            </a:r>
            <a:r>
              <a:rPr lang="en-US" sz="1800" dirty="0"/>
              <a:t>factors contributed to the French </a:t>
            </a:r>
            <a:r>
              <a:rPr lang="en-US" sz="1800" dirty="0" smtClean="0"/>
              <a:t>and Dutch </a:t>
            </a:r>
            <a:r>
              <a:rPr lang="en-US" sz="1800" dirty="0"/>
              <a:t>objections</a:t>
            </a:r>
            <a:br>
              <a:rPr lang="en-US" sz="1800" dirty="0"/>
            </a:br>
            <a:r>
              <a:rPr lang="en-US" sz="1800" dirty="0"/>
              <a:t>		to the proposed EU constitution</a:t>
            </a:r>
            <a:br>
              <a:rPr lang="en-US" sz="1800" dirty="0"/>
            </a:b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/>
              <a:t>		Please rise, </a:t>
            </a:r>
            <a:r>
              <a:rPr lang="en-US" sz="1800" dirty="0" smtClean="0"/>
              <a:t> then</a:t>
            </a:r>
            <a:r>
              <a:rPr lang="en-US" sz="1800" dirty="0"/>
              <a:t>, </a:t>
            </a:r>
            <a:r>
              <a:rPr lang="en-US" sz="1800" dirty="0" smtClean="0"/>
              <a:t> for </a:t>
            </a:r>
            <a:r>
              <a:rPr lang="en-US" sz="1800" dirty="0"/>
              <a:t>this minute's silence</a:t>
            </a:r>
            <a:br>
              <a:rPr lang="en-US" sz="1800" dirty="0"/>
            </a:b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/>
              <a:t>		Latent diabetes mellitus may become manifest during thiazide</a:t>
            </a:r>
            <a:br>
              <a:rPr lang="en-US" sz="1800" dirty="0"/>
            </a:br>
            <a:r>
              <a:rPr lang="en-US" sz="1800" dirty="0"/>
              <a:t>		therapy</a:t>
            </a:r>
            <a:br>
              <a:rPr lang="en-US" sz="1800" dirty="0"/>
            </a:b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/>
              <a:t>		Statistical machine translation is based on sets of text to build</a:t>
            </a:r>
            <a:br>
              <a:rPr lang="en-US" sz="1800" dirty="0"/>
            </a:br>
            <a:r>
              <a:rPr lang="en-US" sz="1800" dirty="0"/>
              <a:t>		a translation model</a:t>
            </a:r>
            <a:br>
              <a:rPr lang="en-US" sz="1800" dirty="0"/>
            </a:b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>		</a:t>
            </a:r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216068" y="2438400"/>
            <a:ext cx="1866828" cy="4419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15" tIns="63200" rIns="81615" bIns="40807"/>
          <a:lstStyle>
            <a:lvl1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defTabSz="914116"/>
            <a:r>
              <a:rPr lang="en-US" sz="2500" b="1" dirty="0">
                <a:solidFill>
                  <a:srgbClr val="FFFF00"/>
                </a:solidFill>
              </a:rPr>
              <a:t>News</a:t>
            </a:r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216068" y="3093740"/>
            <a:ext cx="1866828" cy="4419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15" tIns="63200" rIns="81615" bIns="40807"/>
          <a:lstStyle>
            <a:lvl1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defTabSz="914116"/>
            <a:r>
              <a:rPr lang="en-US" sz="2500" b="1" dirty="0">
                <a:solidFill>
                  <a:srgbClr val="FFFF00"/>
                </a:solidFill>
              </a:rPr>
              <a:t>Parliament</a:t>
            </a:r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217508" y="3749059"/>
            <a:ext cx="1866828" cy="4419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15" tIns="63200" rIns="81615" bIns="40807"/>
          <a:lstStyle>
            <a:lvl1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defTabSz="914116"/>
            <a:r>
              <a:rPr lang="en-US" sz="2500" b="1" dirty="0">
                <a:solidFill>
                  <a:srgbClr val="FFFF00"/>
                </a:solidFill>
              </a:rPr>
              <a:t>Medical</a:t>
            </a:r>
          </a:p>
        </p:txBody>
      </p:sp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217508" y="4572000"/>
            <a:ext cx="1866828" cy="4419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15" tIns="63200" rIns="81615" bIns="40807"/>
          <a:lstStyle>
            <a:lvl1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defTabSz="914116"/>
            <a:r>
              <a:rPr lang="en-US" sz="2500" b="1" dirty="0">
                <a:solidFill>
                  <a:srgbClr val="FFFF00"/>
                </a:solidFill>
              </a:rPr>
              <a:t>Science</a:t>
            </a:r>
          </a:p>
        </p:txBody>
      </p:sp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217508" y="5219412"/>
            <a:ext cx="1866828" cy="800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15" tIns="63200" rIns="81615" bIns="40807"/>
          <a:lstStyle>
            <a:lvl1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defTabSz="914116"/>
            <a:r>
              <a:rPr lang="en-US" sz="2000" b="1" dirty="0" smtClean="0">
                <a:solidFill>
                  <a:srgbClr val="FFFF00"/>
                </a:solidFill>
              </a:rPr>
              <a:t>(Science?)</a:t>
            </a:r>
          </a:p>
          <a:p>
            <a:pPr defTabSz="914116"/>
            <a:r>
              <a:rPr lang="en-US" sz="2000" b="1" dirty="0" smtClean="0">
                <a:solidFill>
                  <a:srgbClr val="FFFF00"/>
                </a:solidFill>
              </a:rPr>
              <a:t>Joel </a:t>
            </a:r>
            <a:r>
              <a:rPr lang="en-US" sz="2000" b="1" dirty="0" err="1" smtClean="0">
                <a:solidFill>
                  <a:srgbClr val="FFFF00"/>
                </a:solidFill>
              </a:rPr>
              <a:t>Tetreault</a:t>
            </a:r>
            <a:r>
              <a:rPr lang="en-US" sz="2000" b="1" dirty="0" smtClean="0">
                <a:solidFill>
                  <a:srgbClr val="FFFF00"/>
                </a:solidFill>
              </a:rPr>
              <a:t> sings Greg </a:t>
            </a:r>
            <a:r>
              <a:rPr lang="en-US" sz="2000" b="1" dirty="0" err="1" smtClean="0">
                <a:solidFill>
                  <a:srgbClr val="FFFF00"/>
                </a:solidFill>
              </a:rPr>
              <a:t>Crowther</a:t>
            </a:r>
            <a:endParaRPr lang="en-US" sz="2500" b="1" dirty="0">
              <a:solidFill>
                <a:srgbClr val="FFFF00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>
                    <a:tint val="75000"/>
                  </a:prstClr>
                </a:solidFill>
              </a:rPr>
              <a:t>DAMT - MTM</a:t>
            </a: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ECD12-9F81-4913-B0E8-2DC0F0517FBD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41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>
                <a:solidFill>
                  <a:prstClr val="white">
                    <a:tint val="75000"/>
                  </a:prstClr>
                </a:solidFill>
              </a:rPr>
              <a:t>Carpuat, Daume, Fraser, Quirk</a:t>
            </a: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09800" y="5181600"/>
            <a:ext cx="713730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116"/>
            <a:r>
              <a:rPr lang="en-US" dirty="0">
                <a:solidFill>
                  <a:prstClr val="white"/>
                </a:solidFill>
              </a:rPr>
              <a:t>Jenny, what is this number?</a:t>
            </a:r>
            <a:br>
              <a:rPr lang="en-US" dirty="0">
                <a:solidFill>
                  <a:prstClr val="white"/>
                </a:solidFill>
              </a:rPr>
            </a:br>
            <a:r>
              <a:rPr lang="en-US" dirty="0">
                <a:solidFill>
                  <a:prstClr val="white"/>
                </a:solidFill>
              </a:rPr>
              <a:t>Tell me how it's defined.</a:t>
            </a:r>
            <a:br>
              <a:rPr lang="en-US" dirty="0">
                <a:solidFill>
                  <a:prstClr val="white"/>
                </a:solidFill>
              </a:rPr>
            </a:br>
            <a:r>
              <a:rPr lang="en-US" dirty="0">
                <a:solidFill>
                  <a:prstClr val="white"/>
                </a:solidFill>
              </a:rPr>
              <a:t>Jenny, plug in this number:</a:t>
            </a:r>
            <a:br>
              <a:rPr lang="en-US" dirty="0">
                <a:solidFill>
                  <a:prstClr val="white"/>
                </a:solidFill>
              </a:rPr>
            </a:br>
            <a:r>
              <a:rPr lang="en-US" dirty="0">
                <a:solidFill>
                  <a:prstClr val="white"/>
                </a:solidFill>
              </a:rPr>
              <a:t>Three point one four one five nine.</a:t>
            </a:r>
            <a:br>
              <a:rPr lang="en-US" dirty="0">
                <a:solidFill>
                  <a:prstClr val="white"/>
                </a:solidFill>
              </a:rPr>
            </a:br>
            <a:r>
              <a:rPr lang="en-US" dirty="0">
                <a:solidFill>
                  <a:prstClr val="white"/>
                </a:solidFill>
              </a:rPr>
              <a:t>(Three point one four one five </a:t>
            </a:r>
            <a:r>
              <a:rPr lang="en-US" dirty="0" smtClean="0">
                <a:solidFill>
                  <a:prstClr val="white"/>
                </a:solidFill>
              </a:rPr>
              <a:t>nine).</a:t>
            </a:r>
            <a:endParaRPr lang="en-US" dirty="0">
              <a:solidFill>
                <a:prstClr val="white"/>
              </a:solidFill>
            </a:endParaRPr>
          </a:p>
          <a:p>
            <a:pPr defTabSz="914116"/>
            <a:endParaRPr lang="de-DE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99774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23879" y="10077"/>
            <a:ext cx="8939456" cy="747124"/>
          </a:xfrm>
          <a:ln/>
        </p:spPr>
        <p:txBody>
          <a:bodyPr>
            <a:normAutofit fontScale="90000"/>
          </a:bodyPr>
          <a:lstStyle/>
          <a:p>
            <a:pPr>
              <a:tabLst>
                <a:tab pos="656446" algn="l"/>
                <a:tab pos="1312888" algn="l"/>
                <a:tab pos="1969337" algn="l"/>
                <a:tab pos="2625782" algn="l"/>
                <a:tab pos="3282226" algn="l"/>
                <a:tab pos="3938674" algn="l"/>
                <a:tab pos="4595118" algn="l"/>
                <a:tab pos="5251564" algn="l"/>
                <a:tab pos="5908009" algn="l"/>
                <a:tab pos="6564455" algn="l"/>
                <a:tab pos="7220901" algn="l"/>
                <a:tab pos="7877346" algn="l"/>
                <a:tab pos="8533791" algn="l"/>
              </a:tabLst>
            </a:pPr>
            <a:r>
              <a:rPr lang="en-US">
                <a:solidFill>
                  <a:srgbClr val="FFFFFF"/>
                </a:solidFill>
              </a:rPr>
              <a:t>Translating across domains is hard</a:t>
            </a:r>
          </a:p>
        </p:txBody>
      </p:sp>
      <p:graphicFrame>
        <p:nvGraphicFramePr>
          <p:cNvPr id="6147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1907611"/>
              </p:ext>
            </p:extLst>
          </p:nvPr>
        </p:nvGraphicFramePr>
        <p:xfrm>
          <a:off x="216068" y="832041"/>
          <a:ext cx="8711864" cy="5059792"/>
        </p:xfrm>
        <a:graphic>
          <a:graphicData uri="http://schemas.openxmlformats.org/drawingml/2006/table">
            <a:tbl>
              <a:tblPr/>
              <a:tblGrid>
                <a:gridCol w="1427489"/>
                <a:gridCol w="7284375"/>
              </a:tblGrid>
              <a:tr h="448563">
                <a:tc gridSpan="2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ill Sans MT" pitchFamily="32" charset="0"/>
                          <a:ea typeface="DejaVu Sans" charset="0"/>
                          <a:cs typeface="DejaVu Sans" charset="0"/>
                        </a:rPr>
                        <a:t>Old Domain (Parliament)</a:t>
                      </a:r>
                    </a:p>
                  </a:txBody>
                  <a:tcPr marL="81664" marR="81664" marT="51350" marB="42438" anchor="ctr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1496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itchFamily="32" charset="0"/>
                          <a:ea typeface="DejaVu Sans" charset="0"/>
                          <a:cs typeface="DejaVu Sans" charset="0"/>
                        </a:rPr>
                        <a:t>Original</a:t>
                      </a:r>
                    </a:p>
                  </a:txBody>
                  <a:tcPr marL="81664" marR="81664" marT="49979" marB="42438" anchor="ctr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 charset="0"/>
                          <a:cs typeface="DejaVu Sans" charset="0"/>
                        </a:rPr>
                        <a:t>monsieur le président, les pêcheurs de homard de la région de l'atlantique sont dans une situation catastrophique.</a:t>
                      </a:r>
                    </a:p>
                  </a:txBody>
                  <a:tcPr marL="81664" marR="81664" marT="58434" marB="42438" anchor="ctr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</a:tr>
              <a:tr h="38807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itchFamily="32" charset="0"/>
                          <a:ea typeface="DejaVu Sans" charset="0"/>
                          <a:cs typeface="DejaVu Sans" charset="0"/>
                        </a:rPr>
                        <a:t>Reference</a:t>
                      </a:r>
                    </a:p>
                  </a:txBody>
                  <a:tcPr marL="81664" marR="81664" marT="49979" marB="42438" anchor="ctr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 charset="0"/>
                          <a:cs typeface="DejaVu Sans" charset="0"/>
                        </a:rPr>
                        <a:t>mr. speaker, lobster fishers in atlantic canada are facing a disaster.</a:t>
                      </a:r>
                    </a:p>
                  </a:txBody>
                  <a:tcPr marL="81664" marR="81664" marT="58434" marB="42438" anchor="ctr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FF"/>
                    </a:solidFill>
                  </a:tcPr>
                </a:tc>
              </a:tr>
              <a:tr h="38807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itchFamily="32" charset="0"/>
                          <a:ea typeface="DejaVu Sans" charset="0"/>
                          <a:cs typeface="DejaVu Sans" charset="0"/>
                        </a:rPr>
                        <a:t>System</a:t>
                      </a:r>
                    </a:p>
                  </a:txBody>
                  <a:tcPr marL="81664" marR="81664" marT="49979" marB="42438" anchor="ctr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 charset="0"/>
                          <a:cs typeface="DejaVu Sans" charset="0"/>
                        </a:rPr>
                        <a:t>mr. speaker, the lobster fishers in atlantic canada are in a mess.</a:t>
                      </a:r>
                    </a:p>
                  </a:txBody>
                  <a:tcPr marL="81664" marR="81664" marT="58434" marB="42438" anchor="ctr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</a:tr>
              <a:tr h="445841">
                <a:tc gridSpan="2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DejaVu Sans" charset="0"/>
                          <a:cs typeface="DejaVu Sans" charset="0"/>
                        </a:rPr>
                        <a:t>New Domain</a:t>
                      </a:r>
                    </a:p>
                  </a:txBody>
                  <a:tcPr marL="81664" marR="81664" marT="63233" marB="42438" anchor="ctr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8807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itchFamily="32" charset="0"/>
                          <a:ea typeface="DejaVu Sans" charset="0"/>
                          <a:cs typeface="DejaVu Sans" charset="0"/>
                        </a:rPr>
                        <a:t>Original</a:t>
                      </a:r>
                    </a:p>
                  </a:txBody>
                  <a:tcPr marL="81664" marR="81664" marT="49979" marB="42438" anchor="ctr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114300" algn="ctr"/>
                          <a:tab pos="285750" algn="l"/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 charset="0"/>
                          <a:cs typeface="DejaVu Sans" charset="0"/>
                        </a:rPr>
                        <a:t>comprimés pelliculés blancs pour voie orale.</a:t>
                      </a:r>
                    </a:p>
                  </a:txBody>
                  <a:tcPr marL="81664" marR="81664" marT="58434" marB="42438" anchor="ctr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</a:tr>
              <a:tr h="38807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itchFamily="32" charset="0"/>
                          <a:ea typeface="DejaVu Sans" charset="0"/>
                          <a:cs typeface="DejaVu Sans" charset="0"/>
                        </a:rPr>
                        <a:t>Reference</a:t>
                      </a:r>
                    </a:p>
                  </a:txBody>
                  <a:tcPr marL="81664" marR="81664" marT="49979" marB="42438" anchor="ctr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114300" algn="ctr"/>
                          <a:tab pos="285750" algn="l"/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 charset="0"/>
                          <a:cs typeface="DejaVu Sans" charset="0"/>
                        </a:rPr>
                        <a:t>white film-coated tablets for oral use.</a:t>
                      </a:r>
                    </a:p>
                  </a:txBody>
                  <a:tcPr marL="81664" marR="81664" marT="58434" marB="42438" anchor="ctr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FF"/>
                    </a:solidFill>
                  </a:tcPr>
                </a:tc>
              </a:tr>
              <a:tr h="38807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itchFamily="32" charset="0"/>
                          <a:ea typeface="DejaVu Sans" charset="0"/>
                          <a:cs typeface="DejaVu Sans" charset="0"/>
                        </a:rPr>
                        <a:t>System</a:t>
                      </a:r>
                    </a:p>
                  </a:txBody>
                  <a:tcPr marL="81664" marR="81664" marT="49979" marB="42438" anchor="ctr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114300" algn="ctr"/>
                          <a:tab pos="285750" algn="l"/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 charset="0"/>
                          <a:cs typeface="DejaVu Sans" charset="0"/>
                        </a:rPr>
                        <a:t>white </a:t>
                      </a: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80"/>
                          </a:solidFill>
                          <a:effectLst/>
                          <a:latin typeface="Arial" charset="0"/>
                          <a:ea typeface="DejaVu Sans" charset="0"/>
                          <a:cs typeface="DejaVu Sans" charset="0"/>
                        </a:rPr>
                        <a:t>pelliculés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 charset="0"/>
                          <a:cs typeface="DejaVu Sans" charset="0"/>
                        </a:rPr>
                        <a:t> tablets to oral.</a:t>
                      </a:r>
                    </a:p>
                  </a:txBody>
                  <a:tcPr marL="81664" marR="81664" marT="58434" marB="42438" anchor="ctr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</a:tr>
              <a:tr h="445841">
                <a:tc gridSpan="2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DejaVu Sans" charset="0"/>
                          <a:cs typeface="DejaVu Sans" charset="0"/>
                        </a:rPr>
                        <a:t>New Domain</a:t>
                      </a:r>
                    </a:p>
                  </a:txBody>
                  <a:tcPr marL="81664" marR="81664" marT="63233" marB="42438" anchor="ctr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8807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itchFamily="32" charset="0"/>
                          <a:ea typeface="DejaVu Sans" charset="0"/>
                          <a:cs typeface="DejaVu Sans" charset="0"/>
                        </a:rPr>
                        <a:t>Original</a:t>
                      </a:r>
                    </a:p>
                  </a:txBody>
                  <a:tcPr marL="81664" marR="81664" marT="49979" marB="42438" anchor="ctr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114300" algn="ctr"/>
                          <a:tab pos="285750" algn="l"/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 charset="0"/>
                          <a:cs typeface="DejaVu Sans" charset="0"/>
                        </a:rPr>
                        <a:t>mode et voie(s) d'administration</a:t>
                      </a:r>
                    </a:p>
                  </a:txBody>
                  <a:tcPr marL="81664" marR="81664" marT="58434" marB="42438" anchor="ctr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</a:tr>
              <a:tr h="38807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itchFamily="32" charset="0"/>
                          <a:ea typeface="DejaVu Sans" charset="0"/>
                          <a:cs typeface="DejaVu Sans" charset="0"/>
                        </a:rPr>
                        <a:t>Reference</a:t>
                      </a:r>
                    </a:p>
                  </a:txBody>
                  <a:tcPr marL="81664" marR="81664" marT="49979" marB="42438" anchor="ctr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114300" algn="ctr"/>
                          <a:tab pos="285750" algn="l"/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 charset="0"/>
                          <a:cs typeface="DejaVu Sans" charset="0"/>
                        </a:rPr>
                        <a:t>method and route(s) of administration</a:t>
                      </a:r>
                    </a:p>
                  </a:txBody>
                  <a:tcPr marL="81664" marR="81664" marT="58434" marB="42438" anchor="ctr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FF"/>
                    </a:solidFill>
                  </a:tcPr>
                </a:tc>
              </a:tr>
              <a:tr h="38807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itchFamily="32" charset="0"/>
                          <a:ea typeface="DejaVu Sans" charset="0"/>
                          <a:cs typeface="DejaVu Sans" charset="0"/>
                        </a:rPr>
                        <a:t>System</a:t>
                      </a:r>
                    </a:p>
                  </a:txBody>
                  <a:tcPr marL="81664" marR="81664" marT="49979" marB="42438" anchor="ctr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114300" algn="ctr"/>
                          <a:tab pos="285750" algn="l"/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ea typeface="DejaVu Sans" charset="0"/>
                          <a:cs typeface="DejaVu Sans" charset="0"/>
                        </a:rPr>
                        <a:t>fashion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 charset="0"/>
                          <a:cs typeface="DejaVu Sans" charset="0"/>
                        </a:rPr>
                        <a:t> and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 charset="0"/>
                          <a:cs typeface="DejaVu Sans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800080"/>
                          </a:solidFill>
                          <a:effectLst/>
                          <a:latin typeface="Arial" charset="0"/>
                          <a:ea typeface="DejaVu Sans" charset="0"/>
                          <a:cs typeface="DejaVu Sans" charset="0"/>
                        </a:rPr>
                        <a:t>voie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80"/>
                          </a:solidFill>
                          <a:effectLst/>
                          <a:latin typeface="Arial" charset="0"/>
                          <a:ea typeface="DejaVu Sans" charset="0"/>
                          <a:cs typeface="DejaVu Sans" charset="0"/>
                        </a:rPr>
                        <a:t>(s)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 charset="0"/>
                          <a:cs typeface="DejaVu Sans" charset="0"/>
                        </a:rPr>
                        <a:t> of 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DejaVu Sans" charset="0"/>
                          <a:cs typeface="DejaVu Sans" charset="0"/>
                        </a:rPr>
                        <a:t>directors</a:t>
                      </a:r>
                    </a:p>
                  </a:txBody>
                  <a:tcPr marL="81664" marR="81664" marT="58434" marB="42438" anchor="ctr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</a:tr>
            </a:tbl>
          </a:graphicData>
        </a:graphic>
      </p:graphicFrame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>
                    <a:tint val="75000"/>
                  </a:prstClr>
                </a:solidFill>
              </a:rPr>
              <a:t>DAMT - MTM</a:t>
            </a: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ECD12-9F81-4913-B0E8-2DC0F0517FBD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42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>
                <a:solidFill>
                  <a:prstClr val="white">
                    <a:tint val="75000"/>
                  </a:prstClr>
                </a:solidFill>
              </a:rPr>
              <a:t>Carpuat, Daume, Fraser, Quirk</a:t>
            </a: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866341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Outline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Quick introduction to domain adaptation for SMT</a:t>
            </a:r>
          </a:p>
          <a:p>
            <a:r>
              <a:rPr lang="de-DE" dirty="0" smtClean="0"/>
              <a:t>What is the problem really?</a:t>
            </a:r>
          </a:p>
          <a:p>
            <a:pPr lvl="1"/>
            <a:r>
              <a:rPr lang="de-DE" dirty="0" smtClean="0"/>
              <a:t>a new taxonomy for domain-related SMT errors</a:t>
            </a:r>
          </a:p>
          <a:p>
            <a:r>
              <a:rPr lang="de-DE" dirty="0" smtClean="0"/>
              <a:t>Towards solving the errors</a:t>
            </a:r>
          </a:p>
          <a:p>
            <a:pPr lvl="1"/>
            <a:r>
              <a:rPr lang="de-DE" dirty="0"/>
              <a:t>w</a:t>
            </a:r>
            <a:r>
              <a:rPr lang="de-DE" dirty="0" smtClean="0"/>
              <a:t>ith comparable corpora</a:t>
            </a:r>
          </a:p>
          <a:p>
            <a:pPr lvl="1"/>
            <a:r>
              <a:rPr lang="de-DE" dirty="0"/>
              <a:t>w</a:t>
            </a:r>
            <a:r>
              <a:rPr lang="de-DE" dirty="0" smtClean="0"/>
              <a:t>ith parallel corpora</a:t>
            </a:r>
          </a:p>
          <a:p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>
                <a:solidFill>
                  <a:prstClr val="white">
                    <a:tint val="75000"/>
                  </a:prstClr>
                </a:solidFill>
              </a:rPr>
              <a:t>Carpuat, Daume, Fraser, Quirk</a:t>
            </a: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>
                    <a:tint val="75000"/>
                  </a:prstClr>
                </a:solidFill>
              </a:rPr>
              <a:t>DAMT - MTM</a:t>
            </a: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ECD12-9F81-4913-B0E8-2DC0F0517FBD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43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1825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Domain Adaptation for SMT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Problem: </a:t>
            </a:r>
            <a:r>
              <a:rPr lang="en-US" b="1" dirty="0"/>
              <a:t>domain mismatch</a:t>
            </a:r>
            <a:r>
              <a:rPr lang="en-US" dirty="0"/>
              <a:t> between test and training data </a:t>
            </a:r>
            <a:r>
              <a:rPr lang="en-US" dirty="0" smtClean="0"/>
              <a:t>can cause </a:t>
            </a:r>
            <a:r>
              <a:rPr lang="en-US" dirty="0"/>
              <a:t>severe degradation in translation </a:t>
            </a:r>
            <a:r>
              <a:rPr lang="en-US" dirty="0" smtClean="0"/>
              <a:t>quality</a:t>
            </a:r>
            <a:endParaRPr lang="en-US" dirty="0"/>
          </a:p>
          <a:p>
            <a:r>
              <a:rPr lang="en-US" dirty="0" smtClean="0"/>
              <a:t>General solution</a:t>
            </a:r>
            <a:r>
              <a:rPr lang="en-US" dirty="0"/>
              <a:t>: </a:t>
            </a:r>
            <a:r>
              <a:rPr lang="en-US" dirty="0" smtClean="0"/>
              <a:t> adjust </a:t>
            </a:r>
            <a:r>
              <a:rPr lang="en-US" dirty="0"/>
              <a:t>SMT parameters to optimize performance for </a:t>
            </a:r>
            <a:r>
              <a:rPr lang="en-US" dirty="0" smtClean="0"/>
              <a:t>a test </a:t>
            </a:r>
            <a:r>
              <a:rPr lang="en-US" dirty="0"/>
              <a:t>set, based on some knowledge of its </a:t>
            </a:r>
            <a:r>
              <a:rPr lang="en-US" dirty="0" smtClean="0"/>
              <a:t>domain</a:t>
            </a:r>
            <a:endParaRPr lang="en-US" dirty="0"/>
          </a:p>
          <a:p>
            <a:r>
              <a:rPr lang="de-DE" dirty="0"/>
              <a:t>Various settings:</a:t>
            </a:r>
          </a:p>
          <a:p>
            <a:pPr lvl="1"/>
            <a:r>
              <a:rPr lang="en-US" dirty="0" smtClean="0"/>
              <a:t>amount </a:t>
            </a:r>
            <a:r>
              <a:rPr lang="en-US" dirty="0"/>
              <a:t>of in-domain training data: </a:t>
            </a:r>
            <a:r>
              <a:rPr lang="en-US" dirty="0" smtClean="0"/>
              <a:t> small</a:t>
            </a:r>
            <a:r>
              <a:rPr lang="en-US" dirty="0"/>
              <a:t>, </a:t>
            </a:r>
            <a:r>
              <a:rPr lang="en-US" dirty="0" err="1"/>
              <a:t>dev</a:t>
            </a:r>
            <a:r>
              <a:rPr lang="en-US" dirty="0"/>
              <a:t>-sized, </a:t>
            </a:r>
            <a:r>
              <a:rPr lang="en-US" dirty="0" smtClean="0"/>
              <a:t> none </a:t>
            </a:r>
            <a:r>
              <a:rPr lang="de-DE" dirty="0" smtClean="0"/>
              <a:t>(</a:t>
            </a:r>
            <a:r>
              <a:rPr lang="de-DE" dirty="0"/>
              <a:t>just source text)</a:t>
            </a:r>
          </a:p>
          <a:p>
            <a:pPr lvl="1"/>
            <a:r>
              <a:rPr lang="en-US" dirty="0" smtClean="0"/>
              <a:t>nature </a:t>
            </a:r>
            <a:r>
              <a:rPr lang="en-US" dirty="0"/>
              <a:t>of out-of-domain data: </a:t>
            </a:r>
            <a:r>
              <a:rPr lang="en-US" dirty="0" smtClean="0"/>
              <a:t> size</a:t>
            </a:r>
            <a:r>
              <a:rPr lang="en-US" dirty="0"/>
              <a:t>, </a:t>
            </a:r>
            <a:r>
              <a:rPr lang="en-US" dirty="0" smtClean="0"/>
              <a:t> diversity</a:t>
            </a:r>
            <a:r>
              <a:rPr lang="en-US" dirty="0"/>
              <a:t>, </a:t>
            </a:r>
            <a:r>
              <a:rPr lang="en-US" dirty="0" smtClean="0"/>
              <a:t> labeling</a:t>
            </a:r>
            <a:endParaRPr lang="en-US" dirty="0"/>
          </a:p>
          <a:p>
            <a:pPr lvl="1"/>
            <a:r>
              <a:rPr lang="en-US" dirty="0" smtClean="0"/>
              <a:t>monolingual </a:t>
            </a:r>
            <a:r>
              <a:rPr lang="en-US" dirty="0"/>
              <a:t>resources: source and target, in-domain or </a:t>
            </a:r>
            <a:r>
              <a:rPr lang="en-US" dirty="0" smtClean="0"/>
              <a:t>not, </a:t>
            </a:r>
            <a:r>
              <a:rPr lang="de-DE" dirty="0" smtClean="0"/>
              <a:t>comparable </a:t>
            </a:r>
            <a:r>
              <a:rPr lang="de-DE" dirty="0"/>
              <a:t>or not</a:t>
            </a:r>
          </a:p>
          <a:p>
            <a:pPr lvl="1"/>
            <a:r>
              <a:rPr lang="en-US" dirty="0" smtClean="0"/>
              <a:t>latency</a:t>
            </a:r>
            <a:r>
              <a:rPr lang="en-US" dirty="0"/>
              <a:t>: </a:t>
            </a:r>
            <a:r>
              <a:rPr lang="en-US" dirty="0" smtClean="0"/>
              <a:t> offline</a:t>
            </a:r>
            <a:r>
              <a:rPr lang="en-US" dirty="0"/>
              <a:t>, </a:t>
            </a:r>
            <a:r>
              <a:rPr lang="en-US" dirty="0" smtClean="0"/>
              <a:t> tuning</a:t>
            </a:r>
            <a:r>
              <a:rPr lang="en-US" dirty="0"/>
              <a:t>, </a:t>
            </a:r>
            <a:r>
              <a:rPr lang="en-US" dirty="0" smtClean="0"/>
              <a:t> dynamic</a:t>
            </a:r>
            <a:r>
              <a:rPr lang="en-US" dirty="0"/>
              <a:t>, </a:t>
            </a:r>
            <a:r>
              <a:rPr lang="en-US" dirty="0" smtClean="0"/>
              <a:t> online, (interactive</a:t>
            </a:r>
            <a:r>
              <a:rPr lang="en-US" dirty="0"/>
              <a:t>)</a:t>
            </a:r>
          </a:p>
          <a:p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>
                <a:solidFill>
                  <a:prstClr val="white">
                    <a:tint val="75000"/>
                  </a:prstClr>
                </a:solidFill>
              </a:rPr>
              <a:t>Carpuat, Daume, Fraser, Quirk</a:t>
            </a: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>
                    <a:tint val="75000"/>
                  </a:prstClr>
                </a:solidFill>
              </a:rPr>
              <a:t>DAMT - MTM</a:t>
            </a: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ECD12-9F81-4913-B0E8-2DC0F0517FBD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44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8898" y="6248400"/>
            <a:ext cx="31163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116"/>
            <a:r>
              <a:rPr lang="de-DE" dirty="0" smtClean="0">
                <a:solidFill>
                  <a:prstClr val="white"/>
                </a:solidFill>
              </a:rPr>
              <a:t>Slide adapted from Foster 2012</a:t>
            </a:r>
            <a:endParaRPr lang="de-DE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2675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What to adapt?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3"/>
            <a:ext cx="4800600" cy="4525963"/>
          </a:xfrm>
        </p:spPr>
        <p:txBody>
          <a:bodyPr>
            <a:normAutofit fontScale="70000" lnSpcReduction="20000"/>
          </a:bodyPr>
          <a:lstStyle/>
          <a:p>
            <a:r>
              <a:rPr lang="de-DE" dirty="0"/>
              <a:t>L</a:t>
            </a:r>
            <a:r>
              <a:rPr lang="de-DE" dirty="0" smtClean="0"/>
              <a:t>og-linear model</a:t>
            </a:r>
          </a:p>
          <a:p>
            <a:pPr lvl="1"/>
            <a:r>
              <a:rPr lang="de-DE" dirty="0" smtClean="0"/>
              <a:t>limited scope if</a:t>
            </a:r>
            <a:r>
              <a:rPr lang="en-US" dirty="0" smtClean="0"/>
              <a:t> </a:t>
            </a:r>
            <a:r>
              <a:rPr lang="en-US" dirty="0"/>
              <a:t>in-domain </a:t>
            </a:r>
            <a:r>
              <a:rPr lang="en-US" dirty="0" smtClean="0"/>
              <a:t>tuning set (</a:t>
            </a:r>
            <a:r>
              <a:rPr lang="en-US" dirty="0" err="1" smtClean="0"/>
              <a:t>dev</a:t>
            </a:r>
            <a:r>
              <a:rPr lang="en-US" dirty="0" smtClean="0"/>
              <a:t>) </a:t>
            </a:r>
            <a:r>
              <a:rPr lang="en-US" dirty="0"/>
              <a:t>is </a:t>
            </a:r>
            <a:r>
              <a:rPr lang="en-US" dirty="0" smtClean="0"/>
              <a:t>available</a:t>
            </a:r>
            <a:endParaRPr lang="en-US" dirty="0"/>
          </a:p>
          <a:p>
            <a:r>
              <a:rPr lang="en-US" dirty="0" smtClean="0"/>
              <a:t>Language model (LM)</a:t>
            </a:r>
          </a:p>
          <a:p>
            <a:pPr lvl="1"/>
            <a:r>
              <a:rPr lang="en-US" dirty="0" smtClean="0"/>
              <a:t>effective </a:t>
            </a:r>
            <a:r>
              <a:rPr lang="en-US" dirty="0"/>
              <a:t>and </a:t>
            </a:r>
            <a:r>
              <a:rPr lang="en-US" dirty="0" smtClean="0"/>
              <a:t>simple</a:t>
            </a:r>
          </a:p>
          <a:p>
            <a:pPr lvl="1"/>
            <a:r>
              <a:rPr lang="de-DE" dirty="0"/>
              <a:t>p</a:t>
            </a:r>
            <a:r>
              <a:rPr lang="de-DE" dirty="0" smtClean="0"/>
              <a:t>revious </a:t>
            </a:r>
            <a:r>
              <a:rPr lang="de-DE" dirty="0"/>
              <a:t>work from </a:t>
            </a:r>
            <a:r>
              <a:rPr lang="de-DE" dirty="0" smtClean="0"/>
              <a:t>ASR</a:t>
            </a:r>
          </a:p>
          <a:p>
            <a:pPr lvl="1"/>
            <a:r>
              <a:rPr lang="de-DE" dirty="0" smtClean="0"/>
              <a:t>perplexity-based interpolation popular</a:t>
            </a:r>
            <a:endParaRPr lang="de-DE" dirty="0"/>
          </a:p>
          <a:p>
            <a:r>
              <a:rPr lang="en-US" dirty="0" smtClean="0"/>
              <a:t>Translation model (TM): </a:t>
            </a:r>
          </a:p>
          <a:p>
            <a:pPr lvl="1"/>
            <a:r>
              <a:rPr lang="en-US" dirty="0" smtClean="0"/>
              <a:t>most </a:t>
            </a:r>
            <a:r>
              <a:rPr lang="en-US" dirty="0"/>
              <a:t>popular target, </a:t>
            </a:r>
            <a:r>
              <a:rPr lang="en-US" dirty="0" smtClean="0"/>
              <a:t> gains </a:t>
            </a:r>
            <a:r>
              <a:rPr lang="de-DE" dirty="0" smtClean="0"/>
              <a:t>can </a:t>
            </a:r>
            <a:r>
              <a:rPr lang="de-DE" dirty="0"/>
              <a:t>be elusive</a:t>
            </a:r>
          </a:p>
          <a:p>
            <a:r>
              <a:rPr lang="en-US" dirty="0"/>
              <a:t>O</a:t>
            </a:r>
            <a:r>
              <a:rPr lang="en-US" dirty="0" smtClean="0"/>
              <a:t>ther </a:t>
            </a:r>
            <a:r>
              <a:rPr lang="en-US" dirty="0"/>
              <a:t>features: little work so far</a:t>
            </a:r>
          </a:p>
          <a:p>
            <a:r>
              <a:rPr lang="en-US" dirty="0"/>
              <a:t>A</a:t>
            </a:r>
            <a:r>
              <a:rPr lang="en-US" dirty="0" smtClean="0"/>
              <a:t>lignment</a:t>
            </a:r>
            <a:r>
              <a:rPr lang="en-US" dirty="0"/>
              <a:t>: </a:t>
            </a:r>
            <a:r>
              <a:rPr lang="en-US" dirty="0" smtClean="0"/>
              <a:t> little </a:t>
            </a:r>
            <a:r>
              <a:rPr lang="en-US" dirty="0"/>
              <a:t>work, </a:t>
            </a:r>
            <a:r>
              <a:rPr lang="en-US" dirty="0" smtClean="0"/>
              <a:t>possibly limited </a:t>
            </a:r>
            <a:r>
              <a:rPr lang="en-US" dirty="0"/>
              <a:t>scope due to </a:t>
            </a:r>
            <a:r>
              <a:rPr lang="en-US" dirty="0" smtClean="0"/>
              <a:t>“one sense </a:t>
            </a:r>
            <a:r>
              <a:rPr lang="de-DE" dirty="0" smtClean="0"/>
              <a:t>per </a:t>
            </a:r>
            <a:r>
              <a:rPr lang="de-DE" dirty="0"/>
              <a:t>discourse"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>
                <a:solidFill>
                  <a:prstClr val="white">
                    <a:tint val="75000"/>
                  </a:prstClr>
                </a:solidFill>
              </a:rPr>
              <a:t>Carpuat, Daume, Fraser, Quirk</a:t>
            </a: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>
                    <a:tint val="75000"/>
                  </a:prstClr>
                </a:solidFill>
              </a:rPr>
              <a:t>DAMT - MTM</a:t>
            </a: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ECD12-9F81-4913-B0E8-2DC0F0517FBD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45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1817337"/>
            <a:ext cx="3886199" cy="260226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88898" y="6248400"/>
            <a:ext cx="31163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116"/>
            <a:r>
              <a:rPr lang="de-DE" dirty="0" smtClean="0">
                <a:solidFill>
                  <a:prstClr val="white"/>
                </a:solidFill>
              </a:rPr>
              <a:t>Slide adapted from Foster 2012</a:t>
            </a:r>
            <a:endParaRPr lang="de-DE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0304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How to adapt to a new domain?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Filtering</a:t>
            </a:r>
            <a:r>
              <a:rPr lang="en-US" dirty="0"/>
              <a:t> </a:t>
            </a:r>
            <a:r>
              <a:rPr lang="en-US" dirty="0" smtClean="0"/>
              <a:t>training data </a:t>
            </a:r>
          </a:p>
          <a:p>
            <a:pPr lvl="1"/>
            <a:r>
              <a:rPr lang="en-US" dirty="0" smtClean="0"/>
              <a:t>select </a:t>
            </a:r>
            <a:r>
              <a:rPr lang="en-US" dirty="0"/>
              <a:t>from </a:t>
            </a:r>
            <a:r>
              <a:rPr lang="en-US" dirty="0" smtClean="0"/>
              <a:t>out-of-domain data based on similarity to our domain</a:t>
            </a:r>
          </a:p>
          <a:p>
            <a:r>
              <a:rPr lang="en-US" dirty="0"/>
              <a:t>Corpus </a:t>
            </a:r>
            <a:r>
              <a:rPr lang="en-US" dirty="0" smtClean="0"/>
              <a:t>weighting (generalization </a:t>
            </a:r>
            <a:r>
              <a:rPr lang="en-US" dirty="0"/>
              <a:t>of </a:t>
            </a:r>
            <a:r>
              <a:rPr lang="en-US" dirty="0" smtClean="0"/>
              <a:t>filtering)</a:t>
            </a:r>
          </a:p>
          <a:p>
            <a:pPr lvl="1"/>
            <a:r>
              <a:rPr lang="en-US" dirty="0" smtClean="0"/>
              <a:t>Done at sub-corpora,  sentence,  or phrase-pair levels</a:t>
            </a:r>
          </a:p>
          <a:p>
            <a:r>
              <a:rPr lang="fr-FR" dirty="0"/>
              <a:t>Model </a:t>
            </a:r>
            <a:r>
              <a:rPr lang="fr-FR" dirty="0" err="1" smtClean="0"/>
              <a:t>combination</a:t>
            </a:r>
            <a:endParaRPr lang="fr-FR" dirty="0" smtClean="0"/>
          </a:p>
          <a:p>
            <a:pPr lvl="1"/>
            <a:r>
              <a:rPr lang="fr-FR" dirty="0" smtClean="0"/>
              <a:t>train </a:t>
            </a:r>
            <a:r>
              <a:rPr lang="fr-FR" dirty="0" err="1"/>
              <a:t>sub-models</a:t>
            </a:r>
            <a:r>
              <a:rPr lang="fr-FR" dirty="0"/>
              <a:t> on </a:t>
            </a:r>
            <a:r>
              <a:rPr lang="fr-FR" dirty="0" err="1" smtClean="0"/>
              <a:t>different</a:t>
            </a:r>
            <a:r>
              <a:rPr lang="fr-FR" dirty="0" smtClean="0"/>
              <a:t> </a:t>
            </a:r>
            <a:r>
              <a:rPr lang="fr-FR" dirty="0" err="1" smtClean="0"/>
              <a:t>sub-corpora</a:t>
            </a:r>
            <a:endParaRPr lang="fr-FR" dirty="0" smtClean="0"/>
          </a:p>
          <a:p>
            <a:r>
              <a:rPr lang="en-US" dirty="0" smtClean="0"/>
              <a:t>Self-training</a:t>
            </a:r>
          </a:p>
          <a:p>
            <a:pPr lvl="1"/>
            <a:r>
              <a:rPr lang="en-US" dirty="0" smtClean="0"/>
              <a:t>generate </a:t>
            </a:r>
            <a:r>
              <a:rPr lang="en-US" dirty="0"/>
              <a:t>new parallel data with </a:t>
            </a:r>
            <a:r>
              <a:rPr lang="en-US" dirty="0" smtClean="0"/>
              <a:t>SMT</a:t>
            </a:r>
          </a:p>
          <a:p>
            <a:r>
              <a:rPr lang="fr-FR" dirty="0"/>
              <a:t>Latent </a:t>
            </a:r>
            <a:r>
              <a:rPr lang="fr-FR" dirty="0" err="1" smtClean="0"/>
              <a:t>semantics</a:t>
            </a:r>
            <a:endParaRPr lang="fr-FR" dirty="0" smtClean="0"/>
          </a:p>
          <a:p>
            <a:pPr lvl="1"/>
            <a:r>
              <a:rPr lang="fr-FR" dirty="0" smtClean="0"/>
              <a:t>exploit </a:t>
            </a:r>
            <a:r>
              <a:rPr lang="fr-FR" dirty="0"/>
              <a:t>latent </a:t>
            </a:r>
            <a:r>
              <a:rPr lang="fr-FR" dirty="0" err="1"/>
              <a:t>topic</a:t>
            </a:r>
            <a:r>
              <a:rPr lang="fr-FR" dirty="0"/>
              <a:t> </a:t>
            </a:r>
            <a:r>
              <a:rPr lang="fr-FR" dirty="0" smtClean="0"/>
              <a:t>structure</a:t>
            </a:r>
          </a:p>
          <a:p>
            <a:r>
              <a:rPr lang="en-US" dirty="0"/>
              <a:t>Mining comparable </a:t>
            </a:r>
            <a:r>
              <a:rPr lang="en-US" dirty="0" smtClean="0"/>
              <a:t>corpora</a:t>
            </a:r>
          </a:p>
          <a:p>
            <a:pPr lvl="1"/>
            <a:r>
              <a:rPr lang="en-US" dirty="0" smtClean="0"/>
              <a:t>extend </a:t>
            </a:r>
            <a:r>
              <a:rPr lang="en-US" dirty="0"/>
              <a:t>existing parallel resources</a:t>
            </a:r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>
                <a:solidFill>
                  <a:prstClr val="white">
                    <a:tint val="75000"/>
                  </a:prstClr>
                </a:solidFill>
              </a:rPr>
              <a:t>Carpuat, Daume, Fraser, Quirk</a:t>
            </a: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>
                    <a:tint val="75000"/>
                  </a:prstClr>
                </a:solidFill>
              </a:rPr>
              <a:t>DAMT - MTM</a:t>
            </a: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ECD12-9F81-4913-B0E8-2DC0F0517FBD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46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8898" y="6248400"/>
            <a:ext cx="31163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116"/>
            <a:r>
              <a:rPr lang="de-DE" dirty="0" smtClean="0">
                <a:solidFill>
                  <a:prstClr val="white"/>
                </a:solidFill>
              </a:rPr>
              <a:t>Slide adapted from Foster 2012</a:t>
            </a:r>
            <a:endParaRPr lang="de-DE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9279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23879" y="10077"/>
            <a:ext cx="8939456" cy="747124"/>
          </a:xfrm>
          <a:ln/>
        </p:spPr>
        <p:txBody>
          <a:bodyPr>
            <a:normAutofit fontScale="90000"/>
          </a:bodyPr>
          <a:lstStyle/>
          <a:p>
            <a:pPr>
              <a:tabLst>
                <a:tab pos="656446" algn="l"/>
                <a:tab pos="1312888" algn="l"/>
                <a:tab pos="1969337" algn="l"/>
                <a:tab pos="2625782" algn="l"/>
                <a:tab pos="3282226" algn="l"/>
                <a:tab pos="3938674" algn="l"/>
                <a:tab pos="4595118" algn="l"/>
                <a:tab pos="5251564" algn="l"/>
                <a:tab pos="5908009" algn="l"/>
                <a:tab pos="6564455" algn="l"/>
                <a:tab pos="7220901" algn="l"/>
                <a:tab pos="7877346" algn="l"/>
                <a:tab pos="8533791" algn="l"/>
              </a:tabLst>
            </a:pPr>
            <a:r>
              <a:rPr lang="en-US">
                <a:solidFill>
                  <a:srgbClr val="FFFFFF"/>
                </a:solidFill>
              </a:rPr>
              <a:t>Translating across domains is hard</a:t>
            </a:r>
          </a:p>
        </p:txBody>
      </p:sp>
      <p:graphicFrame>
        <p:nvGraphicFramePr>
          <p:cNvPr id="6147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3580575"/>
              </p:ext>
            </p:extLst>
          </p:nvPr>
        </p:nvGraphicFramePr>
        <p:xfrm>
          <a:off x="216068" y="832041"/>
          <a:ext cx="8711864" cy="5059792"/>
        </p:xfrm>
        <a:graphic>
          <a:graphicData uri="http://schemas.openxmlformats.org/drawingml/2006/table">
            <a:tbl>
              <a:tblPr/>
              <a:tblGrid>
                <a:gridCol w="1427489"/>
                <a:gridCol w="7284375"/>
              </a:tblGrid>
              <a:tr h="448563">
                <a:tc gridSpan="2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ill Sans MT" pitchFamily="32" charset="0"/>
                          <a:ea typeface="DejaVu Sans" charset="0"/>
                          <a:cs typeface="DejaVu Sans" charset="0"/>
                        </a:rPr>
                        <a:t>Old Domain (Parliament)</a:t>
                      </a:r>
                    </a:p>
                  </a:txBody>
                  <a:tcPr marL="81664" marR="81664" marT="51350" marB="42438" anchor="ctr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1496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itchFamily="32" charset="0"/>
                          <a:ea typeface="DejaVu Sans" charset="0"/>
                          <a:cs typeface="DejaVu Sans" charset="0"/>
                        </a:rPr>
                        <a:t>Original</a:t>
                      </a:r>
                    </a:p>
                  </a:txBody>
                  <a:tcPr marL="81664" marR="81664" marT="49979" marB="42438" anchor="ctr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 charset="0"/>
                          <a:cs typeface="DejaVu Sans" charset="0"/>
                        </a:rPr>
                        <a:t>monsieur le président, les pêcheurs de homard de la région de l'atlantique sont dans une situation catastrophique.</a:t>
                      </a:r>
                    </a:p>
                  </a:txBody>
                  <a:tcPr marL="81664" marR="81664" marT="58434" marB="42438" anchor="ctr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</a:tr>
              <a:tr h="38807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itchFamily="32" charset="0"/>
                          <a:ea typeface="DejaVu Sans" charset="0"/>
                          <a:cs typeface="DejaVu Sans" charset="0"/>
                        </a:rPr>
                        <a:t>Reference</a:t>
                      </a:r>
                    </a:p>
                  </a:txBody>
                  <a:tcPr marL="81664" marR="81664" marT="49979" marB="42438" anchor="ctr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 charset="0"/>
                          <a:cs typeface="DejaVu Sans" charset="0"/>
                        </a:rPr>
                        <a:t>mr. speaker, lobster fishers in atlantic canada are facing a disaster.</a:t>
                      </a:r>
                    </a:p>
                  </a:txBody>
                  <a:tcPr marL="81664" marR="81664" marT="58434" marB="42438" anchor="ctr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FF"/>
                    </a:solidFill>
                  </a:tcPr>
                </a:tc>
              </a:tr>
              <a:tr h="38807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itchFamily="32" charset="0"/>
                          <a:ea typeface="DejaVu Sans" charset="0"/>
                          <a:cs typeface="DejaVu Sans" charset="0"/>
                        </a:rPr>
                        <a:t>System</a:t>
                      </a:r>
                    </a:p>
                  </a:txBody>
                  <a:tcPr marL="81664" marR="81664" marT="49979" marB="42438" anchor="ctr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 charset="0"/>
                          <a:cs typeface="DejaVu Sans" charset="0"/>
                        </a:rPr>
                        <a:t>mr. speaker, the lobster fishers in atlantic canada are in a mess.</a:t>
                      </a:r>
                    </a:p>
                  </a:txBody>
                  <a:tcPr marL="81664" marR="81664" marT="58434" marB="42438" anchor="ctr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</a:tr>
              <a:tr h="445841">
                <a:tc gridSpan="2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DejaVu Sans" charset="0"/>
                          <a:cs typeface="DejaVu Sans" charset="0"/>
                        </a:rPr>
                        <a:t>New Domain</a:t>
                      </a:r>
                    </a:p>
                  </a:txBody>
                  <a:tcPr marL="81664" marR="81664" marT="63233" marB="42438" anchor="ctr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8807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itchFamily="32" charset="0"/>
                          <a:ea typeface="DejaVu Sans" charset="0"/>
                          <a:cs typeface="DejaVu Sans" charset="0"/>
                        </a:rPr>
                        <a:t>Original</a:t>
                      </a:r>
                    </a:p>
                  </a:txBody>
                  <a:tcPr marL="81664" marR="81664" marT="49979" marB="42438" anchor="ctr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114300" algn="ctr"/>
                          <a:tab pos="285750" algn="l"/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 charset="0"/>
                          <a:cs typeface="DejaVu Sans" charset="0"/>
                        </a:rPr>
                        <a:t>comprimés pelliculés blancs pour voie orale.</a:t>
                      </a:r>
                    </a:p>
                  </a:txBody>
                  <a:tcPr marL="81664" marR="81664" marT="58434" marB="42438" anchor="ctr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</a:tr>
              <a:tr h="38807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itchFamily="32" charset="0"/>
                          <a:ea typeface="DejaVu Sans" charset="0"/>
                          <a:cs typeface="DejaVu Sans" charset="0"/>
                        </a:rPr>
                        <a:t>Reference</a:t>
                      </a:r>
                    </a:p>
                  </a:txBody>
                  <a:tcPr marL="81664" marR="81664" marT="49979" marB="42438" anchor="ctr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114300" algn="ctr"/>
                          <a:tab pos="285750" algn="l"/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 charset="0"/>
                          <a:cs typeface="DejaVu Sans" charset="0"/>
                        </a:rPr>
                        <a:t>white film-coated tablets for oral use.</a:t>
                      </a:r>
                    </a:p>
                  </a:txBody>
                  <a:tcPr marL="81664" marR="81664" marT="58434" marB="42438" anchor="ctr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FF"/>
                    </a:solidFill>
                  </a:tcPr>
                </a:tc>
              </a:tr>
              <a:tr h="38807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itchFamily="32" charset="0"/>
                          <a:ea typeface="DejaVu Sans" charset="0"/>
                          <a:cs typeface="DejaVu Sans" charset="0"/>
                        </a:rPr>
                        <a:t>System</a:t>
                      </a:r>
                    </a:p>
                  </a:txBody>
                  <a:tcPr marL="81664" marR="81664" marT="49979" marB="42438" anchor="ctr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114300" algn="ctr"/>
                          <a:tab pos="285750" algn="l"/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 charset="0"/>
                          <a:cs typeface="DejaVu Sans" charset="0"/>
                        </a:rPr>
                        <a:t>white </a:t>
                      </a: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80"/>
                          </a:solidFill>
                          <a:effectLst/>
                          <a:latin typeface="Arial" charset="0"/>
                          <a:ea typeface="DejaVu Sans" charset="0"/>
                          <a:cs typeface="DejaVu Sans" charset="0"/>
                        </a:rPr>
                        <a:t>pelliculés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 charset="0"/>
                          <a:cs typeface="DejaVu Sans" charset="0"/>
                        </a:rPr>
                        <a:t> tablets to oral.</a:t>
                      </a:r>
                    </a:p>
                  </a:txBody>
                  <a:tcPr marL="81664" marR="81664" marT="58434" marB="42438" anchor="ctr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</a:tr>
              <a:tr h="445841">
                <a:tc gridSpan="2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DejaVu Sans" charset="0"/>
                          <a:cs typeface="DejaVu Sans" charset="0"/>
                        </a:rPr>
                        <a:t>New Domain</a:t>
                      </a:r>
                    </a:p>
                  </a:txBody>
                  <a:tcPr marL="81664" marR="81664" marT="63233" marB="42438" anchor="ctr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8807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itchFamily="32" charset="0"/>
                          <a:ea typeface="DejaVu Sans" charset="0"/>
                          <a:cs typeface="DejaVu Sans" charset="0"/>
                        </a:rPr>
                        <a:t>Original</a:t>
                      </a:r>
                    </a:p>
                  </a:txBody>
                  <a:tcPr marL="81664" marR="81664" marT="49979" marB="42438" anchor="ctr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114300" algn="ctr"/>
                          <a:tab pos="285750" algn="l"/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 charset="0"/>
                          <a:cs typeface="DejaVu Sans" charset="0"/>
                        </a:rPr>
                        <a:t>mode et voie(s) d'administration</a:t>
                      </a:r>
                    </a:p>
                  </a:txBody>
                  <a:tcPr marL="81664" marR="81664" marT="58434" marB="42438" anchor="ctr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</a:tr>
              <a:tr h="38807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itchFamily="32" charset="0"/>
                          <a:ea typeface="DejaVu Sans" charset="0"/>
                          <a:cs typeface="DejaVu Sans" charset="0"/>
                        </a:rPr>
                        <a:t>Reference</a:t>
                      </a:r>
                    </a:p>
                  </a:txBody>
                  <a:tcPr marL="81664" marR="81664" marT="49979" marB="42438" anchor="ctr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114300" algn="ctr"/>
                          <a:tab pos="285750" algn="l"/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 charset="0"/>
                          <a:cs typeface="DejaVu Sans" charset="0"/>
                        </a:rPr>
                        <a:t>method and route(s) of administration</a:t>
                      </a:r>
                    </a:p>
                  </a:txBody>
                  <a:tcPr marL="81664" marR="81664" marT="58434" marB="42438" anchor="ctr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FF"/>
                    </a:solidFill>
                  </a:tcPr>
                </a:tc>
              </a:tr>
              <a:tr h="38807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itchFamily="32" charset="0"/>
                          <a:ea typeface="DejaVu Sans" charset="0"/>
                          <a:cs typeface="DejaVu Sans" charset="0"/>
                        </a:rPr>
                        <a:t>System</a:t>
                      </a:r>
                    </a:p>
                  </a:txBody>
                  <a:tcPr marL="81664" marR="81664" marT="49979" marB="42438" anchor="ctr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114300" algn="ctr"/>
                          <a:tab pos="285750" algn="l"/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ea typeface="DejaVu Sans" charset="0"/>
                          <a:cs typeface="DejaVu Sans" charset="0"/>
                        </a:rPr>
                        <a:t>fashion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 charset="0"/>
                          <a:cs typeface="DejaVu Sans" charset="0"/>
                        </a:rPr>
                        <a:t> and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 charset="0"/>
                          <a:cs typeface="DejaVu Sans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800080"/>
                          </a:solidFill>
                          <a:effectLst/>
                          <a:latin typeface="Arial" charset="0"/>
                          <a:ea typeface="DejaVu Sans" charset="0"/>
                          <a:cs typeface="DejaVu Sans" charset="0"/>
                        </a:rPr>
                        <a:t>voie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80"/>
                          </a:solidFill>
                          <a:effectLst/>
                          <a:latin typeface="Arial" charset="0"/>
                          <a:ea typeface="DejaVu Sans" charset="0"/>
                          <a:cs typeface="DejaVu Sans" charset="0"/>
                        </a:rPr>
                        <a:t>(s)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 charset="0"/>
                          <a:cs typeface="DejaVu Sans" charset="0"/>
                        </a:rPr>
                        <a:t> of 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DejaVu Sans" charset="0"/>
                          <a:cs typeface="DejaVu Sans" charset="0"/>
                        </a:rPr>
                        <a:t>directors</a:t>
                      </a:r>
                    </a:p>
                  </a:txBody>
                  <a:tcPr marL="81664" marR="81664" marT="58434" marB="42438" anchor="ctr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</a:tr>
            </a:tbl>
          </a:graphicData>
        </a:graphic>
      </p:graphicFrame>
      <p:sp>
        <p:nvSpPr>
          <p:cNvPr id="6245" name="Text Box 101"/>
          <p:cNvSpPr txBox="1">
            <a:spLocks noChangeArrowheads="1"/>
          </p:cNvSpPr>
          <p:nvPr/>
        </p:nvSpPr>
        <p:spPr bwMode="auto">
          <a:xfrm>
            <a:off x="521447" y="5985638"/>
            <a:ext cx="6608802" cy="562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615" tIns="53145" rIns="81615" bIns="40807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defTabSz="914116">
              <a:lnSpc>
                <a:spcPct val="97000"/>
              </a:lnSpc>
            </a:pPr>
            <a:r>
              <a:rPr lang="en-US" sz="3300" b="1">
                <a:solidFill>
                  <a:srgbClr val="FF0000"/>
                </a:solidFill>
                <a:latin typeface="Gill Sans MT" pitchFamily="32" charset="0"/>
              </a:rPr>
              <a:t>Key Question: What went wrong?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>
                    <a:tint val="75000"/>
                  </a:prstClr>
                </a:solidFill>
              </a:rPr>
              <a:t>DAMT - MTM</a:t>
            </a: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ECD12-9F81-4913-B0E8-2DC0F0517FBD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47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>
                <a:solidFill>
                  <a:prstClr val="white">
                    <a:tint val="75000"/>
                  </a:prstClr>
                </a:solidFill>
              </a:rPr>
              <a:t>Carpuat, Daume, Fraser, Quirk</a:t>
            </a: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519516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title"/>
          </p:nvPr>
        </p:nvSpPr>
        <p:spPr>
          <a:xfrm>
            <a:off x="207425" y="207298"/>
            <a:ext cx="8711864" cy="747125"/>
          </a:xfrm>
          <a:ln/>
        </p:spPr>
        <p:txBody>
          <a:bodyPr>
            <a:normAutofit fontScale="90000"/>
          </a:bodyPr>
          <a:lstStyle/>
          <a:p>
            <a:pPr>
              <a:tabLst>
                <a:tab pos="656446" algn="l"/>
                <a:tab pos="1312888" algn="l"/>
                <a:tab pos="1969337" algn="l"/>
                <a:tab pos="2625782" algn="l"/>
                <a:tab pos="3282226" algn="l"/>
                <a:tab pos="3938674" algn="l"/>
                <a:tab pos="4595118" algn="l"/>
                <a:tab pos="5251564" algn="l"/>
                <a:tab pos="5908009" algn="l"/>
                <a:tab pos="6564455" algn="l"/>
                <a:tab pos="7220901" algn="l"/>
                <a:tab pos="7877346" algn="l"/>
                <a:tab pos="8533791" algn="l"/>
              </a:tabLst>
            </a:pPr>
            <a:r>
              <a:rPr lang="en-US" dirty="0"/>
              <a:t>S</a:t>
            </a:r>
            <a:r>
              <a:rPr lang="en-US" baseline="33000" dirty="0"/>
              <a:t>4</a:t>
            </a:r>
            <a:r>
              <a:rPr lang="en-US" dirty="0"/>
              <a:t> </a:t>
            </a:r>
            <a:r>
              <a:rPr lang="en-US" dirty="0" smtClean="0"/>
              <a:t>taxonomy of </a:t>
            </a:r>
            <a:r>
              <a:rPr lang="en-US" dirty="0"/>
              <a:t>adaptation effects</a:t>
            </a:r>
          </a:p>
        </p:txBody>
      </p:sp>
      <p:sp>
        <p:nvSpPr>
          <p:cNvPr id="7170" name="Rectangle 2"/>
          <p:cNvSpPr>
            <a:spLocks noGrp="1" noChangeArrowheads="1"/>
          </p:cNvSpPr>
          <p:nvPr>
            <p:ph idx="1"/>
          </p:nvPr>
        </p:nvSpPr>
        <p:spPr>
          <a:xfrm>
            <a:off x="207425" y="1243768"/>
            <a:ext cx="8711864" cy="4975073"/>
          </a:xfrm>
          <a:ln/>
        </p:spPr>
        <p:txBody>
          <a:bodyPr tIns="10968"/>
          <a:lstStyle/>
          <a:p>
            <a:pPr marL="391563" indent="-293673">
              <a:spcAft>
                <a:spcPct val="0"/>
              </a:spcAft>
              <a:buClr>
                <a:srgbClr val="FFFFFF"/>
              </a:buClr>
              <a:buSzPct val="45000"/>
              <a:buFont typeface="Wingdings" charset="2"/>
              <a:buChar char=""/>
              <a:tabLst>
                <a:tab pos="656446" algn="l"/>
                <a:tab pos="1312888" algn="l"/>
                <a:tab pos="1969337" algn="l"/>
                <a:tab pos="2625782" algn="l"/>
                <a:tab pos="3282226" algn="l"/>
                <a:tab pos="3938674" algn="l"/>
                <a:tab pos="4595118" algn="l"/>
                <a:tab pos="5251564" algn="l"/>
                <a:tab pos="5908009" algn="l"/>
                <a:tab pos="6564455" algn="l"/>
                <a:tab pos="7220901" algn="l"/>
                <a:tab pos="7877346" algn="l"/>
                <a:tab pos="8533791" algn="l"/>
              </a:tabLst>
            </a:pPr>
            <a:r>
              <a:rPr lang="en-US" sz="2900" b="1" dirty="0"/>
              <a:t>Seen:</a:t>
            </a:r>
            <a:r>
              <a:rPr lang="en-US" sz="2900" dirty="0"/>
              <a:t> Never seen this word before</a:t>
            </a:r>
          </a:p>
          <a:p>
            <a:pPr marL="783128" lvl="1" indent="-293673">
              <a:spcAft>
                <a:spcPct val="0"/>
              </a:spcAft>
              <a:buClr>
                <a:srgbClr val="C0C0C0"/>
              </a:buClr>
              <a:buSzPct val="45000"/>
              <a:buFont typeface="Wingdings" charset="2"/>
              <a:buChar char=""/>
              <a:tabLst>
                <a:tab pos="656446" algn="l"/>
                <a:tab pos="1312888" algn="l"/>
                <a:tab pos="1969337" algn="l"/>
                <a:tab pos="2625782" algn="l"/>
                <a:tab pos="3282226" algn="l"/>
                <a:tab pos="3938674" algn="l"/>
                <a:tab pos="4595118" algn="l"/>
                <a:tab pos="5251564" algn="l"/>
                <a:tab pos="5908009" algn="l"/>
                <a:tab pos="6564455" algn="l"/>
                <a:tab pos="7220901" algn="l"/>
                <a:tab pos="7877346" algn="l"/>
                <a:tab pos="8533791" algn="l"/>
              </a:tabLst>
            </a:pPr>
            <a:r>
              <a:rPr lang="en-US" sz="2200" dirty="0"/>
              <a:t>News to medical: “diabetes mellitus”</a:t>
            </a:r>
          </a:p>
          <a:p>
            <a:pPr marL="783128" lvl="1" indent="-293673">
              <a:spcAft>
                <a:spcPct val="0"/>
              </a:spcAft>
              <a:buClr>
                <a:srgbClr val="C0C0C0"/>
              </a:buClr>
              <a:buSzPct val="45000"/>
              <a:buFont typeface="Wingdings" charset="2"/>
              <a:buChar char=""/>
              <a:tabLst>
                <a:tab pos="656446" algn="l"/>
                <a:tab pos="1312888" algn="l"/>
                <a:tab pos="1969337" algn="l"/>
                <a:tab pos="2625782" algn="l"/>
                <a:tab pos="3282226" algn="l"/>
                <a:tab pos="3938674" algn="l"/>
                <a:tab pos="4595118" algn="l"/>
                <a:tab pos="5251564" algn="l"/>
                <a:tab pos="5908009" algn="l"/>
                <a:tab pos="6564455" algn="l"/>
                <a:tab pos="7220901" algn="l"/>
                <a:tab pos="7877346" algn="l"/>
                <a:tab pos="8533791" algn="l"/>
              </a:tabLst>
            </a:pPr>
            <a:endParaRPr lang="en-US" sz="2200" dirty="0"/>
          </a:p>
          <a:p>
            <a:pPr marL="391563" indent="-293673">
              <a:spcAft>
                <a:spcPct val="0"/>
              </a:spcAft>
              <a:buClr>
                <a:srgbClr val="FFFFFF"/>
              </a:buClr>
              <a:buSzPct val="45000"/>
              <a:buFont typeface="Wingdings" charset="2"/>
              <a:buChar char=""/>
              <a:tabLst>
                <a:tab pos="656446" algn="l"/>
                <a:tab pos="1312888" algn="l"/>
                <a:tab pos="1969337" algn="l"/>
                <a:tab pos="2625782" algn="l"/>
                <a:tab pos="3282226" algn="l"/>
                <a:tab pos="3938674" algn="l"/>
                <a:tab pos="4595118" algn="l"/>
                <a:tab pos="5251564" algn="l"/>
                <a:tab pos="5908009" algn="l"/>
                <a:tab pos="6564455" algn="l"/>
                <a:tab pos="7220901" algn="l"/>
                <a:tab pos="7877346" algn="l"/>
                <a:tab pos="8533791" algn="l"/>
              </a:tabLst>
            </a:pPr>
            <a:r>
              <a:rPr lang="en-US" sz="2900" b="1" dirty="0"/>
              <a:t>Sense:</a:t>
            </a:r>
            <a:r>
              <a:rPr lang="en-US" sz="2900" dirty="0"/>
              <a:t> Never seen this word used in this way</a:t>
            </a:r>
          </a:p>
          <a:p>
            <a:pPr marL="783128" lvl="1" indent="-293673">
              <a:spcAft>
                <a:spcPct val="0"/>
              </a:spcAft>
              <a:buClr>
                <a:srgbClr val="C0C0C0"/>
              </a:buClr>
              <a:buSzPct val="45000"/>
              <a:buFont typeface="Wingdings" charset="2"/>
              <a:buChar char=""/>
              <a:tabLst>
                <a:tab pos="656446" algn="l"/>
                <a:tab pos="1312888" algn="l"/>
                <a:tab pos="1969337" algn="l"/>
                <a:tab pos="2625782" algn="l"/>
                <a:tab pos="3282226" algn="l"/>
                <a:tab pos="3938674" algn="l"/>
                <a:tab pos="4595118" algn="l"/>
                <a:tab pos="5251564" algn="l"/>
                <a:tab pos="5908009" algn="l"/>
                <a:tab pos="6564455" algn="l"/>
                <a:tab pos="7220901" algn="l"/>
                <a:tab pos="7877346" algn="l"/>
                <a:tab pos="8533791" algn="l"/>
              </a:tabLst>
            </a:pPr>
            <a:r>
              <a:rPr lang="en-US" sz="2200" dirty="0"/>
              <a:t>News to technical: “monitor”</a:t>
            </a:r>
          </a:p>
          <a:p>
            <a:pPr marL="783128" lvl="1" indent="-293673">
              <a:spcAft>
                <a:spcPct val="0"/>
              </a:spcAft>
              <a:buClr>
                <a:srgbClr val="C0C0C0"/>
              </a:buClr>
              <a:buSzPct val="45000"/>
              <a:buFont typeface="Wingdings" charset="2"/>
              <a:buChar char=""/>
              <a:tabLst>
                <a:tab pos="656446" algn="l"/>
                <a:tab pos="1312888" algn="l"/>
                <a:tab pos="1969337" algn="l"/>
                <a:tab pos="2625782" algn="l"/>
                <a:tab pos="3282226" algn="l"/>
                <a:tab pos="3938674" algn="l"/>
                <a:tab pos="4595118" algn="l"/>
                <a:tab pos="5251564" algn="l"/>
                <a:tab pos="5908009" algn="l"/>
                <a:tab pos="6564455" algn="l"/>
                <a:tab pos="7220901" algn="l"/>
                <a:tab pos="7877346" algn="l"/>
                <a:tab pos="8533791" algn="l"/>
              </a:tabLst>
            </a:pPr>
            <a:endParaRPr lang="en-US" sz="2200" dirty="0"/>
          </a:p>
          <a:p>
            <a:pPr marL="391563" indent="-293673">
              <a:spcAft>
                <a:spcPct val="0"/>
              </a:spcAft>
              <a:buClr>
                <a:srgbClr val="FFFFFF"/>
              </a:buClr>
              <a:buSzPct val="45000"/>
              <a:buFont typeface="Wingdings" charset="2"/>
              <a:buChar char=""/>
              <a:tabLst>
                <a:tab pos="656446" algn="l"/>
                <a:tab pos="1312888" algn="l"/>
                <a:tab pos="1969337" algn="l"/>
                <a:tab pos="2625782" algn="l"/>
                <a:tab pos="3282226" algn="l"/>
                <a:tab pos="3938674" algn="l"/>
                <a:tab pos="4595118" algn="l"/>
                <a:tab pos="5251564" algn="l"/>
                <a:tab pos="5908009" algn="l"/>
                <a:tab pos="6564455" algn="l"/>
                <a:tab pos="7220901" algn="l"/>
                <a:tab pos="7877346" algn="l"/>
                <a:tab pos="8533791" algn="l"/>
              </a:tabLst>
            </a:pPr>
            <a:r>
              <a:rPr lang="en-US" sz="2900" b="1" dirty="0"/>
              <a:t>Score:</a:t>
            </a:r>
            <a:r>
              <a:rPr lang="en-US" sz="2900" dirty="0"/>
              <a:t> The wrong output is scored higher</a:t>
            </a:r>
          </a:p>
          <a:p>
            <a:pPr marL="783128" lvl="1" indent="-293673">
              <a:spcAft>
                <a:spcPct val="0"/>
              </a:spcAft>
              <a:buClr>
                <a:srgbClr val="C0C0C0"/>
              </a:buClr>
              <a:buSzPct val="45000"/>
              <a:buFont typeface="Wingdings" charset="2"/>
              <a:buChar char=""/>
              <a:tabLst>
                <a:tab pos="656446" algn="l"/>
                <a:tab pos="1312888" algn="l"/>
                <a:tab pos="1969337" algn="l"/>
                <a:tab pos="2625782" algn="l"/>
                <a:tab pos="3282226" algn="l"/>
                <a:tab pos="3938674" algn="l"/>
                <a:tab pos="4595118" algn="l"/>
                <a:tab pos="5251564" algn="l"/>
                <a:tab pos="5908009" algn="l"/>
                <a:tab pos="6564455" algn="l"/>
                <a:tab pos="7220901" algn="l"/>
                <a:tab pos="7877346" algn="l"/>
                <a:tab pos="8533791" algn="l"/>
              </a:tabLst>
            </a:pPr>
            <a:r>
              <a:rPr lang="en-US" sz="2200" dirty="0"/>
              <a:t>News to medical: “manifest”</a:t>
            </a:r>
          </a:p>
          <a:p>
            <a:pPr marL="783128" lvl="1" indent="-293673">
              <a:spcAft>
                <a:spcPct val="0"/>
              </a:spcAft>
              <a:buClr>
                <a:srgbClr val="C0C0C0"/>
              </a:buClr>
              <a:buSzPct val="45000"/>
              <a:buFont typeface="Wingdings" charset="2"/>
              <a:buChar char=""/>
              <a:tabLst>
                <a:tab pos="656446" algn="l"/>
                <a:tab pos="1312888" algn="l"/>
                <a:tab pos="1969337" algn="l"/>
                <a:tab pos="2625782" algn="l"/>
                <a:tab pos="3282226" algn="l"/>
                <a:tab pos="3938674" algn="l"/>
                <a:tab pos="4595118" algn="l"/>
                <a:tab pos="5251564" algn="l"/>
                <a:tab pos="5908009" algn="l"/>
                <a:tab pos="6564455" algn="l"/>
                <a:tab pos="7220901" algn="l"/>
                <a:tab pos="7877346" algn="l"/>
                <a:tab pos="8533791" algn="l"/>
              </a:tabLst>
            </a:pPr>
            <a:endParaRPr lang="en-US" sz="2200" dirty="0"/>
          </a:p>
          <a:p>
            <a:pPr marL="391563" indent="-293673">
              <a:spcAft>
                <a:spcPct val="0"/>
              </a:spcAft>
              <a:buClr>
                <a:srgbClr val="FFFFFF"/>
              </a:buClr>
              <a:buSzPct val="45000"/>
              <a:buFont typeface="Wingdings" charset="2"/>
              <a:buChar char=""/>
              <a:tabLst>
                <a:tab pos="656446" algn="l"/>
                <a:tab pos="1312888" algn="l"/>
                <a:tab pos="1969337" algn="l"/>
                <a:tab pos="2625782" algn="l"/>
                <a:tab pos="3282226" algn="l"/>
                <a:tab pos="3938674" algn="l"/>
                <a:tab pos="4595118" algn="l"/>
                <a:tab pos="5251564" algn="l"/>
                <a:tab pos="5908009" algn="l"/>
                <a:tab pos="6564455" algn="l"/>
                <a:tab pos="7220901" algn="l"/>
                <a:tab pos="7877346" algn="l"/>
                <a:tab pos="8533791" algn="l"/>
              </a:tabLst>
            </a:pPr>
            <a:r>
              <a:rPr lang="en-US" sz="2900" b="1" dirty="0"/>
              <a:t>Search:</a:t>
            </a:r>
            <a:r>
              <a:rPr lang="en-US" sz="2900" dirty="0"/>
              <a:t> Decoding/search erred</a:t>
            </a:r>
            <a:endParaRPr lang="en-US" sz="2900" i="1" dirty="0"/>
          </a:p>
        </p:txBody>
      </p:sp>
      <p:sp>
        <p:nvSpPr>
          <p:cNvPr id="2" name="TextBox 1"/>
          <p:cNvSpPr txBox="1"/>
          <p:nvPr/>
        </p:nvSpPr>
        <p:spPr>
          <a:xfrm>
            <a:off x="838344" y="5870768"/>
            <a:ext cx="7674737" cy="576172"/>
          </a:xfrm>
          <a:prstGeom prst="rect">
            <a:avLst/>
          </a:prstGeom>
          <a:noFill/>
        </p:spPr>
        <p:txBody>
          <a:bodyPr wrap="square" lIns="82918" tIns="41460" rIns="82918" bIns="41460" rtlCol="0">
            <a:spAutoFit/>
          </a:bodyPr>
          <a:lstStyle/>
          <a:p>
            <a:pPr defTabSz="914116"/>
            <a:r>
              <a:rPr lang="en-US" sz="3200" dirty="0">
                <a:solidFill>
                  <a:srgbClr val="FFFF00"/>
                </a:solidFill>
              </a:rPr>
              <a:t>Working with </a:t>
            </a:r>
            <a:r>
              <a:rPr lang="en-US" sz="3200" i="1" dirty="0">
                <a:solidFill>
                  <a:srgbClr val="FFFF00"/>
                </a:solidFill>
              </a:rPr>
              <a:t>no</a:t>
            </a:r>
            <a:r>
              <a:rPr lang="en-US" sz="3200" dirty="0">
                <a:solidFill>
                  <a:srgbClr val="FFFF00"/>
                </a:solidFill>
              </a:rPr>
              <a:t> new domain parallel data!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>
                    <a:tint val="75000"/>
                  </a:prstClr>
                </a:solidFill>
              </a:rPr>
              <a:t>DAMT - MTM</a:t>
            </a: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ECD12-9F81-4913-B0E8-2DC0F0517FBD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48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>
                <a:solidFill>
                  <a:prstClr val="white">
                    <a:tint val="75000"/>
                  </a:prstClr>
                </a:solidFill>
              </a:rPr>
              <a:t>Carpuat, Daume, Fraser, Quirk</a:t>
            </a: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835307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title"/>
          </p:nvPr>
        </p:nvSpPr>
        <p:spPr>
          <a:xfrm>
            <a:off x="207425" y="125244"/>
            <a:ext cx="8711864" cy="747125"/>
          </a:xfrm>
          <a:ln/>
        </p:spPr>
        <p:txBody>
          <a:bodyPr>
            <a:normAutofit fontScale="90000"/>
          </a:bodyPr>
          <a:lstStyle/>
          <a:p>
            <a:pPr>
              <a:tabLst>
                <a:tab pos="656446" algn="l"/>
                <a:tab pos="1312888" algn="l"/>
                <a:tab pos="1969337" algn="l"/>
                <a:tab pos="2625782" algn="l"/>
                <a:tab pos="3282226" algn="l"/>
                <a:tab pos="3938674" algn="l"/>
                <a:tab pos="4595118" algn="l"/>
                <a:tab pos="5251564" algn="l"/>
                <a:tab pos="5908009" algn="l"/>
                <a:tab pos="6564455" algn="l"/>
                <a:tab pos="7220901" algn="l"/>
                <a:tab pos="7877346" algn="l"/>
                <a:tab pos="8533791" algn="l"/>
              </a:tabLst>
            </a:pPr>
            <a:r>
              <a:rPr lang="en-US" dirty="0"/>
              <a:t>Macro-analysis of S</a:t>
            </a:r>
            <a:r>
              <a:rPr lang="en-US" baseline="33000" dirty="0"/>
              <a:t>4</a:t>
            </a:r>
            <a:r>
              <a:rPr lang="en-US" dirty="0"/>
              <a:t> effects</a:t>
            </a:r>
          </a:p>
        </p:txBody>
      </p:sp>
      <p:sp>
        <p:nvSpPr>
          <p:cNvPr id="8194" name="Rectangle 2"/>
          <p:cNvSpPr>
            <a:spLocks noGrp="1" noChangeArrowheads="1"/>
          </p:cNvSpPr>
          <p:nvPr>
            <p:ph idx="1"/>
          </p:nvPr>
        </p:nvSpPr>
        <p:spPr>
          <a:xfrm>
            <a:off x="207425" y="941464"/>
            <a:ext cx="8711864" cy="4975073"/>
          </a:xfrm>
          <a:ln/>
        </p:spPr>
        <p:txBody>
          <a:bodyPr tIns="47531"/>
          <a:lstStyle/>
          <a:p>
            <a:pPr marL="391563" indent="-293673">
              <a:buClr>
                <a:srgbClr val="FFFFFF"/>
              </a:buClr>
              <a:buSzPct val="45000"/>
              <a:buFont typeface="Wingdings" charset="2"/>
              <a:buChar char=""/>
              <a:tabLst>
                <a:tab pos="656446" algn="l"/>
                <a:tab pos="1312888" algn="l"/>
                <a:tab pos="1969337" algn="l"/>
                <a:tab pos="2625782" algn="l"/>
                <a:tab pos="3282226" algn="l"/>
                <a:tab pos="3938674" algn="l"/>
                <a:tab pos="4595118" algn="l"/>
                <a:tab pos="5251564" algn="l"/>
                <a:tab pos="5908009" algn="l"/>
                <a:tab pos="6564455" algn="l"/>
                <a:tab pos="7220901" algn="l"/>
                <a:tab pos="7877346" algn="l"/>
                <a:tab pos="8533791" algn="l"/>
              </a:tabLst>
            </a:pPr>
            <a:r>
              <a:rPr lang="en-US" sz="2900" dirty="0"/>
              <a:t>Evaluation using BLEU</a:t>
            </a:r>
          </a:p>
        </p:txBody>
      </p:sp>
      <p:graphicFrame>
        <p:nvGraphicFramePr>
          <p:cNvPr id="8195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5462245"/>
              </p:ext>
            </p:extLst>
          </p:nvPr>
        </p:nvGraphicFramePr>
        <p:xfrm>
          <a:off x="769202" y="1770644"/>
          <a:ext cx="7882161" cy="2487536"/>
        </p:xfrm>
        <a:graphic>
          <a:graphicData uri="http://schemas.openxmlformats.org/drawingml/2006/table">
            <a:tbl>
              <a:tblPr/>
              <a:tblGrid>
                <a:gridCol w="1575416"/>
                <a:gridCol w="1575416"/>
                <a:gridCol w="1577109"/>
                <a:gridCol w="1575416"/>
                <a:gridCol w="1578804"/>
              </a:tblGrid>
              <a:tr h="621884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DejaVu Sans" charset="0"/>
                        <a:cs typeface="DejaVu Sans" charset="0"/>
                      </a:endParaRPr>
                    </a:p>
                  </a:txBody>
                  <a:tcPr marL="81664" marR="81664" marT="56835" marB="42438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</a:pPr>
                      <a:r>
                        <a:rPr kumimoji="0" lang="en-US" sz="2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itchFamily="32" charset="0"/>
                          <a:ea typeface="DejaVu Sans" charset="0"/>
                          <a:cs typeface="DejaVu Sans" charset="0"/>
                        </a:rPr>
                        <a:t>News</a:t>
                      </a:r>
                    </a:p>
                  </a:txBody>
                  <a:tcPr marL="81664" marR="81664" marT="50664" marB="42438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</a:pPr>
                      <a:r>
                        <a:rPr kumimoji="0" lang="en-US" sz="2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itchFamily="32" charset="0"/>
                          <a:ea typeface="DejaVu Sans" charset="0"/>
                          <a:cs typeface="DejaVu Sans" charset="0"/>
                        </a:rPr>
                        <a:t>Medical</a:t>
                      </a:r>
                    </a:p>
                  </a:txBody>
                  <a:tcPr marL="81664" marR="81664" marT="50664" marB="42438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</a:pPr>
                      <a:r>
                        <a:rPr kumimoji="0" lang="en-US" sz="2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itchFamily="32" charset="0"/>
                          <a:ea typeface="DejaVu Sans" charset="0"/>
                          <a:cs typeface="DejaVu Sans" charset="0"/>
                        </a:rPr>
                        <a:t>Science</a:t>
                      </a:r>
                    </a:p>
                  </a:txBody>
                  <a:tcPr marL="81664" marR="81664" marT="50664" marB="42438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</a:pPr>
                      <a:r>
                        <a:rPr kumimoji="0" lang="en-US" sz="2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itchFamily="32" charset="0"/>
                          <a:ea typeface="DejaVu Sans" charset="0"/>
                          <a:cs typeface="DejaVu Sans" charset="0"/>
                        </a:rPr>
                        <a:t>Subtitles</a:t>
                      </a:r>
                    </a:p>
                  </a:txBody>
                  <a:tcPr marL="81664" marR="81664" marT="50664" marB="42438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FF"/>
                    </a:solidFill>
                  </a:tcPr>
                </a:tc>
              </a:tr>
              <a:tr h="621884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</a:pPr>
                      <a:r>
                        <a:rPr kumimoji="0" lang="en-US" sz="2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itchFamily="32" charset="0"/>
                          <a:ea typeface="DejaVu Sans" charset="0"/>
                          <a:cs typeface="DejaVu Sans" charset="0"/>
                        </a:rPr>
                        <a:t>Seen</a:t>
                      </a:r>
                    </a:p>
                  </a:txBody>
                  <a:tcPr marL="81664" marR="81664" marT="50664" marB="42438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</a:pPr>
                      <a:r>
                        <a:rPr kumimoji="0" lang="en-US" sz="2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itchFamily="32" charset="0"/>
                          <a:ea typeface="DejaVu Sans" charset="0"/>
                          <a:cs typeface="DejaVu Sans" charset="0"/>
                        </a:rPr>
                        <a:t>+0.3%</a:t>
                      </a:r>
                    </a:p>
                  </a:txBody>
                  <a:tcPr marL="81664" marR="81664" marT="50664" marB="42438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</a:pPr>
                      <a:r>
                        <a:rPr kumimoji="0" lang="en-US" sz="2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itchFamily="32" charset="0"/>
                          <a:ea typeface="DejaVu Sans" charset="0"/>
                          <a:cs typeface="DejaVu Sans" charset="0"/>
                        </a:rPr>
                        <a:t>+8.1%</a:t>
                      </a:r>
                    </a:p>
                  </a:txBody>
                  <a:tcPr marL="81664" marR="81664" marT="50664" marB="42438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</a:pPr>
                      <a:r>
                        <a:rPr kumimoji="0" lang="en-US" sz="2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itchFamily="32" charset="0"/>
                          <a:ea typeface="DejaVu Sans" charset="0"/>
                          <a:cs typeface="DejaVu Sans" charset="0"/>
                        </a:rPr>
                        <a:t>+6.1%</a:t>
                      </a:r>
                    </a:p>
                  </a:txBody>
                  <a:tcPr marL="81664" marR="81664" marT="50664" marB="42438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</a:pPr>
                      <a:r>
                        <a:rPr kumimoji="0" lang="en-US" sz="2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itchFamily="32" charset="0"/>
                          <a:ea typeface="DejaVu Sans" charset="0"/>
                          <a:cs typeface="DejaVu Sans" charset="0"/>
                        </a:rPr>
                        <a:t>+5.7%</a:t>
                      </a:r>
                    </a:p>
                  </a:txBody>
                  <a:tcPr marL="81664" marR="81664" marT="50664" marB="42438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</a:tr>
              <a:tr h="621884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</a:pPr>
                      <a:r>
                        <a:rPr kumimoji="0" lang="en-US" sz="2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itchFamily="32" charset="0"/>
                          <a:ea typeface="DejaVu Sans" charset="0"/>
                          <a:cs typeface="DejaVu Sans" charset="0"/>
                        </a:rPr>
                        <a:t>Sense</a:t>
                      </a:r>
                    </a:p>
                  </a:txBody>
                  <a:tcPr marL="81664" marR="81664" marT="50664" marB="42438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</a:pPr>
                      <a:r>
                        <a:rPr kumimoji="0" lang="en-US" sz="2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itchFamily="32" charset="0"/>
                          <a:ea typeface="DejaVu Sans" charset="0"/>
                          <a:cs typeface="DejaVu Sans" charset="0"/>
                        </a:rPr>
                        <a:t>+0.6%</a:t>
                      </a:r>
                    </a:p>
                  </a:txBody>
                  <a:tcPr marL="81664" marR="81664" marT="50664" marB="42438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</a:pPr>
                      <a:r>
                        <a:rPr kumimoji="0" lang="en-US" sz="2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itchFamily="32" charset="0"/>
                          <a:ea typeface="DejaVu Sans" charset="0"/>
                          <a:cs typeface="DejaVu Sans" charset="0"/>
                        </a:rPr>
                        <a:t>+6.6%</a:t>
                      </a:r>
                    </a:p>
                  </a:txBody>
                  <a:tcPr marL="81664" marR="81664" marT="50664" marB="42438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</a:pPr>
                      <a:r>
                        <a:rPr kumimoji="0" lang="en-US" sz="2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itchFamily="32" charset="0"/>
                          <a:ea typeface="DejaVu Sans" charset="0"/>
                          <a:cs typeface="DejaVu Sans" charset="0"/>
                        </a:rPr>
                        <a:t>+4.4%</a:t>
                      </a:r>
                    </a:p>
                  </a:txBody>
                  <a:tcPr marL="81664" marR="81664" marT="50664" marB="42438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</a:pPr>
                      <a:r>
                        <a:rPr kumimoji="0" lang="en-US" sz="2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itchFamily="32" charset="0"/>
                          <a:ea typeface="DejaVu Sans" charset="0"/>
                          <a:cs typeface="DejaVu Sans" charset="0"/>
                        </a:rPr>
                        <a:t>+8.7%</a:t>
                      </a:r>
                    </a:p>
                  </a:txBody>
                  <a:tcPr marL="81664" marR="81664" marT="50664" marB="42438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FF"/>
                    </a:solidFill>
                  </a:tcPr>
                </a:tc>
              </a:tr>
              <a:tr h="621884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</a:pPr>
                      <a:r>
                        <a:rPr kumimoji="0" lang="en-US" sz="2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itchFamily="32" charset="0"/>
                          <a:ea typeface="DejaVu Sans" charset="0"/>
                          <a:cs typeface="DejaVu Sans" charset="0"/>
                        </a:rPr>
                        <a:t>Score</a:t>
                      </a:r>
                    </a:p>
                  </a:txBody>
                  <a:tcPr marL="81664" marR="81664" marT="50664" marB="42438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</a:pPr>
                      <a:r>
                        <a:rPr kumimoji="0" lang="en-US" sz="2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itchFamily="32" charset="0"/>
                          <a:ea typeface="DejaVu Sans" charset="0"/>
                          <a:cs typeface="DejaVu Sans" charset="0"/>
                        </a:rPr>
                        <a:t>+0.6%</a:t>
                      </a:r>
                    </a:p>
                  </a:txBody>
                  <a:tcPr marL="81664" marR="81664" marT="50664" marB="42438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</a:pPr>
                      <a:r>
                        <a:rPr kumimoji="0" lang="en-US" sz="2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itchFamily="32" charset="0"/>
                          <a:ea typeface="DejaVu Sans" charset="0"/>
                          <a:cs typeface="DejaVu Sans" charset="0"/>
                        </a:rPr>
                        <a:t>+4.5%</a:t>
                      </a:r>
                    </a:p>
                  </a:txBody>
                  <a:tcPr marL="81664" marR="81664" marT="50664" marB="42438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</a:pPr>
                      <a:r>
                        <a:rPr kumimoji="0" lang="en-US" sz="2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itchFamily="32" charset="0"/>
                          <a:ea typeface="DejaVu Sans" charset="0"/>
                          <a:cs typeface="DejaVu Sans" charset="0"/>
                        </a:rPr>
                        <a:t>+9.9%</a:t>
                      </a:r>
                    </a:p>
                  </a:txBody>
                  <a:tcPr marL="81664" marR="81664" marT="50664" marB="42438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</a:pPr>
                      <a:r>
                        <a:rPr kumimoji="0" lang="en-US" sz="2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itchFamily="32" charset="0"/>
                          <a:ea typeface="DejaVu Sans" charset="0"/>
                          <a:cs typeface="DejaVu Sans" charset="0"/>
                        </a:rPr>
                        <a:t>+8.4%</a:t>
                      </a:r>
                    </a:p>
                  </a:txBody>
                  <a:tcPr marL="81664" marR="81664" marT="50664" marB="42438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</a:tr>
            </a:tbl>
          </a:graphicData>
        </a:graphic>
      </p:graphicFrame>
      <p:sp>
        <p:nvSpPr>
          <p:cNvPr id="8281" name="Text Box 89"/>
          <p:cNvSpPr txBox="1">
            <a:spLocks noChangeArrowheads="1"/>
          </p:cNvSpPr>
          <p:nvPr/>
        </p:nvSpPr>
        <p:spPr bwMode="auto">
          <a:xfrm>
            <a:off x="2981742" y="5257800"/>
            <a:ext cx="5964918" cy="2192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15" tIns="97937" rIns="81615" bIns="40807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 marL="863600" indent="-32385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lvl="1" defTabSz="914116">
              <a:lnSpc>
                <a:spcPct val="75000"/>
              </a:lnSpc>
              <a:buClr>
                <a:srgbClr val="C0C0C0"/>
              </a:buClr>
              <a:buSzPct val="45000"/>
              <a:buFont typeface="Wingdings" charset="2"/>
              <a:buChar char=""/>
            </a:pPr>
            <a:r>
              <a:rPr lang="en-US" dirty="0" err="1">
                <a:solidFill>
                  <a:srgbClr val="F79646">
                    <a:lumMod val="40000"/>
                    <a:lumOff val="60000"/>
                  </a:srgbClr>
                </a:solidFill>
              </a:rPr>
              <a:t>Hansard</a:t>
            </a:r>
            <a:r>
              <a:rPr lang="en-US" dirty="0">
                <a:solidFill>
                  <a:srgbClr val="F79646">
                    <a:lumMod val="40000"/>
                    <a:lumOff val="60000"/>
                  </a:srgbClr>
                </a:solidFill>
              </a:rPr>
              <a:t>: 	   8m	</a:t>
            </a:r>
            <a:r>
              <a:rPr lang="en-US" dirty="0" err="1">
                <a:solidFill>
                  <a:srgbClr val="F79646">
                    <a:lumMod val="40000"/>
                    <a:lumOff val="60000"/>
                  </a:srgbClr>
                </a:solidFill>
              </a:rPr>
              <a:t>sents</a:t>
            </a:r>
            <a:r>
              <a:rPr lang="en-US" dirty="0">
                <a:solidFill>
                  <a:srgbClr val="F79646">
                    <a:lumMod val="40000"/>
                    <a:lumOff val="60000"/>
                  </a:srgbClr>
                </a:solidFill>
              </a:rPr>
              <a:t>	161m </a:t>
            </a:r>
            <a:r>
              <a:rPr lang="en-US" dirty="0" err="1">
                <a:solidFill>
                  <a:srgbClr val="F79646">
                    <a:lumMod val="40000"/>
                    <a:lumOff val="60000"/>
                  </a:srgbClr>
                </a:solidFill>
              </a:rPr>
              <a:t>fr</a:t>
            </a:r>
            <a:r>
              <a:rPr lang="en-US" dirty="0">
                <a:solidFill>
                  <a:srgbClr val="F79646">
                    <a:lumMod val="40000"/>
                    <a:lumOff val="60000"/>
                  </a:srgbClr>
                </a:solidFill>
              </a:rPr>
              <a:t>-tokens</a:t>
            </a:r>
          </a:p>
          <a:p>
            <a:pPr lvl="1" defTabSz="914116">
              <a:lnSpc>
                <a:spcPct val="75000"/>
              </a:lnSpc>
              <a:spcAft>
                <a:spcPts val="136"/>
              </a:spcAft>
              <a:buClr>
                <a:srgbClr val="C0C0C0"/>
              </a:buClr>
              <a:buSzPct val="45000"/>
              <a:buFont typeface="Wingdings" charset="2"/>
              <a:buChar char=""/>
            </a:pPr>
            <a:r>
              <a:rPr lang="en-US" dirty="0">
                <a:solidFill>
                  <a:srgbClr val="F79646">
                    <a:lumMod val="40000"/>
                    <a:lumOff val="60000"/>
                  </a:srgbClr>
                </a:solidFill>
              </a:rPr>
              <a:t>News:	135k	</a:t>
            </a:r>
            <a:r>
              <a:rPr lang="en-US" dirty="0" err="1">
                <a:solidFill>
                  <a:srgbClr val="F79646">
                    <a:lumMod val="40000"/>
                    <a:lumOff val="60000"/>
                  </a:srgbClr>
                </a:solidFill>
              </a:rPr>
              <a:t>sents</a:t>
            </a:r>
            <a:r>
              <a:rPr lang="en-US" dirty="0">
                <a:solidFill>
                  <a:srgbClr val="F79646">
                    <a:lumMod val="40000"/>
                    <a:lumOff val="60000"/>
                  </a:srgbClr>
                </a:solidFill>
              </a:rPr>
              <a:t>	 3.9m </a:t>
            </a:r>
            <a:r>
              <a:rPr lang="en-US" dirty="0" err="1">
                <a:solidFill>
                  <a:srgbClr val="F79646">
                    <a:lumMod val="40000"/>
                    <a:lumOff val="60000"/>
                  </a:srgbClr>
                </a:solidFill>
              </a:rPr>
              <a:t>fr</a:t>
            </a:r>
            <a:r>
              <a:rPr lang="en-US" dirty="0">
                <a:solidFill>
                  <a:srgbClr val="F79646">
                    <a:lumMod val="40000"/>
                    <a:lumOff val="60000"/>
                  </a:srgbClr>
                </a:solidFill>
              </a:rPr>
              <a:t>-tokens</a:t>
            </a:r>
          </a:p>
          <a:p>
            <a:pPr lvl="1" defTabSz="914116">
              <a:lnSpc>
                <a:spcPct val="75000"/>
              </a:lnSpc>
              <a:buClr>
                <a:srgbClr val="C0C0C0"/>
              </a:buClr>
              <a:buSzPct val="45000"/>
              <a:buFont typeface="Wingdings" charset="2"/>
              <a:buChar char=""/>
            </a:pPr>
            <a:r>
              <a:rPr lang="en-US" dirty="0">
                <a:solidFill>
                  <a:srgbClr val="F79646">
                    <a:lumMod val="40000"/>
                    <a:lumOff val="60000"/>
                  </a:srgbClr>
                </a:solidFill>
              </a:rPr>
              <a:t>Medical:	472k	</a:t>
            </a:r>
            <a:r>
              <a:rPr lang="en-US" dirty="0" err="1">
                <a:solidFill>
                  <a:srgbClr val="F79646">
                    <a:lumMod val="40000"/>
                    <a:lumOff val="60000"/>
                  </a:srgbClr>
                </a:solidFill>
              </a:rPr>
              <a:t>sents</a:t>
            </a:r>
            <a:r>
              <a:rPr lang="en-US" dirty="0">
                <a:solidFill>
                  <a:srgbClr val="F79646">
                    <a:lumMod val="40000"/>
                    <a:lumOff val="60000"/>
                  </a:srgbClr>
                </a:solidFill>
              </a:rPr>
              <a:t>	 6.5m </a:t>
            </a:r>
            <a:r>
              <a:rPr lang="en-US" dirty="0" err="1">
                <a:solidFill>
                  <a:srgbClr val="F79646">
                    <a:lumMod val="40000"/>
                    <a:lumOff val="60000"/>
                  </a:srgbClr>
                </a:solidFill>
              </a:rPr>
              <a:t>fr</a:t>
            </a:r>
            <a:r>
              <a:rPr lang="en-US" dirty="0">
                <a:solidFill>
                  <a:srgbClr val="F79646">
                    <a:lumMod val="40000"/>
                    <a:lumOff val="60000"/>
                  </a:srgbClr>
                </a:solidFill>
              </a:rPr>
              <a:t>-tokens</a:t>
            </a:r>
          </a:p>
          <a:p>
            <a:pPr lvl="1" defTabSz="914116">
              <a:lnSpc>
                <a:spcPct val="75000"/>
              </a:lnSpc>
              <a:buClr>
                <a:srgbClr val="C0C0C0"/>
              </a:buClr>
              <a:buSzPct val="45000"/>
              <a:buFont typeface="Wingdings" charset="2"/>
              <a:buChar char=""/>
            </a:pPr>
            <a:r>
              <a:rPr lang="en-US" dirty="0">
                <a:solidFill>
                  <a:srgbClr val="F79646">
                    <a:lumMod val="40000"/>
                    <a:lumOff val="60000"/>
                  </a:srgbClr>
                </a:solidFill>
              </a:rPr>
              <a:t>Science:	139k	</a:t>
            </a:r>
            <a:r>
              <a:rPr lang="en-US" dirty="0" err="1">
                <a:solidFill>
                  <a:srgbClr val="F79646">
                    <a:lumMod val="40000"/>
                    <a:lumOff val="60000"/>
                  </a:srgbClr>
                </a:solidFill>
              </a:rPr>
              <a:t>sents</a:t>
            </a:r>
            <a:r>
              <a:rPr lang="en-US" dirty="0">
                <a:solidFill>
                  <a:srgbClr val="F79646">
                    <a:lumMod val="40000"/>
                    <a:lumOff val="60000"/>
                  </a:srgbClr>
                </a:solidFill>
              </a:rPr>
              <a:t>	 4.3m </a:t>
            </a:r>
            <a:r>
              <a:rPr lang="en-US" dirty="0" err="1">
                <a:solidFill>
                  <a:srgbClr val="F79646">
                    <a:lumMod val="40000"/>
                    <a:lumOff val="60000"/>
                  </a:srgbClr>
                </a:solidFill>
              </a:rPr>
              <a:t>fr</a:t>
            </a:r>
            <a:r>
              <a:rPr lang="en-US" dirty="0">
                <a:solidFill>
                  <a:srgbClr val="F79646">
                    <a:lumMod val="40000"/>
                    <a:lumOff val="60000"/>
                  </a:srgbClr>
                </a:solidFill>
              </a:rPr>
              <a:t>-tokens</a:t>
            </a:r>
          </a:p>
          <a:p>
            <a:pPr lvl="1" defTabSz="914116">
              <a:lnSpc>
                <a:spcPct val="75000"/>
              </a:lnSpc>
              <a:buClr>
                <a:srgbClr val="C0C0C0"/>
              </a:buClr>
              <a:buSzPct val="45000"/>
              <a:buFont typeface="Wingdings" charset="2"/>
              <a:buChar char=""/>
            </a:pPr>
            <a:r>
              <a:rPr lang="en-US" dirty="0">
                <a:solidFill>
                  <a:srgbClr val="F79646">
                    <a:lumMod val="40000"/>
                    <a:lumOff val="60000"/>
                  </a:srgbClr>
                </a:solidFill>
              </a:rPr>
              <a:t>Subtitles:	  19m	</a:t>
            </a:r>
            <a:r>
              <a:rPr lang="en-US" dirty="0" err="1">
                <a:solidFill>
                  <a:srgbClr val="F79646">
                    <a:lumMod val="40000"/>
                    <a:lumOff val="60000"/>
                  </a:srgbClr>
                </a:solidFill>
              </a:rPr>
              <a:t>sents</a:t>
            </a:r>
            <a:r>
              <a:rPr lang="en-US" dirty="0">
                <a:solidFill>
                  <a:srgbClr val="F79646">
                    <a:lumMod val="40000"/>
                    <a:lumOff val="60000"/>
                  </a:srgbClr>
                </a:solidFill>
              </a:rPr>
              <a:t>	155m </a:t>
            </a:r>
            <a:r>
              <a:rPr lang="en-US" dirty="0" err="1">
                <a:solidFill>
                  <a:srgbClr val="F79646">
                    <a:lumMod val="40000"/>
                    <a:lumOff val="60000"/>
                  </a:srgbClr>
                </a:solidFill>
              </a:rPr>
              <a:t>fr</a:t>
            </a:r>
            <a:r>
              <a:rPr lang="en-US" dirty="0">
                <a:solidFill>
                  <a:srgbClr val="F79646">
                    <a:lumMod val="40000"/>
                    <a:lumOff val="60000"/>
                  </a:srgbClr>
                </a:solidFill>
              </a:rPr>
              <a:t>-tokens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>
                    <a:tint val="75000"/>
                  </a:prstClr>
                </a:solidFill>
              </a:rPr>
              <a:t>DAMT - MTM</a:t>
            </a: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ECD12-9F81-4913-B0E8-2DC0F0517FBD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49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>
                <a:solidFill>
                  <a:prstClr val="white">
                    <a:tint val="75000"/>
                  </a:prstClr>
                </a:solidFill>
              </a:rPr>
              <a:t>Carpuat, Daume, Fraser, Quirk</a:t>
            </a: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398560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Domain Adaptation I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Domain adaptation is the problem in machine learning which occurs when one wishes to train on one distribution and test on another</a:t>
            </a:r>
          </a:p>
          <a:p>
            <a:pPr lvl="1"/>
            <a:r>
              <a:rPr lang="de-DE" dirty="0" smtClean="0"/>
              <a:t>For example, train a POS tagger on the German Tiger corpus, which is in the "news" domain</a:t>
            </a:r>
          </a:p>
          <a:p>
            <a:pPr lvl="1"/>
            <a:r>
              <a:rPr lang="de-DE" dirty="0" smtClean="0"/>
              <a:t>Test on German tweets (in the "tweet" domain?)</a:t>
            </a:r>
          </a:p>
          <a:p>
            <a:r>
              <a:rPr lang="de-DE" dirty="0" smtClean="0"/>
              <a:t>However, the term is overloaded, meaning different things to different people</a:t>
            </a:r>
          </a:p>
          <a:p>
            <a:pPr lvl="1"/>
            <a:r>
              <a:rPr lang="de-DE" dirty="0" smtClean="0"/>
              <a:t>There are many different scenarios studied in the literature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35614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Senses are domain/language specific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921327" y="3581400"/>
            <a:ext cx="1524000" cy="6858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6" rIns="91410" bIns="45706" rtlCol="0" anchor="ctr"/>
          <a:lstStyle/>
          <a:p>
            <a:pPr algn="ctr" defTabSz="914116"/>
            <a:r>
              <a:rPr lang="en-US" sz="2000" dirty="0">
                <a:solidFill>
                  <a:prstClr val="white"/>
                </a:solidFill>
              </a:rPr>
              <a:t>run</a:t>
            </a:r>
          </a:p>
        </p:txBody>
      </p:sp>
      <p:sp>
        <p:nvSpPr>
          <p:cNvPr id="8" name="Rectangle 7"/>
          <p:cNvSpPr/>
          <p:nvPr/>
        </p:nvSpPr>
        <p:spPr>
          <a:xfrm>
            <a:off x="3512130" y="3581400"/>
            <a:ext cx="1524000" cy="6858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6" rIns="91410" bIns="45706" rtlCol="0" anchor="ctr"/>
          <a:lstStyle/>
          <a:p>
            <a:pPr algn="ctr" defTabSz="914116"/>
            <a:r>
              <a:rPr lang="en-US" sz="2000" dirty="0">
                <a:solidFill>
                  <a:prstClr val="white"/>
                </a:solidFill>
              </a:rPr>
              <a:t>virus</a:t>
            </a:r>
          </a:p>
        </p:txBody>
      </p:sp>
      <p:sp>
        <p:nvSpPr>
          <p:cNvPr id="9" name="Rectangle 8"/>
          <p:cNvSpPr/>
          <p:nvPr/>
        </p:nvSpPr>
        <p:spPr>
          <a:xfrm>
            <a:off x="6102927" y="3581400"/>
            <a:ext cx="1524000" cy="6858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6" rIns="91410" bIns="45706" rtlCol="0" anchor="ctr"/>
          <a:lstStyle/>
          <a:p>
            <a:pPr algn="ctr" defTabSz="914116"/>
            <a:r>
              <a:rPr lang="en-US" sz="2000" dirty="0">
                <a:solidFill>
                  <a:prstClr val="white"/>
                </a:solidFill>
              </a:rPr>
              <a:t>window</a:t>
            </a:r>
          </a:p>
        </p:txBody>
      </p:sp>
      <p:sp>
        <p:nvSpPr>
          <p:cNvPr id="12" name="Rectangle 11"/>
          <p:cNvSpPr/>
          <p:nvPr/>
        </p:nvSpPr>
        <p:spPr>
          <a:xfrm>
            <a:off x="914400" y="5410202"/>
            <a:ext cx="1524000" cy="636613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6" rIns="91410" bIns="45706" rtlCol="0" anchor="ctr"/>
          <a:lstStyle/>
          <a:p>
            <a:pPr algn="ctr" defTabSz="914116"/>
            <a:r>
              <a:rPr lang="ja-JP" altLang="en-US" sz="2000" dirty="0">
                <a:solidFill>
                  <a:prstClr val="white"/>
                </a:solidFill>
              </a:rPr>
              <a:t>走る</a:t>
            </a:r>
            <a:endParaRPr lang="en-US" sz="2000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124200" y="5410202"/>
            <a:ext cx="990600" cy="63661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6" rIns="91410" bIns="45706" rtlCol="0" anchor="ctr"/>
          <a:lstStyle/>
          <a:p>
            <a:pPr algn="ctr" defTabSz="914116"/>
            <a:r>
              <a:rPr lang="ja-JP" altLang="en-US" sz="2000" dirty="0">
                <a:solidFill>
                  <a:prstClr val="white"/>
                </a:solidFill>
              </a:rPr>
              <a:t>病原体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267200" y="5410202"/>
            <a:ext cx="1219200" cy="63661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6" rIns="91410" bIns="45706" rtlCol="0" anchor="ctr"/>
          <a:lstStyle/>
          <a:p>
            <a:pPr algn="ctr" defTabSz="914116"/>
            <a:r>
              <a:rPr lang="ja-JP" altLang="en-US" sz="2000" dirty="0">
                <a:solidFill>
                  <a:prstClr val="white"/>
                </a:solidFill>
              </a:rPr>
              <a:t>ウィルス</a:t>
            </a:r>
            <a:endParaRPr lang="en-US" sz="2000" dirty="0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715000" y="5410202"/>
            <a:ext cx="838200" cy="63661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6" rIns="91410" bIns="45706" rtlCol="0" anchor="ctr"/>
          <a:lstStyle/>
          <a:p>
            <a:pPr algn="ctr" defTabSz="914116"/>
            <a:r>
              <a:rPr lang="ja-JP" altLang="en-US" sz="2000" dirty="0">
                <a:solidFill>
                  <a:prstClr val="white"/>
                </a:solidFill>
              </a:rPr>
              <a:t>窓</a:t>
            </a:r>
            <a:endParaRPr lang="en-US" sz="2000" dirty="0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705600" y="5410202"/>
            <a:ext cx="1524000" cy="63661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6" rIns="91410" bIns="45706" rtlCol="0" anchor="ctr"/>
          <a:lstStyle/>
          <a:p>
            <a:pPr algn="ctr" defTabSz="914116"/>
            <a:r>
              <a:rPr lang="ja-JP" altLang="en-US" sz="2000" dirty="0">
                <a:solidFill>
                  <a:prstClr val="white"/>
                </a:solidFill>
              </a:rPr>
              <a:t>ウィンドウ</a:t>
            </a:r>
            <a:endParaRPr lang="en-US" sz="2000" dirty="0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33400" y="1828800"/>
            <a:ext cx="990600" cy="609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6" rIns="91410" bIns="45706" rtlCol="0" anchor="ctr"/>
          <a:lstStyle/>
          <a:p>
            <a:pPr algn="ctr" defTabSz="914116"/>
            <a:r>
              <a:rPr lang="en-US" altLang="ja-JP" sz="2000" dirty="0" err="1">
                <a:solidFill>
                  <a:prstClr val="white"/>
                </a:solidFill>
              </a:rPr>
              <a:t>courir</a:t>
            </a:r>
            <a:endParaRPr lang="ja-JP" altLang="en-US" sz="2000" dirty="0">
              <a:solidFill>
                <a:prstClr val="white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676400" y="1828800"/>
            <a:ext cx="1219200" cy="609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6" rIns="91410" bIns="45706" rtlCol="0" anchor="ctr"/>
          <a:lstStyle/>
          <a:p>
            <a:pPr algn="ctr" defTabSz="914116"/>
            <a:r>
              <a:rPr lang="en-US" altLang="ja-JP" sz="2000" dirty="0" err="1">
                <a:solidFill>
                  <a:prstClr val="white"/>
                </a:solidFill>
              </a:rPr>
              <a:t>éxécuter</a:t>
            </a:r>
            <a:endParaRPr lang="en-US" sz="2000" dirty="0">
              <a:solidFill>
                <a:prstClr val="white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505203" y="1828800"/>
            <a:ext cx="1524000" cy="609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6" rIns="91410" bIns="45706" rtlCol="0" anchor="ctr"/>
          <a:lstStyle/>
          <a:p>
            <a:pPr algn="ctr" defTabSz="914116"/>
            <a:r>
              <a:rPr lang="en-US" sz="2000" dirty="0">
                <a:solidFill>
                  <a:prstClr val="white"/>
                </a:solidFill>
              </a:rPr>
              <a:t>virus</a:t>
            </a:r>
          </a:p>
        </p:txBody>
      </p:sp>
      <p:sp>
        <p:nvSpPr>
          <p:cNvPr id="20" name="Rectangle 19"/>
          <p:cNvSpPr/>
          <p:nvPr/>
        </p:nvSpPr>
        <p:spPr>
          <a:xfrm>
            <a:off x="6096000" y="1828800"/>
            <a:ext cx="1524000" cy="609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6" rIns="91410" bIns="45706" rtlCol="0" anchor="ctr"/>
          <a:lstStyle/>
          <a:p>
            <a:pPr algn="ctr" defTabSz="914116"/>
            <a:r>
              <a:rPr lang="en-US" sz="2000" dirty="0" err="1">
                <a:solidFill>
                  <a:prstClr val="white"/>
                </a:solidFill>
              </a:rPr>
              <a:t>fenêtre</a:t>
            </a:r>
            <a:endParaRPr lang="en-US" sz="2000" dirty="0">
              <a:solidFill>
                <a:prstClr val="white"/>
              </a:solidFill>
            </a:endParaRPr>
          </a:p>
        </p:txBody>
      </p:sp>
      <p:cxnSp>
        <p:nvCxnSpPr>
          <p:cNvPr id="22" name="Curved Connector 21"/>
          <p:cNvCxnSpPr>
            <a:stCxn id="6" idx="0"/>
            <a:endCxn id="17" idx="2"/>
          </p:cNvCxnSpPr>
          <p:nvPr/>
        </p:nvCxnSpPr>
        <p:spPr>
          <a:xfrm rot="16200000" flipV="1">
            <a:off x="784515" y="2682588"/>
            <a:ext cx="1143000" cy="654627"/>
          </a:xfrm>
          <a:prstGeom prst="curvedConnector3">
            <a:avLst/>
          </a:prstGeom>
          <a:ln w="53975">
            <a:solidFill>
              <a:schemeClr val="bg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urved Connector 27"/>
          <p:cNvCxnSpPr>
            <a:stCxn id="6" idx="0"/>
            <a:endCxn id="18" idx="2"/>
          </p:cNvCxnSpPr>
          <p:nvPr/>
        </p:nvCxnSpPr>
        <p:spPr>
          <a:xfrm rot="5400000" flipH="1" flipV="1">
            <a:off x="1413166" y="2708565"/>
            <a:ext cx="1143000" cy="602673"/>
          </a:xfrm>
          <a:prstGeom prst="curvedConnector3">
            <a:avLst/>
          </a:prstGeom>
          <a:ln w="53975">
            <a:solidFill>
              <a:schemeClr val="bg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urved Connector 30"/>
          <p:cNvCxnSpPr>
            <a:stCxn id="9" idx="0"/>
            <a:endCxn id="20" idx="2"/>
          </p:cNvCxnSpPr>
          <p:nvPr/>
        </p:nvCxnSpPr>
        <p:spPr>
          <a:xfrm rot="16200000" flipV="1">
            <a:off x="6289967" y="3006438"/>
            <a:ext cx="1143000" cy="6927"/>
          </a:xfrm>
          <a:prstGeom prst="curvedConnector3">
            <a:avLst>
              <a:gd name="adj1" fmla="val 50000"/>
            </a:avLst>
          </a:prstGeom>
          <a:ln w="53975">
            <a:solidFill>
              <a:schemeClr val="bg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urved Connector 35"/>
          <p:cNvCxnSpPr>
            <a:stCxn id="8" idx="0"/>
            <a:endCxn id="19" idx="2"/>
          </p:cNvCxnSpPr>
          <p:nvPr/>
        </p:nvCxnSpPr>
        <p:spPr>
          <a:xfrm rot="16200000" flipV="1">
            <a:off x="3699164" y="3006438"/>
            <a:ext cx="1143000" cy="6927"/>
          </a:xfrm>
          <a:prstGeom prst="curvedConnector3">
            <a:avLst>
              <a:gd name="adj1" fmla="val 50000"/>
            </a:avLst>
          </a:prstGeom>
          <a:ln w="53975">
            <a:solidFill>
              <a:schemeClr val="bg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urved Connector 38"/>
          <p:cNvCxnSpPr>
            <a:endCxn id="12" idx="0"/>
          </p:cNvCxnSpPr>
          <p:nvPr/>
        </p:nvCxnSpPr>
        <p:spPr>
          <a:xfrm rot="5400000">
            <a:off x="1108365" y="4835238"/>
            <a:ext cx="1142999" cy="6927"/>
          </a:xfrm>
          <a:prstGeom prst="curvedConnector3">
            <a:avLst>
              <a:gd name="adj1" fmla="val 50000"/>
            </a:avLst>
          </a:prstGeom>
          <a:ln w="53975">
            <a:solidFill>
              <a:schemeClr val="bg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urved Connector 41"/>
          <p:cNvCxnSpPr>
            <a:stCxn id="8" idx="2"/>
            <a:endCxn id="13" idx="0"/>
          </p:cNvCxnSpPr>
          <p:nvPr/>
        </p:nvCxnSpPr>
        <p:spPr>
          <a:xfrm rot="5400000">
            <a:off x="3375315" y="4511388"/>
            <a:ext cx="1142999" cy="654627"/>
          </a:xfrm>
          <a:prstGeom prst="curvedConnector3">
            <a:avLst>
              <a:gd name="adj1" fmla="val 50000"/>
            </a:avLst>
          </a:prstGeom>
          <a:ln w="53975">
            <a:solidFill>
              <a:schemeClr val="bg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urved Connector 44"/>
          <p:cNvCxnSpPr>
            <a:stCxn id="8" idx="2"/>
            <a:endCxn id="14" idx="0"/>
          </p:cNvCxnSpPr>
          <p:nvPr/>
        </p:nvCxnSpPr>
        <p:spPr>
          <a:xfrm rot="16200000" flipH="1">
            <a:off x="4003967" y="4537365"/>
            <a:ext cx="1142999" cy="602673"/>
          </a:xfrm>
          <a:prstGeom prst="curvedConnector3">
            <a:avLst>
              <a:gd name="adj1" fmla="val 50000"/>
            </a:avLst>
          </a:prstGeom>
          <a:ln w="53975">
            <a:solidFill>
              <a:schemeClr val="bg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urved Connector 48"/>
          <p:cNvCxnSpPr>
            <a:stCxn id="9" idx="2"/>
            <a:endCxn id="15" idx="0"/>
          </p:cNvCxnSpPr>
          <p:nvPr/>
        </p:nvCxnSpPr>
        <p:spPr>
          <a:xfrm rot="5400000">
            <a:off x="5928015" y="4473288"/>
            <a:ext cx="1142999" cy="730827"/>
          </a:xfrm>
          <a:prstGeom prst="curvedConnector3">
            <a:avLst>
              <a:gd name="adj1" fmla="val 50000"/>
            </a:avLst>
          </a:prstGeom>
          <a:ln w="53975">
            <a:solidFill>
              <a:schemeClr val="bg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urved Connector 49"/>
          <p:cNvCxnSpPr>
            <a:stCxn id="9" idx="2"/>
            <a:endCxn id="16" idx="0"/>
          </p:cNvCxnSpPr>
          <p:nvPr/>
        </p:nvCxnSpPr>
        <p:spPr>
          <a:xfrm rot="16200000" flipH="1">
            <a:off x="6594764" y="4537365"/>
            <a:ext cx="1142999" cy="602673"/>
          </a:xfrm>
          <a:prstGeom prst="curvedConnector3">
            <a:avLst>
              <a:gd name="adj1" fmla="val 50000"/>
            </a:avLst>
          </a:prstGeom>
          <a:ln w="53975">
            <a:solidFill>
              <a:schemeClr val="bg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ECD12-9F81-4913-B0E8-2DC0F0517FBD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50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>
                    <a:tint val="75000"/>
                  </a:prstClr>
                </a:solidFill>
              </a:rPr>
              <a:t>DAMT - MTM</a:t>
            </a: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>
                <a:solidFill>
                  <a:prstClr val="white">
                    <a:tint val="75000"/>
                  </a:prstClr>
                </a:solidFill>
              </a:rPr>
              <a:t>Carpuat, Daume, Fraser, Quirk</a:t>
            </a: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4776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Case 1: No NEW domain parallel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Common situation</a:t>
            </a:r>
          </a:p>
          <a:p>
            <a:pPr lvl="1"/>
            <a:r>
              <a:rPr lang="en-US" dirty="0" smtClean="0"/>
              <a:t>Lots of data in some OLD domain (e.g., government documents)</a:t>
            </a:r>
          </a:p>
          <a:p>
            <a:pPr lvl="1"/>
            <a:r>
              <a:rPr lang="en-US" dirty="0" smtClean="0"/>
              <a:t>Need to translate many NEW domain documents</a:t>
            </a:r>
          </a:p>
          <a:p>
            <a:r>
              <a:rPr lang="en-US" dirty="0" smtClean="0"/>
              <a:t>Acquiring additional NEW domain translations is critical!</a:t>
            </a:r>
          </a:p>
          <a:p>
            <a:r>
              <a:rPr lang="en-US" dirty="0" smtClean="0"/>
              <a:t>Lots of past work in term mining</a:t>
            </a:r>
          </a:p>
          <a:p>
            <a:pPr lvl="1"/>
            <a:r>
              <a:rPr lang="en-US" dirty="0" smtClean="0"/>
              <a:t>Distributional similarity </a:t>
            </a:r>
            <a:r>
              <a:rPr lang="en-US" sz="2200" dirty="0" smtClean="0">
                <a:latin typeface="+mj-lt"/>
              </a:rPr>
              <a:t>[Rapp 1996]</a:t>
            </a:r>
            <a:endParaRPr lang="en-US" dirty="0" smtClean="0">
              <a:latin typeface="+mj-lt"/>
            </a:endParaRPr>
          </a:p>
          <a:p>
            <a:pPr lvl="1"/>
            <a:r>
              <a:rPr lang="en-US" dirty="0" smtClean="0"/>
              <a:t>Orthographic similarity</a:t>
            </a:r>
          </a:p>
          <a:p>
            <a:pPr lvl="1"/>
            <a:r>
              <a:rPr lang="en-US" dirty="0" smtClean="0"/>
              <a:t>Temporal similarity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ECD12-9F81-4913-B0E8-2DC0F0517FBD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51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>
                    <a:tint val="75000"/>
                  </a:prstClr>
                </a:solidFill>
              </a:rPr>
              <a:t>DAMT - MTM</a:t>
            </a: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>
                <a:solidFill>
                  <a:prstClr val="white">
                    <a:tint val="75000"/>
                  </a:prstClr>
                </a:solidFill>
              </a:rPr>
              <a:t>Carpuat, Daume, Fraser, Quirk</a:t>
            </a: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675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Marginal matching for “sense” errors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ECD12-9F81-4913-B0E8-2DC0F0517FBD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52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>
                    <a:tint val="75000"/>
                  </a:prstClr>
                </a:solidFill>
              </a:rPr>
              <a:t>DAMT - MTM</a:t>
            </a: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>
                <a:solidFill>
                  <a:prstClr val="white">
                    <a:tint val="75000"/>
                  </a:prstClr>
                </a:solidFill>
              </a:rPr>
              <a:t>Carpuat, Daume, Fraser, Quirk</a:t>
            </a: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4" name="Table 1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92771817"/>
                  </p:ext>
                </p:extLst>
              </p:nvPr>
            </p:nvGraphicFramePr>
            <p:xfrm>
              <a:off x="4800600" y="1905003"/>
              <a:ext cx="4029387" cy="1483360"/>
            </p:xfrm>
            <a:graphic>
              <a:graphicData uri="http://schemas.openxmlformats.org/drawingml/2006/table">
                <a:tbl>
                  <a:tblPr firstRow="1" firstCol="1" lastRow="1" lastCol="1" bandRow="1">
                    <a:tableStyleId>{5C22544A-7EE6-4342-B048-85BDC9FD1C3A}</a:tableStyleId>
                  </a:tblPr>
                  <a:tblGrid>
                    <a:gridCol w="1193864"/>
                    <a:gridCol w="819468"/>
                    <a:gridCol w="733743"/>
                    <a:gridCol w="474980"/>
                    <a:gridCol w="807332"/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grant</a:t>
                          </a:r>
                          <a:endParaRPr lang="en-US" dirty="0"/>
                        </a:p>
                      </a:txBody>
                      <a:tcPr>
                        <a:solidFill>
                          <a:schemeClr val="bg1">
                            <a:lumMod val="50000"/>
                            <a:lumOff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tune</a:t>
                          </a:r>
                          <a:endParaRPr lang="en-US" dirty="0"/>
                        </a:p>
                      </a:txBody>
                      <a:tcPr>
                        <a:solidFill>
                          <a:schemeClr val="bg1">
                            <a:lumMod val="50000"/>
                            <a:lumOff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…</a:t>
                          </a:r>
                          <a:endParaRPr lang="en-US" dirty="0"/>
                        </a:p>
                      </a:txBody>
                      <a:tcPr>
                        <a:solidFill>
                          <a:schemeClr val="bg1">
                            <a:lumMod val="50000"/>
                            <a:lumOff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0" smtClean="0">
                                    <a:latin typeface="Cambria Math"/>
                                  </a:rPr>
                                  <m:t>𝚺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solidFill>
                          <a:schemeClr val="bg1">
                            <a:lumMod val="50000"/>
                            <a:lumOff val="50000"/>
                          </a:schemeClr>
                        </a:solid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accorder</a:t>
                          </a:r>
                          <a:endParaRPr lang="en-US" dirty="0"/>
                        </a:p>
                      </a:txBody>
                      <a:tcPr>
                        <a:solidFill>
                          <a:schemeClr val="bg1">
                            <a:lumMod val="50000"/>
                            <a:lumOff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9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…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10+…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…</a:t>
                          </a:r>
                          <a:endParaRPr lang="en-US" dirty="0"/>
                        </a:p>
                      </a:txBody>
                      <a:tcPr>
                        <a:solidFill>
                          <a:schemeClr val="bg1">
                            <a:lumMod val="50000"/>
                            <a:lumOff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…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…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…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…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0" smtClean="0">
                                    <a:latin typeface="Cambria Math"/>
                                  </a:rPr>
                                  <m:t>𝚺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solidFill>
                          <a:schemeClr val="bg1">
                            <a:lumMod val="50000"/>
                            <a:lumOff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9+…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1+…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…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noFill/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14" name="Table 1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xmlns="" xmlns:a14="http://schemas.microsoft.com/office/drawing/2010/main" val="3037210540"/>
                  </p:ext>
                </p:extLst>
              </p:nvPr>
            </p:nvGraphicFramePr>
            <p:xfrm>
              <a:off x="4800600" y="1905003"/>
              <a:ext cx="4029387" cy="1483360"/>
            </p:xfrm>
            <a:graphic>
              <a:graphicData uri="http://schemas.openxmlformats.org/drawingml/2006/table">
                <a:tbl>
                  <a:tblPr firstRow="1" firstCol="1" lastRow="1" lastCol="1" bandRow="1">
                    <a:tableStyleId>{5C22544A-7EE6-4342-B048-85BDC9FD1C3A}</a:tableStyleId>
                  </a:tblPr>
                  <a:tblGrid>
                    <a:gridCol w="1193864"/>
                    <a:gridCol w="819468"/>
                    <a:gridCol w="733743"/>
                    <a:gridCol w="474980"/>
                    <a:gridCol w="807332"/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grant</a:t>
                          </a:r>
                          <a:endParaRPr lang="en-US" dirty="0"/>
                        </a:p>
                      </a:txBody>
                      <a:tcPr>
                        <a:solidFill>
                          <a:schemeClr val="bg1">
                            <a:lumMod val="50000"/>
                            <a:lumOff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tune</a:t>
                          </a:r>
                          <a:endParaRPr lang="en-US" dirty="0"/>
                        </a:p>
                      </a:txBody>
                      <a:tcPr>
                        <a:solidFill>
                          <a:schemeClr val="bg1">
                            <a:lumMod val="50000"/>
                            <a:lumOff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…</a:t>
                          </a:r>
                          <a:endParaRPr lang="en-US" dirty="0"/>
                        </a:p>
                      </a:txBody>
                      <a:tcPr>
                        <a:solidFill>
                          <a:schemeClr val="bg1">
                            <a:lumMod val="50000"/>
                            <a:lumOff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400758" t="-8197" r="-758" b="-322951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accorder</a:t>
                          </a:r>
                          <a:endParaRPr lang="en-US" dirty="0"/>
                        </a:p>
                      </a:txBody>
                      <a:tcPr>
                        <a:solidFill>
                          <a:schemeClr val="bg1">
                            <a:lumMod val="50000"/>
                            <a:lumOff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9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…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10+…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…</a:t>
                          </a:r>
                          <a:endParaRPr lang="en-US" dirty="0"/>
                        </a:p>
                      </a:txBody>
                      <a:tcPr>
                        <a:solidFill>
                          <a:schemeClr val="bg1">
                            <a:lumMod val="50000"/>
                            <a:lumOff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…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…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…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…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510" t="-306557" r="-237245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9+…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1+…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…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noFill/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5" name="Table 1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63015834"/>
                  </p:ext>
                </p:extLst>
              </p:nvPr>
            </p:nvGraphicFramePr>
            <p:xfrm>
              <a:off x="4724400" y="4701540"/>
              <a:ext cx="4114800" cy="1483360"/>
            </p:xfrm>
            <a:graphic>
              <a:graphicData uri="http://schemas.openxmlformats.org/drawingml/2006/table">
                <a:tbl>
                  <a:tblPr firstRow="1" firstCol="1" lastRow="1" lastCol="1" bandRow="1">
                    <a:tableStyleId>{5C22544A-7EE6-4342-B048-85BDC9FD1C3A}</a:tableStyleId>
                  </a:tblPr>
                  <a:tblGrid>
                    <a:gridCol w="1219200"/>
                    <a:gridCol w="819468"/>
                    <a:gridCol w="730568"/>
                    <a:gridCol w="474980"/>
                    <a:gridCol w="870584"/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grant</a:t>
                          </a:r>
                          <a:endParaRPr lang="en-US" dirty="0"/>
                        </a:p>
                      </a:txBody>
                      <a:tcPr>
                        <a:solidFill>
                          <a:schemeClr val="bg1">
                            <a:lumMod val="50000"/>
                            <a:lumOff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tune</a:t>
                          </a:r>
                          <a:endParaRPr lang="en-US" dirty="0"/>
                        </a:p>
                      </a:txBody>
                      <a:tcPr>
                        <a:solidFill>
                          <a:schemeClr val="bg1">
                            <a:lumMod val="50000"/>
                            <a:lumOff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…</a:t>
                          </a:r>
                          <a:endParaRPr lang="en-US" dirty="0"/>
                        </a:p>
                      </a:txBody>
                      <a:tcPr>
                        <a:solidFill>
                          <a:schemeClr val="bg1">
                            <a:lumMod val="50000"/>
                            <a:lumOff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116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0" smtClean="0">
                                    <a:latin typeface="Cambria Math"/>
                                  </a:rPr>
                                  <m:t>𝚺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solidFill>
                          <a:schemeClr val="bg1">
                            <a:lumMod val="50000"/>
                            <a:lumOff val="50000"/>
                          </a:schemeClr>
                        </a:solid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accorder</a:t>
                          </a:r>
                          <a:endParaRPr lang="en-US" dirty="0"/>
                        </a:p>
                      </a:txBody>
                      <a:tcPr>
                        <a:solidFill>
                          <a:schemeClr val="bg1">
                            <a:lumMod val="50000"/>
                            <a:lumOff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???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???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???</a:t>
                          </a:r>
                          <a:endParaRPr lang="en-US" dirty="0"/>
                        </a:p>
                      </a:txBody>
                      <a:tcPr>
                        <a:solidFill>
                          <a:schemeClr val="tx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5</a:t>
                          </a:r>
                          <a:endParaRPr lang="en-US" dirty="0"/>
                        </a:p>
                      </a:txBody>
                      <a:tcPr>
                        <a:solidFill>
                          <a:schemeClr val="accent2"/>
                        </a:solid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…</a:t>
                          </a:r>
                          <a:endParaRPr lang="en-US" dirty="0"/>
                        </a:p>
                      </a:txBody>
                      <a:tcPr>
                        <a:solidFill>
                          <a:schemeClr val="bg1">
                            <a:lumMod val="50000"/>
                            <a:lumOff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???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???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algn="l" defTabSz="914116" rtl="0" eaLnBrk="1" latinLnBrk="0" hangingPunct="1"/>
                          <a:r>
                            <a:rPr lang="en-US" sz="1800" kern="1200" dirty="0" smtClean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???</a:t>
                          </a:r>
                          <a:endParaRPr lang="en-US" sz="18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solidFill>
                          <a:schemeClr val="tx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…</a:t>
                          </a:r>
                          <a:endParaRPr lang="en-US" dirty="0"/>
                        </a:p>
                      </a:txBody>
                      <a:tcPr>
                        <a:solidFill>
                          <a:schemeClr val="accent2"/>
                        </a:solid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marL="0" marR="0" indent="0" algn="l" defTabSz="914116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0" smtClean="0">
                                    <a:latin typeface="Cambria Math"/>
                                  </a:rPr>
                                  <m:t>𝚺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solidFill>
                          <a:schemeClr val="bg1">
                            <a:lumMod val="50000"/>
                            <a:lumOff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5</a:t>
                          </a:r>
                          <a:endParaRPr lang="en-US" dirty="0"/>
                        </a:p>
                      </a:txBody>
                      <a:tcPr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…</a:t>
                          </a:r>
                          <a:endParaRPr lang="en-US" dirty="0"/>
                        </a:p>
                      </a:txBody>
                      <a:tcPr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noFill/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15" name="Table 1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xmlns="" xmlns:a14="http://schemas.microsoft.com/office/drawing/2010/main" val="3333881882"/>
                  </p:ext>
                </p:extLst>
              </p:nvPr>
            </p:nvGraphicFramePr>
            <p:xfrm>
              <a:off x="4724400" y="4701540"/>
              <a:ext cx="4114800" cy="1483360"/>
            </p:xfrm>
            <a:graphic>
              <a:graphicData uri="http://schemas.openxmlformats.org/drawingml/2006/table">
                <a:tbl>
                  <a:tblPr firstRow="1" firstCol="1" lastRow="1" lastCol="1" bandRow="1">
                    <a:tableStyleId>{5C22544A-7EE6-4342-B048-85BDC9FD1C3A}</a:tableStyleId>
                  </a:tblPr>
                  <a:tblGrid>
                    <a:gridCol w="1219200"/>
                    <a:gridCol w="819468"/>
                    <a:gridCol w="730568"/>
                    <a:gridCol w="474980"/>
                    <a:gridCol w="870584"/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grant</a:t>
                          </a:r>
                          <a:endParaRPr lang="en-US" dirty="0"/>
                        </a:p>
                      </a:txBody>
                      <a:tcPr>
                        <a:solidFill>
                          <a:schemeClr val="bg1">
                            <a:lumMod val="50000"/>
                            <a:lumOff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tune</a:t>
                          </a:r>
                          <a:endParaRPr lang="en-US" dirty="0"/>
                        </a:p>
                      </a:txBody>
                      <a:tcPr>
                        <a:solidFill>
                          <a:schemeClr val="bg1">
                            <a:lumMod val="50000"/>
                            <a:lumOff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…</a:t>
                          </a:r>
                          <a:endParaRPr lang="en-US" dirty="0"/>
                        </a:p>
                      </a:txBody>
                      <a:tcPr>
                        <a:solidFill>
                          <a:schemeClr val="bg1">
                            <a:lumMod val="50000"/>
                            <a:lumOff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372028" t="-8197" b="-324590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accorder</a:t>
                          </a:r>
                          <a:endParaRPr lang="en-US" dirty="0"/>
                        </a:p>
                      </a:txBody>
                      <a:tcPr>
                        <a:solidFill>
                          <a:schemeClr val="bg1">
                            <a:lumMod val="50000"/>
                            <a:lumOff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???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???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???</a:t>
                          </a:r>
                          <a:endParaRPr lang="en-US" dirty="0"/>
                        </a:p>
                      </a:txBody>
                      <a:tcPr>
                        <a:solidFill>
                          <a:schemeClr val="tx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5</a:t>
                          </a:r>
                          <a:endParaRPr lang="en-US" dirty="0"/>
                        </a:p>
                      </a:txBody>
                      <a:tcPr>
                        <a:solidFill>
                          <a:schemeClr val="accent2"/>
                        </a:solid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…</a:t>
                          </a:r>
                          <a:endParaRPr lang="en-US" dirty="0"/>
                        </a:p>
                      </a:txBody>
                      <a:tcPr>
                        <a:solidFill>
                          <a:schemeClr val="bg1">
                            <a:lumMod val="50000"/>
                            <a:lumOff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???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???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algn="l" defTabSz="914116" rtl="0" eaLnBrk="1" latinLnBrk="0" hangingPunct="1"/>
                          <a:r>
                            <a:rPr lang="en-US" sz="1800" kern="1200" dirty="0" smtClean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???</a:t>
                          </a:r>
                          <a:endParaRPr lang="en-US" sz="18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solidFill>
                          <a:schemeClr val="tx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…</a:t>
                          </a:r>
                          <a:endParaRPr lang="en-US" dirty="0"/>
                        </a:p>
                      </a:txBody>
                      <a:tcPr>
                        <a:solidFill>
                          <a:schemeClr val="accent2"/>
                        </a:solid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t="-308197" r="-237500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5</a:t>
                          </a:r>
                          <a:endParaRPr lang="en-US" dirty="0"/>
                        </a:p>
                      </a:txBody>
                      <a:tcPr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…</a:t>
                          </a:r>
                          <a:endParaRPr lang="en-US" dirty="0"/>
                        </a:p>
                      </a:txBody>
                      <a:tcPr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noFill/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ular Callout 6"/>
              <p:cNvSpPr/>
              <p:nvPr/>
            </p:nvSpPr>
            <p:spPr>
              <a:xfrm>
                <a:off x="381001" y="1430863"/>
                <a:ext cx="3962399" cy="5029200"/>
              </a:xfrm>
              <a:prstGeom prst="wedgeRectCallout">
                <a:avLst>
                  <a:gd name="adj1" fmla="val 62879"/>
                  <a:gd name="adj2" fmla="val 18474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10" tIns="45706" rIns="91410" bIns="45706" rtlCol="0" anchor="ctr"/>
              <a:lstStyle/>
              <a:p>
                <a:pPr algn="ctr" defTabSz="914116"/>
                <a:r>
                  <a:rPr lang="en-US" sz="2400" b="1" dirty="0">
                    <a:solidFill>
                      <a:prstClr val="white"/>
                    </a:solidFill>
                  </a:rPr>
                  <a:t>Given:</a:t>
                </a:r>
              </a:p>
              <a:p>
                <a:pPr marL="285660" indent="-285660" defTabSz="914116"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prstClr val="white"/>
                    </a:solidFill>
                  </a:rPr>
                  <a:t>Joint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sz="2400" i="1">
                            <a:solidFill>
                              <a:srgbClr val="FFFF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en-US" sz="2400" dirty="0">
                    <a:solidFill>
                      <a:prstClr val="white"/>
                    </a:solidFill>
                  </a:rPr>
                  <a:t> in old domain</a:t>
                </a:r>
              </a:p>
              <a:p>
                <a:pPr marL="285660" indent="-285660" defTabSz="914116">
                  <a:buFont typeface="Arial" panose="020B0604020202020204" pitchFamily="34" charset="0"/>
                  <a:buChar char="•"/>
                </a:pPr>
                <a:r>
                  <a:rPr lang="en-US" sz="2400" dirty="0" err="1">
                    <a:solidFill>
                      <a:prstClr val="white"/>
                    </a:solidFill>
                  </a:rPr>
                  <a:t>Marginals</a:t>
                </a:r>
                <a:r>
                  <a:rPr lang="en-US" sz="2400" dirty="0">
                    <a:solidFill>
                      <a:prstClr val="white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𝑞</m:t>
                    </m:r>
                    <m:d>
                      <m:dPr>
                        <m:ctrlPr>
                          <a:rPr lang="en-US" sz="2400" i="1">
                            <a:solidFill>
                              <a:srgbClr val="FFFF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400" dirty="0">
                    <a:solidFill>
                      <a:prstClr val="white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𝑞</m:t>
                    </m:r>
                    <m:d>
                      <m:dPr>
                        <m:ctrlPr>
                          <a:rPr lang="en-US" sz="2400" i="1">
                            <a:solidFill>
                              <a:srgbClr val="FFFF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en-US" sz="2400" dirty="0">
                    <a:solidFill>
                      <a:prstClr val="white"/>
                    </a:solidFill>
                  </a:rPr>
                  <a:t> in the new domain</a:t>
                </a:r>
              </a:p>
              <a:p>
                <a:pPr marL="285660" indent="-285660" defTabSz="914116">
                  <a:buFont typeface="Arial" panose="020B0604020202020204" pitchFamily="34" charset="0"/>
                  <a:buChar char="•"/>
                </a:pPr>
                <a:endParaRPr lang="en-US" sz="2400" dirty="0">
                  <a:solidFill>
                    <a:prstClr val="white"/>
                  </a:solidFill>
                </a:endParaRPr>
              </a:p>
              <a:p>
                <a:pPr algn="ctr" defTabSz="914116"/>
                <a:r>
                  <a:rPr lang="en-US" sz="2400" b="1" dirty="0">
                    <a:solidFill>
                      <a:prstClr val="white"/>
                    </a:solidFill>
                  </a:rPr>
                  <a:t>Recover:</a:t>
                </a:r>
              </a:p>
              <a:p>
                <a:pPr marL="285660" indent="-285660" defTabSz="914116"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prstClr val="white"/>
                    </a:solidFill>
                  </a:rPr>
                  <a:t>Joint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𝑞</m:t>
                    </m:r>
                    <m:d>
                      <m:dPr>
                        <m:ctrlPr>
                          <a:rPr lang="en-US" sz="2400" i="1">
                            <a:solidFill>
                              <a:srgbClr val="FFFF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en-US" sz="2400" dirty="0">
                    <a:solidFill>
                      <a:prstClr val="white"/>
                    </a:solidFill>
                  </a:rPr>
                  <a:t> in new domain</a:t>
                </a:r>
              </a:p>
              <a:p>
                <a:pPr marL="285660" indent="-285660" defTabSz="914116">
                  <a:buFont typeface="Arial" panose="020B0604020202020204" pitchFamily="34" charset="0"/>
                  <a:buChar char="•"/>
                </a:pPr>
                <a:endParaRPr lang="en-US" sz="2400" dirty="0">
                  <a:solidFill>
                    <a:prstClr val="white"/>
                  </a:solidFill>
                </a:endParaRPr>
              </a:p>
              <a:p>
                <a:pPr defTabSz="914116"/>
                <a:r>
                  <a:rPr lang="en-US" sz="2400" dirty="0">
                    <a:solidFill>
                      <a:prstClr val="white"/>
                    </a:solidFill>
                  </a:rPr>
                  <a:t>We formulate as a </a:t>
                </a:r>
                <a:r>
                  <a:rPr lang="en-US" sz="2400" dirty="0" smtClean="0">
                    <a:solidFill>
                      <a:prstClr val="white"/>
                    </a:solidFill>
                  </a:rPr>
                  <a:t>L1-regularized </a:t>
                </a:r>
                <a:r>
                  <a:rPr lang="en-US" sz="2400" dirty="0">
                    <a:solidFill>
                      <a:prstClr val="white"/>
                    </a:solidFill>
                  </a:rPr>
                  <a:t>linear program</a:t>
                </a:r>
              </a:p>
              <a:p>
                <a:pPr defTabSz="914116"/>
                <a:endParaRPr lang="en-US" sz="2400" dirty="0">
                  <a:solidFill>
                    <a:prstClr val="white"/>
                  </a:solidFill>
                </a:endParaRPr>
              </a:p>
              <a:p>
                <a:pPr algn="ctr" defTabSz="914116"/>
                <a:r>
                  <a:rPr lang="en-US" sz="2400" dirty="0">
                    <a:solidFill>
                      <a:prstClr val="white"/>
                    </a:solidFill>
                  </a:rPr>
                  <a:t>Easier: </a:t>
                </a:r>
                <a:r>
                  <a:rPr lang="en-US" sz="2400" i="1" dirty="0">
                    <a:solidFill>
                      <a:prstClr val="white"/>
                    </a:solidFill>
                  </a:rPr>
                  <a:t>many</a:t>
                </a:r>
                <a:r>
                  <a:rPr lang="en-US" sz="2400" dirty="0">
                    <a:solidFill>
                      <a:prstClr val="white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𝑞</m:t>
                    </m:r>
                    <m:d>
                      <m:dPr>
                        <m:ctrlPr>
                          <a:rPr lang="en-US" sz="2400" i="1">
                            <a:solidFill>
                              <a:srgbClr val="FFFF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400" dirty="0">
                    <a:solidFill>
                      <a:prstClr val="white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𝑞</m:t>
                    </m:r>
                    <m:d>
                      <m:dPr>
                        <m:ctrlPr>
                          <a:rPr lang="en-US" sz="2400" i="1">
                            <a:solidFill>
                              <a:srgbClr val="FFFF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en-US" sz="2400" dirty="0">
                    <a:solidFill>
                      <a:prstClr val="white"/>
                    </a:solidFill>
                  </a:rPr>
                  <a:t>s</a:t>
                </a:r>
              </a:p>
            </p:txBody>
          </p:sp>
        </mc:Choice>
        <mc:Fallback xmlns="">
          <p:sp>
            <p:nvSpPr>
              <p:cNvPr id="7" name="Rectangular Callout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1" y="1430863"/>
                <a:ext cx="3962399" cy="5029200"/>
              </a:xfrm>
              <a:prstGeom prst="wedgeRectCallout">
                <a:avLst>
                  <a:gd name="adj1" fmla="val 62879"/>
                  <a:gd name="adj2" fmla="val 18474"/>
                </a:avLst>
              </a:prstGeom>
              <a:blipFill rotWithShape="1">
                <a:blip r:embed="rId4"/>
                <a:stretch>
                  <a:fillRect l="-189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49547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Additional features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533400" y="1600203"/>
            <a:ext cx="40386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 err="1" smtClean="0"/>
              <a:t>Sparsity</a:t>
            </a:r>
            <a:r>
              <a:rPr lang="en-US" dirty="0" smtClean="0"/>
              <a:t>: # of non-zero entries should be small</a:t>
            </a:r>
          </a:p>
          <a:p>
            <a:r>
              <a:rPr lang="en-US" dirty="0" smtClean="0"/>
              <a:t>Distributional:  document co-occurrence  </a:t>
            </a:r>
            <a:r>
              <a:rPr lang="en-US" dirty="0" smtClean="0">
                <a:sym typeface="Wingdings" pitchFamily="2" charset="2"/>
              </a:rPr>
              <a:t> translation pair</a:t>
            </a:r>
            <a:endParaRPr lang="en-US" dirty="0" smtClean="0"/>
          </a:p>
          <a:p>
            <a:r>
              <a:rPr lang="en-US" dirty="0" smtClean="0"/>
              <a:t>Spelling:  Low edit </a:t>
            </a:r>
            <a:r>
              <a:rPr lang="en-US" dirty="0" err="1" smtClean="0"/>
              <a:t>dist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>
                <a:sym typeface="Wingdings" pitchFamily="2" charset="2"/>
              </a:rPr>
              <a:t> translation pair</a:t>
            </a:r>
          </a:p>
          <a:p>
            <a:r>
              <a:rPr lang="en-US" dirty="0" smtClean="0">
                <a:sym typeface="Wingdings" pitchFamily="2" charset="2"/>
              </a:rPr>
              <a:t>Frequency:  Rare words align to rare words; </a:t>
            </a:r>
            <a:br>
              <a:rPr lang="en-US" dirty="0" smtClean="0">
                <a:sym typeface="Wingdings" pitchFamily="2" charset="2"/>
              </a:rPr>
            </a:br>
            <a:r>
              <a:rPr lang="en-US" dirty="0" smtClean="0">
                <a:sym typeface="Wingdings" pitchFamily="2" charset="2"/>
              </a:rPr>
              <a:t>common words align to common words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ECD12-9F81-4913-B0E8-2DC0F0517FBD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53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3" name="Ink 22"/>
              <p14:cNvContentPartPr/>
              <p14:nvPr/>
            </p14:nvContentPartPr>
            <p14:xfrm>
              <a:off x="4697880" y="1843920"/>
              <a:ext cx="1182600" cy="173160"/>
            </p14:xfrm>
          </p:contentPart>
        </mc:Choice>
        <mc:Fallback xmlns="">
          <p:pic>
            <p:nvPicPr>
              <p:cNvPr id="23" name="Ink 22"/>
              <p:cNvPicPr/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4694280" y="1831680"/>
                <a:ext cx="1194480" cy="18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1" name="Ink 40"/>
              <p14:cNvContentPartPr/>
              <p14:nvPr/>
            </p14:nvContentPartPr>
            <p14:xfrm>
              <a:off x="7261440" y="2619360"/>
              <a:ext cx="1069200" cy="899640"/>
            </p14:xfrm>
          </p:contentPart>
        </mc:Choice>
        <mc:Fallback xmlns="">
          <p:pic>
            <p:nvPicPr>
              <p:cNvPr id="41" name="Ink 40"/>
              <p:cNvPicPr/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7253880" y="2606760"/>
                <a:ext cx="1080360" cy="92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4" name="Ink 63"/>
              <p14:cNvContentPartPr/>
              <p14:nvPr/>
            </p14:nvContentPartPr>
            <p14:xfrm>
              <a:off x="6490680" y="1585800"/>
              <a:ext cx="113400" cy="71280"/>
            </p14:xfrm>
          </p:contentPart>
        </mc:Choice>
        <mc:Fallback xmlns="">
          <p:pic>
            <p:nvPicPr>
              <p:cNvPr id="64" name="Ink 63"/>
              <p:cNvPicPr/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6483840" y="1573560"/>
                <a:ext cx="132480" cy="8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65" name="Ink 64"/>
              <p14:cNvContentPartPr/>
              <p14:nvPr/>
            </p14:nvContentPartPr>
            <p14:xfrm>
              <a:off x="7294560" y="1650960"/>
              <a:ext cx="93600" cy="33480"/>
            </p14:xfrm>
          </p:contentPart>
        </mc:Choice>
        <mc:Fallback xmlns="">
          <p:pic>
            <p:nvPicPr>
              <p:cNvPr id="65" name="Ink 64"/>
              <p:cNvPicPr/>
              <p:nvPr/>
            </p:nvPicPr>
            <p:blipFill>
              <a:blip r:embed="rId9" cstate="print"/>
              <a:stretch>
                <a:fillRect/>
              </a:stretch>
            </p:blipFill>
            <p:spPr>
              <a:xfrm>
                <a:off x="7282320" y="1638000"/>
                <a:ext cx="118440" cy="5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66" name="Ink 65"/>
              <p14:cNvContentPartPr/>
              <p14:nvPr/>
            </p14:nvContentPartPr>
            <p14:xfrm>
              <a:off x="6659883" y="1833480"/>
              <a:ext cx="43560" cy="37800"/>
            </p14:xfrm>
          </p:contentPart>
        </mc:Choice>
        <mc:Fallback xmlns="">
          <p:pic>
            <p:nvPicPr>
              <p:cNvPr id="66" name="Ink 65"/>
              <p:cNvPicPr/>
              <p:nvPr/>
            </p:nvPicPr>
            <p:blipFill>
              <a:blip r:embed="rId11" cstate="print"/>
              <a:stretch>
                <a:fillRect/>
              </a:stretch>
            </p:blipFill>
            <p:spPr>
              <a:xfrm>
                <a:off x="6648720" y="1827000"/>
                <a:ext cx="65880" cy="5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67" name="Ink 66"/>
              <p14:cNvContentPartPr/>
              <p14:nvPr/>
            </p14:nvContentPartPr>
            <p14:xfrm>
              <a:off x="7174680" y="2024280"/>
              <a:ext cx="15840" cy="51120"/>
            </p14:xfrm>
          </p:contentPart>
        </mc:Choice>
        <mc:Fallback xmlns="">
          <p:pic>
            <p:nvPicPr>
              <p:cNvPr id="67" name="Ink 66"/>
              <p:cNvPicPr/>
              <p:nvPr/>
            </p:nvPicPr>
            <p:blipFill>
              <a:blip r:embed="rId13" cstate="print"/>
              <a:stretch>
                <a:fillRect/>
              </a:stretch>
            </p:blipFill>
            <p:spPr>
              <a:xfrm>
                <a:off x="7170000" y="2019600"/>
                <a:ext cx="25200" cy="6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71" name="Ink 70"/>
              <p14:cNvContentPartPr/>
              <p14:nvPr/>
            </p14:nvContentPartPr>
            <p14:xfrm>
              <a:off x="4466760" y="4083000"/>
              <a:ext cx="1481040" cy="336600"/>
            </p14:xfrm>
          </p:contentPart>
        </mc:Choice>
        <mc:Fallback xmlns="">
          <p:pic>
            <p:nvPicPr>
              <p:cNvPr id="71" name="Ink 70"/>
              <p:cNvPicPr/>
              <p:nvPr/>
            </p:nvPicPr>
            <p:blipFill>
              <a:blip r:embed="rId15" cstate="print"/>
              <a:stretch>
                <a:fillRect/>
              </a:stretch>
            </p:blipFill>
            <p:spPr>
              <a:xfrm>
                <a:off x="4462440" y="4072200"/>
                <a:ext cx="1490400" cy="35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74" name="Ink 73"/>
              <p14:cNvContentPartPr/>
              <p14:nvPr/>
            </p14:nvContentPartPr>
            <p14:xfrm>
              <a:off x="5818200" y="1290960"/>
              <a:ext cx="1848960" cy="1111680"/>
            </p14:xfrm>
          </p:contentPart>
        </mc:Choice>
        <mc:Fallback xmlns="">
          <p:pic>
            <p:nvPicPr>
              <p:cNvPr id="74" name="Ink 73"/>
              <p:cNvPicPr/>
              <p:nvPr/>
            </p:nvPicPr>
            <p:blipFill>
              <a:blip r:embed="rId17" cstate="print"/>
              <a:stretch>
                <a:fillRect/>
              </a:stretch>
            </p:blipFill>
            <p:spPr>
              <a:xfrm>
                <a:off x="5813880" y="1275840"/>
                <a:ext cx="1868760" cy="114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75" name="Ink 74"/>
              <p14:cNvContentPartPr/>
              <p14:nvPr/>
            </p14:nvContentPartPr>
            <p14:xfrm>
              <a:off x="6117360" y="1528920"/>
              <a:ext cx="36720" cy="817200"/>
            </p14:xfrm>
          </p:contentPart>
        </mc:Choice>
        <mc:Fallback xmlns="">
          <p:pic>
            <p:nvPicPr>
              <p:cNvPr id="75" name="Ink 74"/>
              <p:cNvPicPr/>
              <p:nvPr/>
            </p:nvPicPr>
            <p:blipFill>
              <a:blip r:embed="rId19" cstate="print"/>
              <a:stretch>
                <a:fillRect/>
              </a:stretch>
            </p:blipFill>
            <p:spPr>
              <a:xfrm>
                <a:off x="6102600" y="1515240"/>
                <a:ext cx="64800" cy="84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76" name="Ink 75"/>
              <p14:cNvContentPartPr/>
              <p14:nvPr/>
            </p14:nvContentPartPr>
            <p14:xfrm>
              <a:off x="7396800" y="2273760"/>
              <a:ext cx="11520" cy="25560"/>
            </p14:xfrm>
          </p:contentPart>
        </mc:Choice>
        <mc:Fallback xmlns="">
          <p:pic>
            <p:nvPicPr>
              <p:cNvPr id="76" name="Ink 75"/>
              <p:cNvPicPr/>
              <p:nvPr/>
            </p:nvPicPr>
            <p:blipFill>
              <a:blip r:embed="rId21" cstate="print"/>
              <a:stretch>
                <a:fillRect/>
              </a:stretch>
            </p:blipFill>
            <p:spPr>
              <a:xfrm>
                <a:off x="7386360" y="2269440"/>
                <a:ext cx="28080" cy="4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77" name="Ink 76"/>
              <p14:cNvContentPartPr/>
              <p14:nvPr/>
            </p14:nvContentPartPr>
            <p14:xfrm>
              <a:off x="4483320" y="3029400"/>
              <a:ext cx="1387440" cy="248400"/>
            </p14:xfrm>
          </p:contentPart>
        </mc:Choice>
        <mc:Fallback xmlns="">
          <p:pic>
            <p:nvPicPr>
              <p:cNvPr id="77" name="Ink 76"/>
              <p:cNvPicPr/>
              <p:nvPr/>
            </p:nvPicPr>
            <p:blipFill>
              <a:blip r:embed="rId23" cstate="print"/>
              <a:stretch>
                <a:fillRect/>
              </a:stretch>
            </p:blipFill>
            <p:spPr>
              <a:xfrm>
                <a:off x="4478280" y="3017880"/>
                <a:ext cx="1396440" cy="27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78" name="Ink 77"/>
              <p14:cNvContentPartPr/>
              <p14:nvPr/>
            </p14:nvContentPartPr>
            <p14:xfrm>
              <a:off x="6245520" y="2782800"/>
              <a:ext cx="810000" cy="1098720"/>
            </p14:xfrm>
          </p:contentPart>
        </mc:Choice>
        <mc:Fallback xmlns="">
          <p:pic>
            <p:nvPicPr>
              <p:cNvPr id="78" name="Ink 77"/>
              <p:cNvPicPr/>
              <p:nvPr/>
            </p:nvPicPr>
            <p:blipFill>
              <a:blip r:embed="rId25" cstate="print"/>
              <a:stretch>
                <a:fillRect/>
              </a:stretch>
            </p:blipFill>
            <p:spPr>
              <a:xfrm>
                <a:off x="6240840" y="2771280"/>
                <a:ext cx="826920" cy="112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79" name="Ink 78"/>
              <p14:cNvContentPartPr/>
              <p14:nvPr/>
            </p14:nvContentPartPr>
            <p14:xfrm>
              <a:off x="6392400" y="3078360"/>
              <a:ext cx="527040" cy="62280"/>
            </p14:xfrm>
          </p:contentPart>
        </mc:Choice>
        <mc:Fallback xmlns="">
          <p:pic>
            <p:nvPicPr>
              <p:cNvPr id="79" name="Ink 78"/>
              <p:cNvPicPr/>
              <p:nvPr/>
            </p:nvPicPr>
            <p:blipFill>
              <a:blip r:embed="rId27" cstate="print"/>
              <a:stretch>
                <a:fillRect/>
              </a:stretch>
            </p:blipFill>
            <p:spPr>
              <a:xfrm>
                <a:off x="6387000" y="3072960"/>
                <a:ext cx="537840" cy="7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80" name="Ink 79"/>
              <p14:cNvContentPartPr/>
              <p14:nvPr/>
            </p14:nvContentPartPr>
            <p14:xfrm>
              <a:off x="5820000" y="2558880"/>
              <a:ext cx="759240" cy="1017000"/>
            </p14:xfrm>
          </p:contentPart>
        </mc:Choice>
        <mc:Fallback xmlns="">
          <p:pic>
            <p:nvPicPr>
              <p:cNvPr id="80" name="Ink 79"/>
              <p:cNvPicPr/>
              <p:nvPr/>
            </p:nvPicPr>
            <p:blipFill>
              <a:blip r:embed="rId29" cstate="print"/>
              <a:stretch>
                <a:fillRect/>
              </a:stretch>
            </p:blipFill>
            <p:spPr>
              <a:xfrm>
                <a:off x="5811000" y="2547720"/>
                <a:ext cx="780480" cy="103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81" name="Ink 80"/>
              <p14:cNvContentPartPr/>
              <p14:nvPr/>
            </p14:nvContentPartPr>
            <p14:xfrm>
              <a:off x="6324720" y="3201840"/>
              <a:ext cx="743400" cy="51480"/>
            </p14:xfrm>
          </p:contentPart>
        </mc:Choice>
        <mc:Fallback xmlns="">
          <p:pic>
            <p:nvPicPr>
              <p:cNvPr id="81" name="Ink 80"/>
              <p:cNvPicPr/>
              <p:nvPr/>
            </p:nvPicPr>
            <p:blipFill>
              <a:blip r:embed="rId31" cstate="print"/>
              <a:stretch>
                <a:fillRect/>
              </a:stretch>
            </p:blipFill>
            <p:spPr>
              <a:xfrm>
                <a:off x="6318240" y="3194280"/>
                <a:ext cx="753480" cy="6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82" name="Ink 81"/>
              <p14:cNvContentPartPr/>
              <p14:nvPr/>
            </p14:nvContentPartPr>
            <p14:xfrm>
              <a:off x="7014840" y="3121560"/>
              <a:ext cx="533520" cy="155880"/>
            </p14:xfrm>
          </p:contentPart>
        </mc:Choice>
        <mc:Fallback xmlns="">
          <p:pic>
            <p:nvPicPr>
              <p:cNvPr id="82" name="Ink 81"/>
              <p:cNvPicPr/>
              <p:nvPr/>
            </p:nvPicPr>
            <p:blipFill>
              <a:blip r:embed="rId33" cstate="print"/>
              <a:stretch>
                <a:fillRect/>
              </a:stretch>
            </p:blipFill>
            <p:spPr>
              <a:xfrm>
                <a:off x="7004040" y="3112920"/>
                <a:ext cx="550080" cy="17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84" name="Ink 83"/>
              <p14:cNvContentPartPr/>
              <p14:nvPr/>
            </p14:nvContentPartPr>
            <p14:xfrm>
              <a:off x="7478520" y="2858760"/>
              <a:ext cx="918360" cy="1065600"/>
            </p14:xfrm>
          </p:contentPart>
        </mc:Choice>
        <mc:Fallback xmlns="">
          <p:pic>
            <p:nvPicPr>
              <p:cNvPr id="84" name="Ink 83"/>
              <p:cNvPicPr/>
              <p:nvPr/>
            </p:nvPicPr>
            <p:blipFill>
              <a:blip r:embed="rId35" cstate="print"/>
              <a:stretch>
                <a:fillRect/>
              </a:stretch>
            </p:blipFill>
            <p:spPr>
              <a:xfrm>
                <a:off x="7464840" y="2846880"/>
                <a:ext cx="944640" cy="108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85" name="Ink 84"/>
              <p14:cNvContentPartPr/>
              <p14:nvPr/>
            </p14:nvContentPartPr>
            <p14:xfrm>
              <a:off x="7623600" y="3232440"/>
              <a:ext cx="703440" cy="21240"/>
            </p14:xfrm>
          </p:contentPart>
        </mc:Choice>
        <mc:Fallback xmlns="">
          <p:pic>
            <p:nvPicPr>
              <p:cNvPr id="85" name="Ink 84"/>
              <p:cNvPicPr/>
              <p:nvPr/>
            </p:nvPicPr>
            <p:blipFill>
              <a:blip r:embed="rId39" cstate="print"/>
              <a:stretch>
                <a:fillRect/>
              </a:stretch>
            </p:blipFill>
            <p:spPr>
              <a:xfrm>
                <a:off x="7616760" y="3221280"/>
                <a:ext cx="716400" cy="42120"/>
              </a:xfrm>
              <a:prstGeom prst="rect">
                <a:avLst/>
              </a:prstGeom>
            </p:spPr>
          </p:pic>
        </mc:Fallback>
      </mc:AlternateContent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>
                <a:solidFill>
                  <a:prstClr val="white">
                    <a:tint val="75000"/>
                  </a:prstClr>
                </a:solidFill>
              </a:rPr>
              <a:t>Carpuat, Daume, Fraser, Quirk</a:t>
            </a: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045480" y="3886200"/>
            <a:ext cx="30985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116"/>
            <a:r>
              <a:rPr lang="en-US" sz="2400" dirty="0">
                <a:solidFill>
                  <a:prstClr val="white"/>
                </a:solidFill>
                <a:latin typeface="Consolas" pitchFamily="49" charset="0"/>
                <a:cs typeface="Consolas" pitchFamily="49" charset="0"/>
              </a:rPr>
              <a:t>c</a:t>
            </a:r>
            <a:r>
              <a:rPr lang="en-US" sz="2400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-</a:t>
            </a:r>
            <a:r>
              <a:rPr lang="en-US" sz="2400" dirty="0" err="1" smtClean="0">
                <a:solidFill>
                  <a:prstClr val="white"/>
                </a:solidFill>
                <a:latin typeface="Consolas" pitchFamily="49" charset="0"/>
                <a:cs typeface="Consolas" pitchFamily="49" charset="0"/>
              </a:rPr>
              <a:t>aract</a:t>
            </a:r>
            <a:r>
              <a:rPr lang="en-US" sz="2400" dirty="0" err="1" smtClean="0">
                <a:solidFill>
                  <a:srgbClr val="FFFF00"/>
                </a:solidFill>
                <a:latin typeface="Consolas" pitchFamily="49" charset="0"/>
                <a:cs typeface="Consolas" pitchFamily="49" charset="0"/>
              </a:rPr>
              <a:t>é</a:t>
            </a:r>
            <a:r>
              <a:rPr lang="en-US" sz="2400" dirty="0" err="1" smtClean="0">
                <a:solidFill>
                  <a:prstClr val="white"/>
                </a:solidFill>
                <a:latin typeface="Consolas" pitchFamily="49" charset="0"/>
                <a:cs typeface="Consolas" pitchFamily="49" charset="0"/>
              </a:rPr>
              <a:t>ri</a:t>
            </a:r>
            <a:r>
              <a:rPr lang="en-US" sz="2400" dirty="0" err="1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s</a:t>
            </a:r>
            <a:r>
              <a:rPr lang="en-US" sz="2400" dirty="0" err="1" smtClean="0">
                <a:solidFill>
                  <a:prstClr val="white"/>
                </a:solidFill>
                <a:latin typeface="Consolas" pitchFamily="49" charset="0"/>
                <a:cs typeface="Consolas" pitchFamily="49" charset="0"/>
              </a:rPr>
              <a:t>ation</a:t>
            </a:r>
            <a:endParaRPr lang="en-US" sz="2400" dirty="0">
              <a:solidFill>
                <a:prstClr val="white"/>
              </a:solidFill>
              <a:latin typeface="Consolas" pitchFamily="49" charset="0"/>
              <a:cs typeface="Consolas" pitchFamily="49" charset="0"/>
            </a:endParaRPr>
          </a:p>
          <a:p>
            <a:pPr defTabSz="914116"/>
            <a:r>
              <a:rPr lang="en-US" sz="2400" dirty="0">
                <a:solidFill>
                  <a:prstClr val="white"/>
                </a:solidFill>
                <a:latin typeface="Consolas" pitchFamily="49" charset="0"/>
                <a:cs typeface="Consolas" pitchFamily="49" charset="0"/>
              </a:rPr>
              <a:t>c</a:t>
            </a:r>
            <a:r>
              <a:rPr lang="en-US" sz="2400" dirty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h</a:t>
            </a:r>
            <a:r>
              <a:rPr lang="en-US" sz="2400" dirty="0">
                <a:solidFill>
                  <a:prstClr val="white"/>
                </a:solidFill>
                <a:latin typeface="Consolas" pitchFamily="49" charset="0"/>
                <a:cs typeface="Consolas" pitchFamily="49" charset="0"/>
              </a:rPr>
              <a:t>aract</a:t>
            </a:r>
            <a:r>
              <a:rPr lang="en-US" sz="2400" dirty="0">
                <a:solidFill>
                  <a:srgbClr val="FFFF00"/>
                </a:solidFill>
                <a:latin typeface="Consolas" pitchFamily="49" charset="0"/>
                <a:cs typeface="Consolas" pitchFamily="49" charset="0"/>
              </a:rPr>
              <a:t>e</a:t>
            </a:r>
            <a:r>
              <a:rPr lang="en-US" sz="2400" dirty="0">
                <a:solidFill>
                  <a:prstClr val="white"/>
                </a:solidFill>
                <a:latin typeface="Consolas" pitchFamily="49" charset="0"/>
                <a:cs typeface="Consolas" pitchFamily="49" charset="0"/>
              </a:rPr>
              <a:t>ri</a:t>
            </a:r>
            <a:r>
              <a:rPr lang="en-US" sz="2400" dirty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z</a:t>
            </a:r>
            <a:r>
              <a:rPr lang="en-US" sz="2400" dirty="0">
                <a:solidFill>
                  <a:prstClr val="white"/>
                </a:solidFill>
                <a:latin typeface="Consolas" pitchFamily="49" charset="0"/>
                <a:cs typeface="Consolas" pitchFamily="49" charset="0"/>
              </a:rPr>
              <a:t>ation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30" name="Ink 29"/>
              <p14:cNvContentPartPr/>
              <p14:nvPr/>
            </p14:nvContentPartPr>
            <p14:xfrm>
              <a:off x="4436520" y="5329591"/>
              <a:ext cx="1481040" cy="336600"/>
            </p14:xfrm>
          </p:contentPart>
        </mc:Choice>
        <mc:Fallback xmlns="">
          <p:pic>
            <p:nvPicPr>
              <p:cNvPr id="30" name="Ink 29"/>
              <p:cNvPicPr/>
              <p:nvPr/>
            </p:nvPicPr>
            <p:blipFill>
              <a:blip r:embed="rId15" cstate="print"/>
              <a:stretch>
                <a:fillRect/>
              </a:stretch>
            </p:blipFill>
            <p:spPr>
              <a:xfrm>
                <a:off x="4432200" y="5318791"/>
                <a:ext cx="1490400" cy="351000"/>
              </a:xfrm>
              <a:prstGeom prst="rect">
                <a:avLst/>
              </a:prstGeom>
            </p:spPr>
          </p:pic>
        </mc:Fallback>
      </mc:AlternateContent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9163660"/>
              </p:ext>
            </p:extLst>
          </p:nvPr>
        </p:nvGraphicFramePr>
        <p:xfrm>
          <a:off x="6294117" y="4774378"/>
          <a:ext cx="902018" cy="20074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2018"/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the</a:t>
                      </a:r>
                      <a:endParaRPr lang="en-US" dirty="0"/>
                    </a:p>
                  </a:txBody>
                  <a:tcPr/>
                </a:tc>
              </a:tr>
              <a:tr h="503742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…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spiders</a:t>
                      </a:r>
                      <a:endParaRPr lang="en-US" dirty="0"/>
                    </a:p>
                  </a:txBody>
                  <a:tcPr/>
                </a:tc>
              </a:tr>
              <a:tr h="391160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…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2" name="Table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5981826"/>
              </p:ext>
            </p:extLst>
          </p:nvPr>
        </p:nvGraphicFramePr>
        <p:xfrm>
          <a:off x="7664132" y="4774378"/>
          <a:ext cx="1098868" cy="20074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98868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…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araignées</a:t>
                      </a:r>
                      <a:endParaRPr lang="en-US" dirty="0" smtClean="0"/>
                    </a:p>
                  </a:txBody>
                  <a:tcPr/>
                </a:tc>
              </a:tr>
              <a:tr h="524062">
                <a:tc>
                  <a:txBody>
                    <a:bodyPr/>
                    <a:lstStyle/>
                    <a:p>
                      <a:r>
                        <a:rPr lang="en-US" dirty="0" smtClean="0"/>
                        <a:t>…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>
                    <a:tint val="75000"/>
                  </a:prstClr>
                </a:solidFill>
              </a:rPr>
              <a:t>DAMT - MTM</a:t>
            </a: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547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Example learned translations (Science)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39170403"/>
              </p:ext>
            </p:extLst>
          </p:nvPr>
        </p:nvGraphicFramePr>
        <p:xfrm>
          <a:off x="228600" y="1371600"/>
          <a:ext cx="8686800" cy="5120640"/>
        </p:xfrm>
        <a:graphic>
          <a:graphicData uri="http://schemas.openxmlformats.org/drawingml/2006/table">
            <a:tbl>
              <a:tblPr firstRow="1" bandRow="1">
                <a:tableStyleId>{125E5076-3810-47DD-B79F-674D7AD40C01}</a:tableStyleId>
              </a:tblPr>
              <a:tblGrid>
                <a:gridCol w="2895600"/>
                <a:gridCol w="2895600"/>
                <a:gridCol w="2895600"/>
              </a:tblGrid>
              <a:tr h="3962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French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Correct</a:t>
                      </a:r>
                      <a:r>
                        <a:rPr lang="en-US" sz="2000" baseline="0" dirty="0" smtClean="0"/>
                        <a:t> English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Learned Translations</a:t>
                      </a:r>
                      <a:endParaRPr lang="en-US" sz="2000" dirty="0"/>
                    </a:p>
                  </a:txBody>
                  <a:tcPr/>
                </a:tc>
              </a:tr>
              <a:tr h="1005840">
                <a:tc>
                  <a:txBody>
                    <a:bodyPr/>
                    <a:lstStyle/>
                    <a:p>
                      <a:r>
                        <a:rPr lang="en-US" sz="2000" dirty="0" err="1" smtClean="0"/>
                        <a:t>cisaillement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shear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viscous</a:t>
                      </a:r>
                    </a:p>
                    <a:p>
                      <a:r>
                        <a:rPr lang="en-US" sz="2000" dirty="0" smtClean="0"/>
                        <a:t>crack</a:t>
                      </a:r>
                    </a:p>
                    <a:p>
                      <a:r>
                        <a:rPr lang="en-US" sz="2000" dirty="0" smtClean="0"/>
                        <a:t>shear</a:t>
                      </a:r>
                      <a:endParaRPr lang="en-US" sz="2000" dirty="0"/>
                    </a:p>
                  </a:txBody>
                  <a:tcPr/>
                </a:tc>
              </a:tr>
              <a:tr h="1005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chromosomes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chromosomes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chromosomes</a:t>
                      </a:r>
                      <a:br>
                        <a:rPr lang="en-US" sz="2000" dirty="0" smtClean="0"/>
                      </a:br>
                      <a:r>
                        <a:rPr lang="en-US" sz="2000" dirty="0" smtClean="0"/>
                        <a:t>chromosome</a:t>
                      </a:r>
                    </a:p>
                    <a:p>
                      <a:r>
                        <a:rPr lang="en-US" sz="2000" dirty="0" smtClean="0"/>
                        <a:t>chromosomal</a:t>
                      </a:r>
                      <a:endParaRPr lang="en-US" sz="2000" dirty="0"/>
                    </a:p>
                  </a:txBody>
                  <a:tcPr/>
                </a:tc>
              </a:tr>
              <a:tr h="701040">
                <a:tc>
                  <a:txBody>
                    <a:bodyPr/>
                    <a:lstStyle/>
                    <a:p>
                      <a:r>
                        <a:rPr lang="en-US" sz="2000" dirty="0" err="1" smtClean="0"/>
                        <a:t>caractérisation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characterization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characterization</a:t>
                      </a:r>
                    </a:p>
                    <a:p>
                      <a:r>
                        <a:rPr lang="en-US" sz="2000" dirty="0" smtClean="0"/>
                        <a:t>characteristic</a:t>
                      </a:r>
                    </a:p>
                  </a:txBody>
                  <a:tcPr/>
                </a:tc>
              </a:tr>
              <a:tr h="1005840">
                <a:tc>
                  <a:txBody>
                    <a:bodyPr/>
                    <a:lstStyle/>
                    <a:p>
                      <a:r>
                        <a:rPr lang="en-US" sz="2000" dirty="0" err="1" smtClean="0"/>
                        <a:t>araignées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spiders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spiders</a:t>
                      </a:r>
                      <a:br>
                        <a:rPr lang="en-US" sz="2000" dirty="0" smtClean="0"/>
                      </a:br>
                      <a:r>
                        <a:rPr lang="en-US" sz="2000" dirty="0" smtClean="0"/>
                        <a:t>ant</a:t>
                      </a:r>
                    </a:p>
                    <a:p>
                      <a:r>
                        <a:rPr lang="en-US" sz="2000" dirty="0" smtClean="0"/>
                        <a:t>spider</a:t>
                      </a:r>
                      <a:endParaRPr lang="en-US" sz="2000" dirty="0"/>
                    </a:p>
                  </a:txBody>
                  <a:tcPr/>
                </a:tc>
              </a:tr>
              <a:tr h="1005840">
                <a:tc>
                  <a:txBody>
                    <a:bodyPr/>
                    <a:lstStyle/>
                    <a:p>
                      <a:r>
                        <a:rPr lang="en-US" sz="2000" dirty="0" err="1" smtClean="0"/>
                        <a:t>tiges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stems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/>
                        <a:t>usda</a:t>
                      </a:r>
                      <a:endParaRPr lang="en-US" sz="2000" dirty="0" smtClean="0"/>
                    </a:p>
                    <a:p>
                      <a:r>
                        <a:rPr lang="en-US" sz="2000" dirty="0" smtClean="0"/>
                        <a:t>centimeters</a:t>
                      </a:r>
                    </a:p>
                    <a:p>
                      <a:r>
                        <a:rPr lang="en-US" sz="2000" dirty="0" smtClean="0"/>
                        <a:t>flowering</a:t>
                      </a:r>
                      <a:endParaRPr lang="en-US" sz="2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ECD12-9F81-4913-B0E8-2DC0F0517FBD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54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>
                    <a:tint val="75000"/>
                  </a:prstClr>
                </a:solidFill>
              </a:rPr>
              <a:t>DAMT - MTM</a:t>
            </a: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>
                <a:solidFill>
                  <a:prstClr val="white">
                    <a:tint val="75000"/>
                  </a:prstClr>
                </a:solidFill>
              </a:rPr>
              <a:t>Carpuat, Daume, Fraser, Quirk</a:t>
            </a: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0625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BLEU Scores</a:t>
            </a:r>
            <a:endParaRPr lang="en-US" dirty="0"/>
          </a:p>
        </p:txBody>
      </p:sp>
      <p:graphicFrame>
        <p:nvGraphicFramePr>
          <p:cNvPr id="12" name="Content Placeholder 1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59686505"/>
              </p:ext>
            </p:extLst>
          </p:nvPr>
        </p:nvGraphicFramePr>
        <p:xfrm>
          <a:off x="228600" y="1600203"/>
          <a:ext cx="86868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ECD12-9F81-4913-B0E8-2DC0F0517FBD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55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72145" y="5270863"/>
            <a:ext cx="8567057" cy="838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6" rIns="91410" bIns="45706" rtlCol="0" anchor="ctr"/>
          <a:lstStyle/>
          <a:p>
            <a:pPr algn="ctr" defTabSz="914116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72143" y="4572000"/>
            <a:ext cx="8567056" cy="990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6" rIns="91410" bIns="45706" rtlCol="0" anchor="ctr"/>
          <a:lstStyle/>
          <a:p>
            <a:pPr algn="ctr" defTabSz="914116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72143" y="3873137"/>
            <a:ext cx="8567056" cy="990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6" rIns="91410" bIns="45706" rtlCol="0" anchor="ctr"/>
          <a:lstStyle/>
          <a:p>
            <a:pPr algn="ctr" defTabSz="914116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72145" y="3148150"/>
            <a:ext cx="8567057" cy="9144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6" rIns="91410" bIns="45706" rtlCol="0" anchor="ctr"/>
          <a:lstStyle/>
          <a:p>
            <a:pPr algn="ctr" defTabSz="914116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>
                    <a:tint val="75000"/>
                  </a:prstClr>
                </a:solidFill>
              </a:rPr>
              <a:t>DAMT - MTM</a:t>
            </a: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>
                <a:solidFill>
                  <a:prstClr val="white">
                    <a:tint val="75000"/>
                  </a:prstClr>
                </a:solidFill>
              </a:rPr>
              <a:t>Carpuat, Daume, Fraser, Quirk</a:t>
            </a: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6424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Case 2: Add NEW domain parallel data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Say we have a NEW domain translation memory</a:t>
            </a:r>
          </a:p>
          <a:p>
            <a:r>
              <a:rPr lang="en-US" dirty="0" smtClean="0"/>
              <a:t>How can we leverage our OLD domain to achieve the greatest benefit?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>
                    <a:tint val="75000"/>
                  </a:prstClr>
                </a:solidFill>
              </a:rPr>
              <a:t>DAMT - MTM</a:t>
            </a: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ECD12-9F81-4913-B0E8-2DC0F0517FBD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56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>
                <a:solidFill>
                  <a:prstClr val="white">
                    <a:tint val="75000"/>
                  </a:prstClr>
                </a:solidFill>
              </a:rPr>
              <a:t>Carpuat, Daume, Fraser, Quirk</a:t>
            </a: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4399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Initial adaptation baselines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ECD12-9F81-4913-B0E8-2DC0F0517FBD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57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181600" y="1752600"/>
            <a:ext cx="1524000" cy="8382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91410" tIns="45706" rIns="91410" bIns="45706" rtlCol="0" anchor="ctr"/>
          <a:lstStyle/>
          <a:p>
            <a:pPr algn="ctr" defTabSz="914116"/>
            <a:r>
              <a:rPr lang="en-US" sz="3200" dirty="0">
                <a:solidFill>
                  <a:prstClr val="white"/>
                </a:solidFill>
              </a:rPr>
              <a:t>NEW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381003" y="2743200"/>
            <a:ext cx="83820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1533144" y="2895600"/>
            <a:ext cx="335280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6" rIns="91410" bIns="45706" rtlCol="0" anchor="ctr"/>
          <a:lstStyle/>
          <a:p>
            <a:pPr algn="ctr" defTabSz="914116"/>
            <a:r>
              <a:rPr lang="en-US" sz="3200" dirty="0">
                <a:solidFill>
                  <a:prstClr val="white"/>
                </a:solidFill>
              </a:rPr>
              <a:t>OLD</a:t>
            </a:r>
          </a:p>
        </p:txBody>
      </p:sp>
      <p:sp>
        <p:nvSpPr>
          <p:cNvPr id="10" name="Right Arrow 9"/>
          <p:cNvSpPr/>
          <p:nvPr/>
        </p:nvSpPr>
        <p:spPr>
          <a:xfrm>
            <a:off x="4885944" y="3124200"/>
            <a:ext cx="2276856" cy="381000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91410" tIns="45706" rIns="91410" bIns="45706" rtlCol="0" anchor="ctr"/>
          <a:lstStyle/>
          <a:p>
            <a:pPr algn="ctr" defTabSz="914116"/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lowchart: Magnetic Disk 10"/>
          <p:cNvSpPr/>
          <p:nvPr/>
        </p:nvSpPr>
        <p:spPr>
          <a:xfrm>
            <a:off x="7162800" y="2895600"/>
            <a:ext cx="990600" cy="838200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6" rIns="91410" bIns="45706" rtlCol="0" anchor="ctr"/>
          <a:lstStyle/>
          <a:p>
            <a:pPr algn="ctr" defTabSz="914116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381003" y="3886200"/>
            <a:ext cx="838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Flowchart: Magnetic Disk 15"/>
          <p:cNvSpPr/>
          <p:nvPr/>
        </p:nvSpPr>
        <p:spPr>
          <a:xfrm>
            <a:off x="7162800" y="4038600"/>
            <a:ext cx="990600" cy="838200"/>
          </a:xfrm>
          <a:prstGeom prst="flowChartMagneticDis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91410" tIns="45706" rIns="91410" bIns="45706" rtlCol="0" anchor="ctr"/>
          <a:lstStyle/>
          <a:p>
            <a:pPr algn="ctr" defTabSz="914116"/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533144" y="1752600"/>
            <a:ext cx="335280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6" rIns="91410" bIns="45706" rtlCol="0" anchor="ctr"/>
          <a:lstStyle/>
          <a:p>
            <a:pPr algn="ctr" defTabSz="914116"/>
            <a:r>
              <a:rPr lang="en-US" sz="3200" dirty="0">
                <a:solidFill>
                  <a:prstClr val="white"/>
                </a:solidFill>
              </a:rPr>
              <a:t>OLD</a:t>
            </a:r>
          </a:p>
        </p:txBody>
      </p:sp>
      <p:sp>
        <p:nvSpPr>
          <p:cNvPr id="19" name="Rectangle 18"/>
          <p:cNvSpPr/>
          <p:nvPr/>
        </p:nvSpPr>
        <p:spPr>
          <a:xfrm>
            <a:off x="5181600" y="4038600"/>
            <a:ext cx="1524000" cy="8382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91410" tIns="45706" rIns="91410" bIns="45706" rtlCol="0" anchor="ctr"/>
          <a:lstStyle/>
          <a:p>
            <a:pPr algn="ctr" defTabSz="914116"/>
            <a:r>
              <a:rPr lang="en-US" sz="3200" dirty="0">
                <a:solidFill>
                  <a:prstClr val="white"/>
                </a:solidFill>
              </a:rPr>
              <a:t>NEW</a:t>
            </a:r>
          </a:p>
        </p:txBody>
      </p:sp>
      <p:sp>
        <p:nvSpPr>
          <p:cNvPr id="20" name="Right Arrow 19"/>
          <p:cNvSpPr/>
          <p:nvPr/>
        </p:nvSpPr>
        <p:spPr>
          <a:xfrm>
            <a:off x="6705602" y="4267200"/>
            <a:ext cx="457200" cy="381000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91410" tIns="45706" rIns="91410" bIns="45706" rtlCol="0" anchor="ctr"/>
          <a:lstStyle/>
          <a:p>
            <a:pPr algn="ctr" defTabSz="914116"/>
            <a:endParaRPr lang="en-US">
              <a:solidFill>
                <a:prstClr val="black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81002" y="2895600"/>
            <a:ext cx="1593706" cy="400110"/>
          </a:xfrm>
          <a:prstGeom prst="rect">
            <a:avLst/>
          </a:prstGeom>
          <a:noFill/>
        </p:spPr>
        <p:txBody>
          <a:bodyPr wrap="none" lIns="91410" tIns="45706" rIns="91410" bIns="45706" rtlCol="0">
            <a:spAutoFit/>
          </a:bodyPr>
          <a:lstStyle/>
          <a:p>
            <a:pPr defTabSz="914116"/>
            <a:r>
              <a:rPr lang="en-US" sz="2000" dirty="0">
                <a:solidFill>
                  <a:prstClr val="white"/>
                </a:solidFill>
              </a:rPr>
              <a:t>1. Do nothing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59663" y="4038600"/>
            <a:ext cx="1979709" cy="707886"/>
          </a:xfrm>
          <a:prstGeom prst="rect">
            <a:avLst/>
          </a:prstGeom>
          <a:noFill/>
        </p:spPr>
        <p:txBody>
          <a:bodyPr wrap="none" lIns="91410" tIns="45706" rIns="91410" bIns="45706" rtlCol="0">
            <a:spAutoFit/>
          </a:bodyPr>
          <a:lstStyle/>
          <a:p>
            <a:pPr defTabSz="914116"/>
            <a:r>
              <a:rPr lang="en-US" sz="2000" dirty="0">
                <a:solidFill>
                  <a:prstClr val="white"/>
                </a:solidFill>
              </a:rPr>
              <a:t>2. Ignore old data</a:t>
            </a:r>
          </a:p>
          <a:p>
            <a:pPr defTabSz="914116"/>
            <a:endParaRPr lang="en-US" sz="2000" dirty="0">
              <a:solidFill>
                <a:prstClr val="white"/>
              </a:solidFill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>
            <a:off x="359663" y="5029200"/>
            <a:ext cx="838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1533144" y="5181600"/>
            <a:ext cx="335280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6" rIns="91410" bIns="45706" rtlCol="0" anchor="ctr"/>
          <a:lstStyle/>
          <a:p>
            <a:pPr algn="ctr" defTabSz="914116"/>
            <a:r>
              <a:rPr lang="en-US" sz="3200" dirty="0">
                <a:solidFill>
                  <a:prstClr val="white"/>
                </a:solidFill>
              </a:rPr>
              <a:t>OLD</a:t>
            </a:r>
          </a:p>
        </p:txBody>
      </p:sp>
      <p:sp>
        <p:nvSpPr>
          <p:cNvPr id="25" name="Rectangle 24"/>
          <p:cNvSpPr/>
          <p:nvPr/>
        </p:nvSpPr>
        <p:spPr>
          <a:xfrm>
            <a:off x="5181600" y="5181600"/>
            <a:ext cx="1524000" cy="8382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91410" tIns="45706" rIns="91410" bIns="45706" rtlCol="0" anchor="ctr"/>
          <a:lstStyle/>
          <a:p>
            <a:pPr algn="ctr" defTabSz="914116"/>
            <a:r>
              <a:rPr lang="en-US" sz="3200" dirty="0">
                <a:solidFill>
                  <a:prstClr val="white"/>
                </a:solidFill>
              </a:rPr>
              <a:t>NEW</a:t>
            </a:r>
          </a:p>
        </p:txBody>
      </p:sp>
      <p:sp>
        <p:nvSpPr>
          <p:cNvPr id="26" name="Flowchart: Magnetic Disk 25"/>
          <p:cNvSpPr/>
          <p:nvPr/>
        </p:nvSpPr>
        <p:spPr>
          <a:xfrm>
            <a:off x="7162800" y="5183124"/>
            <a:ext cx="990600" cy="838200"/>
          </a:xfrm>
          <a:prstGeom prst="flowChartMagneticDisk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91410" tIns="45706" rIns="91410" bIns="45706" rtlCol="0" anchor="ctr"/>
          <a:lstStyle/>
          <a:p>
            <a:pPr algn="ctr" defTabSz="914116"/>
            <a:endParaRPr lang="en-US">
              <a:solidFill>
                <a:prstClr val="white"/>
              </a:solidFill>
            </a:endParaRPr>
          </a:p>
        </p:txBody>
      </p:sp>
      <p:sp>
        <p:nvSpPr>
          <p:cNvPr id="27" name="Right Arrow 26"/>
          <p:cNvSpPr/>
          <p:nvPr/>
        </p:nvSpPr>
        <p:spPr>
          <a:xfrm>
            <a:off x="6705602" y="5411724"/>
            <a:ext cx="457200" cy="381000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91410" tIns="45706" rIns="91410" bIns="45706" rtlCol="0" anchor="ctr"/>
          <a:lstStyle/>
          <a:p>
            <a:pPr algn="ctr" defTabSz="914116"/>
            <a:endParaRPr lang="en-US">
              <a:solidFill>
                <a:prstClr val="black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81000" y="5181600"/>
            <a:ext cx="2622513" cy="400110"/>
          </a:xfrm>
          <a:prstGeom prst="rect">
            <a:avLst/>
          </a:prstGeom>
          <a:noFill/>
        </p:spPr>
        <p:txBody>
          <a:bodyPr wrap="none" lIns="91410" tIns="45706" rIns="91410" bIns="45706" rtlCol="0">
            <a:spAutoFit/>
          </a:bodyPr>
          <a:lstStyle/>
          <a:p>
            <a:pPr defTabSz="914116"/>
            <a:r>
              <a:rPr lang="en-US" sz="2000" dirty="0">
                <a:solidFill>
                  <a:prstClr val="white"/>
                </a:solidFill>
              </a:rPr>
              <a:t>3. Concatenate the two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395216" y="5219701"/>
            <a:ext cx="1295400" cy="769441"/>
          </a:xfrm>
          <a:prstGeom prst="rect">
            <a:avLst/>
          </a:prstGeom>
          <a:noFill/>
        </p:spPr>
        <p:txBody>
          <a:bodyPr wrap="square" lIns="91410" tIns="45706" rIns="91410" bIns="45706" rtlCol="0">
            <a:spAutoFit/>
          </a:bodyPr>
          <a:lstStyle/>
          <a:p>
            <a:pPr algn="ctr" defTabSz="914116"/>
            <a:r>
              <a:rPr lang="en-US" sz="4400" dirty="0">
                <a:solidFill>
                  <a:prstClr val="white"/>
                </a:solidFill>
              </a:rPr>
              <a:t>+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>
                    <a:tint val="75000"/>
                  </a:prstClr>
                </a:solidFill>
              </a:rPr>
              <a:t>DAMT - MTM</a:t>
            </a: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>
                <a:solidFill>
                  <a:prstClr val="white">
                    <a:tint val="75000"/>
                  </a:prstClr>
                </a:solidFill>
              </a:rPr>
              <a:t>Carpuat, Daume, Fraser, Quirk</a:t>
            </a: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9614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514601" y="3657602"/>
            <a:ext cx="4191000" cy="7620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91410" tIns="45706" rIns="91410" bIns="45706" rtlCol="0" anchor="ctr"/>
          <a:lstStyle/>
          <a:p>
            <a:pPr algn="ctr" defTabSz="914116"/>
            <a:r>
              <a:rPr lang="en-US" sz="2800" dirty="0">
                <a:solidFill>
                  <a:prstClr val="black"/>
                </a:solidFill>
              </a:rPr>
              <a:t>Engine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Use both models (log-linear mixture)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ECD12-9F81-4913-B0E8-2DC0F0517FBD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58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181600" y="1752600"/>
            <a:ext cx="1524000" cy="8382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91410" tIns="45706" rIns="91410" bIns="45706" rtlCol="0" anchor="ctr"/>
          <a:lstStyle/>
          <a:p>
            <a:pPr algn="ctr" defTabSz="914116"/>
            <a:r>
              <a:rPr lang="en-US" sz="3200" dirty="0">
                <a:solidFill>
                  <a:prstClr val="white"/>
                </a:solidFill>
              </a:rPr>
              <a:t>NEW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381003" y="2743200"/>
            <a:ext cx="83820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lowchart: Magnetic Disk 10"/>
          <p:cNvSpPr/>
          <p:nvPr/>
        </p:nvSpPr>
        <p:spPr>
          <a:xfrm>
            <a:off x="2714244" y="3048000"/>
            <a:ext cx="990600" cy="838200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6" rIns="91410" bIns="45706" rtlCol="0" anchor="ctr"/>
          <a:lstStyle/>
          <a:p>
            <a:pPr algn="ctr" defTabSz="914116"/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Flowchart: Magnetic Disk 15"/>
          <p:cNvSpPr/>
          <p:nvPr/>
        </p:nvSpPr>
        <p:spPr>
          <a:xfrm>
            <a:off x="5448300" y="3048000"/>
            <a:ext cx="990600" cy="838200"/>
          </a:xfrm>
          <a:prstGeom prst="flowChartMagneticDis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91410" tIns="45706" rIns="91410" bIns="45706" rtlCol="0" anchor="ctr"/>
          <a:lstStyle/>
          <a:p>
            <a:pPr algn="ctr" defTabSz="914116"/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533144" y="1752600"/>
            <a:ext cx="335280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6" rIns="91410" bIns="45706" rtlCol="0" anchor="ctr"/>
          <a:lstStyle/>
          <a:p>
            <a:pPr algn="ctr" defTabSz="914116"/>
            <a:r>
              <a:rPr lang="en-US" sz="3200" dirty="0">
                <a:solidFill>
                  <a:prstClr val="white"/>
                </a:solidFill>
              </a:rPr>
              <a:t>OLD</a:t>
            </a:r>
          </a:p>
        </p:txBody>
      </p:sp>
      <p:sp>
        <p:nvSpPr>
          <p:cNvPr id="10" name="Right Arrow 9"/>
          <p:cNvSpPr/>
          <p:nvPr/>
        </p:nvSpPr>
        <p:spPr>
          <a:xfrm rot="5400000">
            <a:off x="2942844" y="2667000"/>
            <a:ext cx="533400" cy="381000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91410" tIns="45706" rIns="91410" bIns="45706" rtlCol="0" anchor="ctr"/>
          <a:lstStyle/>
          <a:p>
            <a:pPr algn="ctr" defTabSz="914116"/>
            <a:endParaRPr lang="en-US">
              <a:solidFill>
                <a:prstClr val="black"/>
              </a:solidFill>
            </a:endParaRPr>
          </a:p>
        </p:txBody>
      </p:sp>
      <p:sp>
        <p:nvSpPr>
          <p:cNvPr id="30" name="Right Arrow 29"/>
          <p:cNvSpPr/>
          <p:nvPr/>
        </p:nvSpPr>
        <p:spPr>
          <a:xfrm rot="5400000">
            <a:off x="5676900" y="2667000"/>
            <a:ext cx="533400" cy="381000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91410" tIns="45706" rIns="91410" bIns="45706" rtlCol="0" anchor="ctr"/>
          <a:lstStyle/>
          <a:p>
            <a:pPr algn="ctr" defTabSz="914116"/>
            <a:endParaRPr lang="en-US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/>
              <p:cNvSpPr/>
              <p:nvPr/>
            </p:nvSpPr>
            <p:spPr>
              <a:xfrm>
                <a:off x="381003" y="4495802"/>
                <a:ext cx="8382000" cy="1964263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lIns="91410" tIns="45706" rIns="91410" bIns="45706" rtlCol="0" anchor="ctr"/>
              <a:lstStyle/>
              <a:p>
                <a:pPr algn="ctr" defTabSz="914116"/>
                <a:r>
                  <a:rPr lang="en-US" sz="2400" b="1" dirty="0">
                    <a:solidFill>
                      <a:prstClr val="black"/>
                    </a:solidFill>
                  </a:rPr>
                  <a:t>Baseline:</a:t>
                </a:r>
              </a:p>
              <a:p>
                <a:pPr algn="ctr" defTabSz="914116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𝛼</m:t>
                          </m:r>
                        </m:e>
                        <m:sub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func>
                        <m:funcPr>
                          <m:ctrlP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log</m:t>
                          </m:r>
                        </m:fName>
                        <m:e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𝑝</m:t>
                          </m:r>
                          <m:d>
                            <m:dPr>
                              <m:ctrlP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𝑓</m:t>
                              </m:r>
                            </m:e>
                            <m:e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𝑒</m:t>
                              </m:r>
                            </m:e>
                          </m:d>
                        </m:e>
                      </m:func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𝛼</m:t>
                          </m:r>
                        </m:e>
                        <m:sub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  <m:func>
                        <m:funcPr>
                          <m:ctrlP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log</m:t>
                          </m:r>
                        </m:fName>
                        <m:e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𝑝</m:t>
                          </m:r>
                          <m:d>
                            <m:dPr>
                              <m:ctrlP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𝑒</m:t>
                              </m:r>
                            </m:e>
                          </m:d>
                        </m:e>
                      </m:func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/>
                        </a:rPr>
                        <m:t>+ …</m:t>
                      </m:r>
                    </m:oMath>
                  </m:oMathPara>
                </a14:m>
                <a:endParaRPr lang="en-US" sz="2400" dirty="0">
                  <a:solidFill>
                    <a:prstClr val="black"/>
                  </a:solidFill>
                </a:endParaRPr>
              </a:p>
              <a:p>
                <a:pPr algn="ctr" defTabSz="914116"/>
                <a:endParaRPr lang="en-US" sz="2400" dirty="0">
                  <a:solidFill>
                    <a:prstClr val="black"/>
                  </a:solidFill>
                </a:endParaRPr>
              </a:p>
              <a:p>
                <a:pPr algn="ctr" defTabSz="914116"/>
                <a:r>
                  <a:rPr lang="en-US" sz="2400" b="1" dirty="0">
                    <a:solidFill>
                      <a:prstClr val="black"/>
                    </a:solidFill>
                  </a:rPr>
                  <a:t>New</a:t>
                </a:r>
                <a:r>
                  <a:rPr lang="en-US" sz="2400" dirty="0">
                    <a:solidFill>
                      <a:prstClr val="black"/>
                    </a:solidFill>
                  </a:rPr>
                  <a:t>:</a:t>
                </a:r>
              </a:p>
              <a:p>
                <a:pPr algn="ctr" defTabSz="914116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𝛼</m:t>
                          </m:r>
                        </m:e>
                        <m:sub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1</m:t>
                          </m:r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𝑂𝐿𝐷</m:t>
                          </m:r>
                        </m:sub>
                      </m:sSub>
                      <m:func>
                        <m:funcPr>
                          <m:ctrlP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log</m:t>
                          </m:r>
                        </m:fName>
                        <m:e>
                          <m:sSub>
                            <m:sSubPr>
                              <m:ctrlP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𝑂𝐿𝐷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𝑓</m:t>
                              </m:r>
                            </m:e>
                            <m:e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𝑒</m:t>
                              </m:r>
                            </m:e>
                          </m:d>
                        </m:e>
                      </m:func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𝛼</m:t>
                          </m:r>
                        </m:e>
                        <m:sub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1</m:t>
                          </m:r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𝑁𝐸𝑊</m:t>
                          </m:r>
                        </m:sub>
                      </m:sSub>
                      <m:func>
                        <m:funcPr>
                          <m:ctrlP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log</m:t>
                          </m:r>
                        </m:fName>
                        <m:e>
                          <m:sSub>
                            <m:sSubPr>
                              <m:ctrlP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𝑁𝐸𝑊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𝑓</m:t>
                              </m:r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|</m:t>
                              </m:r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𝑒</m:t>
                              </m:r>
                            </m:e>
                          </m:d>
                        </m:e>
                      </m:func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𝛼</m:t>
                          </m:r>
                        </m:e>
                        <m:sub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  <m:func>
                        <m:funcPr>
                          <m:ctrlP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log</m:t>
                          </m:r>
                        </m:fName>
                        <m:e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𝑝</m:t>
                          </m:r>
                          <m:d>
                            <m:dPr>
                              <m:ctrlP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𝑒</m:t>
                              </m:r>
                            </m:e>
                          </m:d>
                        </m:e>
                      </m:func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/>
                        </a:rPr>
                        <m:t>+…</m:t>
                      </m:r>
                    </m:oMath>
                  </m:oMathPara>
                </a14:m>
                <a:endParaRPr lang="en-US" sz="24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31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4495799"/>
                <a:ext cx="8382000" cy="1964263"/>
              </a:xfrm>
              <a:prstGeom prst="rect">
                <a:avLst/>
              </a:prstGeom>
              <a:blipFill rotWithShape="1">
                <a:blip r:embed="rId3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>
                    <a:tint val="75000"/>
                  </a:prstClr>
                </a:solidFill>
              </a:rPr>
              <a:t>DAMT - MTM</a:t>
            </a: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>
                <a:solidFill>
                  <a:prstClr val="white">
                    <a:tint val="75000"/>
                  </a:prstClr>
                </a:solidFill>
              </a:rPr>
              <a:t>Carpuat, Daume, Fraser, Quirk</a:t>
            </a: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053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533144" y="2857500"/>
            <a:ext cx="335280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6" rIns="91410" bIns="45706" rtlCol="0" anchor="ctr"/>
          <a:lstStyle/>
          <a:p>
            <a:pPr algn="ctr" defTabSz="914116"/>
            <a:r>
              <a:rPr lang="en-US" sz="2400" dirty="0">
                <a:solidFill>
                  <a:prstClr val="white"/>
                </a:solidFill>
              </a:rPr>
              <a:t>Old counts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181600" y="2857500"/>
            <a:ext cx="1524000" cy="8382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91410" tIns="45706" rIns="91410" bIns="45706" rtlCol="0" anchor="ctr"/>
          <a:lstStyle/>
          <a:p>
            <a:pPr algn="ctr" defTabSz="914116"/>
            <a:r>
              <a:rPr lang="en-US" sz="2400" dirty="0">
                <a:solidFill>
                  <a:prstClr val="white"/>
                </a:solidFill>
              </a:rPr>
              <a:t>New counts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Combine models (linear mixture)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ECD12-9F81-4913-B0E8-2DC0F0517FBD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59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181600" y="1752600"/>
            <a:ext cx="1524000" cy="8382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91410" tIns="45706" rIns="91410" bIns="45706" rtlCol="0" anchor="ctr"/>
          <a:lstStyle/>
          <a:p>
            <a:pPr algn="ctr" defTabSz="914116"/>
            <a:r>
              <a:rPr lang="en-US" sz="3200" dirty="0">
                <a:solidFill>
                  <a:prstClr val="white"/>
                </a:solidFill>
              </a:rPr>
              <a:t>NEW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381003" y="2743200"/>
            <a:ext cx="83820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lowchart: Magnetic Disk 10"/>
          <p:cNvSpPr/>
          <p:nvPr/>
        </p:nvSpPr>
        <p:spPr>
          <a:xfrm>
            <a:off x="4212336" y="3645407"/>
            <a:ext cx="990600" cy="838200"/>
          </a:xfrm>
          <a:prstGeom prst="flowChartMagneticDisk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91410" tIns="45706" rIns="91410" bIns="45706" rtlCol="0" anchor="ctr"/>
          <a:lstStyle/>
          <a:p>
            <a:pPr algn="ctr" defTabSz="914116"/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533144" y="1752600"/>
            <a:ext cx="335280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6" rIns="91410" bIns="45706" rtlCol="0" anchor="ctr"/>
          <a:lstStyle/>
          <a:p>
            <a:pPr algn="ctr" defTabSz="914116"/>
            <a:r>
              <a:rPr lang="en-US" sz="3200" dirty="0">
                <a:solidFill>
                  <a:prstClr val="white"/>
                </a:solidFill>
              </a:rPr>
              <a:t>OLD</a:t>
            </a:r>
          </a:p>
        </p:txBody>
      </p:sp>
      <p:sp>
        <p:nvSpPr>
          <p:cNvPr id="10" name="Right Arrow 9"/>
          <p:cNvSpPr/>
          <p:nvPr/>
        </p:nvSpPr>
        <p:spPr>
          <a:xfrm rot="5400000">
            <a:off x="2942844" y="2514600"/>
            <a:ext cx="533400" cy="381000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91410" tIns="45706" rIns="91410" bIns="45706" rtlCol="0" anchor="ctr"/>
          <a:lstStyle/>
          <a:p>
            <a:pPr algn="ctr" defTabSz="914116"/>
            <a:endParaRPr lang="en-US">
              <a:solidFill>
                <a:prstClr val="black"/>
              </a:solidFill>
            </a:endParaRPr>
          </a:p>
        </p:txBody>
      </p:sp>
      <p:sp>
        <p:nvSpPr>
          <p:cNvPr id="30" name="Right Arrow 29"/>
          <p:cNvSpPr/>
          <p:nvPr/>
        </p:nvSpPr>
        <p:spPr>
          <a:xfrm rot="5400000">
            <a:off x="5676900" y="2514600"/>
            <a:ext cx="533400" cy="381000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91410" tIns="45706" rIns="91410" bIns="45706" rtlCol="0" anchor="ctr"/>
          <a:lstStyle/>
          <a:p>
            <a:pPr algn="ctr" defTabSz="914116"/>
            <a:endParaRPr lang="en-US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/>
              <p:cNvSpPr/>
              <p:nvPr/>
            </p:nvSpPr>
            <p:spPr>
              <a:xfrm>
                <a:off x="381003" y="4495802"/>
                <a:ext cx="8382000" cy="1964263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lIns="91410" tIns="45706" rIns="91410" bIns="45706" rtlCol="0" anchor="ctr"/>
              <a:lstStyle/>
              <a:p>
                <a:pPr algn="ctr" defTabSz="914116"/>
                <a:r>
                  <a:rPr lang="en-US" sz="2000" b="1" dirty="0" smtClean="0">
                    <a:solidFill>
                      <a:prstClr val="black"/>
                    </a:solidFill>
                  </a:rPr>
                  <a:t>Baseline:</a:t>
                </a:r>
              </a:p>
              <a:p>
                <a:pPr algn="ctr" defTabSz="914116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/>
                        </a:rPr>
                        <m:t>𝑝</m:t>
                      </m:r>
                      <m:d>
                        <m:d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𝑓</m:t>
                          </m:r>
                        </m:e>
                        <m:e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𝑒</m:t>
                          </m:r>
                        </m:e>
                      </m:d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𝑐</m:t>
                          </m:r>
                          <m:d>
                            <m:dPr>
                              <m:ctrlP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𝑓</m:t>
                              </m:r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𝑒</m:t>
                              </m:r>
                            </m:e>
                          </m:d>
                        </m:num>
                        <m:den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𝑐</m:t>
                          </m:r>
                          <m:d>
                            <m:dPr>
                              <m:ctrlP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𝑒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US" sz="2000" dirty="0">
                  <a:solidFill>
                    <a:prstClr val="black"/>
                  </a:solidFill>
                </a:endParaRPr>
              </a:p>
              <a:p>
                <a:pPr algn="ctr" defTabSz="914116"/>
                <a:r>
                  <a:rPr lang="en-US" sz="2000" b="1" dirty="0">
                    <a:solidFill>
                      <a:prstClr val="black"/>
                    </a:solidFill>
                  </a:rPr>
                  <a:t>New</a:t>
                </a:r>
                <a:r>
                  <a:rPr lang="en-US" sz="2000" dirty="0">
                    <a:solidFill>
                      <a:prstClr val="black"/>
                    </a:solidFill>
                  </a:rPr>
                  <a:t> – mix with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𝜆</m:t>
                    </m:r>
                  </m:oMath>
                </a14:m>
                <a:r>
                  <a:rPr lang="en-US" sz="2000" dirty="0">
                    <a:solidFill>
                      <a:prstClr val="black"/>
                    </a:solidFill>
                  </a:rPr>
                  <a:t> picked on </a:t>
                </a:r>
                <a:r>
                  <a:rPr lang="en-US" sz="2000" dirty="0" err="1">
                    <a:solidFill>
                      <a:prstClr val="black"/>
                    </a:solidFill>
                  </a:rPr>
                  <a:t>dev</a:t>
                </a:r>
                <a:r>
                  <a:rPr lang="en-US" sz="2000" dirty="0">
                    <a:solidFill>
                      <a:prstClr val="black"/>
                    </a:solidFill>
                  </a:rPr>
                  <a:t> set:</a:t>
                </a:r>
              </a:p>
              <a:p>
                <a:pPr algn="ctr" defTabSz="914116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/>
                        </a:rPr>
                        <m:t>𝑝</m:t>
                      </m:r>
                      <m:d>
                        <m:d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𝑓</m:t>
                          </m:r>
                        </m:e>
                        <m:e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𝑒</m:t>
                          </m:r>
                        </m:e>
                      </m:d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/>
                        </a:rPr>
                        <m:t>𝜆</m:t>
                      </m:r>
                      <m:f>
                        <m:f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𝑜𝑙𝑑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𝑓</m:t>
                              </m:r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𝑒</m:t>
                              </m:r>
                            </m:e>
                          </m:d>
                        </m:num>
                        <m:den>
                          <m:sSub>
                            <m:sSubPr>
                              <m:ctrlP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𝑜𝑙𝑑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𝑒</m:t>
                              </m:r>
                            </m:e>
                          </m:d>
                        </m:den>
                      </m:f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/>
                        </a:rPr>
                        <m:t>+</m:t>
                      </m:r>
                      <m:d>
                        <m:d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1−</m:t>
                          </m:r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𝜆</m:t>
                          </m:r>
                        </m:e>
                      </m:d>
                      <m:f>
                        <m:f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de-DE" sz="20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𝑛𝑒𝑤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𝑓</m:t>
                              </m:r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𝑒</m:t>
                              </m:r>
                            </m:e>
                          </m:d>
                        </m:num>
                        <m:den>
                          <m:sSub>
                            <m:sSubPr>
                              <m:ctrlP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de-DE" sz="20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𝑛𝑒𝑤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𝑒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US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31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3" y="4495802"/>
                <a:ext cx="8382000" cy="1964263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ight Arrow 14"/>
          <p:cNvSpPr/>
          <p:nvPr/>
        </p:nvSpPr>
        <p:spPr>
          <a:xfrm rot="2677557">
            <a:off x="3966427" y="3610512"/>
            <a:ext cx="533400" cy="381000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91410" tIns="45706" rIns="91410" bIns="45706" rtlCol="0" anchor="ctr"/>
          <a:lstStyle/>
          <a:p>
            <a:pPr algn="ctr" defTabSz="914116"/>
            <a:endParaRPr lang="en-US">
              <a:solidFill>
                <a:prstClr val="black"/>
              </a:solidFill>
            </a:endParaRPr>
          </a:p>
        </p:txBody>
      </p:sp>
      <p:sp>
        <p:nvSpPr>
          <p:cNvPr id="17" name="Right Arrow 16"/>
          <p:cNvSpPr/>
          <p:nvPr/>
        </p:nvSpPr>
        <p:spPr>
          <a:xfrm rot="8245294">
            <a:off x="5012441" y="3608304"/>
            <a:ext cx="533400" cy="381000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91410" tIns="45706" rIns="91410" bIns="45706" rtlCol="0" anchor="ctr"/>
          <a:lstStyle/>
          <a:p>
            <a:pPr algn="ctr" defTabSz="914116"/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>
                    <a:tint val="75000"/>
                  </a:prstClr>
                </a:solidFill>
              </a:rPr>
              <a:t>DAMT - MTM</a:t>
            </a: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>
                <a:solidFill>
                  <a:prstClr val="white">
                    <a:tint val="75000"/>
                  </a:prstClr>
                </a:solidFill>
              </a:rPr>
              <a:t>Carpuat, Daume, Fraser, Quirk</a:t>
            </a: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2867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Domain Adaptation II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Sometimes we are given an OLD domain training corpus (which is out of domain) and a NEW domain training corpus</a:t>
            </a:r>
          </a:p>
          <a:p>
            <a:r>
              <a:rPr lang="de-DE" dirty="0" smtClean="0"/>
              <a:t>The baseline is training on NEW only</a:t>
            </a:r>
          </a:p>
          <a:p>
            <a:r>
              <a:rPr lang="de-DE" dirty="0" smtClean="0"/>
              <a:t>The task is then to use the OLD domain corpus to improve performance</a:t>
            </a:r>
          </a:p>
          <a:p>
            <a:r>
              <a:rPr lang="de-DE" dirty="0" smtClean="0"/>
              <a:t>One simple way to do this is to concatenate the two corpora and train on this new corpus</a:t>
            </a:r>
          </a:p>
          <a:p>
            <a:pPr lvl="1"/>
            <a:r>
              <a:rPr lang="de-DE" dirty="0" smtClean="0"/>
              <a:t>But this often results in OLD "overwriting" NEW, because OLD is often much larger</a:t>
            </a:r>
          </a:p>
          <a:p>
            <a:endParaRPr lang="de-DE" dirty="0" smtClean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02219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BLEU results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8474935"/>
              </p:ext>
            </p:extLst>
          </p:nvPr>
        </p:nvGraphicFramePr>
        <p:xfrm>
          <a:off x="228600" y="1600202"/>
          <a:ext cx="8686800" cy="228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7800"/>
                <a:gridCol w="1447800"/>
                <a:gridCol w="1447800"/>
                <a:gridCol w="1447800"/>
                <a:gridCol w="1447800"/>
                <a:gridCol w="1447800"/>
              </a:tblGrid>
              <a:tr h="644226"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OLD</a:t>
                      </a:r>
                      <a:endParaRPr lang="en-US" sz="2000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NEW</a:t>
                      </a:r>
                      <a:endParaRPr lang="en-US" sz="2000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OLD+</a:t>
                      </a:r>
                      <a:br>
                        <a:rPr lang="en-US" sz="2000" dirty="0" smtClean="0"/>
                      </a:br>
                      <a:r>
                        <a:rPr lang="en-US" sz="2000" dirty="0" smtClean="0"/>
                        <a:t>NEW</a:t>
                      </a:r>
                      <a:endParaRPr lang="en-US" sz="2000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Use</a:t>
                      </a:r>
                      <a:r>
                        <a:rPr lang="en-US" sz="2000" baseline="0" dirty="0" smtClean="0"/>
                        <a:t> both models</a:t>
                      </a:r>
                      <a:endParaRPr lang="en-US" sz="2000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Combine</a:t>
                      </a:r>
                      <a:r>
                        <a:rPr lang="en-US" sz="2000" baseline="0" dirty="0" smtClean="0"/>
                        <a:t> models</a:t>
                      </a:r>
                      <a:endParaRPr lang="en-US" sz="2000" dirty="0"/>
                    </a:p>
                  </a:txBody>
                  <a:tcPr anchor="b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News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23.8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21.7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22.0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16.4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21.4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EMEA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28.7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34.8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34.8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32.9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36.6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Science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26.1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32.3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27.5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30.9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32.2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Subtitles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15.1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20.6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20.5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18.4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18.5</a:t>
                      </a:r>
                      <a:endParaRPr lang="en-US" sz="2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>
                    <a:tint val="75000"/>
                  </a:prstClr>
                </a:solidFill>
              </a:rPr>
              <a:t>DAMT - MTM</a:t>
            </a: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ECD12-9F81-4913-B0E8-2DC0F0517FBD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60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>
                <a:solidFill>
                  <a:prstClr val="white">
                    <a:tint val="75000"/>
                  </a:prstClr>
                </a:solidFill>
              </a:rPr>
              <a:t>Carpuat, Daume, Fraser, Quirk</a:t>
            </a: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4768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Next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These mixtures are simple but coarse</a:t>
            </a:r>
          </a:p>
          <a:p>
            <a:r>
              <a:rPr lang="en-US" dirty="0" smtClean="0"/>
              <a:t>More fine-grained approaches:</a:t>
            </a:r>
          </a:p>
          <a:p>
            <a:pPr lvl="1"/>
            <a:r>
              <a:rPr lang="en-US" dirty="0" smtClean="0"/>
              <a:t>Data selection: pick OLD data most like NEW</a:t>
            </a:r>
          </a:p>
          <a:p>
            <a:pPr lvl="1"/>
            <a:r>
              <a:rPr lang="en-US" dirty="0" smtClean="0"/>
              <a:t>Data reweighting:  use fractional counts on OLD data; greater weight to sentence pairs more like NEW</a:t>
            </a:r>
          </a:p>
          <a:p>
            <a:pPr lvl="1"/>
            <a:r>
              <a:rPr lang="en-US" dirty="0" smtClean="0"/>
              <a:t>Can reweight at the word or phrase level rather than sentence pair </a:t>
            </a:r>
            <a:r>
              <a:rPr lang="en-US" sz="2000" dirty="0">
                <a:latin typeface="+mj-lt"/>
              </a:rPr>
              <a:t>[Foster et al., 2010]</a:t>
            </a:r>
          </a:p>
          <a:p>
            <a:r>
              <a:rPr lang="en-US" dirty="0"/>
              <a:t>Similar in spirit to </a:t>
            </a:r>
            <a:r>
              <a:rPr lang="en-US" dirty="0">
                <a:solidFill>
                  <a:srgbClr val="FFFF00"/>
                </a:solidFill>
              </a:rPr>
              <a:t>statistical domain adaptation</a:t>
            </a:r>
          </a:p>
          <a:p>
            <a:pPr lvl="1"/>
            <a:r>
              <a:rPr lang="en-US" dirty="0"/>
              <a:t>b</a:t>
            </a:r>
            <a:r>
              <a:rPr lang="en-US" dirty="0" smtClean="0"/>
              <a:t>ut existing </a:t>
            </a:r>
            <a:r>
              <a:rPr lang="en-US" dirty="0"/>
              <a:t>machine learning algorithms </a:t>
            </a:r>
            <a:r>
              <a:rPr lang="en-US" dirty="0" smtClean="0"/>
              <a:t>can’t be </a:t>
            </a:r>
            <a:r>
              <a:rPr lang="en-US" dirty="0"/>
              <a:t>applied</a:t>
            </a:r>
          </a:p>
          <a:p>
            <a:pPr lvl="1"/>
            <a:r>
              <a:rPr lang="en-US" dirty="0"/>
              <a:t>because SMT is not a classification task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>
                    <a:tint val="75000"/>
                  </a:prstClr>
                </a:solidFill>
              </a:rPr>
              <a:t>DAMT - MTM</a:t>
            </a: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ECD12-9F81-4913-B0E8-2DC0F0517FBD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61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>
                <a:solidFill>
                  <a:prstClr val="white">
                    <a:tint val="75000"/>
                  </a:prstClr>
                </a:solidFill>
              </a:rPr>
              <a:t>Carpuat, Daume, Fraser, Quirk</a:t>
            </a: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6137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>
              <a:buFont typeface="Times New Roman" pitchFamily="16" charset="0"/>
              <a:buNone/>
              <a:defRPr/>
            </a:pPr>
            <a:r>
              <a:rPr lang="en-US" dirty="0" smtClean="0"/>
              <a:t>Phrase Sense Disambiguation (PSD)</a:t>
            </a:r>
            <a:endParaRPr lang="en-US" dirty="0"/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456624" y="1600779"/>
            <a:ext cx="8458344" cy="4525935"/>
          </a:xfrm>
        </p:spPr>
        <p:txBody>
          <a:bodyPr/>
          <a:lstStyle/>
          <a:p>
            <a:pPr lvl="1" eaLnBrk="1"/>
            <a:endParaRPr lang="en-US" sz="2400" dirty="0"/>
          </a:p>
          <a:p>
            <a:pPr eaLnBrk="1">
              <a:buClr>
                <a:schemeClr val="bg1"/>
              </a:buClr>
            </a:pPr>
            <a:r>
              <a:rPr lang="en-US" sz="2900" dirty="0"/>
              <a:t>Proposed solution:  </a:t>
            </a:r>
            <a:r>
              <a:rPr lang="en-US" sz="2900" dirty="0">
                <a:solidFill>
                  <a:srgbClr val="FFFF00"/>
                </a:solidFill>
              </a:rPr>
              <a:t>Phrase Sense Disambiguation</a:t>
            </a:r>
          </a:p>
          <a:p>
            <a:pPr marL="310948" lvl="1" indent="-310948" eaLnBrk="1">
              <a:buClr>
                <a:schemeClr val="bg1"/>
              </a:buClr>
            </a:pPr>
            <a:r>
              <a:rPr lang="en-US" sz="2500" dirty="0"/>
              <a:t>															</a:t>
            </a:r>
            <a:r>
              <a:rPr lang="en-US" sz="1600" dirty="0">
                <a:latin typeface="+mj-lt"/>
              </a:rPr>
              <a:t>[Carpuat &amp; Wu 2007]</a:t>
            </a:r>
            <a:endParaRPr lang="en-US" b="1" dirty="0">
              <a:latin typeface="+mj-lt"/>
            </a:endParaRPr>
          </a:p>
          <a:p>
            <a:pPr lvl="1" eaLnBrk="1">
              <a:buClr>
                <a:schemeClr val="bg1"/>
              </a:buClr>
              <a:buFont typeface="Arial" pitchFamily="34" charset="0"/>
              <a:buChar char="•"/>
            </a:pPr>
            <a:r>
              <a:rPr lang="en-US" sz="2500" dirty="0"/>
              <a:t>Incorporate </a:t>
            </a:r>
            <a:r>
              <a:rPr lang="en-US" sz="2500" dirty="0">
                <a:solidFill>
                  <a:srgbClr val="FFFF00"/>
                </a:solidFill>
              </a:rPr>
              <a:t>context</a:t>
            </a:r>
            <a:r>
              <a:rPr lang="en-US" sz="2500" dirty="0"/>
              <a:t> in lexical choice</a:t>
            </a:r>
          </a:p>
          <a:p>
            <a:pPr lvl="2" eaLnBrk="1">
              <a:buClr>
                <a:schemeClr val="bg1"/>
              </a:buClr>
              <a:buFont typeface="Arial" pitchFamily="34" charset="0"/>
              <a:buChar char="•"/>
            </a:pPr>
            <a:r>
              <a:rPr lang="en-US" sz="2200" dirty="0"/>
              <a:t>Yields </a:t>
            </a:r>
            <a:r>
              <a:rPr lang="en-US" sz="2200" dirty="0">
                <a:solidFill>
                  <a:srgbClr val="FFFF00"/>
                </a:solidFill>
              </a:rPr>
              <a:t>P(</a:t>
            </a:r>
            <a:r>
              <a:rPr lang="en-US" sz="2200" dirty="0" err="1">
                <a:solidFill>
                  <a:srgbClr val="FFFF00"/>
                </a:solidFill>
              </a:rPr>
              <a:t>e|f</a:t>
            </a:r>
            <a:r>
              <a:rPr lang="en-US" sz="2200" dirty="0">
                <a:solidFill>
                  <a:srgbClr val="FFFF00"/>
                </a:solidFill>
              </a:rPr>
              <a:t>, context) </a:t>
            </a:r>
            <a:r>
              <a:rPr lang="en-US" sz="2200" dirty="0"/>
              <a:t>features for phrase pairs</a:t>
            </a:r>
          </a:p>
          <a:p>
            <a:pPr lvl="2" eaLnBrk="1">
              <a:buClr>
                <a:schemeClr val="bg1"/>
              </a:buClr>
              <a:buFont typeface="Arial" pitchFamily="34" charset="0"/>
              <a:buChar char="•"/>
            </a:pPr>
            <a:r>
              <a:rPr lang="en-US" sz="2200" dirty="0"/>
              <a:t>Unlike usual P(</a:t>
            </a:r>
            <a:r>
              <a:rPr lang="en-US" sz="2200" dirty="0" err="1"/>
              <a:t>e|f</a:t>
            </a:r>
            <a:r>
              <a:rPr lang="en-US" sz="2200" dirty="0"/>
              <a:t>) relative frequencies</a:t>
            </a:r>
          </a:p>
          <a:p>
            <a:pPr lvl="1" eaLnBrk="1">
              <a:buClr>
                <a:schemeClr val="bg1"/>
              </a:buClr>
            </a:pPr>
            <a:endParaRPr lang="en-US" sz="2000" dirty="0"/>
          </a:p>
          <a:p>
            <a:pPr lvl="1" eaLnBrk="1">
              <a:buClr>
                <a:schemeClr val="bg1"/>
              </a:buClr>
              <a:buFont typeface="Arial" pitchFamily="34" charset="0"/>
              <a:buChar char="•"/>
            </a:pPr>
            <a:r>
              <a:rPr lang="en-US" sz="2500" dirty="0"/>
              <a:t>Turns phrase translation into </a:t>
            </a:r>
            <a:r>
              <a:rPr lang="en-US" sz="2500" dirty="0">
                <a:solidFill>
                  <a:srgbClr val="FFFF00"/>
                </a:solidFill>
              </a:rPr>
              <a:t>discriminative classification</a:t>
            </a:r>
          </a:p>
          <a:p>
            <a:pPr lvl="2" eaLnBrk="1">
              <a:buClr>
                <a:schemeClr val="bg1"/>
              </a:buClr>
              <a:buFont typeface="Arial" pitchFamily="34" charset="0"/>
              <a:buChar char="•"/>
            </a:pPr>
            <a:r>
              <a:rPr lang="en-US" sz="2200" dirty="0"/>
              <a:t>Just like standard machine learning tasks</a:t>
            </a:r>
          </a:p>
          <a:p>
            <a:pPr lvl="1" eaLnBrk="1">
              <a:buClr>
                <a:schemeClr val="bg1"/>
              </a:buClr>
            </a:pPr>
            <a:r>
              <a:rPr lang="en-US" sz="2500" dirty="0"/>
              <a:t>	</a:t>
            </a:r>
            <a:r>
              <a:rPr lang="en-US" sz="1600" dirty="0">
                <a:latin typeface="+mj-lt"/>
              </a:rPr>
              <a:t>[</a:t>
            </a:r>
            <a:r>
              <a:rPr lang="da-DK" sz="1600" dirty="0">
                <a:latin typeface="+mj-lt"/>
              </a:rPr>
              <a:t>Chan et al. 2007, Stroppa et al. 2007, Gimenez &amp; Màrquez 2008,  Jeong et al. 2010, Patry &amp; Langlais 2011, ...]</a:t>
            </a:r>
            <a:endParaRPr lang="en-US" sz="1600" dirty="0">
              <a:latin typeface="+mj-lt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DAMT - MTM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2230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/>
            <a:r>
              <a:rPr lang="en-US" dirty="0" smtClean="0"/>
              <a:t>Why PSD for domain adaptation?</a:t>
            </a:r>
          </a:p>
        </p:txBody>
      </p:sp>
      <p:sp>
        <p:nvSpPr>
          <p:cNvPr id="5124" name="Content Placeholder 3"/>
          <p:cNvSpPr>
            <a:spLocks noGrp="1"/>
          </p:cNvSpPr>
          <p:nvPr>
            <p:ph sz="half" idx="2"/>
          </p:nvPr>
        </p:nvSpPr>
        <p:spPr>
          <a:xfrm>
            <a:off x="532971" y="1281196"/>
            <a:ext cx="8001721" cy="2286000"/>
          </a:xfrm>
        </p:spPr>
        <p:txBody>
          <a:bodyPr/>
          <a:lstStyle/>
          <a:p>
            <a:pPr marL="0" indent="0" eaLnBrk="1"/>
            <a:r>
              <a:rPr lang="en-US" sz="2000" dirty="0">
                <a:latin typeface="Consolas" pitchFamily="49" charset="0"/>
              </a:rPr>
              <a:t>	Disambiguating English senses of </a:t>
            </a:r>
            <a:r>
              <a:rPr lang="en-US" sz="2000" b="1" dirty="0">
                <a:solidFill>
                  <a:srgbClr val="FFFF00"/>
                </a:solidFill>
                <a:latin typeface="Consolas" pitchFamily="49" charset="0"/>
              </a:rPr>
              <a:t>rapport</a:t>
            </a:r>
            <a:endParaRPr lang="en-US" sz="2000" dirty="0">
              <a:solidFill>
                <a:srgbClr val="FFFF00"/>
              </a:solidFill>
            </a:endParaRPr>
          </a:p>
          <a:p>
            <a:pPr marL="0" indent="0" eaLnBrk="1"/>
            <a:r>
              <a:rPr lang="en-US" sz="2000" dirty="0"/>
              <a:t>      			</a:t>
            </a:r>
            <a:r>
              <a:rPr lang="en-US" sz="2000" dirty="0">
                <a:solidFill>
                  <a:srgbClr val="FFFF00"/>
                </a:solidFill>
              </a:rPr>
              <a:t>report</a:t>
            </a:r>
            <a:r>
              <a:rPr lang="en-US" sz="2000" dirty="0"/>
              <a:t>			Il a </a:t>
            </a:r>
            <a:r>
              <a:rPr lang="en-US" sz="2000" dirty="0" err="1"/>
              <a:t>rédigé</a:t>
            </a:r>
            <a:r>
              <a:rPr lang="en-US" sz="2000" dirty="0"/>
              <a:t> un </a:t>
            </a:r>
            <a:r>
              <a:rPr lang="en-US" sz="2000" b="1" dirty="0">
                <a:solidFill>
                  <a:srgbClr val="FFFF00"/>
                </a:solidFill>
              </a:rPr>
              <a:t>rapport</a:t>
            </a:r>
            <a:r>
              <a:rPr lang="en-US" sz="2000" dirty="0"/>
              <a:t> .				</a:t>
            </a:r>
          </a:p>
          <a:p>
            <a:pPr marL="0" indent="0" eaLnBrk="1"/>
            <a:r>
              <a:rPr lang="en-US" sz="2000" dirty="0"/>
              <a:t>				</a:t>
            </a:r>
            <a:r>
              <a:rPr lang="en-US" sz="2000" dirty="0">
                <a:solidFill>
                  <a:srgbClr val="FFFF00"/>
                </a:solidFill>
              </a:rPr>
              <a:t>relationship</a:t>
            </a:r>
            <a:r>
              <a:rPr lang="en-US" sz="2000" dirty="0"/>
              <a:t>		</a:t>
            </a:r>
            <a:r>
              <a:rPr lang="en-US" sz="2000" dirty="0" err="1"/>
              <a:t>Quel</a:t>
            </a:r>
            <a:r>
              <a:rPr lang="en-US" sz="2000" dirty="0"/>
              <a:t> </a:t>
            </a:r>
            <a:r>
              <a:rPr lang="en-US" sz="2000" dirty="0" err="1"/>
              <a:t>est</a:t>
            </a:r>
            <a:r>
              <a:rPr lang="en-US" sz="2000" dirty="0"/>
              <a:t> le </a:t>
            </a:r>
            <a:r>
              <a:rPr lang="en-US" sz="2000" b="1" dirty="0">
                <a:solidFill>
                  <a:srgbClr val="FFFF00"/>
                </a:solidFill>
              </a:rPr>
              <a:t>rapport</a:t>
            </a:r>
            <a:r>
              <a:rPr lang="en-US" sz="2000" dirty="0"/>
              <a:t> ?	</a:t>
            </a:r>
          </a:p>
          <a:p>
            <a:pPr marL="0" indent="0" eaLnBrk="1"/>
            <a:r>
              <a:rPr lang="en-US" sz="2000" dirty="0"/>
              <a:t>				</a:t>
            </a:r>
            <a:r>
              <a:rPr lang="en-US" sz="2000" dirty="0">
                <a:solidFill>
                  <a:srgbClr val="FFFF00"/>
                </a:solidFill>
              </a:rPr>
              <a:t>ratio</a:t>
            </a:r>
            <a:r>
              <a:rPr lang="en-US" sz="2000" dirty="0"/>
              <a:t>			le </a:t>
            </a:r>
            <a:r>
              <a:rPr lang="en-US" sz="2000" b="1" dirty="0">
                <a:solidFill>
                  <a:srgbClr val="FFFF00"/>
                </a:solidFill>
              </a:rPr>
              <a:t>rapport</a:t>
            </a:r>
            <a:r>
              <a:rPr lang="en-US" sz="2000" dirty="0"/>
              <a:t> </a:t>
            </a:r>
            <a:r>
              <a:rPr lang="en-US" sz="2000" dirty="0" err="1"/>
              <a:t>longueur</a:t>
            </a:r>
            <a:r>
              <a:rPr lang="en-US" sz="2000" dirty="0"/>
              <a:t> / </a:t>
            </a:r>
            <a:r>
              <a:rPr lang="en-US" sz="2000" dirty="0" err="1"/>
              <a:t>largeur</a:t>
            </a:r>
            <a:endParaRPr lang="en-US" sz="2000" dirty="0"/>
          </a:p>
          <a:p>
            <a:pPr marL="0" indent="0" eaLnBrk="1"/>
            <a:r>
              <a:rPr lang="en-US" sz="2000" dirty="0"/>
              <a:t>				</a:t>
            </a:r>
            <a:r>
              <a:rPr lang="en-US" sz="2000" dirty="0">
                <a:solidFill>
                  <a:srgbClr val="FFFF00"/>
                </a:solidFill>
              </a:rPr>
              <a:t>balance</a:t>
            </a:r>
            <a:r>
              <a:rPr lang="en-US" sz="2000" dirty="0"/>
              <a:t>			le </a:t>
            </a:r>
            <a:r>
              <a:rPr lang="en-US" sz="2000" b="1" dirty="0">
                <a:solidFill>
                  <a:srgbClr val="FFFF00"/>
                </a:solidFill>
              </a:rPr>
              <a:t>rapport</a:t>
            </a:r>
            <a:r>
              <a:rPr lang="en-US" sz="2000" dirty="0"/>
              <a:t> </a:t>
            </a:r>
            <a:r>
              <a:rPr lang="en-US" sz="2000" dirty="0" err="1"/>
              <a:t>bénéfique</a:t>
            </a:r>
            <a:r>
              <a:rPr lang="en-US" sz="2000" dirty="0"/>
              <a:t> / </a:t>
            </a:r>
            <a:r>
              <a:rPr lang="en-US" sz="2000" dirty="0" err="1"/>
              <a:t>risque</a:t>
            </a:r>
            <a:r>
              <a:rPr lang="en-US" sz="2000" dirty="0"/>
              <a:t>  </a:t>
            </a:r>
          </a:p>
          <a:p>
            <a:pPr marL="0" indent="0" eaLnBrk="1"/>
            <a:r>
              <a:rPr lang="en-US" sz="2000" dirty="0"/>
              <a:t>				…</a:t>
            </a:r>
          </a:p>
          <a:p>
            <a:pPr marL="0" indent="0" eaLnBrk="1"/>
            <a:endParaRPr lang="en-US" sz="2000" dirty="0"/>
          </a:p>
          <a:p>
            <a:pPr marL="0" indent="0" eaLnBrk="1"/>
            <a:endParaRPr lang="en-US" sz="2000" dirty="0"/>
          </a:p>
          <a:p>
            <a:pPr marL="0" indent="0" eaLnBrk="1"/>
            <a:r>
              <a:rPr lang="en-US" sz="2000" dirty="0"/>
              <a:t>		</a:t>
            </a:r>
          </a:p>
        </p:txBody>
      </p:sp>
      <p:sp>
        <p:nvSpPr>
          <p:cNvPr id="6" name="Down Arrow 5"/>
          <p:cNvSpPr/>
          <p:nvPr/>
        </p:nvSpPr>
        <p:spPr>
          <a:xfrm flipV="1">
            <a:off x="1676400" y="1770642"/>
            <a:ext cx="228600" cy="1520161"/>
          </a:xfrm>
          <a:prstGeom prst="down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scene3d>
            <a:camera prst="orthographicFront">
              <a:rot lat="90000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0" tIns="45702" rIns="91400" bIns="45702" anchor="ctr"/>
          <a:lstStyle/>
          <a:p>
            <a:pPr algn="ctr" defTabSz="414597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126" name="TextBox 6"/>
          <p:cNvSpPr txBox="1">
            <a:spLocks noChangeArrowheads="1"/>
          </p:cNvSpPr>
          <p:nvPr/>
        </p:nvSpPr>
        <p:spPr bwMode="auto">
          <a:xfrm>
            <a:off x="642442" y="2221221"/>
            <a:ext cx="1371312" cy="607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00" tIns="45702" rIns="91400" bIns="45702">
            <a:spAutoFit/>
          </a:bodyPr>
          <a:lstStyle/>
          <a:p>
            <a:pPr defTabSz="414597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US" b="1" dirty="0">
                <a:solidFill>
                  <a:srgbClr val="3333CC"/>
                </a:solidFill>
                <a:latin typeface="Arial" charset="0"/>
              </a:rPr>
              <a:t>P(</a:t>
            </a:r>
            <a:r>
              <a:rPr lang="en-US" b="1" dirty="0" err="1">
                <a:solidFill>
                  <a:srgbClr val="3333CC"/>
                </a:solidFill>
                <a:latin typeface="Arial" charset="0"/>
              </a:rPr>
              <a:t>e|f</a:t>
            </a:r>
            <a:r>
              <a:rPr lang="en-US" b="1" dirty="0" smtClean="0">
                <a:solidFill>
                  <a:srgbClr val="3333CC"/>
                </a:solidFill>
                <a:latin typeface="Arial" charset="0"/>
              </a:rPr>
              <a:t>) in </a:t>
            </a:r>
            <a:r>
              <a:rPr lang="en-US" b="1" dirty="0" err="1" smtClean="0">
                <a:solidFill>
                  <a:srgbClr val="3333CC"/>
                </a:solidFill>
                <a:latin typeface="Arial" charset="0"/>
              </a:rPr>
              <a:t>Hansard</a:t>
            </a:r>
            <a:endParaRPr lang="en-US" b="1" dirty="0">
              <a:solidFill>
                <a:srgbClr val="3333CC"/>
              </a:solidFill>
              <a:latin typeface="Arial" charset="0"/>
            </a:endParaRPr>
          </a:p>
        </p:txBody>
      </p:sp>
      <p:sp>
        <p:nvSpPr>
          <p:cNvPr id="8" name="Oval Callout 7"/>
          <p:cNvSpPr/>
          <p:nvPr/>
        </p:nvSpPr>
        <p:spPr bwMode="auto">
          <a:xfrm>
            <a:off x="6646257" y="1632447"/>
            <a:ext cx="2359463" cy="760081"/>
          </a:xfrm>
          <a:prstGeom prst="wedgeEllipseCallout">
            <a:avLst>
              <a:gd name="adj1" fmla="val -222608"/>
              <a:gd name="adj2" fmla="val 81656"/>
            </a:avLst>
          </a:prstGeom>
          <a:solidFill>
            <a:srgbClr val="FF7C8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2918" tIns="41460" rIns="82918" bIns="41460" numCol="1" rtlCol="0" anchor="t" anchorCtr="0" compatLnSpc="1">
            <a:prstTxWarp prst="textNoShape">
              <a:avLst/>
            </a:prstTxWarp>
          </a:bodyPr>
          <a:lstStyle/>
          <a:p>
            <a:pPr algn="ctr" defTabSz="414597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US" dirty="0">
                <a:solidFill>
                  <a:srgbClr val="C00000"/>
                </a:solidFill>
              </a:rPr>
              <a:t>Highest P(</a:t>
            </a:r>
            <a:r>
              <a:rPr lang="en-US" dirty="0" err="1">
                <a:solidFill>
                  <a:srgbClr val="C00000"/>
                </a:solidFill>
              </a:rPr>
              <a:t>e|f</a:t>
            </a:r>
            <a:r>
              <a:rPr lang="en-US" dirty="0">
                <a:solidFill>
                  <a:srgbClr val="C00000"/>
                </a:solidFill>
              </a:rPr>
              <a:t>) in Science!</a:t>
            </a:r>
          </a:p>
        </p:txBody>
      </p:sp>
      <p:sp>
        <p:nvSpPr>
          <p:cNvPr id="9" name="Oval Callout 8"/>
          <p:cNvSpPr/>
          <p:nvPr/>
        </p:nvSpPr>
        <p:spPr bwMode="auto">
          <a:xfrm>
            <a:off x="4226295" y="3498098"/>
            <a:ext cx="2359463" cy="1174670"/>
          </a:xfrm>
          <a:prstGeom prst="wedgeEllipseCallout">
            <a:avLst>
              <a:gd name="adj1" fmla="val -104142"/>
              <a:gd name="adj2" fmla="val -98502"/>
            </a:avLst>
          </a:prstGeom>
          <a:solidFill>
            <a:srgbClr val="FF7C8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2918" tIns="41460" rIns="82918" bIns="41460" numCol="1" rtlCol="0" anchor="t" anchorCtr="0" compatLnSpc="1">
            <a:prstTxWarp prst="textNoShape">
              <a:avLst/>
            </a:prstTxWarp>
          </a:bodyPr>
          <a:lstStyle/>
          <a:p>
            <a:pPr algn="ctr" defTabSz="414597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US" dirty="0">
                <a:solidFill>
                  <a:srgbClr val="C00000"/>
                </a:solidFill>
              </a:rPr>
              <a:t>New sense in medical domain!</a:t>
            </a:r>
          </a:p>
        </p:txBody>
      </p:sp>
      <p:sp>
        <p:nvSpPr>
          <p:cNvPr id="10" name="Oval Callout 9"/>
          <p:cNvSpPr/>
          <p:nvPr/>
        </p:nvSpPr>
        <p:spPr bwMode="auto">
          <a:xfrm>
            <a:off x="285210" y="3981789"/>
            <a:ext cx="1728544" cy="2072947"/>
          </a:xfrm>
          <a:prstGeom prst="wedgeEllipseCallout">
            <a:avLst>
              <a:gd name="adj1" fmla="val 60632"/>
              <a:gd name="adj2" fmla="val -152035"/>
            </a:avLst>
          </a:prstGeom>
          <a:solidFill>
            <a:srgbClr val="FF7C8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2918" tIns="41460" rIns="82918" bIns="41460" numCol="1" rtlCol="0" anchor="t" anchorCtr="0" compatLnSpc="1">
            <a:prstTxWarp prst="textNoShape">
              <a:avLst/>
            </a:prstTxWarp>
          </a:bodyPr>
          <a:lstStyle/>
          <a:p>
            <a:pPr algn="ctr" defTabSz="414597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US" dirty="0">
                <a:solidFill>
                  <a:srgbClr val="C00000"/>
                </a:solidFill>
              </a:rPr>
              <a:t>Occurs in new domains but not as often as in </a:t>
            </a:r>
            <a:r>
              <a:rPr lang="en-US" dirty="0" err="1">
                <a:solidFill>
                  <a:srgbClr val="C00000"/>
                </a:solidFill>
              </a:rPr>
              <a:t>Hansard</a:t>
            </a:r>
            <a:r>
              <a:rPr lang="en-US" dirty="0">
                <a:solidFill>
                  <a:srgbClr val="C00000"/>
                </a:solidFill>
              </a:rPr>
              <a:t>!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598904" y="5018260"/>
            <a:ext cx="5946193" cy="1744790"/>
          </a:xfrm>
          <a:prstGeom prst="rect">
            <a:avLst/>
          </a:prstGeom>
        </p:spPr>
        <p:txBody>
          <a:bodyPr wrap="square" lIns="82918" tIns="41460" rIns="82918" bIns="41460">
            <a:spAutoFit/>
          </a:bodyPr>
          <a:lstStyle/>
          <a:p>
            <a:pPr algn="ctr" defTabSz="414597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defRPr/>
            </a:pPr>
            <a:r>
              <a:rPr lang="en-US" sz="2900" dirty="0">
                <a:solidFill>
                  <a:srgbClr val="FFFFFF"/>
                </a:solidFill>
              </a:rPr>
              <a:t>Source context can prevent translation errors when shifting domain </a:t>
            </a:r>
          </a:p>
          <a:p>
            <a:pPr marL="673720" lvl="1" indent="-259124" algn="ctr" defTabSz="414597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defRPr/>
            </a:pPr>
            <a:endParaRPr lang="en-US" sz="2900" dirty="0">
              <a:solidFill>
                <a:srgbClr val="FFFFFF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DAMT - MTM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734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3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/>
            <a:r>
              <a:rPr lang="en-US" dirty="0" smtClean="0"/>
              <a:t>Phrase Sense Disambiguation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sz="half" idx="1"/>
          </p:nvPr>
        </p:nvSpPr>
        <p:spPr>
          <a:xfrm>
            <a:off x="762004" y="3548483"/>
            <a:ext cx="7820223" cy="2920840"/>
          </a:xfrm>
        </p:spPr>
        <p:txBody>
          <a:bodyPr/>
          <a:lstStyle/>
          <a:p>
            <a:pPr marL="0" indent="0" eaLnBrk="1">
              <a:buClr>
                <a:schemeClr val="bg1"/>
              </a:buClr>
              <a:buFont typeface="Arial" charset="0"/>
              <a:buChar char="•"/>
            </a:pPr>
            <a:r>
              <a:rPr lang="en-US" sz="2400" dirty="0"/>
              <a:t> PSD = phrase translation as classification</a:t>
            </a:r>
          </a:p>
          <a:p>
            <a:pPr marL="0" indent="0" eaLnBrk="1">
              <a:buClr>
                <a:schemeClr val="bg1"/>
              </a:buClr>
              <a:buFont typeface="Arial" charset="0"/>
              <a:buChar char="•"/>
            </a:pPr>
            <a:r>
              <a:rPr lang="en-US" sz="2400" dirty="0"/>
              <a:t> PSD at test time</a:t>
            </a:r>
          </a:p>
          <a:p>
            <a:pPr marL="414597" lvl="1" indent="0" eaLnBrk="1">
              <a:buClr>
                <a:schemeClr val="bg1"/>
              </a:buClr>
              <a:buFont typeface="Arial" charset="0"/>
              <a:buChar char="•"/>
            </a:pPr>
            <a:r>
              <a:rPr lang="en-US" sz="2000" dirty="0"/>
              <a:t> use context to predict correct English translation of French phrase</a:t>
            </a:r>
          </a:p>
          <a:p>
            <a:pPr marL="414597" lvl="1" indent="0" eaLnBrk="1">
              <a:buClr>
                <a:schemeClr val="bg1"/>
              </a:buClr>
              <a:buFont typeface="Arial" charset="0"/>
              <a:buChar char="•"/>
            </a:pPr>
            <a:r>
              <a:rPr lang="en-US" sz="2000" dirty="0"/>
              <a:t> local lexical and POS context , global sentence and document context</a:t>
            </a:r>
          </a:p>
          <a:p>
            <a:pPr marL="0" indent="0" eaLnBrk="1">
              <a:buClr>
                <a:schemeClr val="bg1"/>
              </a:buClr>
              <a:buFont typeface="Arial" charset="0"/>
              <a:buChar char="•"/>
            </a:pPr>
            <a:r>
              <a:rPr lang="en-US" sz="2400" dirty="0"/>
              <a:t> PSD at train time</a:t>
            </a:r>
          </a:p>
          <a:p>
            <a:pPr marL="414597" lvl="1" indent="0" eaLnBrk="1">
              <a:buClr>
                <a:schemeClr val="bg1"/>
              </a:buClr>
              <a:buFont typeface="Arial" charset="0"/>
              <a:buChar char="•"/>
            </a:pPr>
            <a:r>
              <a:rPr lang="en-US" sz="2000" dirty="0"/>
              <a:t> extract French phrases with English translations from word alignment</a:t>
            </a:r>
          </a:p>
          <a:p>
            <a:pPr marL="414597" lvl="1" indent="0" eaLnBrk="1">
              <a:buClr>
                <a:schemeClr val="bg1"/>
              </a:buClr>
              <a:buFont typeface="Arial" charset="0"/>
              <a:buChar char="•"/>
            </a:pPr>
            <a:r>
              <a:rPr lang="en-US" sz="2000" dirty="0"/>
              <a:t> throw into off-the-shelf classifier + adaptation techniques</a:t>
            </a:r>
            <a:br>
              <a:rPr lang="en-US" sz="2000" dirty="0"/>
            </a:br>
            <a:r>
              <a:rPr lang="en-US" sz="1600" dirty="0">
                <a:latin typeface="+mj-lt"/>
              </a:rPr>
              <a:t>[Blitzer &amp; </a:t>
            </a:r>
            <a:r>
              <a:rPr lang="en-US" sz="1600" dirty="0" err="1">
                <a:latin typeface="+mj-lt"/>
              </a:rPr>
              <a:t>Daumé</a:t>
            </a:r>
            <a:r>
              <a:rPr lang="en-US" sz="1600" dirty="0">
                <a:latin typeface="+mj-lt"/>
              </a:rPr>
              <a:t> 2010]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33" t="27425" r="26310" b="33770"/>
          <a:stretch/>
        </p:blipFill>
        <p:spPr bwMode="auto">
          <a:xfrm>
            <a:off x="1322337" y="1210864"/>
            <a:ext cx="5047350" cy="2026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DAMT - MTM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29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/>
            <a:r>
              <a:rPr lang="en-US" dirty="0" smtClean="0"/>
              <a:t>Domain adaptation in PSD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07428" y="3359902"/>
                <a:ext cx="8710424" cy="2408362"/>
              </a:xfrm>
            </p:spPr>
            <p:txBody>
              <a:bodyPr/>
              <a:lstStyle/>
              <a:p>
                <a:pPr marL="518247" indent="-518247" eaLnBrk="1">
                  <a:buClr>
                    <a:schemeClr val="bg1"/>
                  </a:buClr>
                  <a:buFont typeface="Arial" pitchFamily="34" charset="0"/>
                  <a:buChar char="•"/>
                </a:pPr>
                <a:r>
                  <a:rPr lang="en-US" dirty="0" smtClean="0"/>
                  <a:t>Train a classifier over OLD and NEW data</a:t>
                </a:r>
                <a:endParaRPr lang="en-US" dirty="0"/>
              </a:p>
              <a:p>
                <a:pPr marL="518247" indent="-518247" eaLnBrk="1">
                  <a:buClr>
                    <a:schemeClr val="bg1"/>
                  </a:buClr>
                  <a:buFont typeface="Arial" pitchFamily="34" charset="0"/>
                  <a:buChar char="•"/>
                </a:pPr>
                <a:r>
                  <a:rPr lang="en-US" dirty="0"/>
                  <a:t>Allow classifier </a:t>
                </a:r>
                <a:r>
                  <a:rPr lang="en-US" dirty="0" smtClean="0"/>
                  <a:t>to:</a:t>
                </a:r>
              </a:p>
              <a:p>
                <a:pPr marL="881019" lvl="1" indent="-518247" eaLnBrk="1">
                  <a:buClr>
                    <a:schemeClr val="bg1"/>
                  </a:buClr>
                  <a:buFont typeface="Arial" pitchFamily="34" charset="0"/>
                  <a:buChar char="•"/>
                </a:pPr>
                <a:r>
                  <a:rPr lang="en-US" dirty="0" smtClean="0"/>
                  <a:t>share </a:t>
                </a:r>
                <a:r>
                  <a:rPr lang="en-US" dirty="0"/>
                  <a:t>some </a:t>
                </a:r>
                <a:r>
                  <a:rPr lang="en-US" dirty="0" smtClean="0"/>
                  <a:t>features</a:t>
                </a:r>
                <a:br>
                  <a:rPr lang="en-US" dirty="0" smtClean="0"/>
                </a:br>
                <a:r>
                  <a:rPr lang="en-US" dirty="0" smtClean="0">
                    <a:solidFill>
                      <a:srgbClr val="FFFF00"/>
                    </a:solidFill>
                    <a:latin typeface="Consolas" pitchFamily="49" charset="0"/>
                    <a:cs typeface="Consolas" pitchFamily="49" charset="0"/>
                  </a:rPr>
                  <a:t>{</a:t>
                </a:r>
                <a:r>
                  <a:rPr lang="en-US" dirty="0" err="1" smtClean="0">
                    <a:solidFill>
                      <a:srgbClr val="FFFF00"/>
                    </a:solidFill>
                    <a:latin typeface="Consolas" pitchFamily="49" charset="0"/>
                    <a:cs typeface="Consolas" pitchFamily="49" charset="0"/>
                  </a:rPr>
                  <a:t>rédigé</a:t>
                </a:r>
                <a:r>
                  <a:rPr lang="en-US" dirty="0" smtClean="0">
                    <a:solidFill>
                      <a:srgbClr val="FFFF00"/>
                    </a:solidFill>
                    <a:latin typeface="Consolas" pitchFamily="49" charset="0"/>
                    <a:cs typeface="Consolas" pitchFamily="49" charset="0"/>
                  </a:rPr>
                  <a:t> …}</a:t>
                </a:r>
                <a:r>
                  <a:rPr lang="en-US" dirty="0" smtClean="0">
                    <a:latin typeface="Consolas" pitchFamily="49" charset="0"/>
                    <a:cs typeface="Consolas" pitchFamily="49" charset="0"/>
                  </a:rPr>
                  <a:t> rapport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→</m:t>
                    </m:r>
                  </m:oMath>
                </a14:m>
                <a:r>
                  <a:rPr lang="en-US" dirty="0">
                    <a:latin typeface="Consolas" pitchFamily="49" charset="0"/>
                    <a:cs typeface="Consolas" pitchFamily="49" charset="0"/>
                  </a:rPr>
                  <a:t> </a:t>
                </a:r>
                <a:r>
                  <a:rPr lang="en-US" dirty="0" smtClean="0">
                    <a:latin typeface="Consolas" pitchFamily="49" charset="0"/>
                    <a:cs typeface="Consolas" pitchFamily="49" charset="0"/>
                  </a:rPr>
                  <a:t>report</a:t>
                </a:r>
                <a:endParaRPr lang="en-US" dirty="0"/>
              </a:p>
              <a:p>
                <a:pPr marL="881019" lvl="1" indent="-518247" eaLnBrk="1">
                  <a:buClr>
                    <a:schemeClr val="bg1"/>
                  </a:buClr>
                  <a:buFont typeface="Arial" pitchFamily="34" charset="0"/>
                  <a:buChar char="•"/>
                </a:pPr>
                <a:r>
                  <a:rPr lang="en-US" dirty="0" smtClean="0"/>
                  <a:t>keep others domain specific</a:t>
                </a:r>
                <a:br>
                  <a:rPr lang="en-US" dirty="0" smtClean="0"/>
                </a:br>
                <a:r>
                  <a:rPr lang="en-US" dirty="0" smtClean="0">
                    <a:latin typeface="Consolas" pitchFamily="49" charset="0"/>
                    <a:cs typeface="Consolas" pitchFamily="49" charset="0"/>
                  </a:rPr>
                  <a:t>rapport </a:t>
                </a:r>
                <a:r>
                  <a:rPr lang="en-US" dirty="0" smtClean="0">
                    <a:solidFill>
                      <a:srgbClr val="FFFF00"/>
                    </a:solidFill>
                    <a:latin typeface="Consolas" pitchFamily="49" charset="0"/>
                    <a:cs typeface="Consolas" pitchFamily="49" charset="0"/>
                  </a:rPr>
                  <a:t>{… </a:t>
                </a:r>
                <a:r>
                  <a:rPr lang="en-US" dirty="0" err="1" smtClean="0">
                    <a:solidFill>
                      <a:srgbClr val="FFFF00"/>
                    </a:solidFill>
                    <a:latin typeface="Consolas" pitchFamily="49" charset="0"/>
                    <a:cs typeface="Consolas" pitchFamily="49" charset="0"/>
                  </a:rPr>
                  <a:t>valeurs</a:t>
                </a:r>
                <a:r>
                  <a:rPr lang="en-US" dirty="0" smtClean="0">
                    <a:solidFill>
                      <a:srgbClr val="FFFF00"/>
                    </a:solidFill>
                    <a:latin typeface="Consolas" pitchFamily="49" charset="0"/>
                    <a:cs typeface="Consolas" pitchFamily="49" charset="0"/>
                  </a:rPr>
                  <a:t>}</a:t>
                </a:r>
                <a:r>
                  <a:rPr lang="en-US" dirty="0" smtClean="0">
                    <a:latin typeface="Consolas" pitchFamily="49" charset="0"/>
                    <a:cs typeface="Consolas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→</m:t>
                    </m:r>
                  </m:oMath>
                </a14:m>
                <a:r>
                  <a:rPr lang="en-US" dirty="0" smtClean="0">
                    <a:latin typeface="Consolas" pitchFamily="49" charset="0"/>
                    <a:cs typeface="Consolas" pitchFamily="49" charset="0"/>
                  </a:rPr>
                  <a:t> ratio</a:t>
                </a: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3705225"/>
                <a:ext cx="9599613" cy="2655888"/>
              </a:xfrm>
              <a:blipFill rotWithShape="1">
                <a:blip r:embed="rId2" cstate="print"/>
                <a:stretch>
                  <a:fillRect l="-2732" t="-5287" b="-314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33" t="27425" r="26310" b="33770"/>
          <a:stretch/>
        </p:blipFill>
        <p:spPr bwMode="auto">
          <a:xfrm>
            <a:off x="1322337" y="1210864"/>
            <a:ext cx="5047350" cy="2026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DAMT - MTM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2552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Feature </a:t>
            </a:r>
            <a:r>
              <a:rPr lang="en-US" dirty="0" smtClean="0"/>
              <a:t>augmentation I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DAMT - MTM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 bwMode="auto">
              <a:xfrm>
                <a:off x="2221180" y="1632448"/>
                <a:ext cx="2489104" cy="829179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vert="horz" wrap="square" lIns="82918" tIns="41460" rIns="82918" bIns="41460" numCol="1" rtlCol="0" anchor="ctr" anchorCtr="0" compatLnSpc="1">
                <a:prstTxWarp prst="textNoShape">
                  <a:avLst/>
                </a:prstTxWarp>
              </a:bodyPr>
              <a:lstStyle/>
              <a:p>
                <a:pPr defTabSz="414597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50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50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𝜑</m:t>
                          </m:r>
                        </m:e>
                        <m:sub>
                          <m:r>
                            <a:rPr lang="en-US" sz="250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𝑒</m:t>
                          </m:r>
                          <m:r>
                            <a:rPr lang="en-US" sz="250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sz="250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𝑓</m:t>
                          </m:r>
                        </m:sub>
                      </m:sSub>
                      <m:r>
                        <a:rPr lang="en-US" sz="2500" i="1">
                          <a:solidFill>
                            <a:srgbClr val="000000"/>
                          </a:solidFill>
                          <a:latin typeface="Cambria Math"/>
                        </a:rPr>
                        <m:t>↦</m:t>
                      </m:r>
                    </m:oMath>
                  </m:oMathPara>
                </a14:m>
                <a:endParaRPr lang="en-US" sz="2500" i="1" dirty="0">
                  <a:solidFill>
                    <a:srgbClr val="000000"/>
                  </a:solidFill>
                  <a:latin typeface="Cambria Math"/>
                </a:endParaRPr>
              </a:p>
              <a:p>
                <a:pPr defTabSz="414597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500" i="1">
                          <a:solidFill>
                            <a:srgbClr val="000000"/>
                          </a:solidFill>
                          <a:latin typeface="Cambria Math"/>
                        </a:rPr>
                        <m:t>〈</m:t>
                      </m:r>
                      <m:sSub>
                        <m:sSubPr>
                          <m:ctrlPr>
                            <a:rPr lang="en-US" sz="250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50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𝜑</m:t>
                          </m:r>
                        </m:e>
                        <m:sub>
                          <m:r>
                            <a:rPr lang="en-US" sz="250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𝑒</m:t>
                          </m:r>
                          <m:r>
                            <a:rPr lang="en-US" sz="250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sz="250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𝑓</m:t>
                          </m:r>
                        </m:sub>
                      </m:sSub>
                      <m:r>
                        <a:rPr lang="en-US" sz="2500">
                          <a:solidFill>
                            <a:srgbClr val="000000"/>
                          </a:solidFill>
                          <a:latin typeface="Cambria Math"/>
                        </a:rPr>
                        <m:t>,</m:t>
                      </m:r>
                      <m:sSub>
                        <m:sSubPr>
                          <m:ctrlPr>
                            <a:rPr lang="en-US" sz="250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50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𝜑</m:t>
                          </m:r>
                        </m:e>
                        <m:sub>
                          <m:r>
                            <a:rPr lang="en-US" sz="250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𝑒</m:t>
                          </m:r>
                          <m:r>
                            <a:rPr lang="en-US" sz="250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sz="250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𝑓</m:t>
                          </m:r>
                        </m:sub>
                      </m:sSub>
                      <m:r>
                        <a:rPr lang="en-US" sz="2500" i="1">
                          <a:solidFill>
                            <a:srgbClr val="000000"/>
                          </a:solidFill>
                          <a:latin typeface="Cambria Math"/>
                        </a:rPr>
                        <m:t>,0〉</m:t>
                      </m:r>
                    </m:oMath>
                  </m:oMathPara>
                </a14:m>
                <a:endParaRPr lang="en-US" sz="250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447925" y="1800225"/>
                <a:ext cx="2743200" cy="914400"/>
              </a:xfrm>
              <a:prstGeom prst="rect">
                <a:avLst/>
              </a:prstGeom>
              <a:blipFill rotWithShape="1">
                <a:blip r:embed="rId2" cstate="print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 bwMode="auto">
              <a:xfrm>
                <a:off x="5208989" y="1632448"/>
                <a:ext cx="2489104" cy="829179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vert="horz" wrap="square" lIns="82918" tIns="41460" rIns="82918" bIns="41460" numCol="1" rtlCol="0" anchor="ctr" anchorCtr="0" compatLnSpc="1">
                <a:prstTxWarp prst="textNoShape">
                  <a:avLst/>
                </a:prstTxWarp>
              </a:bodyPr>
              <a:lstStyle/>
              <a:p>
                <a:pPr defTabSz="414597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50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50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𝜑</m:t>
                          </m:r>
                        </m:e>
                        <m:sub>
                          <m:r>
                            <a:rPr lang="en-US" sz="250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𝑒</m:t>
                          </m:r>
                          <m:r>
                            <a:rPr lang="en-US" sz="250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sz="250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𝑓</m:t>
                          </m:r>
                        </m:sub>
                      </m:sSub>
                      <m:r>
                        <a:rPr lang="en-US" sz="2500" i="1">
                          <a:solidFill>
                            <a:srgbClr val="000000"/>
                          </a:solidFill>
                          <a:latin typeface="Cambria Math"/>
                        </a:rPr>
                        <m:t>↦</m:t>
                      </m:r>
                    </m:oMath>
                  </m:oMathPara>
                </a14:m>
                <a:endParaRPr lang="en-US" sz="2500" i="1" dirty="0">
                  <a:solidFill>
                    <a:srgbClr val="000000"/>
                  </a:solidFill>
                  <a:latin typeface="Cambria Math"/>
                </a:endParaRPr>
              </a:p>
              <a:p>
                <a:pPr defTabSz="414597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500" i="1">
                          <a:solidFill>
                            <a:srgbClr val="000000"/>
                          </a:solidFill>
                          <a:latin typeface="Cambria Math"/>
                        </a:rPr>
                        <m:t>〈</m:t>
                      </m:r>
                      <m:sSub>
                        <m:sSubPr>
                          <m:ctrlPr>
                            <a:rPr lang="en-US" sz="250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50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𝜑</m:t>
                          </m:r>
                        </m:e>
                        <m:sub>
                          <m:r>
                            <a:rPr lang="en-US" sz="250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𝑒</m:t>
                          </m:r>
                          <m:r>
                            <a:rPr lang="en-US" sz="250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sz="250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𝑓</m:t>
                          </m:r>
                        </m:sub>
                      </m:sSub>
                      <m:r>
                        <a:rPr lang="en-US" sz="2500">
                          <a:solidFill>
                            <a:srgbClr val="000000"/>
                          </a:solidFill>
                          <a:latin typeface="Cambria Math"/>
                        </a:rPr>
                        <m:t>,</m:t>
                      </m:r>
                      <m:r>
                        <a:rPr lang="en-US" sz="2500" i="1">
                          <a:solidFill>
                            <a:srgbClr val="000000"/>
                          </a:solidFill>
                          <a:latin typeface="Cambria Math"/>
                        </a:rPr>
                        <m:t>0,</m:t>
                      </m:r>
                      <m:sSub>
                        <m:sSubPr>
                          <m:ctrlPr>
                            <a:rPr lang="en-US" sz="250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50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𝜑</m:t>
                          </m:r>
                        </m:e>
                        <m:sub>
                          <m:r>
                            <a:rPr lang="en-US" sz="250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𝑒</m:t>
                          </m:r>
                          <m:r>
                            <a:rPr lang="en-US" sz="250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sz="250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𝑓</m:t>
                          </m:r>
                        </m:sub>
                      </m:sSub>
                      <m:r>
                        <a:rPr lang="en-US" sz="2500" i="1">
                          <a:solidFill>
                            <a:srgbClr val="000000"/>
                          </a:solidFill>
                          <a:latin typeface="Cambria Math"/>
                        </a:rPr>
                        <m:t>〉</m:t>
                      </m:r>
                    </m:oMath>
                  </m:oMathPara>
                </a14:m>
                <a:endParaRPr lang="en-US" sz="250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740740" y="1800225"/>
                <a:ext cx="2743200" cy="914400"/>
              </a:xfrm>
              <a:prstGeom prst="rect">
                <a:avLst/>
              </a:prstGeom>
              <a:blipFill rotWithShape="1">
                <a:blip r:embed="rId3" cstate="print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5263421" y="2638173"/>
                <a:ext cx="2585179" cy="598999"/>
              </a:xfrm>
              <a:prstGeom prst="rect">
                <a:avLst/>
              </a:prstGeom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 wrap="square" lIns="82918" tIns="41460" rIns="82918" bIns="41460">
                <a:spAutoFit/>
              </a:bodyPr>
              <a:lstStyle/>
              <a:p>
                <a:pPr algn="r" defTabSz="414597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</a:pPr>
                <a:r>
                  <a:rPr lang="en-US" dirty="0" smtClean="0">
                    <a:solidFill>
                      <a:srgbClr val="FFFF00"/>
                    </a:solidFill>
                    <a:latin typeface="Consolas" pitchFamily="49" charset="0"/>
                    <a:cs typeface="Consolas" pitchFamily="49" charset="0"/>
                  </a:rPr>
                  <a:t>{</a:t>
                </a:r>
                <a:r>
                  <a:rPr lang="en-US" dirty="0" err="1">
                    <a:solidFill>
                      <a:srgbClr val="FFFF00"/>
                    </a:solidFill>
                    <a:latin typeface="Consolas" pitchFamily="49" charset="0"/>
                    <a:cs typeface="Consolas" pitchFamily="49" charset="0"/>
                  </a:rPr>
                  <a:t>rédigé</a:t>
                </a:r>
                <a:r>
                  <a:rPr lang="en-US" dirty="0">
                    <a:solidFill>
                      <a:srgbClr val="FFFF00"/>
                    </a:solidFill>
                    <a:latin typeface="Consolas" pitchFamily="49" charset="0"/>
                    <a:cs typeface="Consolas" pitchFamily="49" charset="0"/>
                  </a:rPr>
                  <a:t> …} </a:t>
                </a:r>
                <a:r>
                  <a:rPr lang="en-US" dirty="0">
                    <a:solidFill>
                      <a:srgbClr val="FFFFFF"/>
                    </a:solidFill>
                    <a:latin typeface="Consolas" pitchFamily="49" charset="0"/>
                    <a:cs typeface="Consolas" pitchFamily="49" charset="0"/>
                  </a:rPr>
                  <a:t>rapport</a:t>
                </a:r>
                <a:endParaRPr lang="en-US" dirty="0" smtClean="0">
                  <a:solidFill>
                    <a:srgbClr val="FFFFFF"/>
                  </a:solidFill>
                  <a:latin typeface="Consolas" pitchFamily="49" charset="0"/>
                  <a:cs typeface="Consolas" pitchFamily="49" charset="0"/>
                </a:endParaRPr>
              </a:p>
              <a:p>
                <a:pPr algn="r" defTabSz="414597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</a:pP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FFFF"/>
                        </a:solidFill>
                        <a:latin typeface="Cambria Math"/>
                      </a:rPr>
                      <m:t>→</m:t>
                    </m:r>
                  </m:oMath>
                </a14:m>
                <a:r>
                  <a:rPr lang="en-US" dirty="0">
                    <a:solidFill>
                      <a:srgbClr val="FFFFFF"/>
                    </a:solidFill>
                    <a:latin typeface="Consolas" pitchFamily="49" charset="0"/>
                    <a:cs typeface="Consolas" pitchFamily="49" charset="0"/>
                  </a:rPr>
                  <a:t> report</a:t>
                </a:r>
                <a:endParaRPr lang="en-US" dirty="0">
                  <a:solidFill>
                    <a:srgbClr val="FFFFFF"/>
                  </a:solidFill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3421" y="2638173"/>
                <a:ext cx="2585179" cy="598999"/>
              </a:xfrm>
              <a:prstGeom prst="rect">
                <a:avLst/>
              </a:prstGeom>
              <a:blipFill rotWithShape="1">
                <a:blip r:embed="rId4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5260952" y="3206007"/>
                <a:ext cx="2587648" cy="598999"/>
              </a:xfrm>
              <a:prstGeom prst="rect">
                <a:avLst/>
              </a:prstGeom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 wrap="square" lIns="82918" tIns="41460" rIns="82918" bIns="41460">
                <a:spAutoFit/>
              </a:bodyPr>
              <a:lstStyle/>
              <a:p>
                <a:pPr indent="-310948" algn="r" defTabSz="414597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FFFFFF"/>
                  </a:buClr>
                  <a:buSzPct val="100000"/>
                </a:pPr>
                <a:r>
                  <a:rPr lang="en-US" dirty="0">
                    <a:solidFill>
                      <a:srgbClr val="FFFFFF"/>
                    </a:solidFill>
                    <a:latin typeface="Consolas" pitchFamily="49" charset="0"/>
                    <a:cs typeface="Consolas" pitchFamily="49" charset="0"/>
                  </a:rPr>
                  <a:t>rapport </a:t>
                </a:r>
                <a:r>
                  <a:rPr lang="en-US" dirty="0">
                    <a:solidFill>
                      <a:srgbClr val="FFFF00"/>
                    </a:solidFill>
                    <a:latin typeface="Consolas" pitchFamily="49" charset="0"/>
                    <a:cs typeface="Consolas" pitchFamily="49" charset="0"/>
                  </a:rPr>
                  <a:t>{… </a:t>
                </a:r>
                <a:r>
                  <a:rPr lang="en-US" dirty="0" err="1">
                    <a:solidFill>
                      <a:srgbClr val="FFFF00"/>
                    </a:solidFill>
                    <a:latin typeface="Consolas" pitchFamily="49" charset="0"/>
                    <a:cs typeface="Consolas" pitchFamily="49" charset="0"/>
                  </a:rPr>
                  <a:t>valeurs</a:t>
                </a:r>
                <a:r>
                  <a:rPr lang="en-US" dirty="0">
                    <a:solidFill>
                      <a:srgbClr val="FFFF00"/>
                    </a:solidFill>
                    <a:latin typeface="Consolas" pitchFamily="49" charset="0"/>
                    <a:cs typeface="Consolas" pitchFamily="49" charset="0"/>
                  </a:rPr>
                  <a:t>}</a:t>
                </a:r>
                <a:endParaRPr lang="en-US" dirty="0">
                  <a:solidFill>
                    <a:srgbClr val="FFFFFF"/>
                  </a:solidFill>
                  <a:latin typeface="Consolas" pitchFamily="49" charset="0"/>
                  <a:cs typeface="Consolas" pitchFamily="49" charset="0"/>
                </a:endParaRPr>
              </a:p>
              <a:p>
                <a:pPr marL="362771" lvl="1" algn="r" defTabSz="414597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FFFFFF"/>
                  </a:buClr>
                  <a:buSzPct val="100000"/>
                </a:pP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FFFF"/>
                        </a:solidFill>
                        <a:latin typeface="Cambria Math"/>
                      </a:rPr>
                      <m:t>→</m:t>
                    </m:r>
                  </m:oMath>
                </a14:m>
                <a:r>
                  <a:rPr lang="en-US" dirty="0">
                    <a:solidFill>
                      <a:srgbClr val="FFFFFF"/>
                    </a:solidFill>
                    <a:latin typeface="Consolas" pitchFamily="49" charset="0"/>
                    <a:cs typeface="Consolas" pitchFamily="49" charset="0"/>
                  </a:rPr>
                  <a:t> ratio</a:t>
                </a:r>
                <a:endParaRPr lang="en-US" dirty="0">
                  <a:solidFill>
                    <a:srgbClr val="FFFFFF"/>
                  </a:solidFill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0952" y="3206007"/>
                <a:ext cx="2587648" cy="598999"/>
              </a:xfrm>
              <a:prstGeom prst="rect">
                <a:avLst/>
              </a:prstGeom>
              <a:blipFill rotWithShape="1">
                <a:blip r:embed="rId5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2247161" y="3189147"/>
                <a:ext cx="2437145" cy="599017"/>
              </a:xfrm>
              <a:prstGeom prst="rect">
                <a:avLst/>
              </a:prstGeom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 wrap="square" lIns="82918" tIns="41460" rIns="82918" bIns="41460">
                <a:spAutoFit/>
              </a:bodyPr>
              <a:lstStyle/>
              <a:p>
                <a:pPr algn="r" defTabSz="414597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</a:pPr>
                <a:r>
                  <a:rPr lang="en-US" dirty="0" smtClean="0">
                    <a:solidFill>
                      <a:srgbClr val="FFFF00"/>
                    </a:solidFill>
                    <a:latin typeface="Consolas" pitchFamily="49" charset="0"/>
                    <a:cs typeface="Consolas" pitchFamily="49" charset="0"/>
                  </a:rPr>
                  <a:t>{</a:t>
                </a:r>
                <a:r>
                  <a:rPr lang="en-US" dirty="0" err="1" smtClean="0">
                    <a:solidFill>
                      <a:srgbClr val="FFFF00"/>
                    </a:solidFill>
                    <a:latin typeface="Consolas" pitchFamily="49" charset="0"/>
                    <a:cs typeface="Consolas" pitchFamily="49" charset="0"/>
                  </a:rPr>
                  <a:t>aucun</a:t>
                </a:r>
                <a:r>
                  <a:rPr lang="en-US" dirty="0" smtClean="0">
                    <a:solidFill>
                      <a:srgbClr val="FFFF00"/>
                    </a:solidFill>
                    <a:latin typeface="Consolas" pitchFamily="49" charset="0"/>
                    <a:cs typeface="Consolas" pitchFamily="49" charset="0"/>
                  </a:rPr>
                  <a:t> …} </a:t>
                </a:r>
                <a:r>
                  <a:rPr lang="en-US" dirty="0">
                    <a:solidFill>
                      <a:srgbClr val="FFFFFF"/>
                    </a:solidFill>
                    <a:latin typeface="Consolas" pitchFamily="49" charset="0"/>
                    <a:cs typeface="Consolas" pitchFamily="49" charset="0"/>
                  </a:rPr>
                  <a:t>rapport</a:t>
                </a:r>
                <a:endParaRPr lang="en-US" dirty="0" smtClean="0">
                  <a:solidFill>
                    <a:srgbClr val="FFFFFF"/>
                  </a:solidFill>
                  <a:latin typeface="Consolas" pitchFamily="49" charset="0"/>
                  <a:cs typeface="Consolas" pitchFamily="49" charset="0"/>
                </a:endParaRPr>
              </a:p>
              <a:p>
                <a:pPr algn="r" defTabSz="414597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</a:pP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FFFF"/>
                        </a:solidFill>
                        <a:latin typeface="Cambria Math"/>
                      </a:rPr>
                      <m:t>→</m:t>
                    </m:r>
                  </m:oMath>
                </a14:m>
                <a:r>
                  <a:rPr lang="en-US" dirty="0">
                    <a:solidFill>
                      <a:srgbClr val="FFFFFF"/>
                    </a:solidFill>
                    <a:latin typeface="Consolas" pitchFamily="49" charset="0"/>
                    <a:cs typeface="Consolas" pitchFamily="49" charset="0"/>
                  </a:rPr>
                  <a:t> </a:t>
                </a:r>
                <a:r>
                  <a:rPr lang="en-US" dirty="0" smtClean="0">
                    <a:solidFill>
                      <a:srgbClr val="FFFFFF"/>
                    </a:solidFill>
                    <a:latin typeface="Consolas" pitchFamily="49" charset="0"/>
                    <a:cs typeface="Consolas" pitchFamily="49" charset="0"/>
                  </a:rPr>
                  <a:t>relationship</a:t>
                </a:r>
                <a:endParaRPr lang="en-US" dirty="0">
                  <a:solidFill>
                    <a:srgbClr val="FFFFFF"/>
                  </a:solidFill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6555" y="3516917"/>
                <a:ext cx="2685937" cy="607602"/>
              </a:xfrm>
              <a:prstGeom prst="rect">
                <a:avLst/>
              </a:prstGeom>
              <a:blipFill rotWithShape="1">
                <a:blip r:embed="rId6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2262029" y="4471420"/>
                <a:ext cx="2437145" cy="599017"/>
              </a:xfrm>
              <a:prstGeom prst="rect">
                <a:avLst/>
              </a:prstGeom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 wrap="square" lIns="82918" tIns="41460" rIns="82918" bIns="41460">
                <a:spAutoFit/>
              </a:bodyPr>
              <a:lstStyle/>
              <a:p>
                <a:pPr algn="r" defTabSz="414597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</a:pPr>
                <a:r>
                  <a:rPr lang="en-US" dirty="0" smtClean="0">
                    <a:solidFill>
                      <a:srgbClr val="FFFF00"/>
                    </a:solidFill>
                    <a:latin typeface="Consolas" pitchFamily="49" charset="0"/>
                    <a:cs typeface="Consolas" pitchFamily="49" charset="0"/>
                  </a:rPr>
                  <a:t>{</a:t>
                </a:r>
                <a:r>
                  <a:rPr lang="en-US" dirty="0" err="1" smtClean="0">
                    <a:solidFill>
                      <a:srgbClr val="FFFF00"/>
                    </a:solidFill>
                    <a:latin typeface="Consolas" pitchFamily="49" charset="0"/>
                    <a:cs typeface="Consolas" pitchFamily="49" charset="0"/>
                  </a:rPr>
                  <a:t>aucun</a:t>
                </a:r>
                <a:r>
                  <a:rPr lang="en-US" dirty="0" smtClean="0">
                    <a:solidFill>
                      <a:srgbClr val="FFFF00"/>
                    </a:solidFill>
                    <a:latin typeface="Consolas" pitchFamily="49" charset="0"/>
                    <a:cs typeface="Consolas" pitchFamily="49" charset="0"/>
                  </a:rPr>
                  <a:t> …} </a:t>
                </a:r>
                <a:r>
                  <a:rPr lang="en-US" dirty="0">
                    <a:solidFill>
                      <a:srgbClr val="FFFFFF"/>
                    </a:solidFill>
                    <a:latin typeface="Consolas" pitchFamily="49" charset="0"/>
                    <a:cs typeface="Consolas" pitchFamily="49" charset="0"/>
                  </a:rPr>
                  <a:t>rapport</a:t>
                </a:r>
                <a:endParaRPr lang="en-US" dirty="0" smtClean="0">
                  <a:solidFill>
                    <a:srgbClr val="FFFFFF"/>
                  </a:solidFill>
                  <a:latin typeface="Consolas" pitchFamily="49" charset="0"/>
                  <a:cs typeface="Consolas" pitchFamily="49" charset="0"/>
                </a:endParaRPr>
              </a:p>
              <a:p>
                <a:pPr algn="r" defTabSz="414597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</a:pP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FFFF"/>
                        </a:solidFill>
                        <a:latin typeface="Cambria Math"/>
                      </a:rPr>
                      <m:t>→</m:t>
                    </m:r>
                  </m:oMath>
                </a14:m>
                <a:r>
                  <a:rPr lang="en-US" dirty="0">
                    <a:solidFill>
                      <a:srgbClr val="FFFFFF"/>
                    </a:solidFill>
                    <a:latin typeface="Consolas" pitchFamily="49" charset="0"/>
                    <a:cs typeface="Consolas" pitchFamily="49" charset="0"/>
                  </a:rPr>
                  <a:t> </a:t>
                </a:r>
                <a:r>
                  <a:rPr lang="en-US" dirty="0" smtClean="0">
                    <a:solidFill>
                      <a:srgbClr val="FFFFFF"/>
                    </a:solidFill>
                    <a:latin typeface="Consolas" pitchFamily="49" charset="0"/>
                    <a:cs typeface="Consolas" pitchFamily="49" charset="0"/>
                  </a:rPr>
                  <a:t>relationship</a:t>
                </a:r>
                <a:endParaRPr lang="en-US" dirty="0">
                  <a:solidFill>
                    <a:srgbClr val="FFFFFF"/>
                  </a:solidFill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2941" y="4930979"/>
                <a:ext cx="2685937" cy="607602"/>
              </a:xfrm>
              <a:prstGeom prst="rect">
                <a:avLst/>
              </a:prstGeom>
              <a:blipFill rotWithShape="1">
                <a:blip r:embed="rId7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2247162" y="2644440"/>
                <a:ext cx="2437145" cy="598999"/>
              </a:xfrm>
              <a:prstGeom prst="rect">
                <a:avLst/>
              </a:prstGeom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 wrap="square" lIns="82918" tIns="41460" rIns="82918" bIns="41460">
                <a:spAutoFit/>
              </a:bodyPr>
              <a:lstStyle/>
              <a:p>
                <a:pPr algn="r" defTabSz="414597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</a:pPr>
                <a:r>
                  <a:rPr lang="en-US" dirty="0" smtClean="0">
                    <a:solidFill>
                      <a:srgbClr val="FFFF00"/>
                    </a:solidFill>
                    <a:latin typeface="Consolas" pitchFamily="49" charset="0"/>
                    <a:cs typeface="Consolas" pitchFamily="49" charset="0"/>
                  </a:rPr>
                  <a:t>{</a:t>
                </a:r>
                <a:r>
                  <a:rPr lang="en-US" dirty="0" err="1">
                    <a:solidFill>
                      <a:srgbClr val="FFFF00"/>
                    </a:solidFill>
                    <a:latin typeface="Consolas" pitchFamily="49" charset="0"/>
                    <a:cs typeface="Consolas" pitchFamily="49" charset="0"/>
                  </a:rPr>
                  <a:t>rédigé</a:t>
                </a:r>
                <a:r>
                  <a:rPr lang="en-US" dirty="0">
                    <a:solidFill>
                      <a:srgbClr val="FFFF00"/>
                    </a:solidFill>
                    <a:latin typeface="Consolas" pitchFamily="49" charset="0"/>
                    <a:cs typeface="Consolas" pitchFamily="49" charset="0"/>
                  </a:rPr>
                  <a:t> …} </a:t>
                </a:r>
                <a:r>
                  <a:rPr lang="en-US" dirty="0">
                    <a:solidFill>
                      <a:srgbClr val="FFFFFF"/>
                    </a:solidFill>
                    <a:latin typeface="Consolas" pitchFamily="49" charset="0"/>
                    <a:cs typeface="Consolas" pitchFamily="49" charset="0"/>
                  </a:rPr>
                  <a:t>rapport</a:t>
                </a:r>
                <a:endParaRPr lang="en-US" dirty="0" smtClean="0">
                  <a:solidFill>
                    <a:srgbClr val="FFFFFF"/>
                  </a:solidFill>
                  <a:latin typeface="Consolas" pitchFamily="49" charset="0"/>
                  <a:cs typeface="Consolas" pitchFamily="49" charset="0"/>
                </a:endParaRPr>
              </a:p>
              <a:p>
                <a:pPr algn="r" defTabSz="414597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</a:pP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FFFF"/>
                        </a:solidFill>
                        <a:latin typeface="Cambria Math"/>
                      </a:rPr>
                      <m:t>→</m:t>
                    </m:r>
                  </m:oMath>
                </a14:m>
                <a:r>
                  <a:rPr lang="en-US" dirty="0">
                    <a:solidFill>
                      <a:srgbClr val="FFFFFF"/>
                    </a:solidFill>
                    <a:latin typeface="Consolas" pitchFamily="49" charset="0"/>
                    <a:cs typeface="Consolas" pitchFamily="49" charset="0"/>
                  </a:rPr>
                  <a:t> report</a:t>
                </a:r>
                <a:endParaRPr lang="en-US" dirty="0">
                  <a:solidFill>
                    <a:srgbClr val="FFFFFF"/>
                  </a:solidFill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6556" y="2916227"/>
                <a:ext cx="2685937" cy="607602"/>
              </a:xfrm>
              <a:prstGeom prst="rect">
                <a:avLst/>
              </a:prstGeom>
              <a:blipFill rotWithShape="1">
                <a:blip r:embed="rId8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2262029" y="3920445"/>
                <a:ext cx="2437145" cy="598999"/>
              </a:xfrm>
              <a:prstGeom prst="rect">
                <a:avLst/>
              </a:prstGeom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 wrap="square" lIns="82918" tIns="41460" rIns="82918" bIns="41460">
                <a:spAutoFit/>
              </a:bodyPr>
              <a:lstStyle/>
              <a:p>
                <a:pPr algn="r" defTabSz="414597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</a:pPr>
                <a:r>
                  <a:rPr lang="en-US" dirty="0" smtClean="0">
                    <a:solidFill>
                      <a:srgbClr val="FFFF00"/>
                    </a:solidFill>
                    <a:latin typeface="Consolas" pitchFamily="49" charset="0"/>
                    <a:cs typeface="Consolas" pitchFamily="49" charset="0"/>
                  </a:rPr>
                  <a:t>{</a:t>
                </a:r>
                <a:r>
                  <a:rPr lang="en-US" dirty="0" err="1">
                    <a:solidFill>
                      <a:srgbClr val="FFFF00"/>
                    </a:solidFill>
                    <a:latin typeface="Consolas" pitchFamily="49" charset="0"/>
                    <a:cs typeface="Consolas" pitchFamily="49" charset="0"/>
                  </a:rPr>
                  <a:t>rédigé</a:t>
                </a:r>
                <a:r>
                  <a:rPr lang="en-US" dirty="0">
                    <a:solidFill>
                      <a:srgbClr val="FFFF00"/>
                    </a:solidFill>
                    <a:latin typeface="Consolas" pitchFamily="49" charset="0"/>
                    <a:cs typeface="Consolas" pitchFamily="49" charset="0"/>
                  </a:rPr>
                  <a:t> …} </a:t>
                </a:r>
                <a:r>
                  <a:rPr lang="en-US" dirty="0">
                    <a:solidFill>
                      <a:srgbClr val="FFFFFF"/>
                    </a:solidFill>
                    <a:latin typeface="Consolas" pitchFamily="49" charset="0"/>
                    <a:cs typeface="Consolas" pitchFamily="49" charset="0"/>
                  </a:rPr>
                  <a:t>rapport</a:t>
                </a:r>
                <a:endParaRPr lang="en-US" dirty="0" smtClean="0">
                  <a:solidFill>
                    <a:srgbClr val="FFFFFF"/>
                  </a:solidFill>
                  <a:latin typeface="Consolas" pitchFamily="49" charset="0"/>
                  <a:cs typeface="Consolas" pitchFamily="49" charset="0"/>
                </a:endParaRPr>
              </a:p>
              <a:p>
                <a:pPr algn="r" defTabSz="414597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</a:pP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FFFF"/>
                        </a:solidFill>
                        <a:latin typeface="Cambria Math"/>
                      </a:rPr>
                      <m:t>→</m:t>
                    </m:r>
                  </m:oMath>
                </a14:m>
                <a:r>
                  <a:rPr lang="en-US" dirty="0">
                    <a:solidFill>
                      <a:srgbClr val="FFFFFF"/>
                    </a:solidFill>
                    <a:latin typeface="Consolas" pitchFamily="49" charset="0"/>
                    <a:cs typeface="Consolas" pitchFamily="49" charset="0"/>
                  </a:rPr>
                  <a:t> report</a:t>
                </a:r>
                <a:endParaRPr lang="en-US" dirty="0">
                  <a:solidFill>
                    <a:srgbClr val="FFFFFF"/>
                  </a:solidFill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2941" y="4323377"/>
                <a:ext cx="2685937" cy="607602"/>
              </a:xfrm>
              <a:prstGeom prst="rect">
                <a:avLst/>
              </a:prstGeom>
              <a:blipFill rotWithShape="1">
                <a:blip r:embed="rId9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5263420" y="5212318"/>
                <a:ext cx="2585180" cy="598999"/>
              </a:xfrm>
              <a:prstGeom prst="rect">
                <a:avLst/>
              </a:prstGeom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 wrap="square" lIns="82918" tIns="41460" rIns="82918" bIns="41460">
                <a:spAutoFit/>
              </a:bodyPr>
              <a:lstStyle/>
              <a:p>
                <a:pPr algn="r" defTabSz="414597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</a:pPr>
                <a:r>
                  <a:rPr lang="en-US" dirty="0" smtClean="0">
                    <a:solidFill>
                      <a:srgbClr val="FFFF00"/>
                    </a:solidFill>
                    <a:latin typeface="Consolas" pitchFamily="49" charset="0"/>
                    <a:cs typeface="Consolas" pitchFamily="49" charset="0"/>
                  </a:rPr>
                  <a:t>{</a:t>
                </a:r>
                <a:r>
                  <a:rPr lang="en-US" dirty="0" err="1">
                    <a:solidFill>
                      <a:srgbClr val="FFFF00"/>
                    </a:solidFill>
                    <a:latin typeface="Consolas" pitchFamily="49" charset="0"/>
                    <a:cs typeface="Consolas" pitchFamily="49" charset="0"/>
                  </a:rPr>
                  <a:t>rédigé</a:t>
                </a:r>
                <a:r>
                  <a:rPr lang="en-US" dirty="0">
                    <a:solidFill>
                      <a:srgbClr val="FFFF00"/>
                    </a:solidFill>
                    <a:latin typeface="Consolas" pitchFamily="49" charset="0"/>
                    <a:cs typeface="Consolas" pitchFamily="49" charset="0"/>
                  </a:rPr>
                  <a:t> …} </a:t>
                </a:r>
                <a:r>
                  <a:rPr lang="en-US" dirty="0">
                    <a:solidFill>
                      <a:srgbClr val="FFFFFF"/>
                    </a:solidFill>
                    <a:latin typeface="Consolas" pitchFamily="49" charset="0"/>
                    <a:cs typeface="Consolas" pitchFamily="49" charset="0"/>
                  </a:rPr>
                  <a:t>rapport</a:t>
                </a:r>
                <a:endParaRPr lang="en-US" dirty="0" smtClean="0">
                  <a:solidFill>
                    <a:srgbClr val="FFFFFF"/>
                  </a:solidFill>
                  <a:latin typeface="Consolas" pitchFamily="49" charset="0"/>
                  <a:cs typeface="Consolas" pitchFamily="49" charset="0"/>
                </a:endParaRPr>
              </a:p>
              <a:p>
                <a:pPr algn="r" defTabSz="414597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</a:pP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FFFF"/>
                        </a:solidFill>
                        <a:latin typeface="Cambria Math"/>
                      </a:rPr>
                      <m:t>→</m:t>
                    </m:r>
                  </m:oMath>
                </a14:m>
                <a:r>
                  <a:rPr lang="en-US" dirty="0">
                    <a:solidFill>
                      <a:srgbClr val="FFFFFF"/>
                    </a:solidFill>
                    <a:latin typeface="Consolas" pitchFamily="49" charset="0"/>
                    <a:cs typeface="Consolas" pitchFamily="49" charset="0"/>
                  </a:rPr>
                  <a:t> report</a:t>
                </a:r>
                <a:endParaRPr lang="en-US" dirty="0">
                  <a:solidFill>
                    <a:srgbClr val="FFFFFF"/>
                  </a:solidFill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3420" y="5212318"/>
                <a:ext cx="2585180" cy="598999"/>
              </a:xfrm>
              <a:prstGeom prst="rect">
                <a:avLst/>
              </a:prstGeom>
              <a:blipFill rotWithShape="1">
                <a:blip r:embed="rId10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5260951" y="5780152"/>
                <a:ext cx="2587649" cy="598999"/>
              </a:xfrm>
              <a:prstGeom prst="rect">
                <a:avLst/>
              </a:prstGeom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 wrap="square" lIns="82918" tIns="41460" rIns="82918" bIns="41460">
                <a:spAutoFit/>
              </a:bodyPr>
              <a:lstStyle/>
              <a:p>
                <a:pPr indent="-310948" algn="r" defTabSz="414597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FFFFFF"/>
                  </a:buClr>
                  <a:buSzPct val="100000"/>
                </a:pPr>
                <a:r>
                  <a:rPr lang="en-US" dirty="0">
                    <a:solidFill>
                      <a:srgbClr val="FFFFFF"/>
                    </a:solidFill>
                    <a:latin typeface="Consolas" pitchFamily="49" charset="0"/>
                    <a:cs typeface="Consolas" pitchFamily="49" charset="0"/>
                  </a:rPr>
                  <a:t>rapport </a:t>
                </a:r>
                <a:r>
                  <a:rPr lang="en-US" dirty="0">
                    <a:solidFill>
                      <a:srgbClr val="FFFF00"/>
                    </a:solidFill>
                    <a:latin typeface="Consolas" pitchFamily="49" charset="0"/>
                    <a:cs typeface="Consolas" pitchFamily="49" charset="0"/>
                  </a:rPr>
                  <a:t>{… </a:t>
                </a:r>
                <a:r>
                  <a:rPr lang="en-US" dirty="0" err="1">
                    <a:solidFill>
                      <a:srgbClr val="FFFF00"/>
                    </a:solidFill>
                    <a:latin typeface="Consolas" pitchFamily="49" charset="0"/>
                    <a:cs typeface="Consolas" pitchFamily="49" charset="0"/>
                  </a:rPr>
                  <a:t>valeurs</a:t>
                </a:r>
                <a:r>
                  <a:rPr lang="en-US" dirty="0">
                    <a:solidFill>
                      <a:srgbClr val="FFFF00"/>
                    </a:solidFill>
                    <a:latin typeface="Consolas" pitchFamily="49" charset="0"/>
                    <a:cs typeface="Consolas" pitchFamily="49" charset="0"/>
                  </a:rPr>
                  <a:t>}</a:t>
                </a:r>
                <a:endParaRPr lang="en-US" dirty="0">
                  <a:solidFill>
                    <a:srgbClr val="FFFFFF"/>
                  </a:solidFill>
                  <a:latin typeface="Consolas" pitchFamily="49" charset="0"/>
                  <a:cs typeface="Consolas" pitchFamily="49" charset="0"/>
                </a:endParaRPr>
              </a:p>
              <a:p>
                <a:pPr marL="362771" lvl="1" algn="r" defTabSz="414597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FFFFFF"/>
                  </a:buClr>
                  <a:buSzPct val="100000"/>
                </a:pP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FFFF"/>
                        </a:solidFill>
                        <a:latin typeface="Cambria Math"/>
                      </a:rPr>
                      <m:t>→</m:t>
                    </m:r>
                  </m:oMath>
                </a14:m>
                <a:r>
                  <a:rPr lang="en-US" dirty="0">
                    <a:solidFill>
                      <a:srgbClr val="FFFFFF"/>
                    </a:solidFill>
                    <a:latin typeface="Consolas" pitchFamily="49" charset="0"/>
                    <a:cs typeface="Consolas" pitchFamily="49" charset="0"/>
                  </a:rPr>
                  <a:t> ratio</a:t>
                </a:r>
                <a:endParaRPr lang="en-US" dirty="0">
                  <a:solidFill>
                    <a:srgbClr val="FFFFFF"/>
                  </a:solidFill>
                </a:endParaRP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0951" y="5780152"/>
                <a:ext cx="2587649" cy="598999"/>
              </a:xfrm>
              <a:prstGeom prst="rect">
                <a:avLst/>
              </a:prstGeom>
              <a:blipFill rotWithShape="1">
                <a:blip r:embed="rId11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Straight Connector 18"/>
          <p:cNvCxnSpPr/>
          <p:nvPr/>
        </p:nvCxnSpPr>
        <p:spPr bwMode="auto">
          <a:xfrm>
            <a:off x="423497" y="3830428"/>
            <a:ext cx="7605595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0" name="TextBox 19"/>
          <p:cNvSpPr txBox="1"/>
          <p:nvPr/>
        </p:nvSpPr>
        <p:spPr>
          <a:xfrm>
            <a:off x="557073" y="3014413"/>
            <a:ext cx="1159769" cy="713416"/>
          </a:xfrm>
          <a:prstGeom prst="rect">
            <a:avLst/>
          </a:prstGeom>
          <a:noFill/>
        </p:spPr>
        <p:txBody>
          <a:bodyPr wrap="none" lIns="82918" tIns="41460" rIns="82918" bIns="41460" rtlCol="0">
            <a:spAutoFit/>
          </a:bodyPr>
          <a:lstStyle/>
          <a:p>
            <a:pPr defTabSz="414597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US" sz="2200" dirty="0">
                <a:solidFill>
                  <a:srgbClr val="FFFFFF"/>
                </a:solidFill>
              </a:rPr>
              <a:t>Original </a:t>
            </a:r>
          </a:p>
          <a:p>
            <a:pPr defTabSz="414597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US" sz="2200" dirty="0">
                <a:solidFill>
                  <a:srgbClr val="FFFFFF"/>
                </a:solidFill>
              </a:rPr>
              <a:t>features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61777" y="3912690"/>
            <a:ext cx="1066862" cy="706685"/>
          </a:xfrm>
          <a:prstGeom prst="rect">
            <a:avLst/>
          </a:prstGeom>
          <a:noFill/>
        </p:spPr>
        <p:txBody>
          <a:bodyPr wrap="none" lIns="82918" tIns="41460" rIns="82918" bIns="41460" rtlCol="0">
            <a:spAutoFit/>
          </a:bodyPr>
          <a:lstStyle/>
          <a:p>
            <a:pPr defTabSz="414597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US" sz="2200" dirty="0">
                <a:solidFill>
                  <a:srgbClr val="FFFFFF"/>
                </a:solidFill>
              </a:rPr>
              <a:t>OLD</a:t>
            </a:r>
          </a:p>
          <a:p>
            <a:pPr defTabSz="414597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US" sz="2200" dirty="0">
                <a:solidFill>
                  <a:srgbClr val="FFFFFF"/>
                </a:solidFill>
              </a:rPr>
              <a:t>features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61777" y="5209583"/>
            <a:ext cx="1066862" cy="706685"/>
          </a:xfrm>
          <a:prstGeom prst="rect">
            <a:avLst/>
          </a:prstGeom>
          <a:noFill/>
        </p:spPr>
        <p:txBody>
          <a:bodyPr wrap="none" lIns="82918" tIns="41460" rIns="82918" bIns="41460" rtlCol="0">
            <a:spAutoFit/>
          </a:bodyPr>
          <a:lstStyle/>
          <a:p>
            <a:pPr defTabSz="414597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US" sz="2200" dirty="0">
                <a:solidFill>
                  <a:srgbClr val="FFFFFF"/>
                </a:solidFill>
              </a:rPr>
              <a:t>NEW</a:t>
            </a:r>
          </a:p>
          <a:p>
            <a:pPr defTabSz="414597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US" sz="2200" dirty="0">
                <a:solidFill>
                  <a:srgbClr val="FFFFFF"/>
                </a:solidFill>
              </a:rPr>
              <a:t>features</a:t>
            </a:r>
          </a:p>
        </p:txBody>
      </p:sp>
      <p:cxnSp>
        <p:nvCxnSpPr>
          <p:cNvPr id="23" name="Straight Connector 22"/>
          <p:cNvCxnSpPr/>
          <p:nvPr/>
        </p:nvCxnSpPr>
        <p:spPr bwMode="auto">
          <a:xfrm>
            <a:off x="423497" y="5113680"/>
            <a:ext cx="7605595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" name="Straight Connector 23"/>
          <p:cNvCxnSpPr/>
          <p:nvPr/>
        </p:nvCxnSpPr>
        <p:spPr bwMode="auto">
          <a:xfrm>
            <a:off x="1944612" y="1079660"/>
            <a:ext cx="0" cy="5389662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" name="Straight Connector 26"/>
          <p:cNvCxnSpPr/>
          <p:nvPr/>
        </p:nvCxnSpPr>
        <p:spPr bwMode="auto">
          <a:xfrm>
            <a:off x="4986851" y="1079660"/>
            <a:ext cx="0" cy="5389662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8" name="TextBox 27"/>
          <p:cNvSpPr txBox="1"/>
          <p:nvPr/>
        </p:nvSpPr>
        <p:spPr>
          <a:xfrm>
            <a:off x="1944613" y="1079663"/>
            <a:ext cx="3042238" cy="550917"/>
          </a:xfrm>
          <a:prstGeom prst="rect">
            <a:avLst/>
          </a:prstGeom>
          <a:noFill/>
        </p:spPr>
        <p:txBody>
          <a:bodyPr wrap="square" lIns="82918" tIns="41460" rIns="82918" bIns="41460" rtlCol="0">
            <a:spAutoFit/>
          </a:bodyPr>
          <a:lstStyle/>
          <a:p>
            <a:pPr algn="ctr" defTabSz="414597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US" sz="3300" dirty="0">
                <a:solidFill>
                  <a:srgbClr val="FFFFFF"/>
                </a:solidFill>
              </a:rPr>
              <a:t>OLD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986851" y="1079662"/>
            <a:ext cx="3042238" cy="550917"/>
          </a:xfrm>
          <a:prstGeom prst="rect">
            <a:avLst/>
          </a:prstGeom>
          <a:noFill/>
        </p:spPr>
        <p:txBody>
          <a:bodyPr wrap="square" lIns="82918" tIns="41460" rIns="82918" bIns="41460" rtlCol="0">
            <a:spAutoFit/>
          </a:bodyPr>
          <a:lstStyle/>
          <a:p>
            <a:pPr algn="ctr" defTabSz="414597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US" sz="3300" dirty="0">
                <a:solidFill>
                  <a:srgbClr val="FFFFFF"/>
                </a:solidFill>
              </a:rPr>
              <a:t>NEW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0" name="Rectangle 29"/>
          <p:cNvSpPr/>
          <p:nvPr/>
        </p:nvSpPr>
        <p:spPr bwMode="auto">
          <a:xfrm>
            <a:off x="79571" y="3840346"/>
            <a:ext cx="8366155" cy="2707993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2918" tIns="41460" rIns="82918" bIns="41460" numCol="1" rtlCol="0" anchor="t" anchorCtr="0" compatLnSpc="1">
            <a:prstTxWarp prst="textNoShape">
              <a:avLst/>
            </a:prstTxWarp>
          </a:bodyPr>
          <a:lstStyle/>
          <a:p>
            <a:pPr defTabSz="414597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9131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30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>
              <a:buFont typeface="Times New Roman" pitchFamily="16" charset="0"/>
              <a:buNone/>
              <a:defRPr/>
            </a:pPr>
            <a:r>
              <a:rPr lang="en-US" dirty="0" smtClean="0"/>
              <a:t>Feature augmentation 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eaLnBrk="1">
              <a:buClr>
                <a:schemeClr val="bg1"/>
              </a:buClr>
              <a:defRPr/>
            </a:pPr>
            <a:r>
              <a:rPr lang="en-US" dirty="0" smtClean="0"/>
              <a:t>Feature augmentation is a very simple way to carry out domain adaptation</a:t>
            </a:r>
          </a:p>
          <a:p>
            <a:pPr marL="0" indent="0" eaLnBrk="1">
              <a:buClr>
                <a:schemeClr val="bg1"/>
              </a:buClr>
              <a:defRPr/>
            </a:pPr>
            <a:endParaRPr lang="en-US" dirty="0" smtClean="0"/>
          </a:p>
          <a:p>
            <a:pPr marL="0" indent="0" eaLnBrk="1">
              <a:buClr>
                <a:schemeClr val="bg1"/>
              </a:buClr>
              <a:defRPr/>
            </a:pPr>
            <a:r>
              <a:rPr lang="en-US" dirty="0" smtClean="0"/>
              <a:t>For more details on the basic approach (applicable to any feature-based classifier), see the p</a:t>
            </a:r>
            <a:r>
              <a:rPr lang="en-US" dirty="0" smtClean="0"/>
              <a:t>aper:</a:t>
            </a:r>
            <a:endParaRPr lang="en-US" sz="1600" kern="1200" dirty="0">
              <a:solidFill>
                <a:schemeClr val="tx1"/>
              </a:solidFill>
            </a:endParaRPr>
          </a:p>
          <a:p>
            <a:r>
              <a:rPr lang="en-US" b="1" dirty="0"/>
              <a:t>Frustratingly Easy Domain Adaptation</a:t>
            </a:r>
          </a:p>
          <a:p>
            <a:r>
              <a:rPr lang="en-US" dirty="0"/>
              <a:t>Hal </a:t>
            </a:r>
            <a:r>
              <a:rPr lang="en-US" dirty="0" err="1"/>
              <a:t>Daumé</a:t>
            </a:r>
            <a:r>
              <a:rPr lang="en-US" dirty="0"/>
              <a:t> </a:t>
            </a:r>
            <a:r>
              <a:rPr lang="en-US" dirty="0" smtClean="0"/>
              <a:t>III</a:t>
            </a:r>
          </a:p>
          <a:p>
            <a:r>
              <a:rPr lang="en-US" dirty="0" smtClean="0"/>
              <a:t>ACL 2007</a:t>
            </a:r>
            <a:endParaRPr lang="en-US" dirty="0"/>
          </a:p>
          <a:p>
            <a:pPr marL="0" indent="0" eaLnBrk="1">
              <a:buClr>
                <a:schemeClr val="bg1"/>
              </a:buClr>
              <a:defRPr/>
            </a:pP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DAMT - MTM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6927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>
              <a:buFont typeface="Times New Roman" pitchFamily="16" charset="0"/>
              <a:buNone/>
              <a:defRPr/>
            </a:pPr>
            <a:r>
              <a:rPr lang="en-US" dirty="0" smtClean="0"/>
              <a:t>PSD in Moses: VW-Moses integration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eaLnBrk="1">
              <a:buClr>
                <a:schemeClr val="bg1"/>
              </a:buClr>
              <a:buFont typeface="Arial" pitchFamily="34" charset="0"/>
              <a:buChar char="•"/>
              <a:defRPr/>
            </a:pPr>
            <a:r>
              <a:rPr lang="en-US" dirty="0" smtClean="0"/>
              <a:t>First general purpose classifier in Moses</a:t>
            </a:r>
          </a:p>
          <a:p>
            <a:pPr lvl="1" eaLnBrk="1">
              <a:buClr>
                <a:schemeClr val="bg1"/>
              </a:buClr>
              <a:defRPr/>
            </a:pPr>
            <a:endParaRPr lang="en-US" dirty="0" smtClean="0"/>
          </a:p>
          <a:p>
            <a:pPr eaLnBrk="1">
              <a:buClr>
                <a:schemeClr val="bg1"/>
              </a:buClr>
              <a:buFont typeface="Arial" pitchFamily="34" charset="0"/>
              <a:buChar char="•"/>
              <a:defRPr/>
            </a:pPr>
            <a:r>
              <a:rPr lang="en-US" dirty="0" smtClean="0"/>
              <a:t>Tight integration</a:t>
            </a:r>
          </a:p>
          <a:p>
            <a:pPr lvl="1" eaLnBrk="1">
              <a:buClr>
                <a:schemeClr val="bg1"/>
              </a:buClr>
              <a:buFont typeface="Arial" pitchFamily="34" charset="0"/>
              <a:buChar char="•"/>
              <a:defRPr/>
            </a:pPr>
            <a:r>
              <a:rPr lang="en-US" sz="2500" dirty="0"/>
              <a:t>Can be built and run out-of-the-box, extended with new features, etc</a:t>
            </a:r>
          </a:p>
          <a:p>
            <a:pPr lvl="1" eaLnBrk="1">
              <a:buClr>
                <a:schemeClr val="bg1"/>
              </a:buClr>
              <a:buFont typeface="Arial" pitchFamily="34" charset="0"/>
              <a:buChar char="•"/>
              <a:defRPr/>
            </a:pPr>
            <a:r>
              <a:rPr lang="en-US" sz="2500" dirty="0"/>
              <a:t>Fast!</a:t>
            </a:r>
          </a:p>
          <a:p>
            <a:pPr lvl="2" eaLnBrk="1">
              <a:buClr>
                <a:schemeClr val="bg1"/>
              </a:buClr>
              <a:buFont typeface="Arial" pitchFamily="34" charset="0"/>
              <a:buChar char="•"/>
              <a:defRPr/>
            </a:pPr>
            <a:r>
              <a:rPr lang="en-US" sz="2200" dirty="0"/>
              <a:t>180% run time of standard Moses, fully parallelized in training (multiple processes) and decoding (multithreading)</a:t>
            </a:r>
            <a:endParaRPr lang="en-US" dirty="0" smtClean="0"/>
          </a:p>
          <a:p>
            <a:pPr lvl="3" eaLnBrk="1">
              <a:buClr>
                <a:schemeClr val="bg1"/>
              </a:buClr>
              <a:buFont typeface="Arial" pitchFamily="34" charset="0"/>
              <a:buChar char="•"/>
              <a:defRPr/>
            </a:pPr>
            <a:endParaRPr lang="en-US" sz="1600" kern="1200" dirty="0">
              <a:solidFill>
                <a:schemeClr val="tx1"/>
              </a:solidFill>
              <a:ea typeface="+mn-ea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DAMT - MTM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215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areas of investigation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/>
            <a:r>
              <a:rPr lang="en-US" dirty="0" smtClean="0"/>
              <a:t>PSD for Hierarchical phrase-based translation</a:t>
            </a:r>
          </a:p>
          <a:p>
            <a:pPr marL="0" indent="0"/>
            <a:endParaRPr lang="en-US" dirty="0" smtClean="0"/>
          </a:p>
          <a:p>
            <a:pPr marL="0" indent="0"/>
            <a:r>
              <a:rPr lang="en-US" dirty="0" smtClean="0"/>
              <a:t>Discovering latent topics from parallel data</a:t>
            </a:r>
          </a:p>
          <a:p>
            <a:pPr marL="0" indent="0"/>
            <a:endParaRPr lang="en-US" dirty="0" smtClean="0"/>
          </a:p>
          <a:p>
            <a:pPr marL="0" indent="0"/>
            <a:r>
              <a:rPr lang="en-US" dirty="0" smtClean="0"/>
              <a:t>Spotting new senses: determining when a source word gains a new sense (needs a new translation)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DAMT - MTM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0801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Domain Adaptation III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Domain adaptation of simple classifiers (like binary classifiers) is reasonably well-studied</a:t>
            </a:r>
          </a:p>
          <a:p>
            <a:r>
              <a:rPr lang="de-DE" dirty="0" smtClean="0"/>
              <a:t>Two examples here include:</a:t>
            </a:r>
          </a:p>
          <a:p>
            <a:pPr lvl="1"/>
            <a:r>
              <a:rPr lang="de-DE" dirty="0" smtClean="0"/>
              <a:t>Frustratingly Easy by Daume (feature augmentation, more on this later)</a:t>
            </a:r>
          </a:p>
          <a:p>
            <a:pPr lvl="1"/>
            <a:r>
              <a:rPr lang="de-DE" dirty="0" smtClean="0"/>
              <a:t>Instance Weighting (downweight OLD training examples in training to try to get the best performance on NEW)</a:t>
            </a:r>
          </a:p>
          <a:p>
            <a:r>
              <a:rPr lang="de-DE" dirty="0" smtClean="0"/>
              <a:t>There are many more approaches</a:t>
            </a:r>
          </a:p>
        </p:txBody>
      </p:sp>
    </p:spTree>
    <p:extLst>
      <p:ext uri="{BB962C8B-B14F-4D97-AF65-F5344CB8AC3E}">
        <p14:creationId xmlns:p14="http://schemas.microsoft.com/office/powerpoint/2010/main" val="4189594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207425" y="207296"/>
            <a:ext cx="8711864" cy="747125"/>
          </a:xfrm>
          <a:ln/>
        </p:spPr>
        <p:txBody>
          <a:bodyPr/>
          <a:lstStyle/>
          <a:p>
            <a:pPr>
              <a:tabLst>
                <a:tab pos="656582" algn="l"/>
                <a:tab pos="1313162" algn="l"/>
                <a:tab pos="1969745" algn="l"/>
                <a:tab pos="2626327" algn="l"/>
                <a:tab pos="3282907" algn="l"/>
                <a:tab pos="3939490" algn="l"/>
                <a:tab pos="4596072" algn="l"/>
                <a:tab pos="5252653" algn="l"/>
                <a:tab pos="5909234" algn="l"/>
                <a:tab pos="6565817" algn="l"/>
                <a:tab pos="7222398" algn="l"/>
                <a:tab pos="7878979" algn="l"/>
                <a:tab pos="8535561" algn="l"/>
              </a:tabLst>
            </a:pPr>
            <a:r>
              <a:rPr lang="en-US" dirty="0">
                <a:latin typeface="Segoe UI Light" pitchFamily="34" charset="0"/>
                <a:cs typeface="Segoe UI Light" pitchFamily="34" charset="0"/>
              </a:rPr>
              <a:t>Discussion</a:t>
            </a:r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207427" y="941465"/>
            <a:ext cx="6922820" cy="4828239"/>
          </a:xfrm>
          <a:ln/>
        </p:spPr>
        <p:txBody>
          <a:bodyPr tIns="9599"/>
          <a:lstStyle/>
          <a:p>
            <a:pPr marL="391645" indent="-293733">
              <a:buClr>
                <a:srgbClr val="FFFFFF"/>
              </a:buClr>
              <a:buSzPct val="45000"/>
              <a:buFont typeface="Wingdings" charset="2"/>
              <a:buChar char=""/>
              <a:tabLst>
                <a:tab pos="656582" algn="l"/>
                <a:tab pos="1313162" algn="l"/>
                <a:tab pos="1969745" algn="l"/>
                <a:tab pos="2626327" algn="l"/>
                <a:tab pos="3282907" algn="l"/>
                <a:tab pos="3939490" algn="l"/>
                <a:tab pos="4596072" algn="l"/>
                <a:tab pos="5252653" algn="l"/>
                <a:tab pos="5909234" algn="l"/>
                <a:tab pos="6565817" algn="l"/>
                <a:tab pos="7222398" algn="l"/>
                <a:tab pos="7878979" algn="l"/>
                <a:tab pos="8535561" algn="l"/>
              </a:tabLst>
            </a:pPr>
            <a:r>
              <a:rPr lang="en-US" sz="2500" dirty="0"/>
              <a:t>Introduced taxonomy and measurement tools for adaptation effects in MT</a:t>
            </a:r>
          </a:p>
          <a:p>
            <a:pPr marL="391645" indent="-293733">
              <a:buClr>
                <a:srgbClr val="FFFFFF"/>
              </a:buClr>
              <a:buSzPct val="45000"/>
              <a:buFont typeface="Wingdings" charset="2"/>
              <a:buChar char=""/>
              <a:tabLst>
                <a:tab pos="656582" algn="l"/>
                <a:tab pos="1313162" algn="l"/>
                <a:tab pos="1969745" algn="l"/>
                <a:tab pos="2626327" algn="l"/>
                <a:tab pos="3282907" algn="l"/>
                <a:tab pos="3939490" algn="l"/>
                <a:tab pos="4596072" algn="l"/>
                <a:tab pos="5252653" algn="l"/>
                <a:tab pos="5909234" algn="l"/>
                <a:tab pos="6565817" algn="l"/>
                <a:tab pos="7222398" algn="l"/>
                <a:tab pos="7878979" algn="l"/>
                <a:tab pos="8535561" algn="l"/>
              </a:tabLst>
            </a:pPr>
            <a:r>
              <a:rPr lang="en-US" sz="2500" dirty="0"/>
              <a:t>“Score” errors – target of prior work – only a part of what goes </a:t>
            </a:r>
            <a:r>
              <a:rPr lang="en-US" sz="2500" dirty="0" smtClean="0"/>
              <a:t>wrong in translation</a:t>
            </a:r>
            <a:endParaRPr lang="en-US" sz="2500" dirty="0"/>
          </a:p>
          <a:p>
            <a:pPr marL="391645" indent="-293733">
              <a:buClr>
                <a:srgbClr val="FFFFFF"/>
              </a:buClr>
              <a:buSzPct val="45000"/>
              <a:buFont typeface="Wingdings" charset="2"/>
              <a:buChar char=""/>
              <a:tabLst>
                <a:tab pos="656582" algn="l"/>
                <a:tab pos="1313162" algn="l"/>
                <a:tab pos="1969745" algn="l"/>
                <a:tab pos="2626327" algn="l"/>
                <a:tab pos="3282907" algn="l"/>
                <a:tab pos="3939490" algn="l"/>
                <a:tab pos="4596072" algn="l"/>
                <a:tab pos="5252653" algn="l"/>
                <a:tab pos="5909234" algn="l"/>
                <a:tab pos="6565817" algn="l"/>
                <a:tab pos="7222398" algn="l"/>
                <a:tab pos="7878979" algn="l"/>
                <a:tab pos="8535561" algn="l"/>
              </a:tabLst>
            </a:pPr>
            <a:r>
              <a:rPr lang="en-US" sz="2500" dirty="0"/>
              <a:t>Marginal matching introduced as a model for addressing </a:t>
            </a:r>
            <a:r>
              <a:rPr lang="en-US" sz="2500" i="1" dirty="0"/>
              <a:t>all </a:t>
            </a:r>
            <a:r>
              <a:rPr lang="en-US" sz="2500" dirty="0"/>
              <a:t>S</a:t>
            </a:r>
            <a:r>
              <a:rPr lang="en-US" sz="2500" baseline="30000" dirty="0"/>
              <a:t>4</a:t>
            </a:r>
            <a:r>
              <a:rPr lang="en-US" sz="2500" dirty="0"/>
              <a:t> issues </a:t>
            </a:r>
            <a:r>
              <a:rPr lang="en-US" sz="2500" dirty="0" smtClean="0"/>
              <a:t>simultaneously: +2.4 BLEU</a:t>
            </a:r>
            <a:endParaRPr lang="en-US" sz="2500" dirty="0"/>
          </a:p>
          <a:p>
            <a:pPr marL="391645" indent="-293733">
              <a:buClr>
                <a:srgbClr val="FFFFFF"/>
              </a:buClr>
              <a:buSzPct val="45000"/>
              <a:buFont typeface="Wingdings" charset="2"/>
              <a:buChar char=""/>
              <a:tabLst>
                <a:tab pos="656582" algn="l"/>
                <a:tab pos="1313162" algn="l"/>
                <a:tab pos="1969745" algn="l"/>
                <a:tab pos="2626327" algn="l"/>
                <a:tab pos="3282907" algn="l"/>
                <a:tab pos="3939490" algn="l"/>
                <a:tab pos="4596072" algn="l"/>
                <a:tab pos="5252653" algn="l"/>
                <a:tab pos="5909234" algn="l"/>
                <a:tab pos="6565817" algn="l"/>
                <a:tab pos="7222398" algn="l"/>
                <a:tab pos="7878979" algn="l"/>
                <a:tab pos="8535561" algn="l"/>
              </a:tabLst>
            </a:pPr>
            <a:r>
              <a:rPr lang="en-US" sz="2500" dirty="0"/>
              <a:t>Data and outputs released for you to use (both in MT and as a stand-alone lexical selection task)</a:t>
            </a:r>
          </a:p>
          <a:p>
            <a:pPr marL="391645" indent="-293733">
              <a:buClr>
                <a:srgbClr val="FFFFFF"/>
              </a:buClr>
              <a:buSzPct val="45000"/>
              <a:buFont typeface="Wingdings" charset="2"/>
              <a:buChar char=""/>
              <a:tabLst>
                <a:tab pos="656582" algn="l"/>
                <a:tab pos="1313162" algn="l"/>
                <a:tab pos="1969745" algn="l"/>
                <a:tab pos="2626327" algn="l"/>
                <a:tab pos="3282907" algn="l"/>
                <a:tab pos="3939490" algn="l"/>
                <a:tab pos="4596072" algn="l"/>
                <a:tab pos="5252653" algn="l"/>
                <a:tab pos="5909234" algn="l"/>
                <a:tab pos="6565817" algn="l"/>
                <a:tab pos="7222398" algn="l"/>
                <a:tab pos="7878979" algn="l"/>
                <a:tab pos="8535561" algn="l"/>
              </a:tabLst>
            </a:pPr>
            <a:r>
              <a:rPr lang="en-US" sz="2500" dirty="0"/>
              <a:t>Feature-rich approaches integrated into Moses via VW library, applied to adaptation</a:t>
            </a:r>
          </a:p>
          <a:p>
            <a:pPr marL="391645" indent="-293733">
              <a:buClr>
                <a:srgbClr val="FFFFFF"/>
              </a:buClr>
              <a:buSzPct val="45000"/>
              <a:buFont typeface="Wingdings" charset="2"/>
              <a:buChar char=""/>
              <a:tabLst>
                <a:tab pos="656582" algn="l"/>
                <a:tab pos="1313162" algn="l"/>
                <a:tab pos="1969745" algn="l"/>
                <a:tab pos="2626327" algn="l"/>
                <a:tab pos="3282907" algn="l"/>
                <a:tab pos="3939490" algn="l"/>
                <a:tab pos="4596072" algn="l"/>
                <a:tab pos="5252653" algn="l"/>
                <a:tab pos="5909234" algn="l"/>
                <a:tab pos="6565817" algn="l"/>
                <a:tab pos="7222398" algn="l"/>
                <a:tab pos="7878979" algn="l"/>
                <a:tab pos="8535561" algn="l"/>
              </a:tabLst>
            </a:pPr>
            <a:r>
              <a:rPr lang="en-US" sz="2500" dirty="0"/>
              <a:t>Range of other problems to work on: identifying new senses, cross-domain topic models, etc</a:t>
            </a:r>
            <a:r>
              <a:rPr lang="en-US" sz="2500" dirty="0" smtClean="0"/>
              <a:t>.</a:t>
            </a:r>
            <a:endParaRPr lang="en-US" sz="2500" dirty="0"/>
          </a:p>
        </p:txBody>
      </p:sp>
      <p:sp>
        <p:nvSpPr>
          <p:cNvPr id="12" name="TextBox 11"/>
          <p:cNvSpPr txBox="1"/>
          <p:nvPr/>
        </p:nvSpPr>
        <p:spPr>
          <a:xfrm>
            <a:off x="7402358" y="1752600"/>
            <a:ext cx="1741642" cy="599017"/>
          </a:xfrm>
          <a:prstGeom prst="rect">
            <a:avLst/>
          </a:prstGeom>
          <a:noFill/>
        </p:spPr>
        <p:txBody>
          <a:bodyPr wrap="none" lIns="82936" tIns="41469" rIns="82936" bIns="41469" rtlCol="0">
            <a:spAutoFit/>
          </a:bodyPr>
          <a:lstStyle/>
          <a:p>
            <a:pPr algn="ctr" defTabSz="41468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US" dirty="0">
                <a:solidFill>
                  <a:srgbClr val="AAE2CA"/>
                </a:solidFill>
                <a:latin typeface="Segoe UI"/>
              </a:rPr>
              <a:t>Marine </a:t>
            </a:r>
            <a:r>
              <a:rPr lang="en-US" dirty="0" err="1">
                <a:solidFill>
                  <a:srgbClr val="AAE2CA"/>
                </a:solidFill>
                <a:latin typeface="Segoe UI"/>
              </a:rPr>
              <a:t>Carpuat</a:t>
            </a:r>
            <a:endParaRPr lang="en-US" dirty="0">
              <a:solidFill>
                <a:srgbClr val="AAE2CA"/>
              </a:solidFill>
              <a:latin typeface="Segoe UI"/>
            </a:endParaRPr>
          </a:p>
          <a:p>
            <a:pPr algn="ctr" defTabSz="41468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US" dirty="0" smtClean="0">
                <a:solidFill>
                  <a:srgbClr val="AAE2CA"/>
                </a:solidFill>
                <a:latin typeface="Segoe UI"/>
              </a:rPr>
              <a:t>NRC-CNRC</a:t>
            </a:r>
            <a:endParaRPr lang="en-US" dirty="0">
              <a:solidFill>
                <a:srgbClr val="AAE2CA"/>
              </a:solidFill>
              <a:latin typeface="Segoe UI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775000" y="5954183"/>
            <a:ext cx="1292800" cy="599017"/>
          </a:xfrm>
          <a:prstGeom prst="rect">
            <a:avLst/>
          </a:prstGeom>
          <a:noFill/>
        </p:spPr>
        <p:txBody>
          <a:bodyPr wrap="none" lIns="82936" tIns="41469" rIns="82936" bIns="41469" rtlCol="0">
            <a:spAutoFit/>
          </a:bodyPr>
          <a:lstStyle/>
          <a:p>
            <a:pPr algn="ctr" defTabSz="41468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US" dirty="0" smtClean="0">
                <a:solidFill>
                  <a:srgbClr val="AAE2CA"/>
                </a:solidFill>
                <a:latin typeface="Segoe UI"/>
              </a:rPr>
              <a:t>Chris Quirk</a:t>
            </a:r>
          </a:p>
          <a:p>
            <a:pPr algn="ctr" defTabSz="41468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US" dirty="0" smtClean="0">
                <a:solidFill>
                  <a:srgbClr val="AAE2CA"/>
                </a:solidFill>
                <a:latin typeface="Segoe UI"/>
              </a:rPr>
              <a:t>MSR</a:t>
            </a:r>
            <a:endParaRPr lang="en-US" dirty="0">
              <a:solidFill>
                <a:srgbClr val="AAE2CA"/>
              </a:solidFill>
              <a:latin typeface="Segoe U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r>
              <a:rPr lang="en-US" smtClean="0"/>
              <a:t>DAMT - MTM</a:t>
            </a:r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7638271" y="3896783"/>
            <a:ext cx="1353329" cy="599017"/>
          </a:xfrm>
          <a:prstGeom prst="rect">
            <a:avLst/>
          </a:prstGeom>
          <a:noFill/>
        </p:spPr>
        <p:txBody>
          <a:bodyPr wrap="none" lIns="82936" tIns="41469" rIns="82936" bIns="41469" rtlCol="0">
            <a:spAutoFit/>
          </a:bodyPr>
          <a:lstStyle/>
          <a:p>
            <a:pPr algn="ctr" defTabSz="41468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US" dirty="0" smtClean="0">
                <a:solidFill>
                  <a:srgbClr val="AAE2CA"/>
                </a:solidFill>
                <a:latin typeface="Segoe UI"/>
              </a:rPr>
              <a:t>Hal </a:t>
            </a:r>
            <a:r>
              <a:rPr lang="en-US" dirty="0" err="1" smtClean="0">
                <a:solidFill>
                  <a:srgbClr val="AAE2CA"/>
                </a:solidFill>
                <a:latin typeface="Segoe UI"/>
              </a:rPr>
              <a:t>Daume</a:t>
            </a:r>
            <a:endParaRPr lang="en-US" dirty="0">
              <a:solidFill>
                <a:srgbClr val="AAE2CA"/>
              </a:solidFill>
              <a:latin typeface="Segoe UI"/>
            </a:endParaRPr>
          </a:p>
          <a:p>
            <a:pPr algn="ctr" defTabSz="41468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US" dirty="0" smtClean="0">
                <a:solidFill>
                  <a:srgbClr val="AAE2CA"/>
                </a:solidFill>
                <a:latin typeface="Segoe UI"/>
              </a:rPr>
              <a:t>U Maryland</a:t>
            </a:r>
            <a:endParaRPr lang="en-US" dirty="0">
              <a:solidFill>
                <a:srgbClr val="AAE2CA"/>
              </a:solidFill>
              <a:latin typeface="Segoe UI"/>
            </a:endParaRPr>
          </a:p>
        </p:txBody>
      </p:sp>
      <p:pic>
        <p:nvPicPr>
          <p:cNvPr id="3074" name="Picture 2" descr="C:\Users\alex\Dropbox\JHU-WS12-DAMT-public\Photos\ha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0372" y="2514600"/>
            <a:ext cx="1121228" cy="1308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alex\Dropbox\JHU-WS12-DAMT-public\Photos\marin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7787" y="228600"/>
            <a:ext cx="1143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alex\Dropbox\JHU-WS12-DAMT-public\Photos\chris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000999" y="4618985"/>
            <a:ext cx="979787" cy="1252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164772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Summary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de-DE" dirty="0" smtClean="0"/>
              <a:t>Defined structured prediction</a:t>
            </a:r>
          </a:p>
          <a:p>
            <a:pPr lvl="1"/>
            <a:r>
              <a:rPr lang="de-DE" dirty="0" smtClean="0"/>
              <a:t>And presented a very simple approach</a:t>
            </a:r>
          </a:p>
          <a:p>
            <a:r>
              <a:rPr lang="de-DE" dirty="0" smtClean="0"/>
              <a:t>Presented the abstract problem of domain adaptation</a:t>
            </a:r>
          </a:p>
          <a:p>
            <a:r>
              <a:rPr lang="de-DE" dirty="0" smtClean="0"/>
              <a:t>Talked about domain adaptation in statistical machine translation</a:t>
            </a:r>
          </a:p>
          <a:p>
            <a:pPr lvl="1"/>
            <a:r>
              <a:rPr lang="de-DE" dirty="0" smtClean="0"/>
              <a:t>Raised lots of questions about how to define the problem, data and modeling</a:t>
            </a:r>
          </a:p>
          <a:p>
            <a:pPr lvl="1"/>
            <a:r>
              <a:rPr lang="de-DE" dirty="0" smtClean="0"/>
              <a:t>Parallel questions will come up throughout the semester</a:t>
            </a:r>
          </a:p>
          <a:p>
            <a:endParaRPr lang="de-DE" dirty="0" smtClean="0"/>
          </a:p>
          <a:p>
            <a:endParaRPr lang="de-DE" dirty="0" smtClean="0"/>
          </a:p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6483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Reminder: Getting a Grade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de-DE" dirty="0" smtClean="0"/>
              <a:t>You will make a presentation in English for 25 minutes on the paper</a:t>
            </a:r>
          </a:p>
          <a:p>
            <a:pPr lvl="1"/>
            <a:r>
              <a:rPr lang="de-DE" dirty="0" smtClean="0"/>
              <a:t>Using latex, powerpoint, etc</a:t>
            </a:r>
          </a:p>
          <a:p>
            <a:pPr lvl="1"/>
            <a:r>
              <a:rPr lang="de-DE" dirty="0"/>
              <a:t>I</a:t>
            </a:r>
            <a:r>
              <a:rPr lang="de-DE" dirty="0" smtClean="0"/>
              <a:t>nclude slide numbers (useful for discussion)</a:t>
            </a:r>
          </a:p>
          <a:p>
            <a:pPr lvl="1"/>
            <a:r>
              <a:rPr lang="de-DE" dirty="0" smtClean="0"/>
              <a:t>Send me the slides after class</a:t>
            </a:r>
          </a:p>
          <a:p>
            <a:pPr lvl="1"/>
            <a:r>
              <a:rPr lang="de-DE" dirty="0" smtClean="0"/>
              <a:t>Important technical note: this room only has *VGA*</a:t>
            </a:r>
          </a:p>
          <a:p>
            <a:r>
              <a:rPr lang="de-DE" dirty="0" smtClean="0"/>
              <a:t>This will be followed by 20 minutes of discussion by everyone</a:t>
            </a:r>
          </a:p>
          <a:p>
            <a:r>
              <a:rPr lang="de-DE" dirty="0" smtClean="0"/>
              <a:t>Three weeks after your presentation, a 6-page Hausarbeit is due</a:t>
            </a:r>
          </a:p>
          <a:p>
            <a:pPr lvl="1"/>
            <a:r>
              <a:rPr lang="de-DE" dirty="0" smtClean="0"/>
              <a:t>Written prose version of your slides</a:t>
            </a:r>
          </a:p>
          <a:p>
            <a:pPr lvl="1"/>
            <a:r>
              <a:rPr lang="de-DE" dirty="0" smtClean="0"/>
              <a:t>With inline citations, looking just like a standard scientific article!</a:t>
            </a:r>
          </a:p>
          <a:p>
            <a:pPr lvl="2"/>
            <a:r>
              <a:rPr lang="de-DE" dirty="0" smtClean="0"/>
              <a:t>References in a standard format!!!</a:t>
            </a:r>
          </a:p>
          <a:p>
            <a:pPr lvl="1"/>
            <a:r>
              <a:rPr lang="de-DE" dirty="0" smtClean="0"/>
              <a:t>If you need a review of how to do this, please check my slides on this in a previous seminar I have taught </a:t>
            </a:r>
          </a:p>
          <a:p>
            <a:pPr lvl="2"/>
            <a:r>
              <a:rPr lang="de-DE" dirty="0" smtClean="0"/>
              <a:t>(Or the new slides in the Informationsextraktion seminar, to be presented on Wednesday and Thursday this week)</a:t>
            </a:r>
          </a:p>
          <a:p>
            <a:pPr lvl="1"/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7779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Outlook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de-DE" dirty="0" smtClean="0"/>
              <a:t>In the seminar, we will start by reading a number of recent but classic papers on structured prediction</a:t>
            </a:r>
          </a:p>
          <a:p>
            <a:pPr lvl="1"/>
            <a:r>
              <a:rPr lang="de-DE" dirty="0" smtClean="0"/>
              <a:t>Using neural networks </a:t>
            </a:r>
          </a:p>
          <a:p>
            <a:pPr lvl="1"/>
            <a:r>
              <a:rPr lang="de-DE" dirty="0" smtClean="0"/>
              <a:t>These are all deep networks, in the sense that they are deep over time</a:t>
            </a:r>
          </a:p>
          <a:p>
            <a:pPr lvl="1"/>
            <a:r>
              <a:rPr lang="de-DE" dirty="0" smtClean="0"/>
              <a:t>Nearly all of the papers we look at will model sequences (even the parsing paper)</a:t>
            </a:r>
          </a:p>
          <a:p>
            <a:r>
              <a:rPr lang="de-DE" dirty="0" smtClean="0"/>
              <a:t>Then we will begin to look at domain adaptation papers applied to structured prediction</a:t>
            </a:r>
          </a:p>
          <a:p>
            <a:pPr lvl="1"/>
            <a:r>
              <a:rPr lang="de-DE" dirty="0" smtClean="0"/>
              <a:t>We'll see that very basic approaches work well, advanced work in this area is in its infancy</a:t>
            </a:r>
          </a:p>
          <a:p>
            <a:pPr lvl="1"/>
            <a:r>
              <a:rPr lang="de-DE" dirty="0" smtClean="0"/>
              <a:t>So now is a good time to acquire a basic understanding!</a:t>
            </a:r>
          </a:p>
          <a:p>
            <a:r>
              <a:rPr lang="de-DE" dirty="0" smtClean="0"/>
              <a:t>Please read the two papers that will be discussed next time</a:t>
            </a:r>
          </a:p>
          <a:p>
            <a:pPr lvl="1"/>
            <a:r>
              <a:rPr lang="de-DE" dirty="0" smtClean="0"/>
              <a:t>They are important papers to understand, setting much of the groundwork on structured prediction using neural networks</a:t>
            </a:r>
          </a:p>
          <a:p>
            <a:endParaRPr lang="de-DE" dirty="0" smtClean="0"/>
          </a:p>
          <a:p>
            <a:r>
              <a:rPr lang="de-DE" dirty="0" smtClean="0"/>
              <a:t>But don't forget that Tuesday next week is a holiday!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5930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Thank you for your attention!</a:t>
            </a: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6095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Combining Structured Prediction and Domain Adaptation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2400" dirty="0" smtClean="0"/>
              <a:t>Domain adaptation of structured prediction systems is particularly challenging</a:t>
            </a:r>
          </a:p>
          <a:p>
            <a:r>
              <a:rPr lang="de-DE" sz="2400" dirty="0" smtClean="0"/>
              <a:t>Often it is easy to see domain effects on individual decisions, such as picking the part-of-speech of "monitor"</a:t>
            </a:r>
          </a:p>
          <a:p>
            <a:pPr lvl="1"/>
            <a:r>
              <a:rPr lang="de-DE" sz="2000" dirty="0" smtClean="0"/>
              <a:t>In the news domain, often a verb meaning "to watch"</a:t>
            </a:r>
          </a:p>
          <a:p>
            <a:pPr lvl="1"/>
            <a:r>
              <a:rPr lang="de-DE" sz="2000" dirty="0" smtClean="0"/>
              <a:t>In the information technology domain, often a noun, e.g., "computer monitor"</a:t>
            </a:r>
          </a:p>
          <a:p>
            <a:r>
              <a:rPr lang="de-DE" sz="2400" dirty="0" smtClean="0"/>
              <a:t>But in domain adaptation one often wishes to use knowledge about the sequence that is coming from the wrong (OLD) domain</a:t>
            </a:r>
          </a:p>
          <a:p>
            <a:r>
              <a:rPr lang="de-DE" sz="2400" dirty="0" smtClean="0"/>
              <a:t>It is difficult to do this!</a:t>
            </a:r>
          </a:p>
        </p:txBody>
      </p:sp>
    </p:spTree>
    <p:extLst>
      <p:ext uri="{BB962C8B-B14F-4D97-AF65-F5344CB8AC3E}">
        <p14:creationId xmlns:p14="http://schemas.microsoft.com/office/powerpoint/2010/main" val="1785620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Outline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Introduction to structured prediction and domain adaptation</a:t>
            </a:r>
          </a:p>
          <a:p>
            <a:r>
              <a:rPr lang="de-DE" b="1" dirty="0" smtClean="0"/>
              <a:t>Quick review of very basic structured prediction</a:t>
            </a:r>
          </a:p>
          <a:p>
            <a:pPr lvl="1"/>
            <a:r>
              <a:rPr lang="de-DE" dirty="0" smtClean="0"/>
              <a:t>I will go through this very fast (many of you have seen some version of this before)</a:t>
            </a:r>
          </a:p>
          <a:p>
            <a:r>
              <a:rPr lang="de-DE" dirty="0" smtClean="0"/>
              <a:t>Domain adaptation for statistical machine translation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78661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001FF"/>
      </a:accent1>
      <a:accent2>
        <a:srgbClr val="C00200"/>
      </a:accent2>
      <a:accent3>
        <a:srgbClr val="128400"/>
      </a:accent3>
      <a:accent4>
        <a:srgbClr val="FFF100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erve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0000"/>
        </a:solidFill>
        <a:ln>
          <a:noFill/>
        </a:ln>
        <a:effectLst/>
      </a:spPr>
      <a:bodyPr rtlCol="0" anchor="ctr"/>
      <a:lstStyle>
        <a:defPPr algn="ctr">
          <a:defRPr dirty="0" smtClean="0">
            <a:solidFill>
              <a:schemeClr val="tx1"/>
            </a:solidFill>
            <a:latin typeface="Century Gothic"/>
            <a:cs typeface="Century Gothic"/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38100">
          <a:solidFill>
            <a:srgbClr val="FF0000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400" dirty="0" smtClean="0">
            <a:latin typeface="Century Gothic"/>
            <a:cs typeface="Century Gothic"/>
          </a:defRPr>
        </a:defPPr>
      </a:lstStyle>
    </a:txDef>
  </a:objectDefaults>
  <a:extraClrSchemeLst/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001FF"/>
      </a:accent1>
      <a:accent2>
        <a:srgbClr val="C00200"/>
      </a:accent2>
      <a:accent3>
        <a:srgbClr val="128400"/>
      </a:accent3>
      <a:accent4>
        <a:srgbClr val="FFF100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erve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0000"/>
        </a:solidFill>
        <a:ln>
          <a:noFill/>
        </a:ln>
        <a:effectLst/>
      </a:spPr>
      <a:bodyPr rtlCol="0" anchor="ctr"/>
      <a:lstStyle>
        <a:defPPr algn="ctr">
          <a:defRPr dirty="0" smtClean="0">
            <a:solidFill>
              <a:schemeClr val="tx1"/>
            </a:solidFill>
            <a:latin typeface="Century Gothic"/>
            <a:cs typeface="Century Gothic"/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38100">
          <a:solidFill>
            <a:srgbClr val="FF0000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400" dirty="0" smtClean="0">
            <a:latin typeface="Century Gothic"/>
            <a:cs typeface="Century Gothic"/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3_Office Them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001FF"/>
      </a:accent1>
      <a:accent2>
        <a:srgbClr val="C00200"/>
      </a:accent2>
      <a:accent3>
        <a:srgbClr val="128400"/>
      </a:accent3>
      <a:accent4>
        <a:srgbClr val="FFF100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erve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0000"/>
        </a:solidFill>
        <a:ln>
          <a:noFill/>
        </a:ln>
        <a:effectLst/>
      </a:spPr>
      <a:bodyPr rtlCol="0" anchor="ctr"/>
      <a:lstStyle>
        <a:defPPr algn="ctr">
          <a:defRPr dirty="0" smtClean="0">
            <a:solidFill>
              <a:schemeClr val="tx1"/>
            </a:solidFill>
            <a:latin typeface="Century Gothic"/>
            <a:cs typeface="Century Gothic"/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38100">
          <a:solidFill>
            <a:srgbClr val="FF0000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400" dirty="0" smtClean="0">
            <a:latin typeface="Century Gothic"/>
            <a:cs typeface="Century Gothic"/>
          </a:defRPr>
        </a:defPPr>
      </a:lstStyle>
    </a:txDef>
  </a:objectDefaults>
  <a:extraClrSchemeLst/>
</a:theme>
</file>

<file path=ppt/theme/theme6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7">
      <a:majorFont>
        <a:latin typeface="Segoe UI Light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4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Custom 2">
      <a:majorFont>
        <a:latin typeface="Segoe UI Light"/>
        <a:ea typeface=""/>
        <a:cs typeface="DejaVu Sans"/>
      </a:majorFont>
      <a:minorFont>
        <a:latin typeface="Gill Sans MT"/>
        <a:ea typeface="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cs typeface="DejaVu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cs typeface="DejaVu Sans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5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Segoe UI"/>
        <a:ea typeface="DejaVu Sans"/>
        <a:cs typeface="DejaVu Sans"/>
      </a:majorFont>
      <a:minorFont>
        <a:latin typeface="Gill Sans MT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4906</Words>
  <Application>Microsoft Office PowerPoint</Application>
  <PresentationFormat>On-screen Show (4:3)</PresentationFormat>
  <Paragraphs>957</Paragraphs>
  <Slides>74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8</vt:i4>
      </vt:variant>
      <vt:variant>
        <vt:lpstr>Slide Titles</vt:lpstr>
      </vt:variant>
      <vt:variant>
        <vt:i4>74</vt:i4>
      </vt:variant>
    </vt:vector>
  </HeadingPairs>
  <TitlesOfParts>
    <vt:vector size="82" baseType="lpstr">
      <vt:lpstr>Office Theme</vt:lpstr>
      <vt:lpstr>Larissa-Design</vt:lpstr>
      <vt:lpstr>2_Office Theme</vt:lpstr>
      <vt:lpstr>Median</vt:lpstr>
      <vt:lpstr>3_Office Theme</vt:lpstr>
      <vt:lpstr>1_Office Theme</vt:lpstr>
      <vt:lpstr>4_Office Theme</vt:lpstr>
      <vt:lpstr>5_Office Theme</vt:lpstr>
      <vt:lpstr>Introduction to Structured Prediction and Domain Adaptation</vt:lpstr>
      <vt:lpstr>Outline</vt:lpstr>
      <vt:lpstr>Structured Prediction I</vt:lpstr>
      <vt:lpstr>Structured Prediction II</vt:lpstr>
      <vt:lpstr>Domain Adaptation I</vt:lpstr>
      <vt:lpstr>Domain Adaptation II</vt:lpstr>
      <vt:lpstr>Domain Adaptation III</vt:lpstr>
      <vt:lpstr>Combining Structured Prediction and Domain Adaptation</vt:lpstr>
      <vt:lpstr>Outline</vt:lpstr>
      <vt:lpstr>PowerPoint Presentation</vt:lpstr>
      <vt:lpstr>Binary Classification</vt:lpstr>
      <vt:lpstr>Feature Vector</vt:lpstr>
      <vt:lpstr>PowerPoint Presentation</vt:lpstr>
      <vt:lpstr>PowerPoint Presentation</vt:lpstr>
      <vt:lpstr>Feature Vector</vt:lpstr>
      <vt:lpstr>Weight Vector</vt:lpstr>
      <vt:lpstr>Dot Product - I</vt:lpstr>
      <vt:lpstr>Dot Product - II</vt:lpstr>
      <vt:lpstr>Learning the Weight Vector</vt:lpstr>
      <vt:lpstr>Feature Extraction</vt:lpstr>
      <vt:lpstr>How can we get more power in linear models?</vt:lpstr>
      <vt:lpstr>Feature Selection</vt:lpstr>
      <vt:lpstr>Two classes</vt:lpstr>
      <vt:lpstr>More than two labels</vt:lpstr>
      <vt:lpstr>CMU Seminars - Example</vt:lpstr>
      <vt:lpstr>One against all</vt:lpstr>
      <vt:lpstr>Binary classifiers and sequences</vt:lpstr>
      <vt:lpstr>PowerPoint Presentation</vt:lpstr>
      <vt:lpstr>Some concerns</vt:lpstr>
      <vt:lpstr>A basic approach</vt:lpstr>
      <vt:lpstr>How can we deal better with sequences?</vt:lpstr>
      <vt:lpstr>Basic Sequence Classification</vt:lpstr>
      <vt:lpstr>Basic idea</vt:lpstr>
      <vt:lpstr>-1_label_&lt;stime&gt;</vt:lpstr>
      <vt:lpstr>Changing the problem slightly</vt:lpstr>
      <vt:lpstr>IOB markup</vt:lpstr>
      <vt:lpstr>(Greedy) classification with IOB</vt:lpstr>
      <vt:lpstr>Summary: very simple structured prediction</vt:lpstr>
      <vt:lpstr>Outline</vt:lpstr>
      <vt:lpstr>PowerPoint Presentation</vt:lpstr>
      <vt:lpstr>Domains really are different</vt:lpstr>
      <vt:lpstr>Translating across domains is hard</vt:lpstr>
      <vt:lpstr>Outline</vt:lpstr>
      <vt:lpstr>Domain Adaptation for SMT</vt:lpstr>
      <vt:lpstr>What to adapt?</vt:lpstr>
      <vt:lpstr>How to adapt to a new domain?</vt:lpstr>
      <vt:lpstr>Translating across domains is hard</vt:lpstr>
      <vt:lpstr>S4 taxonomy of adaptation effects</vt:lpstr>
      <vt:lpstr>Macro-analysis of S4 effects</vt:lpstr>
      <vt:lpstr>Senses are domain/language specific</vt:lpstr>
      <vt:lpstr>Case 1: No NEW domain parallel data</vt:lpstr>
      <vt:lpstr>Marginal matching for “sense” errors</vt:lpstr>
      <vt:lpstr>Additional features</vt:lpstr>
      <vt:lpstr>Example learned translations (Science)</vt:lpstr>
      <vt:lpstr>BLEU Scores</vt:lpstr>
      <vt:lpstr>Case 2: Add NEW domain parallel data</vt:lpstr>
      <vt:lpstr>Initial adaptation baselines</vt:lpstr>
      <vt:lpstr>Use both models (log-linear mixture)</vt:lpstr>
      <vt:lpstr>Combine models (linear mixture)</vt:lpstr>
      <vt:lpstr>BLEU results</vt:lpstr>
      <vt:lpstr>Next steps</vt:lpstr>
      <vt:lpstr>Phrase Sense Disambiguation (PSD)</vt:lpstr>
      <vt:lpstr>Why PSD for domain adaptation?</vt:lpstr>
      <vt:lpstr>Phrase Sense Disambiguation</vt:lpstr>
      <vt:lpstr>Domain adaptation in PSD</vt:lpstr>
      <vt:lpstr>Feature augmentation I</vt:lpstr>
      <vt:lpstr>Feature augmentation II</vt:lpstr>
      <vt:lpstr>PSD in Moses: VW-Moses integration</vt:lpstr>
      <vt:lpstr>Other areas of investigation</vt:lpstr>
      <vt:lpstr>Discussion</vt:lpstr>
      <vt:lpstr>Summary</vt:lpstr>
      <vt:lpstr>Reminder: Getting a Grade</vt:lpstr>
      <vt:lpstr>Outlook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Basic Machine Learning - Linear Models</dc:title>
  <dc:creator>Alexander Fraser</dc:creator>
  <cp:lastModifiedBy>alex</cp:lastModifiedBy>
  <cp:revision>629</cp:revision>
  <dcterms:created xsi:type="dcterms:W3CDTF">2011-12-07T15:05:48Z</dcterms:created>
  <dcterms:modified xsi:type="dcterms:W3CDTF">2017-10-24T15:56:30Z</dcterms:modified>
</cp:coreProperties>
</file>