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</p:sldMasterIdLst>
  <p:notesMasterIdLst>
    <p:notesMasterId r:id="rId71"/>
  </p:notesMasterIdLst>
  <p:handoutMasterIdLst>
    <p:handoutMasterId r:id="rId72"/>
  </p:handoutMasterIdLst>
  <p:sldIdLst>
    <p:sldId id="441" r:id="rId3"/>
    <p:sldId id="1079" r:id="rId4"/>
    <p:sldId id="1080" r:id="rId5"/>
    <p:sldId id="1081" r:id="rId6"/>
    <p:sldId id="1082" r:id="rId7"/>
    <p:sldId id="984" r:id="rId8"/>
    <p:sldId id="1085" r:id="rId9"/>
    <p:sldId id="959" r:id="rId10"/>
    <p:sldId id="1035" r:id="rId11"/>
    <p:sldId id="1037" r:id="rId12"/>
    <p:sldId id="1038" r:id="rId13"/>
    <p:sldId id="960" r:id="rId14"/>
    <p:sldId id="962" r:id="rId15"/>
    <p:sldId id="963" r:id="rId16"/>
    <p:sldId id="965" r:id="rId17"/>
    <p:sldId id="1062" r:id="rId18"/>
    <p:sldId id="1063" r:id="rId19"/>
    <p:sldId id="1064" r:id="rId20"/>
    <p:sldId id="1065" r:id="rId21"/>
    <p:sldId id="1066" r:id="rId22"/>
    <p:sldId id="1067" r:id="rId23"/>
    <p:sldId id="1068" r:id="rId24"/>
    <p:sldId id="971" r:id="rId25"/>
    <p:sldId id="980" r:id="rId26"/>
    <p:sldId id="985" r:id="rId27"/>
    <p:sldId id="995" r:id="rId28"/>
    <p:sldId id="992" r:id="rId29"/>
    <p:sldId id="1069" r:id="rId30"/>
    <p:sldId id="1070" r:id="rId31"/>
    <p:sldId id="993" r:id="rId32"/>
    <p:sldId id="997" r:id="rId33"/>
    <p:sldId id="999" r:id="rId34"/>
    <p:sldId id="998" r:id="rId35"/>
    <p:sldId id="1008" r:id="rId36"/>
    <p:sldId id="1009" r:id="rId37"/>
    <p:sldId id="1027" r:id="rId38"/>
    <p:sldId id="1074" r:id="rId39"/>
    <p:sldId id="1075" r:id="rId40"/>
    <p:sldId id="1076" r:id="rId41"/>
    <p:sldId id="1077" r:id="rId42"/>
    <p:sldId id="1071" r:id="rId43"/>
    <p:sldId id="1072" r:id="rId44"/>
    <p:sldId id="1073" r:id="rId45"/>
    <p:sldId id="1000" r:id="rId46"/>
    <p:sldId id="1001" r:id="rId47"/>
    <p:sldId id="1004" r:id="rId48"/>
    <p:sldId id="1003" r:id="rId49"/>
    <p:sldId id="1002" r:id="rId50"/>
    <p:sldId id="1010" r:id="rId51"/>
    <p:sldId id="1005" r:id="rId52"/>
    <p:sldId id="1012" r:id="rId53"/>
    <p:sldId id="1011" r:id="rId54"/>
    <p:sldId id="1013" r:id="rId55"/>
    <p:sldId id="1014" r:id="rId56"/>
    <p:sldId id="1006" r:id="rId57"/>
    <p:sldId id="1015" r:id="rId58"/>
    <p:sldId id="1016" r:id="rId59"/>
    <p:sldId id="1017" r:id="rId60"/>
    <p:sldId id="1018" r:id="rId61"/>
    <p:sldId id="1022" r:id="rId62"/>
    <p:sldId id="1023" r:id="rId63"/>
    <p:sldId id="1019" r:id="rId64"/>
    <p:sldId id="1021" r:id="rId65"/>
    <p:sldId id="1020" r:id="rId66"/>
    <p:sldId id="1078" r:id="rId67"/>
    <p:sldId id="1084" r:id="rId68"/>
    <p:sldId id="1083" r:id="rId69"/>
    <p:sldId id="983" r:id="rId7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23" autoAdjust="0"/>
  </p:normalViewPr>
  <p:slideViewPr>
    <p:cSldViewPr snapToGrid="0" snapToObjects="1">
      <p:cViewPr varScale="1">
        <p:scale>
          <a:sx n="55" d="100"/>
          <a:sy n="55" d="100"/>
        </p:scale>
        <p:origin x="92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4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14856"/>
    </p:cViewPr>
  </p:sorterViewPr>
  <p:notesViewPr>
    <p:cSldViewPr snapToGrid="0" snapToObjects="1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viewProps" Target="viewProp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tableStyles" Target="tableStyles.xml"/><Relationship Id="rId7" Type="http://schemas.openxmlformats.org/officeDocument/2006/relationships/slide" Target="slides/slide5.xml"/><Relationship Id="rId7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128C-B88A-F640-9D9E-9E2D9702F110}" type="datetimeFigureOut">
              <a:rPr lang="en-US" smtClean="0"/>
              <a:pPr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73DB8-A723-E042-AF8C-3A8522DA7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1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73149-0ABC-E244-8EDD-4CC88D8136B6}" type="datetimeFigureOut">
              <a:rPr lang="en-US" smtClean="0"/>
              <a:pPr/>
              <a:t>5/12/2021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F66E-E396-E443-81FD-0890AFF8A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03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420F2E-6A23-4363-B04D-22D2122FA34A}" type="slidenum">
              <a:rPr lang="en-GB" altLang="de-DE">
                <a:solidFill>
                  <a:prstClr val="black"/>
                </a:solidFill>
              </a:rPr>
              <a:pPr/>
              <a:t>4</a:t>
            </a:fld>
            <a:endParaRPr lang="en-GB" altLang="de-DE">
              <a:solidFill>
                <a:prstClr val="black"/>
              </a:solidFill>
            </a:endParaRPr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de-DE"/>
              <a:t>Suppose that you have a free afternoon and you are thinking whether or not to go and play tennis.</a:t>
            </a:r>
          </a:p>
          <a:p>
            <a:r>
              <a:rPr lang="en-GB" altLang="de-DE"/>
              <a:t>How you do that?</a:t>
            </a:r>
          </a:p>
          <a:p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1277120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1F7486-8801-497E-BC00-3D281F480466}" type="slidenum">
              <a:rPr lang="en-GB" altLang="de-DE">
                <a:solidFill>
                  <a:prstClr val="black"/>
                </a:solidFill>
              </a:rPr>
              <a:pPr/>
              <a:t>5</a:t>
            </a:fld>
            <a:endParaRPr lang="en-GB" altLang="de-DE">
              <a:solidFill>
                <a:prstClr val="black"/>
              </a:solidFill>
            </a:endParaRPr>
          </a:p>
        </p:txBody>
      </p:sp>
      <p:sp>
        <p:nvSpPr>
          <p:cNvPr id="257026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de-DE"/>
              <a:t>When can something like this useful in practice? </a:t>
            </a:r>
          </a:p>
          <a:p>
            <a:r>
              <a:rPr lang="en-GB" altLang="de-DE"/>
              <a:t>Let us look at a situation more closely….</a:t>
            </a:r>
          </a:p>
          <a:p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1444821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8FF519-772A-8A4F-B38A-6F846858C847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EBDDC3"/>
                </a:solidFill>
              </a:rPr>
              <a:t>Andrew McCallum, Just Research</a:t>
            </a:r>
            <a:endParaRPr lang="en-US">
              <a:solidFill>
                <a:srgbClr val="EBDDC3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3681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5353-DB0D-3B48-AF1D-2B29EE67F13C}" type="datetime1">
              <a:rPr lang="en-US" smtClean="0">
                <a:solidFill>
                  <a:srgbClr val="775F55"/>
                </a:solidFill>
              </a:rPr>
              <a:pPr/>
              <a:t>5/12/2021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4837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0815-B377-1C4E-85B1-B5F850C38757}" type="datetime1">
              <a:rPr lang="en-US" smtClean="0">
                <a:solidFill>
                  <a:srgbClr val="775F55"/>
                </a:solidFill>
              </a:rPr>
              <a:pPr/>
              <a:t>5/12/2021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7948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7019491-F645-5A4B-A64E-3F44C8EA15CD}" type="datetime1">
              <a:rPr lang="en-US" smtClean="0">
                <a:solidFill>
                  <a:srgbClr val="775F55"/>
                </a:solidFill>
              </a:rPr>
              <a:pPr/>
              <a:t>5/12/2021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180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DCBA40C-F658-3646-859F-00394DF66EAD}" type="datetime1">
              <a:rPr lang="en-US" smtClean="0">
                <a:solidFill>
                  <a:srgbClr val="775F55"/>
                </a:solidFill>
              </a:rPr>
              <a:pPr/>
              <a:t>5/12/2021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75000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092-A435-7543-B107-F362EBCC296F}" type="datetime1">
              <a:rPr lang="en-US" smtClean="0">
                <a:solidFill>
                  <a:srgbClr val="775F55"/>
                </a:solidFill>
              </a:rPr>
              <a:pPr/>
              <a:t>5/12/2021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889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F804-D39A-344B-B909-C4693B7430B3}" type="datetime1">
              <a:rPr lang="en-US" smtClean="0">
                <a:solidFill>
                  <a:srgbClr val="775F55"/>
                </a:solidFill>
              </a:rPr>
              <a:pPr/>
              <a:t>5/12/2021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9010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5AE6-6FB3-A748-B0EC-9101EB63A611}" type="datetime1">
              <a:rPr lang="en-US" smtClean="0">
                <a:solidFill>
                  <a:srgbClr val="775F55"/>
                </a:solidFill>
              </a:rPr>
              <a:pPr/>
              <a:t>5/12/2021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02100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9F4506F-7A01-A847-A528-4410657D5335}" type="datetime1">
              <a:rPr lang="en-US" smtClean="0">
                <a:solidFill>
                  <a:srgbClr val="775F55"/>
                </a:solidFill>
              </a:rPr>
              <a:pPr/>
              <a:t>5/12/2021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167605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94FDE-A21F-664A-8326-462F5DAE1D5C}" type="datetime1">
              <a:rPr lang="en-US" smtClean="0">
                <a:solidFill>
                  <a:srgbClr val="775F55"/>
                </a:solidFill>
              </a:rPr>
              <a:pPr/>
              <a:t>5/12/2021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9769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FB7EBD7-26D2-0A42-92E9-AA0675AF300E}" type="datetime1">
              <a:rPr lang="en-US" smtClean="0">
                <a:solidFill>
                  <a:srgbClr val="775F55"/>
                </a:solidFill>
              </a:rPr>
              <a:pPr/>
              <a:t>5/12/2021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82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23061638-056D-B749-A638-492CDB850B3D}" type="datetime1">
              <a:rPr lang="en-US">
                <a:solidFill>
                  <a:srgbClr val="775F55"/>
                </a:solidFill>
              </a:rPr>
              <a:pPr/>
              <a:t>5/12/2021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775F55"/>
                </a:solidFill>
              </a:rPr>
              <a:t>Andrew McCallum, Just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86978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909C4738-29DC-9E45-A38F-FEC1855C0805}" type="datetime1">
              <a:rPr lang="en-US" b="1" smtClean="0">
                <a:solidFill>
                  <a:srgbClr val="775F55"/>
                </a:solidFill>
                <a:latin typeface="Arial" pitchFamily="-107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5/12/2021</a:t>
            </a:fld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775F55"/>
                </a:solidFill>
                <a:latin typeface="Arial" pitchFamily="-107" charset="0"/>
              </a:rPr>
              <a:t>Andrew McCallum, Just Research</a:t>
            </a:r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632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Machine Translation</a:t>
            </a:r>
            <a:br>
              <a:rPr lang="en-US" dirty="0" smtClean="0"/>
            </a:br>
            <a:r>
              <a:rPr lang="en-US" sz="2400" dirty="0" smtClean="0"/>
              <a:t>Lecture 6 – Linear Models (Basic Machine Learning)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731" y="3886202"/>
            <a:ext cx="8448580" cy="222974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CIS, LMU </a:t>
            </a:r>
            <a:r>
              <a:rPr lang="en-US" dirty="0" err="1"/>
              <a:t>München</a:t>
            </a:r>
            <a:endParaRPr lang="en-US" dirty="0"/>
          </a:p>
          <a:p>
            <a:r>
              <a:rPr lang="en-US" dirty="0" smtClean="0"/>
              <a:t>Summer </a:t>
            </a:r>
            <a:r>
              <a:rPr lang="en-US"/>
              <a:t>Semester </a:t>
            </a:r>
            <a:r>
              <a:rPr lang="en-US" smtClean="0"/>
              <a:t>2021</a:t>
            </a:r>
            <a:endParaRPr lang="en-US" dirty="0"/>
          </a:p>
          <a:p>
            <a:r>
              <a:rPr lang="en-US" dirty="0"/>
              <a:t> </a:t>
            </a:r>
            <a:br>
              <a:rPr lang="en-US" dirty="0"/>
            </a:br>
            <a:r>
              <a:rPr lang="en-US" dirty="0" smtClean="0"/>
              <a:t>Prof. Dr</a:t>
            </a:r>
            <a:r>
              <a:rPr lang="en-US" dirty="0"/>
              <a:t>. Alexander Fraser, CIS</a:t>
            </a:r>
          </a:p>
        </p:txBody>
      </p:sp>
    </p:spTree>
    <p:extLst>
      <p:ext uri="{BB962C8B-B14F-4D97-AF65-F5344CB8AC3E}">
        <p14:creationId xmlns:p14="http://schemas.microsoft.com/office/powerpoint/2010/main" val="283231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8298" y="907901"/>
          <a:ext cx="8537712" cy="547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425">
                  <a:extLst>
                    <a:ext uri="{9D8B030D-6E8A-4147-A177-3AD203B41FA5}">
                      <a16:colId xmlns:a16="http://schemas.microsoft.com/office/drawing/2014/main" val="1664569236"/>
                    </a:ext>
                  </a:extLst>
                </a:gridCol>
                <a:gridCol w="1286939">
                  <a:extLst>
                    <a:ext uri="{9D8B030D-6E8A-4147-A177-3AD203B41FA5}">
                      <a16:colId xmlns:a16="http://schemas.microsoft.com/office/drawing/2014/main" val="1625838009"/>
                    </a:ext>
                  </a:extLst>
                </a:gridCol>
                <a:gridCol w="1088513">
                  <a:extLst>
                    <a:ext uri="{9D8B030D-6E8A-4147-A177-3AD203B41FA5}">
                      <a16:colId xmlns:a16="http://schemas.microsoft.com/office/drawing/2014/main" val="3260068865"/>
                    </a:ext>
                  </a:extLst>
                </a:gridCol>
                <a:gridCol w="1830126">
                  <a:extLst>
                    <a:ext uri="{9D8B030D-6E8A-4147-A177-3AD203B41FA5}">
                      <a16:colId xmlns:a16="http://schemas.microsoft.com/office/drawing/2014/main" val="3128156903"/>
                    </a:ext>
                  </a:extLst>
                </a:gridCol>
                <a:gridCol w="1101917">
                  <a:extLst>
                    <a:ext uri="{9D8B030D-6E8A-4147-A177-3AD203B41FA5}">
                      <a16:colId xmlns:a16="http://schemas.microsoft.com/office/drawing/2014/main" val="2999306846"/>
                    </a:ext>
                  </a:extLst>
                </a:gridCol>
                <a:gridCol w="1093305">
                  <a:extLst>
                    <a:ext uri="{9D8B030D-6E8A-4147-A177-3AD203B41FA5}">
                      <a16:colId xmlns:a16="http://schemas.microsoft.com/office/drawing/2014/main" val="1052207952"/>
                    </a:ext>
                  </a:extLst>
                </a:gridCol>
                <a:gridCol w="1063487">
                  <a:extLst>
                    <a:ext uri="{9D8B030D-6E8A-4147-A177-3AD203B41FA5}">
                      <a16:colId xmlns:a16="http://schemas.microsoft.com/office/drawing/2014/main" val="555826356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Context-independent</a:t>
                      </a:r>
                      <a:r>
                        <a:rPr lang="en-US" baseline="0" dirty="0" smtClean="0"/>
                        <a:t> features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Context</a:t>
                      </a:r>
                      <a:r>
                        <a:rPr lang="en-US" baseline="0" dirty="0" smtClean="0"/>
                        <a:t> Dep.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839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Word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Lemma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Capitalization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/>
                        <a:t>SemCat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POS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452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78906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uppercase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73756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stime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86027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Digit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73935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timeid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68401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66292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52207" y="249391"/>
            <a:ext cx="7063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the Seminar at &lt;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stime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&gt; 4 pm will </a:t>
            </a: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45032" y="6470375"/>
            <a:ext cx="4671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Example modified from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Ciravegna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 2009</a:t>
            </a:r>
          </a:p>
        </p:txBody>
      </p:sp>
    </p:spTree>
    <p:extLst>
      <p:ext uri="{BB962C8B-B14F-4D97-AF65-F5344CB8AC3E}">
        <p14:creationId xmlns:p14="http://schemas.microsoft.com/office/powerpoint/2010/main" val="1982995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8298" y="907901"/>
          <a:ext cx="8537712" cy="547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425">
                  <a:extLst>
                    <a:ext uri="{9D8B030D-6E8A-4147-A177-3AD203B41FA5}">
                      <a16:colId xmlns:a16="http://schemas.microsoft.com/office/drawing/2014/main" val="1664569236"/>
                    </a:ext>
                  </a:extLst>
                </a:gridCol>
                <a:gridCol w="1286939">
                  <a:extLst>
                    <a:ext uri="{9D8B030D-6E8A-4147-A177-3AD203B41FA5}">
                      <a16:colId xmlns:a16="http://schemas.microsoft.com/office/drawing/2014/main" val="1625838009"/>
                    </a:ext>
                  </a:extLst>
                </a:gridCol>
                <a:gridCol w="1088513">
                  <a:extLst>
                    <a:ext uri="{9D8B030D-6E8A-4147-A177-3AD203B41FA5}">
                      <a16:colId xmlns:a16="http://schemas.microsoft.com/office/drawing/2014/main" val="3260068865"/>
                    </a:ext>
                  </a:extLst>
                </a:gridCol>
                <a:gridCol w="1830126">
                  <a:extLst>
                    <a:ext uri="{9D8B030D-6E8A-4147-A177-3AD203B41FA5}">
                      <a16:colId xmlns:a16="http://schemas.microsoft.com/office/drawing/2014/main" val="3128156903"/>
                    </a:ext>
                  </a:extLst>
                </a:gridCol>
                <a:gridCol w="1101917">
                  <a:extLst>
                    <a:ext uri="{9D8B030D-6E8A-4147-A177-3AD203B41FA5}">
                      <a16:colId xmlns:a16="http://schemas.microsoft.com/office/drawing/2014/main" val="2999306846"/>
                    </a:ext>
                  </a:extLst>
                </a:gridCol>
                <a:gridCol w="1093305">
                  <a:extLst>
                    <a:ext uri="{9D8B030D-6E8A-4147-A177-3AD203B41FA5}">
                      <a16:colId xmlns:a16="http://schemas.microsoft.com/office/drawing/2014/main" val="1052207952"/>
                    </a:ext>
                  </a:extLst>
                </a:gridCol>
                <a:gridCol w="1063487">
                  <a:extLst>
                    <a:ext uri="{9D8B030D-6E8A-4147-A177-3AD203B41FA5}">
                      <a16:colId xmlns:a16="http://schemas.microsoft.com/office/drawing/2014/main" val="555826356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Context-independent</a:t>
                      </a:r>
                      <a:r>
                        <a:rPr lang="en-US" baseline="0" dirty="0" smtClean="0"/>
                        <a:t> features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Context</a:t>
                      </a:r>
                      <a:r>
                        <a:rPr lang="en-US" baseline="0" dirty="0" smtClean="0"/>
                        <a:t> Dep.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839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Word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Lemma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Capitalization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/>
                        <a:t>SemCat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POS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452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78906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73756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at</a:t>
                      </a:r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stime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86027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Digit</a:t>
                      </a:r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73935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/>
                        <a:t>timeid</a:t>
                      </a:r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68401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66292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52207" y="249391"/>
            <a:ext cx="7063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the Seminar at &lt;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stime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&gt; 4 pm will </a:t>
            </a: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45032" y="6470375"/>
            <a:ext cx="4671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Example modified from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Ciravegna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 2009</a:t>
            </a:r>
          </a:p>
        </p:txBody>
      </p:sp>
    </p:spTree>
    <p:extLst>
      <p:ext uri="{BB962C8B-B14F-4D97-AF65-F5344CB8AC3E}">
        <p14:creationId xmlns:p14="http://schemas.microsoft.com/office/powerpoint/2010/main" val="352650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mtClean="0"/>
              <a:t>A Path in the Decision Tree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The tree will check if the token to the left of the possible start position has "at" as a lemma</a:t>
            </a:r>
          </a:p>
          <a:p>
            <a:r>
              <a:rPr lang="de-DE" dirty="0" smtClean="0"/>
              <a:t>Then check if the token after the possible start position is a Digit</a:t>
            </a:r>
          </a:p>
          <a:p>
            <a:r>
              <a:rPr lang="de-DE" dirty="0" smtClean="0"/>
              <a:t>Then check the second token after the start position is a timeid ("am", "pm", etc)</a:t>
            </a:r>
          </a:p>
          <a:p>
            <a:r>
              <a:rPr lang="de-DE" dirty="0" smtClean="0"/>
              <a:t>If you follow this path at a particular location in the text, then the decision should be to insert a &lt;stime&gt;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87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Linear Models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However, in practice decision trees are not used so often in NLP</a:t>
            </a:r>
          </a:p>
          <a:p>
            <a:r>
              <a:rPr lang="de-DE" dirty="0" smtClean="0"/>
              <a:t>Instead, linear models are used</a:t>
            </a:r>
            <a:endParaRPr lang="de-DE" dirty="0"/>
          </a:p>
          <a:p>
            <a:r>
              <a:rPr lang="de-DE" dirty="0" smtClean="0"/>
              <a:t>Let me first present linear models</a:t>
            </a:r>
          </a:p>
          <a:p>
            <a:r>
              <a:rPr lang="de-DE" dirty="0" smtClean="0"/>
              <a:t>Then I will compare linear models and decision trees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19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Binary Classification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I'm going to first discuss linear models for binary classification, using binary features</a:t>
            </a:r>
          </a:p>
          <a:p>
            <a:r>
              <a:rPr lang="de-DE" dirty="0" smtClean="0"/>
              <a:t>We'll take the same scenario as before</a:t>
            </a:r>
          </a:p>
          <a:p>
            <a:r>
              <a:rPr lang="de-DE" dirty="0"/>
              <a:t>O</a:t>
            </a:r>
            <a:r>
              <a:rPr lang="de-DE" dirty="0" smtClean="0"/>
              <a:t>ur classifier is trying to decide whether we have a &lt;stime&gt; tag or not at the current position (between two words in an email)</a:t>
            </a:r>
          </a:p>
          <a:p>
            <a:r>
              <a:rPr lang="de-DE" dirty="0" smtClean="0"/>
              <a:t>The first thing we will do is encode the context at this position into a feature vector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11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Each feature is true or false, and has a position in the feature vector</a:t>
            </a:r>
            <a:endParaRPr lang="de-DE" dirty="0"/>
          </a:p>
          <a:p>
            <a:r>
              <a:rPr lang="de-DE" dirty="0" smtClean="0"/>
              <a:t>The feature vector is typically sparse, meaning it is mostly zeros (i.e., false)</a:t>
            </a:r>
          </a:p>
          <a:p>
            <a:r>
              <a:rPr lang="de-DE" dirty="0" smtClean="0"/>
              <a:t>The feature vector represents the full feature space. For instance, consider...</a:t>
            </a:r>
          </a:p>
          <a:p>
            <a:pPr lvl="1"/>
            <a:endParaRPr lang="de-DE" dirty="0" smtClean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51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8298" y="907901"/>
          <a:ext cx="8537712" cy="547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425">
                  <a:extLst>
                    <a:ext uri="{9D8B030D-6E8A-4147-A177-3AD203B41FA5}">
                      <a16:colId xmlns:a16="http://schemas.microsoft.com/office/drawing/2014/main" val="1664569236"/>
                    </a:ext>
                  </a:extLst>
                </a:gridCol>
                <a:gridCol w="1286939">
                  <a:extLst>
                    <a:ext uri="{9D8B030D-6E8A-4147-A177-3AD203B41FA5}">
                      <a16:colId xmlns:a16="http://schemas.microsoft.com/office/drawing/2014/main" val="1625838009"/>
                    </a:ext>
                  </a:extLst>
                </a:gridCol>
                <a:gridCol w="1088513">
                  <a:extLst>
                    <a:ext uri="{9D8B030D-6E8A-4147-A177-3AD203B41FA5}">
                      <a16:colId xmlns:a16="http://schemas.microsoft.com/office/drawing/2014/main" val="3260068865"/>
                    </a:ext>
                  </a:extLst>
                </a:gridCol>
                <a:gridCol w="1830126">
                  <a:extLst>
                    <a:ext uri="{9D8B030D-6E8A-4147-A177-3AD203B41FA5}">
                      <a16:colId xmlns:a16="http://schemas.microsoft.com/office/drawing/2014/main" val="3128156903"/>
                    </a:ext>
                  </a:extLst>
                </a:gridCol>
                <a:gridCol w="1101917">
                  <a:extLst>
                    <a:ext uri="{9D8B030D-6E8A-4147-A177-3AD203B41FA5}">
                      <a16:colId xmlns:a16="http://schemas.microsoft.com/office/drawing/2014/main" val="2999306846"/>
                    </a:ext>
                  </a:extLst>
                </a:gridCol>
                <a:gridCol w="1093305">
                  <a:extLst>
                    <a:ext uri="{9D8B030D-6E8A-4147-A177-3AD203B41FA5}">
                      <a16:colId xmlns:a16="http://schemas.microsoft.com/office/drawing/2014/main" val="1052207952"/>
                    </a:ext>
                  </a:extLst>
                </a:gridCol>
                <a:gridCol w="1063487">
                  <a:extLst>
                    <a:ext uri="{9D8B030D-6E8A-4147-A177-3AD203B41FA5}">
                      <a16:colId xmlns:a16="http://schemas.microsoft.com/office/drawing/2014/main" val="555826356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Context-independent</a:t>
                      </a:r>
                      <a:r>
                        <a:rPr lang="en-US" baseline="0" dirty="0" smtClean="0"/>
                        <a:t> features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Context</a:t>
                      </a:r>
                      <a:r>
                        <a:rPr lang="en-US" baseline="0" dirty="0" smtClean="0"/>
                        <a:t> Dep.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839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Word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Lemma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Capitalization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/>
                        <a:t>SemCat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POS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452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78906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uppercase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73756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stime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86027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Digit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73935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timeid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68401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66292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52207" y="249391"/>
            <a:ext cx="7063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the Seminar at &lt;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stime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&gt; 4 pm will </a:t>
            </a: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45032" y="6470375"/>
            <a:ext cx="4671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Example modified from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Ciravegna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 2009</a:t>
            </a:r>
          </a:p>
        </p:txBody>
      </p:sp>
    </p:spTree>
    <p:extLst>
      <p:ext uri="{BB962C8B-B14F-4D97-AF65-F5344CB8AC3E}">
        <p14:creationId xmlns:p14="http://schemas.microsoft.com/office/powerpoint/2010/main" val="15826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1053" y="3250206"/>
            <a:ext cx="8595310" cy="32316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Our features represent this table using binary variables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For instance, consider the lemma column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Most features will be false (false = off = 0)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The lemma features that will be on (true = on = 1) are:</a:t>
            </a: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-3_lemma_the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-2_lemma_Seminar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-1_lemma_at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1_lemma_4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+2_lemma_pm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+3_lemma_will</a:t>
            </a: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6558" y="0"/>
            <a:ext cx="4387442" cy="3290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25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Classification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To classify we will take the dot product of the feature vector with a learned weight vector</a:t>
            </a:r>
          </a:p>
          <a:p>
            <a:r>
              <a:rPr lang="de-DE" dirty="0" smtClean="0"/>
              <a:t>We will say that the class is true (i.e., we should insert a &lt;stime&gt; here) if the dot product is &gt; 0, and false otherwise</a:t>
            </a:r>
          </a:p>
          <a:p>
            <a:r>
              <a:rPr lang="de-DE" dirty="0" smtClean="0"/>
              <a:t>Because we might want to shift the decision boundary, we add a feature that is always true</a:t>
            </a:r>
          </a:p>
          <a:p>
            <a:pPr lvl="1"/>
            <a:r>
              <a:rPr lang="de-DE" dirty="0" smtClean="0"/>
              <a:t>This is called the bias</a:t>
            </a:r>
          </a:p>
          <a:p>
            <a:pPr lvl="1"/>
            <a:r>
              <a:rPr lang="de-DE" dirty="0" smtClean="0"/>
              <a:t>By weighting the bias, we can shift where we make the decision (see next slide)</a:t>
            </a:r>
          </a:p>
          <a:p>
            <a:endParaRPr lang="de-D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922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77500" lnSpcReduction="20000"/>
          </a:bodyPr>
          <a:lstStyle/>
          <a:p>
            <a:r>
              <a:rPr lang="de-DE" dirty="0" smtClean="0"/>
              <a:t>We might use a feature vector like this:</a:t>
            </a:r>
          </a:p>
          <a:p>
            <a:pPr marL="0" indent="0">
              <a:buNone/>
            </a:pPr>
            <a:r>
              <a:rPr lang="de-DE" sz="2300" dirty="0" smtClean="0"/>
              <a:t>(this example is simplified – really we'd have all features for all positions)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3" y="1832218"/>
            <a:ext cx="613610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Bias term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... (say, -3_lemma_giraffe)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-3_lemma_the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...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-2_lemma_Seminar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...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...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-1_lemma_at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+1_lemma_4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...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+1_Digit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+2_timeid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369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Plan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000" dirty="0" smtClean="0"/>
              <a:t>Today: a lecture on linear models (basic machine learning)</a:t>
            </a:r>
          </a:p>
          <a:p>
            <a:pPr lvl="1"/>
            <a:r>
              <a:rPr lang="de-DE" sz="1800" dirty="0" smtClean="0"/>
              <a:t>This is useful background for non-linear models (e.g., as used in deep learning approaches)</a:t>
            </a:r>
          </a:p>
          <a:p>
            <a:r>
              <a:rPr lang="de-DE" sz="2000" dirty="0" smtClean="0"/>
              <a:t>Time allowing, I'll talk about </a:t>
            </a:r>
            <a:r>
              <a:rPr lang="de-DE" sz="2000" dirty="0" err="1" smtClean="0"/>
              <a:t>some</a:t>
            </a:r>
            <a:r>
              <a:rPr lang="de-DE" sz="2000" dirty="0" smtClean="0"/>
              <a:t> </a:t>
            </a:r>
            <a:r>
              <a:rPr lang="de-DE" sz="2000" dirty="0" err="1" smtClean="0"/>
              <a:t>work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ours integrating linear models into Moses</a:t>
            </a:r>
          </a:p>
          <a:p>
            <a:endParaRPr lang="de-DE" sz="2000" dirty="0" smtClean="0"/>
          </a:p>
          <a:p>
            <a:r>
              <a:rPr lang="de-DE" sz="2000" dirty="0" err="1" smtClean="0"/>
              <a:t>Starting</a:t>
            </a:r>
            <a:r>
              <a:rPr lang="de-DE" sz="2000" dirty="0" smtClean="0"/>
              <a:t> </a:t>
            </a:r>
            <a:r>
              <a:rPr lang="de-DE" sz="2000" dirty="0" err="1" smtClean="0"/>
              <a:t>next</a:t>
            </a:r>
            <a:r>
              <a:rPr lang="de-DE" sz="2000" dirty="0" smtClean="0"/>
              <a:t> time, we will cover cover word embeddings, non-linear models, recurrent neural networks, </a:t>
            </a:r>
            <a:r>
              <a:rPr lang="de-DE" sz="2000" dirty="0" err="1" smtClean="0"/>
              <a:t>transformers</a:t>
            </a:r>
            <a:r>
              <a:rPr lang="de-DE" sz="2000" dirty="0" smtClean="0"/>
              <a:t>, </a:t>
            </a:r>
            <a:r>
              <a:rPr lang="de-DE" sz="2000" dirty="0" err="1" smtClean="0"/>
              <a:t>neural</a:t>
            </a:r>
            <a:r>
              <a:rPr lang="de-DE" sz="2000" dirty="0" smtClean="0"/>
              <a:t> </a:t>
            </a:r>
            <a:r>
              <a:rPr lang="de-DE" sz="2000" dirty="0" err="1" smtClean="0"/>
              <a:t>machine</a:t>
            </a:r>
            <a:r>
              <a:rPr lang="de-DE" sz="2000" dirty="0" smtClean="0"/>
              <a:t> </a:t>
            </a:r>
            <a:r>
              <a:rPr lang="de-DE" sz="2000" dirty="0" err="1" smtClean="0"/>
              <a:t>translation</a:t>
            </a:r>
            <a:r>
              <a:rPr lang="de-DE" sz="2000" dirty="0" smtClean="0"/>
              <a:t>, </a:t>
            </a:r>
            <a:r>
              <a:rPr lang="de-DE" sz="2000" dirty="0" err="1" smtClean="0"/>
              <a:t>etc</a:t>
            </a:r>
            <a:endParaRPr lang="de-DE" sz="2000" dirty="0" smtClean="0"/>
          </a:p>
        </p:txBody>
      </p:sp>
    </p:spTree>
    <p:extLst>
      <p:ext uri="{BB962C8B-B14F-4D97-AF65-F5344CB8AC3E}">
        <p14:creationId xmlns:p14="http://schemas.microsoft.com/office/powerpoint/2010/main" val="128693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Weight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Now we'd like the dot product to be &gt; 0 if we should insert a &lt;stime&gt; tag</a:t>
            </a:r>
          </a:p>
          <a:p>
            <a:r>
              <a:rPr lang="de-DE" dirty="0" smtClean="0"/>
              <a:t>To encode the rule we looked at before we have three features that we want to have a positive weight</a:t>
            </a:r>
          </a:p>
          <a:p>
            <a:pPr lvl="1"/>
            <a:r>
              <a:rPr lang="de-DE" dirty="0" smtClean="0"/>
              <a:t>-1_lemma_at</a:t>
            </a:r>
          </a:p>
          <a:p>
            <a:pPr lvl="1"/>
            <a:r>
              <a:rPr lang="de-DE" dirty="0" smtClean="0"/>
              <a:t>+1_Digit</a:t>
            </a:r>
          </a:p>
          <a:p>
            <a:pPr lvl="1"/>
            <a:r>
              <a:rPr lang="de-DE" dirty="0" smtClean="0"/>
              <a:t>+2_timeid</a:t>
            </a:r>
          </a:p>
          <a:p>
            <a:r>
              <a:rPr lang="de-DE" dirty="0" smtClean="0"/>
              <a:t>We can give them weights of </a:t>
            </a:r>
            <a:r>
              <a:rPr lang="de-DE" dirty="0"/>
              <a:t>1</a:t>
            </a:r>
            <a:endParaRPr lang="de-DE" dirty="0" smtClean="0"/>
          </a:p>
          <a:p>
            <a:r>
              <a:rPr lang="de-DE" dirty="0" smtClean="0"/>
              <a:t>Their sum will be three</a:t>
            </a:r>
          </a:p>
          <a:p>
            <a:r>
              <a:rPr lang="de-DE" dirty="0" smtClean="0"/>
              <a:t>To make sure that we only classify if all three weights are on, let's set the weight on the bias term to -2</a:t>
            </a:r>
          </a:p>
          <a:p>
            <a:pPr lvl="1"/>
            <a:endParaRPr lang="de-DE" dirty="0" smtClean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067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Dot Product -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Bias term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-3_lemma_the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-2_lemma_Seminar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-1_lemma_at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+1_lemma_4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+1_Digit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+2_timeid</a:t>
            </a: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82862" y="1705609"/>
            <a:ext cx="24501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To compute the dot product first take the product of each row, and then sum these</a:t>
            </a:r>
          </a:p>
        </p:txBody>
      </p:sp>
    </p:spTree>
    <p:extLst>
      <p:ext uri="{BB962C8B-B14F-4D97-AF65-F5344CB8AC3E}">
        <p14:creationId xmlns:p14="http://schemas.microsoft.com/office/powerpoint/2010/main" val="1327748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Dot Product -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Bias term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-3_lemma_the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-2_lemma_Seminar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-1_lemma_at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+1_lemma_4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+1_Digit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+2_timeid</a:t>
            </a: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75854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1*-2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entury Gothic"/>
                <a:cs typeface="Century Gothic"/>
              </a:rPr>
              <a:t>1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5854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1*-2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35038"/>
            <a:ext cx="758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-----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2128934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Learning the Weight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The general learning task is simply to find a good weight vector!</a:t>
            </a:r>
          </a:p>
          <a:p>
            <a:pPr lvl="1"/>
            <a:r>
              <a:rPr lang="de-DE" dirty="0" smtClean="0"/>
              <a:t>This is sometimes also called "training"</a:t>
            </a:r>
          </a:p>
          <a:p>
            <a:r>
              <a:rPr lang="de-DE" dirty="0" smtClean="0"/>
              <a:t>Basic intuition: you can check weight vector candidates to see how well they classify the training data</a:t>
            </a:r>
          </a:p>
          <a:p>
            <a:pPr lvl="1"/>
            <a:r>
              <a:rPr lang="de-DE" dirty="0" smtClean="0"/>
              <a:t>Better weights vectors get more of the training data right</a:t>
            </a:r>
          </a:p>
          <a:p>
            <a:r>
              <a:rPr lang="de-DE" dirty="0" smtClean="0"/>
              <a:t>So we need some way to make (smart) changes to the weight vector</a:t>
            </a:r>
            <a:endParaRPr lang="de-DE" dirty="0"/>
          </a:p>
          <a:p>
            <a:pPr lvl="1"/>
            <a:r>
              <a:rPr lang="de-DE" dirty="0" smtClean="0"/>
              <a:t>The goal is to make better decisions on the training data</a:t>
            </a:r>
          </a:p>
          <a:p>
            <a:r>
              <a:rPr lang="de-DE" dirty="0" smtClean="0"/>
              <a:t>I will talk more about this later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03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Extraction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We run </a:t>
            </a:r>
            <a:r>
              <a:rPr lang="de-DE" b="1" dirty="0" smtClean="0"/>
              <a:t>feature extraction</a:t>
            </a:r>
            <a:r>
              <a:rPr lang="de-DE" dirty="0" smtClean="0"/>
              <a:t> to get the feature vectors for each position in the text</a:t>
            </a:r>
          </a:p>
          <a:p>
            <a:r>
              <a:rPr lang="de-DE" dirty="0" smtClean="0"/>
              <a:t>We typically use a text representation to represent true values (which are sparse)</a:t>
            </a:r>
          </a:p>
          <a:p>
            <a:r>
              <a:rPr lang="de-DE" dirty="0" smtClean="0"/>
              <a:t>Often we define </a:t>
            </a:r>
            <a:r>
              <a:rPr lang="de-DE" b="1" dirty="0" smtClean="0"/>
              <a:t>feature templates</a:t>
            </a:r>
            <a:r>
              <a:rPr lang="de-DE" dirty="0" smtClean="0"/>
              <a:t> which describe the feature to be extracted and give the name of the feature (i.e., -1_lemma_ XXX)</a:t>
            </a:r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r>
              <a:rPr lang="de-DE" sz="1600" dirty="0" smtClean="0"/>
              <a:t>-3_lemma_the  -2_lemma_Seminar   -1_lemma_at +1_lemma_4  +1_Digit  +2_timeid         STIME</a:t>
            </a:r>
          </a:p>
          <a:p>
            <a:pPr marL="0" indent="0">
              <a:buNone/>
            </a:pPr>
            <a:endParaRPr lang="de-DE" sz="1600" dirty="0" smtClean="0"/>
          </a:p>
          <a:p>
            <a:pPr marL="0" indent="0">
              <a:buNone/>
            </a:pPr>
            <a:r>
              <a:rPr lang="de-DE" sz="1600" dirty="0" smtClean="0"/>
              <a:t>-3_lemma_Seminar  -2_lemma_at  -1_lemma_4  -1_Digit  +1_timeid   +2_lemma_ will        NONE</a:t>
            </a:r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r>
              <a:rPr lang="de-DE" sz="1400" dirty="0" smtClean="0"/>
              <a:t>...</a:t>
            </a:r>
            <a:endParaRPr lang="de-DE" dirty="0" smtClean="0"/>
          </a:p>
          <a:p>
            <a:pPr lvl="1"/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75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 vs. Testing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When training the system, we have gold standard labels (see previous slide)</a:t>
            </a:r>
          </a:p>
          <a:p>
            <a:r>
              <a:rPr lang="de-DE" dirty="0" smtClean="0"/>
              <a:t>When testing the system on new data, we have no gold standard</a:t>
            </a:r>
          </a:p>
          <a:p>
            <a:pPr lvl="1"/>
            <a:r>
              <a:rPr lang="de-DE" dirty="0" smtClean="0"/>
              <a:t>We run the same feature extraction first</a:t>
            </a:r>
          </a:p>
          <a:p>
            <a:pPr lvl="1"/>
            <a:r>
              <a:rPr lang="de-DE" dirty="0"/>
              <a:t>T</a:t>
            </a:r>
            <a:r>
              <a:rPr lang="de-DE" dirty="0" smtClean="0"/>
              <a:t>hen we take the dot product with the weight vector to get a classification decision</a:t>
            </a:r>
          </a:p>
          <a:p>
            <a:r>
              <a:rPr lang="de-DE" dirty="0" smtClean="0"/>
              <a:t>Finally, we have to go back to the original text to write the &lt;stime&gt; tags into the correct positions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47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Summary so far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So we've seen training and testing</a:t>
            </a:r>
          </a:p>
          <a:p>
            <a:r>
              <a:rPr lang="de-DE" dirty="0" smtClean="0"/>
              <a:t>We have an idea about train error and test error (key concepts!)</a:t>
            </a:r>
          </a:p>
          <a:p>
            <a:r>
              <a:rPr lang="de-DE" dirty="0" smtClean="0"/>
              <a:t>We are aware of the problem of overfitting </a:t>
            </a:r>
          </a:p>
          <a:p>
            <a:pPr lvl="1"/>
            <a:r>
              <a:rPr lang="de-DE" dirty="0" smtClean="0"/>
              <a:t>And we know what overfitting means in terms of train error and test error!</a:t>
            </a:r>
          </a:p>
          <a:p>
            <a:endParaRPr lang="de-DE" dirty="0"/>
          </a:p>
          <a:p>
            <a:r>
              <a:rPr lang="de-DE" dirty="0" smtClean="0"/>
              <a:t>Now let's compare decision trees and linear models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62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Linear models are weaker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Linear models are weaker than decision trees</a:t>
            </a:r>
          </a:p>
          <a:p>
            <a:pPr lvl="1"/>
            <a:r>
              <a:rPr lang="de-DE" dirty="0" smtClean="0"/>
              <a:t>This means they can't express the same richness of decisions as decision trees can (if both have access to the same features)</a:t>
            </a:r>
          </a:p>
          <a:p>
            <a:r>
              <a:rPr lang="de-DE" dirty="0" smtClean="0"/>
              <a:t>It is easy to see this by extending our example</a:t>
            </a:r>
          </a:p>
          <a:p>
            <a:r>
              <a:rPr lang="de-DE" dirty="0" smtClean="0"/>
              <a:t>Recall that we have a weight vector encoding our rule (see next slide)</a:t>
            </a:r>
          </a:p>
          <a:p>
            <a:r>
              <a:rPr lang="de-DE" dirty="0"/>
              <a:t>Let's take another reasonable </a:t>
            </a:r>
            <a:r>
              <a:rPr lang="de-DE" dirty="0" smtClean="0"/>
              <a:t>rule</a:t>
            </a:r>
            <a:endParaRPr lang="de-DE" dirty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77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8298" y="907901"/>
          <a:ext cx="8537712" cy="547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425">
                  <a:extLst>
                    <a:ext uri="{9D8B030D-6E8A-4147-A177-3AD203B41FA5}">
                      <a16:colId xmlns:a16="http://schemas.microsoft.com/office/drawing/2014/main" val="1664569236"/>
                    </a:ext>
                  </a:extLst>
                </a:gridCol>
                <a:gridCol w="1286939">
                  <a:extLst>
                    <a:ext uri="{9D8B030D-6E8A-4147-A177-3AD203B41FA5}">
                      <a16:colId xmlns:a16="http://schemas.microsoft.com/office/drawing/2014/main" val="1625838009"/>
                    </a:ext>
                  </a:extLst>
                </a:gridCol>
                <a:gridCol w="1088513">
                  <a:extLst>
                    <a:ext uri="{9D8B030D-6E8A-4147-A177-3AD203B41FA5}">
                      <a16:colId xmlns:a16="http://schemas.microsoft.com/office/drawing/2014/main" val="3260068865"/>
                    </a:ext>
                  </a:extLst>
                </a:gridCol>
                <a:gridCol w="1830126">
                  <a:extLst>
                    <a:ext uri="{9D8B030D-6E8A-4147-A177-3AD203B41FA5}">
                      <a16:colId xmlns:a16="http://schemas.microsoft.com/office/drawing/2014/main" val="3128156903"/>
                    </a:ext>
                  </a:extLst>
                </a:gridCol>
                <a:gridCol w="1101917">
                  <a:extLst>
                    <a:ext uri="{9D8B030D-6E8A-4147-A177-3AD203B41FA5}">
                      <a16:colId xmlns:a16="http://schemas.microsoft.com/office/drawing/2014/main" val="2999306846"/>
                    </a:ext>
                  </a:extLst>
                </a:gridCol>
                <a:gridCol w="1093305">
                  <a:extLst>
                    <a:ext uri="{9D8B030D-6E8A-4147-A177-3AD203B41FA5}">
                      <a16:colId xmlns:a16="http://schemas.microsoft.com/office/drawing/2014/main" val="1052207952"/>
                    </a:ext>
                  </a:extLst>
                </a:gridCol>
                <a:gridCol w="1063487">
                  <a:extLst>
                    <a:ext uri="{9D8B030D-6E8A-4147-A177-3AD203B41FA5}">
                      <a16:colId xmlns:a16="http://schemas.microsoft.com/office/drawing/2014/main" val="555826356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Context-independent</a:t>
                      </a:r>
                      <a:r>
                        <a:rPr lang="en-US" baseline="0" dirty="0" smtClean="0"/>
                        <a:t> features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Context</a:t>
                      </a:r>
                      <a:r>
                        <a:rPr lang="en-US" baseline="0" dirty="0" smtClean="0"/>
                        <a:t> Dep.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839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Word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Lemma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Capitalization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/>
                        <a:t>SemCat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POS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452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78906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uppercase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73756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stime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86027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Digit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73935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timeid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68401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66292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52207" y="249391"/>
            <a:ext cx="7063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the Seminar at &lt;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stime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&gt; 4 pm will </a:t>
            </a: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45032" y="6470375"/>
            <a:ext cx="4671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Example modified from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Ciravegna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 2009</a:t>
            </a:r>
          </a:p>
        </p:txBody>
      </p:sp>
    </p:spTree>
    <p:extLst>
      <p:ext uri="{BB962C8B-B14F-4D97-AF65-F5344CB8AC3E}">
        <p14:creationId xmlns:p14="http://schemas.microsoft.com/office/powerpoint/2010/main" val="337617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8298" y="907901"/>
          <a:ext cx="8537712" cy="547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425">
                  <a:extLst>
                    <a:ext uri="{9D8B030D-6E8A-4147-A177-3AD203B41FA5}">
                      <a16:colId xmlns:a16="http://schemas.microsoft.com/office/drawing/2014/main" val="1664569236"/>
                    </a:ext>
                  </a:extLst>
                </a:gridCol>
                <a:gridCol w="1286939">
                  <a:extLst>
                    <a:ext uri="{9D8B030D-6E8A-4147-A177-3AD203B41FA5}">
                      <a16:colId xmlns:a16="http://schemas.microsoft.com/office/drawing/2014/main" val="1625838009"/>
                    </a:ext>
                  </a:extLst>
                </a:gridCol>
                <a:gridCol w="1088513">
                  <a:extLst>
                    <a:ext uri="{9D8B030D-6E8A-4147-A177-3AD203B41FA5}">
                      <a16:colId xmlns:a16="http://schemas.microsoft.com/office/drawing/2014/main" val="3260068865"/>
                    </a:ext>
                  </a:extLst>
                </a:gridCol>
                <a:gridCol w="1830126">
                  <a:extLst>
                    <a:ext uri="{9D8B030D-6E8A-4147-A177-3AD203B41FA5}">
                      <a16:colId xmlns:a16="http://schemas.microsoft.com/office/drawing/2014/main" val="3128156903"/>
                    </a:ext>
                  </a:extLst>
                </a:gridCol>
                <a:gridCol w="1101917">
                  <a:extLst>
                    <a:ext uri="{9D8B030D-6E8A-4147-A177-3AD203B41FA5}">
                      <a16:colId xmlns:a16="http://schemas.microsoft.com/office/drawing/2014/main" val="2999306846"/>
                    </a:ext>
                  </a:extLst>
                </a:gridCol>
                <a:gridCol w="1093305">
                  <a:extLst>
                    <a:ext uri="{9D8B030D-6E8A-4147-A177-3AD203B41FA5}">
                      <a16:colId xmlns:a16="http://schemas.microsoft.com/office/drawing/2014/main" val="1052207952"/>
                    </a:ext>
                  </a:extLst>
                </a:gridCol>
                <a:gridCol w="1063487">
                  <a:extLst>
                    <a:ext uri="{9D8B030D-6E8A-4147-A177-3AD203B41FA5}">
                      <a16:colId xmlns:a16="http://schemas.microsoft.com/office/drawing/2014/main" val="555826356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Context-independent</a:t>
                      </a:r>
                      <a:r>
                        <a:rPr lang="en-US" baseline="0" dirty="0" smtClean="0"/>
                        <a:t> features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Context</a:t>
                      </a:r>
                      <a:r>
                        <a:rPr lang="en-US" baseline="0" dirty="0" smtClean="0"/>
                        <a:t> Dep.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839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Word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Lemma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Capitalization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/>
                        <a:t>SemCat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POS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452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78906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73756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at</a:t>
                      </a:r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stime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86027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Digit</a:t>
                      </a:r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73935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/>
                        <a:t>timeid</a:t>
                      </a:r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68401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66292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52207" y="249391"/>
            <a:ext cx="7063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the Seminar at &lt;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stime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&gt; 4 pm will </a:t>
            </a: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45032" y="6470375"/>
            <a:ext cx="4671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Example modified from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Ciravegna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 2009</a:t>
            </a:r>
          </a:p>
        </p:txBody>
      </p:sp>
    </p:spTree>
    <p:extLst>
      <p:ext uri="{BB962C8B-B14F-4D97-AF65-F5344CB8AC3E}">
        <p14:creationId xmlns:p14="http://schemas.microsoft.com/office/powerpoint/2010/main" val="180331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6813"/>
            <a:ext cx="8229600" cy="923593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Basic Machine Learning (Classification)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5597"/>
            <a:ext cx="8229600" cy="4964313"/>
          </a:xfrm>
        </p:spPr>
        <p:txBody>
          <a:bodyPr>
            <a:normAutofit fontScale="92500" lnSpcReduction="10000"/>
          </a:bodyPr>
          <a:lstStyle/>
          <a:p>
            <a:r>
              <a:rPr lang="de-DE" dirty="0" smtClean="0"/>
              <a:t>I'm going to start by presenting a very brief review of decision trees</a:t>
            </a:r>
          </a:p>
          <a:p>
            <a:pPr lvl="1"/>
            <a:r>
              <a:rPr lang="de-DE" dirty="0" smtClean="0"/>
              <a:t>I'll also briefly discuss overfitting</a:t>
            </a:r>
          </a:p>
          <a:p>
            <a:r>
              <a:rPr lang="de-DE" dirty="0" smtClean="0"/>
              <a:t>Then I'll talk about linear models, 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were</a:t>
            </a:r>
            <a:r>
              <a:rPr lang="de-DE" dirty="0" smtClean="0"/>
              <a:t> the workhorse of discriminative classification most used in NLP </a:t>
            </a:r>
            <a:r>
              <a:rPr lang="de-DE" dirty="0" err="1" smtClean="0"/>
              <a:t>until</a:t>
            </a:r>
            <a:r>
              <a:rPr lang="de-DE" dirty="0" smtClean="0"/>
              <a:t> </a:t>
            </a:r>
            <a:r>
              <a:rPr lang="de-DE" dirty="0" err="1" smtClean="0"/>
              <a:t>recently</a:t>
            </a:r>
            <a:endParaRPr lang="de-DE" dirty="0" smtClean="0"/>
          </a:p>
          <a:p>
            <a:r>
              <a:rPr lang="de-DE" dirty="0" smtClean="0"/>
              <a:t>The example I am repeatedly using here is the CMU seminars task, a </a:t>
            </a:r>
            <a:r>
              <a:rPr lang="de-DE" dirty="0" err="1" smtClean="0"/>
              <a:t>standard</a:t>
            </a:r>
            <a:r>
              <a:rPr lang="de-DE" dirty="0" smtClean="0"/>
              <a:t> Information </a:t>
            </a:r>
            <a:r>
              <a:rPr lang="de-DE" dirty="0" err="1" smtClean="0"/>
              <a:t>Extraction</a:t>
            </a:r>
            <a:r>
              <a:rPr lang="de-DE" dirty="0" smtClean="0"/>
              <a:t> task</a:t>
            </a:r>
          </a:p>
          <a:p>
            <a:pPr lvl="1"/>
            <a:r>
              <a:rPr lang="de-DE" dirty="0" smtClean="0"/>
              <a:t>I will explain this task in a few slides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8672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The rule we'd like to learn is that if we have the features:</a:t>
            </a:r>
          </a:p>
          <a:p>
            <a:pPr marL="457200" lvl="1" indent="0">
              <a:buNone/>
            </a:pPr>
            <a:r>
              <a:rPr lang="de-DE" dirty="0" smtClean="0"/>
              <a:t>-2_lemma_seminar</a:t>
            </a:r>
          </a:p>
          <a:p>
            <a:pPr marL="457200" lvl="1" indent="0">
              <a:buNone/>
            </a:pPr>
            <a:r>
              <a:rPr lang="de-DE" dirty="0" smtClean="0"/>
              <a:t>-1_lemma_at</a:t>
            </a:r>
          </a:p>
          <a:p>
            <a:pPr marL="457200" lvl="1" indent="0">
              <a:buNone/>
            </a:pPr>
            <a:r>
              <a:rPr lang="de-DE" dirty="0"/>
              <a:t>+</a:t>
            </a:r>
            <a:r>
              <a:rPr lang="de-DE" dirty="0" smtClean="0"/>
              <a:t>1_Digit</a:t>
            </a:r>
          </a:p>
          <a:p>
            <a:r>
              <a:rPr lang="de-DE" dirty="0"/>
              <a:t>We should insert a &lt;stime</a:t>
            </a:r>
            <a:r>
              <a:rPr lang="de-DE" dirty="0" smtClean="0"/>
              <a:t>&gt;</a:t>
            </a:r>
          </a:p>
          <a:p>
            <a:r>
              <a:rPr lang="de-DE" dirty="0" smtClean="0"/>
              <a:t>This is quite a reasonable rule, it lets us correctly cover the new sentence:</a:t>
            </a:r>
          </a:p>
          <a:p>
            <a:pPr marL="0" indent="0">
              <a:buNone/>
            </a:pPr>
            <a:r>
              <a:rPr lang="de-DE" dirty="0" smtClean="0"/>
              <a:t>   "The Seminar at 3 will be given by ..." 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(there is no timeid like "pm" here!)</a:t>
            </a:r>
          </a:p>
          <a:p>
            <a:r>
              <a:rPr lang="de-DE" dirty="0" smtClean="0"/>
              <a:t>Let's modify the weight vector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3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Adding the second rule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endParaRPr lang="de-DE" sz="2400" dirty="0" smtClean="0"/>
          </a:p>
          <a:p>
            <a:r>
              <a:rPr lang="de-DE" sz="2400" dirty="0" smtClean="0"/>
              <a:t>-3_lemma_the</a:t>
            </a:r>
          </a:p>
          <a:p>
            <a:endParaRPr lang="de-DE" sz="2400" dirty="0" smtClean="0"/>
          </a:p>
          <a:p>
            <a:r>
              <a:rPr lang="de-DE" sz="2400" dirty="0" smtClean="0"/>
              <a:t>-2_lemma_Seminar</a:t>
            </a:r>
          </a:p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2" name="Left Arrow 11"/>
          <p:cNvSpPr/>
          <p:nvPr/>
        </p:nvSpPr>
        <p:spPr>
          <a:xfrm>
            <a:off x="6248400" y="3278124"/>
            <a:ext cx="978408" cy="484632"/>
          </a:xfrm>
          <a:prstGeom prst="lef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90408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Let's first verify that both rules work with this weight vector</a:t>
            </a:r>
          </a:p>
          <a:p>
            <a:r>
              <a:rPr lang="de-DE" dirty="0" smtClean="0"/>
              <a:t>But does anyone see any issues here?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7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How many rules?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If we look back at the vector, we see that we have actually encoded quite a number of rules</a:t>
            </a:r>
          </a:p>
          <a:p>
            <a:pPr lvl="1"/>
            <a:r>
              <a:rPr lang="de-DE" dirty="0" smtClean="0"/>
              <a:t>Any combination of three features with ones will be sufficient so that we have a &lt;stime&gt;</a:t>
            </a:r>
          </a:p>
          <a:p>
            <a:pPr lvl="1"/>
            <a:r>
              <a:rPr lang="de-DE" dirty="0" smtClean="0"/>
              <a:t>This might be good (i.e., it might generalize well to other examples). Or it might not.</a:t>
            </a:r>
          </a:p>
          <a:p>
            <a:r>
              <a:rPr lang="de-DE" dirty="0" smtClean="0"/>
              <a:t>But what is definitely true is that it would be easy to create a decision tree that only encodes exactly our two rules!</a:t>
            </a:r>
          </a:p>
          <a:p>
            <a:r>
              <a:rPr lang="de-DE" dirty="0" smtClean="0"/>
              <a:t>This should give you an intuition as to how linear models are weaker than </a:t>
            </a:r>
            <a:r>
              <a:rPr lang="de-DE" dirty="0" err="1" smtClean="0"/>
              <a:t>decision</a:t>
            </a:r>
            <a:r>
              <a:rPr lang="de-DE" dirty="0" smtClean="0"/>
              <a:t> </a:t>
            </a:r>
            <a:r>
              <a:rPr lang="de-DE" dirty="0" err="1" smtClean="0"/>
              <a:t>trees</a:t>
            </a:r>
            <a:endParaRPr lang="de-DE" dirty="0" smtClean="0"/>
          </a:p>
          <a:p>
            <a:r>
              <a:rPr lang="de-DE" dirty="0" smtClean="0"/>
              <a:t>Linear </a:t>
            </a:r>
            <a:r>
              <a:rPr lang="de-DE" dirty="0" err="1" smtClean="0"/>
              <a:t>models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used</a:t>
            </a:r>
            <a:r>
              <a:rPr lang="de-DE" dirty="0" smtClean="0"/>
              <a:t> </a:t>
            </a:r>
            <a:r>
              <a:rPr lang="de-DE" dirty="0" err="1" smtClean="0"/>
              <a:t>heavily</a:t>
            </a:r>
            <a:r>
              <a:rPr lang="de-DE" dirty="0" smtClean="0"/>
              <a:t> in NLP </a:t>
            </a:r>
            <a:r>
              <a:rPr lang="de-DE" dirty="0" err="1" smtClean="0"/>
              <a:t>exactly</a:t>
            </a:r>
            <a:r>
              <a:rPr lang="de-DE" dirty="0" smtClean="0"/>
              <a:t> </a:t>
            </a:r>
            <a:r>
              <a:rPr lang="de-DE" dirty="0" err="1" smtClean="0"/>
              <a:t>because</a:t>
            </a:r>
            <a:r>
              <a:rPr lang="de-DE" dirty="0" smtClean="0"/>
              <a:t> </a:t>
            </a:r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weaker</a:t>
            </a:r>
            <a:r>
              <a:rPr lang="de-DE" dirty="0" smtClean="0"/>
              <a:t>, </a:t>
            </a:r>
            <a:r>
              <a:rPr lang="de-DE" dirty="0" err="1" smtClean="0"/>
              <a:t>since</a:t>
            </a:r>
            <a:r>
              <a:rPr lang="de-DE" dirty="0" smtClean="0"/>
              <a:t> </a:t>
            </a:r>
            <a:r>
              <a:rPr lang="de-DE" dirty="0" err="1" smtClean="0"/>
              <a:t>being</a:t>
            </a:r>
            <a:r>
              <a:rPr lang="de-DE" dirty="0" smtClean="0"/>
              <a:t> </a:t>
            </a:r>
            <a:r>
              <a:rPr lang="de-DE" dirty="0" err="1" smtClean="0"/>
              <a:t>weaker</a:t>
            </a:r>
            <a:r>
              <a:rPr lang="de-DE" dirty="0" smtClean="0"/>
              <a:t> </a:t>
            </a:r>
            <a:r>
              <a:rPr lang="de-DE" dirty="0" err="1" smtClean="0"/>
              <a:t>means</a:t>
            </a:r>
            <a:r>
              <a:rPr lang="de-DE" dirty="0" smtClean="0"/>
              <a:t> </a:t>
            </a:r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less</a:t>
            </a:r>
            <a:r>
              <a:rPr lang="de-DE" dirty="0" smtClean="0"/>
              <a:t> </a:t>
            </a:r>
            <a:r>
              <a:rPr lang="de-DE" dirty="0" err="1" smtClean="0"/>
              <a:t>problems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overfitting</a:t>
            </a:r>
            <a:endParaRPr lang="de-DE" dirty="0" smtClean="0"/>
          </a:p>
          <a:p>
            <a:pPr lvl="1"/>
            <a:r>
              <a:rPr lang="de-DE" dirty="0" smtClean="0"/>
              <a:t>This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particularly</a:t>
            </a:r>
            <a:r>
              <a:rPr lang="de-DE" dirty="0" smtClean="0"/>
              <a:t> </a:t>
            </a:r>
            <a:r>
              <a:rPr lang="de-DE" dirty="0" err="1" smtClean="0"/>
              <a:t>important</a:t>
            </a:r>
            <a:r>
              <a:rPr lang="de-DE" dirty="0" smtClean="0"/>
              <a:t> in NLP </a:t>
            </a:r>
            <a:r>
              <a:rPr lang="de-DE" dirty="0" err="1" smtClean="0"/>
              <a:t>problems</a:t>
            </a:r>
            <a:r>
              <a:rPr lang="de-DE" dirty="0" smtClean="0"/>
              <a:t> </a:t>
            </a:r>
            <a:r>
              <a:rPr lang="de-DE" dirty="0" err="1" smtClean="0"/>
              <a:t>because</a:t>
            </a:r>
            <a:r>
              <a:rPr lang="de-DE" dirty="0" smtClean="0"/>
              <a:t> </a:t>
            </a:r>
            <a:r>
              <a:rPr lang="de-DE" dirty="0" err="1" smtClean="0"/>
              <a:t>often</a:t>
            </a:r>
            <a:r>
              <a:rPr lang="de-DE" dirty="0" smtClean="0"/>
              <a:t> NLP </a:t>
            </a:r>
            <a:r>
              <a:rPr lang="de-DE" dirty="0" err="1" smtClean="0"/>
              <a:t>researchers</a:t>
            </a:r>
            <a:r>
              <a:rPr lang="de-DE" dirty="0" smtClean="0"/>
              <a:t> like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dirty="0" smtClean="0"/>
              <a:t> a </a:t>
            </a:r>
            <a:r>
              <a:rPr lang="de-DE" dirty="0" err="1" smtClean="0"/>
              <a:t>very</a:t>
            </a:r>
            <a:r>
              <a:rPr lang="de-DE" dirty="0" smtClean="0"/>
              <a:t> large </a:t>
            </a:r>
            <a:r>
              <a:rPr lang="de-DE" dirty="0" err="1" smtClean="0"/>
              <a:t>number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features</a:t>
            </a:r>
            <a:r>
              <a:rPr lang="de-DE" dirty="0" smtClean="0"/>
              <a:t> (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might</a:t>
            </a:r>
            <a:r>
              <a:rPr lang="de-DE" dirty="0" smtClean="0"/>
              <a:t> </a:t>
            </a:r>
            <a:r>
              <a:rPr lang="de-DE" dirty="0" err="1" smtClean="0"/>
              <a:t>lead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really</a:t>
            </a:r>
            <a:r>
              <a:rPr lang="de-DE" dirty="0" smtClean="0"/>
              <a:t> </a:t>
            </a:r>
            <a:r>
              <a:rPr lang="de-DE" dirty="0" err="1" smtClean="0"/>
              <a:t>huge</a:t>
            </a:r>
            <a:r>
              <a:rPr lang="de-DE" dirty="0" smtClean="0"/>
              <a:t> </a:t>
            </a:r>
            <a:r>
              <a:rPr lang="de-DE" dirty="0" err="1" smtClean="0"/>
              <a:t>decision</a:t>
            </a:r>
            <a:r>
              <a:rPr lang="de-DE" dirty="0" smtClean="0"/>
              <a:t> </a:t>
            </a:r>
            <a:r>
              <a:rPr lang="de-DE" dirty="0" err="1" smtClean="0"/>
              <a:t>trees</a:t>
            </a:r>
            <a:r>
              <a:rPr lang="de-DE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53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"/>
            <a:ext cx="8229600" cy="923593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How can we get this power in linear models?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175"/>
            <a:ext cx="8229600" cy="4964313"/>
          </a:xfrm>
        </p:spPr>
        <p:txBody>
          <a:bodyPr>
            <a:normAutofit fontScale="85000" lnSpcReduction="10000"/>
          </a:bodyPr>
          <a:lstStyle/>
          <a:p>
            <a:r>
              <a:rPr lang="de-DE" dirty="0" smtClean="0"/>
              <a:t>Change the features!</a:t>
            </a:r>
          </a:p>
          <a:p>
            <a:r>
              <a:rPr lang="de-DE" dirty="0" smtClean="0"/>
              <a:t>For instance, we can create combinations of our old features as new features</a:t>
            </a:r>
          </a:p>
          <a:p>
            <a:r>
              <a:rPr lang="de-DE" dirty="0" smtClean="0"/>
              <a:t>For instance, clearly if we have:</a:t>
            </a:r>
          </a:p>
          <a:p>
            <a:pPr lvl="1"/>
            <a:r>
              <a:rPr lang="de-DE" dirty="0" smtClean="0"/>
              <a:t>One feature to encode our first rule</a:t>
            </a:r>
          </a:p>
          <a:p>
            <a:pPr lvl="1"/>
            <a:r>
              <a:rPr lang="de-DE" dirty="0" smtClean="0"/>
              <a:t>Another feature to encode our second rule</a:t>
            </a:r>
          </a:p>
          <a:p>
            <a:pPr lvl="1"/>
            <a:r>
              <a:rPr lang="de-DE" dirty="0" smtClean="0"/>
              <a:t>And we set the bias to 0</a:t>
            </a:r>
          </a:p>
          <a:p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now</a:t>
            </a:r>
            <a:r>
              <a:rPr lang="de-DE" dirty="0" smtClean="0"/>
              <a:t> </a:t>
            </a:r>
            <a:r>
              <a:rPr lang="de-DE" dirty="0" err="1" smtClean="0"/>
              <a:t>get</a:t>
            </a:r>
            <a:r>
              <a:rPr lang="de-DE" dirty="0" smtClean="0"/>
              <a:t> the same as the decision tree</a:t>
            </a:r>
          </a:p>
          <a:p>
            <a:r>
              <a:rPr lang="de-DE" dirty="0" smtClean="0"/>
              <a:t>Sometimes these new compound features would be referred to as trigrams (they each combine three basic features)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6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 smtClean="0"/>
              <a:t>Feature Selection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mtClean="0"/>
              <a:t>A task which includes automatically finding such new compound features is called </a:t>
            </a:r>
            <a:r>
              <a:rPr lang="de-DE" b="1" smtClean="0"/>
              <a:t>feature selection</a:t>
            </a:r>
          </a:p>
          <a:p>
            <a:pPr lvl="1"/>
            <a:r>
              <a:rPr lang="de-DE" smtClean="0"/>
              <a:t>This is built into some machine learning toolkits</a:t>
            </a:r>
          </a:p>
          <a:p>
            <a:pPr lvl="1"/>
            <a:r>
              <a:rPr lang="de-DE" smtClean="0"/>
              <a:t>Or you can implement it yourself by trying out feature combinations and checking the training error </a:t>
            </a:r>
          </a:p>
          <a:p>
            <a:pPr lvl="2"/>
            <a:r>
              <a:rPr lang="de-DE" smtClean="0"/>
              <a:t>Use human intuition to check a small number of combinations</a:t>
            </a:r>
          </a:p>
          <a:p>
            <a:pPr lvl="2"/>
            <a:r>
              <a:rPr lang="de-DE" smtClean="0"/>
              <a:t>Or do it automatically, using a script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61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87489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dirty="0" smtClean="0"/>
              <a:t>Training is </a:t>
            </a:r>
            <a:r>
              <a:rPr lang="de-DE" b="1" dirty="0" smtClean="0"/>
              <a:t>automatically adjusting</a:t>
            </a:r>
            <a:r>
              <a:rPr lang="de-DE" dirty="0" smtClean="0"/>
              <a:t> the feature vector so as to better fit the training corpus! </a:t>
            </a:r>
            <a:r>
              <a:rPr lang="de-DE" b="1" dirty="0" smtClean="0"/>
              <a:t>Intuition: make small adjustments</a:t>
            </a:r>
            <a:r>
              <a:rPr lang="de-DE" dirty="0" smtClean="0"/>
              <a:t> to get a better score on the training data (these all fit our example!)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13" name="Left Bracket 12"/>
          <p:cNvSpPr/>
          <p:nvPr/>
        </p:nvSpPr>
        <p:spPr>
          <a:xfrm>
            <a:off x="63805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4" name="Left Bracket 13"/>
          <p:cNvSpPr/>
          <p:nvPr/>
        </p:nvSpPr>
        <p:spPr>
          <a:xfrm flipH="1">
            <a:off x="1135566" y="18481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6100" y="19851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6" name="Left Bracket 15"/>
          <p:cNvSpPr/>
          <p:nvPr/>
        </p:nvSpPr>
        <p:spPr>
          <a:xfrm>
            <a:off x="243637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7" name="Left Bracket 16"/>
          <p:cNvSpPr/>
          <p:nvPr/>
        </p:nvSpPr>
        <p:spPr>
          <a:xfrm flipH="1">
            <a:off x="3585637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74420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-2.01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0.9001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0.89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</a:t>
            </a:r>
          </a:p>
        </p:txBody>
      </p:sp>
      <p:sp>
        <p:nvSpPr>
          <p:cNvPr id="28" name="Left Bracket 27"/>
          <p:cNvSpPr/>
          <p:nvPr/>
        </p:nvSpPr>
        <p:spPr>
          <a:xfrm>
            <a:off x="495097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9" name="Left Bracket 28"/>
          <p:cNvSpPr/>
          <p:nvPr/>
        </p:nvSpPr>
        <p:spPr>
          <a:xfrm flipH="1">
            <a:off x="6100237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89020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-1.99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0.9111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0.892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</a:t>
            </a:r>
          </a:p>
        </p:txBody>
      </p:sp>
      <p:sp>
        <p:nvSpPr>
          <p:cNvPr id="31" name="Left Bracket 30"/>
          <p:cNvSpPr/>
          <p:nvPr/>
        </p:nvSpPr>
        <p:spPr>
          <a:xfrm>
            <a:off x="7429533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2" name="Left Bracket 31"/>
          <p:cNvSpPr/>
          <p:nvPr/>
        </p:nvSpPr>
        <p:spPr>
          <a:xfrm flipH="1">
            <a:off x="8578800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67583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-2.01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0.0003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0.9144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1.01</a:t>
            </a:r>
          </a:p>
        </p:txBody>
      </p:sp>
    </p:spTree>
    <p:extLst>
      <p:ext uri="{BB962C8B-B14F-4D97-AF65-F5344CB8AC3E}">
        <p14:creationId xmlns:p14="http://schemas.microsoft.com/office/powerpoint/2010/main" val="2223358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/>
      <p:bldP spid="16" grpId="0" animBg="1"/>
      <p:bldP spid="17" grpId="0" animBg="1"/>
      <p:bldP spid="18" grpId="0"/>
      <p:bldP spid="28" grpId="0" animBg="1"/>
      <p:bldP spid="29" grpId="0" animBg="1"/>
      <p:bldP spid="30" grpId="0"/>
      <p:bldP spid="31" grpId="0" animBg="1"/>
      <p:bldP spid="32" grpId="0" animBg="1"/>
      <p:bldP spid="3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de-DE" dirty="0" smtClean="0"/>
              <a:t>One way to do this is using a so-called </a:t>
            </a:r>
            <a:r>
              <a:rPr lang="de-DE" b="1" dirty="0" smtClean="0"/>
              <a:t>perceptron</a:t>
            </a:r>
          </a:p>
          <a:p>
            <a:endParaRPr lang="de-DE" dirty="0" smtClean="0"/>
          </a:p>
          <a:p>
            <a:r>
              <a:rPr lang="de-DE" dirty="0" smtClean="0"/>
              <a:t>Algorithm:</a:t>
            </a:r>
          </a:p>
          <a:p>
            <a:r>
              <a:rPr lang="de-DE" dirty="0" smtClean="0"/>
              <a:t>Read the training examples one at a time</a:t>
            </a:r>
          </a:p>
          <a:p>
            <a:r>
              <a:rPr lang="de-DE" dirty="0" smtClean="0"/>
              <a:t>For each training example, decide how to update the weight vector</a:t>
            </a:r>
          </a:p>
          <a:p>
            <a:r>
              <a:rPr lang="de-DE" dirty="0" smtClean="0"/>
              <a:t>The perceptron update rule says:</a:t>
            </a:r>
          </a:p>
          <a:p>
            <a:pPr lvl="1"/>
            <a:r>
              <a:rPr lang="de-DE" dirty="0" smtClean="0"/>
              <a:t>If a training example is classified correctly:</a:t>
            </a:r>
          </a:p>
          <a:p>
            <a:pPr lvl="2"/>
            <a:r>
              <a:rPr lang="de-DE" dirty="0" smtClean="0"/>
              <a:t>Do nothing (because the current weight vector is fine)</a:t>
            </a:r>
          </a:p>
          <a:p>
            <a:pPr lvl="1"/>
            <a:r>
              <a:rPr lang="de-DE" dirty="0" smtClean="0"/>
              <a:t>If a training example is classified incorrectly:</a:t>
            </a:r>
          </a:p>
          <a:p>
            <a:pPr lvl="2"/>
            <a:r>
              <a:rPr lang="de-DE" dirty="0" smtClean="0"/>
              <a:t>Adjust the weight of every active feature by a small amount towards the desired decision</a:t>
            </a:r>
          </a:p>
          <a:p>
            <a:pPr lvl="2"/>
            <a:r>
              <a:rPr lang="de-DE" dirty="0" smtClean="0"/>
              <a:t>So that the example will score a bit better next time it is observed</a:t>
            </a:r>
          </a:p>
          <a:p>
            <a:r>
              <a:rPr lang="de-DE" dirty="0" smtClean="0"/>
              <a:t>Intuition</a:t>
            </a:r>
            <a:r>
              <a:rPr lang="de-DE" dirty="0"/>
              <a:t>:</a:t>
            </a:r>
            <a:r>
              <a:rPr lang="de-DE" dirty="0" smtClean="0"/>
              <a:t> we hope that by making many small changes</a:t>
            </a:r>
          </a:p>
          <a:p>
            <a:pPr lvl="1"/>
            <a:r>
              <a:rPr lang="de-DE" dirty="0" smtClean="0"/>
              <a:t>The weights on important features increase consistently to the desired values which work well on the entire training set</a:t>
            </a:r>
          </a:p>
          <a:p>
            <a:pPr lvl="1"/>
            <a:r>
              <a:rPr lang="de-DE" dirty="0" smtClean="0"/>
              <a:t>The changes to unimportant feature weights will be random (sometimes up, sometimes down), and the weights will tend towards zero (meaning: no effect on the classification)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742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smtClean="0"/>
              <a:t>Say we have -2 0 0 0 ... 0 0 0 0.5, and see this training example. Clearly we will get it wrong...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Bias term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-3_lemma_the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-2_lemma_Seminar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-1_lemma_at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+1_lemma_4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+1_Digit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+2_timeid</a:t>
            </a: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901534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60946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91082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1*-2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7938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 -2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0.5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26725"/>
            <a:ext cx="92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-------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-1.5</a:t>
            </a:r>
          </a:p>
        </p:txBody>
      </p:sp>
    </p:spTree>
    <p:extLst>
      <p:ext uri="{BB962C8B-B14F-4D97-AF65-F5344CB8AC3E}">
        <p14:creationId xmlns:p14="http://schemas.microsoft.com/office/powerpoint/2010/main" val="328492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smtClean="0"/>
              <a:t>So change the weight vector, by adding 0.1 to all active features. Score is now better (but still wrong)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Bias term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-3_lemma_the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-2_lemma_Seminar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-1_lemma_at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+1_lemma_4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+1_Digit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+2_timeid</a:t>
            </a: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893221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89167" y="1832752"/>
            <a:ext cx="7120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-1.9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101341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1*-1.9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1*0.6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120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-1.9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35038"/>
            <a:ext cx="758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-----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-0.8</a:t>
            </a:r>
          </a:p>
        </p:txBody>
      </p:sp>
    </p:spTree>
    <p:extLst>
      <p:ext uri="{BB962C8B-B14F-4D97-AF65-F5344CB8AC3E}">
        <p14:creationId xmlns:p14="http://schemas.microsoft.com/office/powerpoint/2010/main" val="2842527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sz="2800"/>
              <a:t>Decision Tree Representation for ‘</a:t>
            </a:r>
            <a:r>
              <a:rPr lang="en-GB" altLang="de-DE" sz="2800" i="1"/>
              <a:t>Play Tennis?’</a:t>
            </a:r>
          </a:p>
        </p:txBody>
      </p:sp>
      <p:pic>
        <p:nvPicPr>
          <p:cNvPr id="229379" name="Picture 3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2325" y="1443038"/>
            <a:ext cx="5741988" cy="4762500"/>
          </a:xfrm>
        </p:spPr>
      </p:pic>
      <p:sp>
        <p:nvSpPr>
          <p:cNvPr id="2293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224588" y="1981200"/>
            <a:ext cx="2720975" cy="4114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altLang="de-DE" sz="2000"/>
              <a:t>Internal node</a:t>
            </a:r>
          </a:p>
          <a:p>
            <a:pPr>
              <a:buFont typeface="Wingdings" pitchFamily="2" charset="2"/>
              <a:buNone/>
            </a:pPr>
            <a:r>
              <a:rPr lang="en-GB" altLang="de-DE" sz="2000"/>
              <a:t>	~ test an attribute</a:t>
            </a:r>
          </a:p>
          <a:p>
            <a:pPr>
              <a:buFont typeface="Wingdings" pitchFamily="2" charset="2"/>
              <a:buChar char="Ø"/>
            </a:pPr>
            <a:r>
              <a:rPr lang="en-GB" altLang="de-DE" sz="2000"/>
              <a:t>Branch</a:t>
            </a:r>
          </a:p>
          <a:p>
            <a:pPr>
              <a:buFont typeface="Wingdings" pitchFamily="2" charset="2"/>
              <a:buNone/>
            </a:pPr>
            <a:r>
              <a:rPr lang="en-GB" altLang="de-DE" sz="2000"/>
              <a:t>	~ attribute value</a:t>
            </a:r>
          </a:p>
          <a:p>
            <a:pPr>
              <a:buFont typeface="Wingdings" pitchFamily="2" charset="2"/>
              <a:buChar char="Ø"/>
            </a:pPr>
            <a:r>
              <a:rPr lang="en-GB" altLang="de-DE" sz="2000"/>
              <a:t>Leaf</a:t>
            </a:r>
          </a:p>
          <a:p>
            <a:pPr>
              <a:buFont typeface="Wingdings" pitchFamily="2" charset="2"/>
              <a:buNone/>
            </a:pPr>
            <a:r>
              <a:rPr lang="en-GB" altLang="de-DE" sz="2000"/>
              <a:t>	~ classification result</a:t>
            </a:r>
          </a:p>
          <a:p>
            <a:pPr>
              <a:buFont typeface="Wingdings" pitchFamily="2" charset="2"/>
              <a:buNone/>
            </a:pPr>
            <a:endParaRPr lang="en-GB" altLang="de-DE" sz="2000"/>
          </a:p>
        </p:txBody>
      </p:sp>
      <p:sp>
        <p:nvSpPr>
          <p:cNvPr id="6" name="TextBox 5"/>
          <p:cNvSpPr txBox="1"/>
          <p:nvPr/>
        </p:nvSpPr>
        <p:spPr>
          <a:xfrm>
            <a:off x="7569530" y="6617061"/>
            <a:ext cx="15359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solidFill>
                  <a:prstClr val="black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Slide from A. Kaban</a:t>
            </a:r>
          </a:p>
        </p:txBody>
      </p:sp>
    </p:spTree>
    <p:extLst>
      <p:ext uri="{BB962C8B-B14F-4D97-AF65-F5344CB8AC3E}">
        <p14:creationId xmlns:p14="http://schemas.microsoft.com/office/powerpoint/2010/main" val="1145807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9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9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9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9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9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9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93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93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93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93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93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93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8" grpId="0" autoUpdateAnimBg="0"/>
      <p:bldP spid="229380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IV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e-DE" dirty="0" smtClean="0"/>
              <a:t>After looking at many other examples, irrelevant features (like "-3_lemma_the") are pushed back towards zero, and important features have stronger weights.</a:t>
            </a:r>
          </a:p>
          <a:p>
            <a:pPr marL="0" indent="0">
              <a:buNone/>
            </a:pPr>
            <a:r>
              <a:rPr lang="de-DE" dirty="0" smtClean="0"/>
              <a:t>We have learned a good weight vector for this example, no further update is needed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Bias term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-3_lemma_the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-2_lemma_Seminar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-1_lemma_at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+1_lemma_4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+1_Digit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+2_timeid</a:t>
            </a: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992971" y="168742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6729" y="1815854"/>
            <a:ext cx="7120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-2.1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-0.1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0.7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1.2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101341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1*-2.1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1*-0.1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1*0.7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1*1.2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120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-2.1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0.7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1.1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1.2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35038"/>
            <a:ext cx="832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------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0.9</a:t>
            </a:r>
          </a:p>
        </p:txBody>
      </p:sp>
    </p:spTree>
    <p:extLst>
      <p:ext uri="{BB962C8B-B14F-4D97-AF65-F5344CB8AC3E}">
        <p14:creationId xmlns:p14="http://schemas.microsoft.com/office/powerpoint/2010/main" val="90568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</a:t>
            </a:r>
            <a:r>
              <a:rPr lang="en-US" dirty="0" err="1" smtClean="0"/>
              <a:t>embeddings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Word </a:t>
            </a:r>
            <a:r>
              <a:rPr lang="en-US" dirty="0" err="1" smtClean="0"/>
              <a:t>embeddings</a:t>
            </a:r>
            <a:r>
              <a:rPr lang="en-US" dirty="0" smtClean="0"/>
              <a:t> such as the popular word2vec </a:t>
            </a:r>
            <a:r>
              <a:rPr lang="en-US" dirty="0" err="1" smtClean="0"/>
              <a:t>embeddings</a:t>
            </a:r>
            <a:r>
              <a:rPr lang="en-US" dirty="0" smtClean="0"/>
              <a:t> are a clever way to get better features</a:t>
            </a:r>
          </a:p>
          <a:p>
            <a:pPr lvl="1"/>
            <a:r>
              <a:rPr lang="en-US" dirty="0" smtClean="0"/>
              <a:t>Word </a:t>
            </a:r>
            <a:r>
              <a:rPr lang="en-US" dirty="0" err="1" smtClean="0"/>
              <a:t>embeddings</a:t>
            </a:r>
            <a:r>
              <a:rPr lang="en-US" dirty="0" smtClean="0"/>
              <a:t> are learned on huge amounts of text</a:t>
            </a:r>
          </a:p>
          <a:p>
            <a:pPr lvl="1"/>
            <a:r>
              <a:rPr lang="en-US" dirty="0" smtClean="0"/>
              <a:t>Details in next week’s lecture</a:t>
            </a:r>
          </a:p>
          <a:p>
            <a:r>
              <a:rPr lang="en-US" dirty="0" smtClean="0"/>
              <a:t>Word-types are represented as positions in a 50-dimensional space</a:t>
            </a:r>
          </a:p>
          <a:p>
            <a:pPr lvl="1"/>
            <a:r>
              <a:rPr lang="en-US" dirty="0" smtClean="0"/>
              <a:t>For each word-type, we look up its embedding in a table</a:t>
            </a:r>
          </a:p>
          <a:p>
            <a:r>
              <a:rPr lang="en-US" dirty="0" smtClean="0"/>
              <a:t>Similar words are close to each other in this space, for instance:</a:t>
            </a:r>
          </a:p>
          <a:p>
            <a:pPr lvl="1"/>
            <a:r>
              <a:rPr lang="en-US" dirty="0" smtClean="0"/>
              <a:t>AM and PM (words for which </a:t>
            </a:r>
            <a:r>
              <a:rPr lang="en-US" dirty="0" err="1" smtClean="0"/>
              <a:t>SemCat</a:t>
            </a:r>
            <a:r>
              <a:rPr lang="en-US" dirty="0" smtClean="0"/>
              <a:t>=</a:t>
            </a:r>
            <a:r>
              <a:rPr lang="en-US" dirty="0" err="1" smtClean="0"/>
              <a:t>timeid</a:t>
            </a:r>
            <a:r>
              <a:rPr lang="en-US" dirty="0" smtClean="0"/>
              <a:t>) will have very similar representations</a:t>
            </a:r>
          </a:p>
          <a:p>
            <a:pPr lvl="1"/>
            <a:r>
              <a:rPr lang="en-US" dirty="0" smtClean="0"/>
              <a:t>Different words with the same lemma will have very similar representations</a:t>
            </a:r>
          </a:p>
          <a:p>
            <a:r>
              <a:rPr lang="en-US" dirty="0" smtClean="0"/>
              <a:t>So when using word </a:t>
            </a:r>
            <a:r>
              <a:rPr lang="en-US" dirty="0" err="1" smtClean="0"/>
              <a:t>embeddings</a:t>
            </a:r>
            <a:r>
              <a:rPr lang="en-US" dirty="0" smtClean="0"/>
              <a:t>, we do not need the context-independent features</a:t>
            </a:r>
          </a:p>
          <a:p>
            <a:pPr lvl="1"/>
            <a:r>
              <a:rPr lang="en-US" dirty="0" smtClean="0"/>
              <a:t>And the embedding space captures many generalizations about word-types that we didn’t actively know would help!</a:t>
            </a:r>
          </a:p>
          <a:p>
            <a:pPr lvl="1"/>
            <a:r>
              <a:rPr lang="en-US" dirty="0" smtClean="0"/>
              <a:t>These generalizations become available to the learner, which can choose to use them if they are helpful for learning the training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374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8298" y="907901"/>
          <a:ext cx="8537712" cy="547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425">
                  <a:extLst>
                    <a:ext uri="{9D8B030D-6E8A-4147-A177-3AD203B41FA5}">
                      <a16:colId xmlns:a16="http://schemas.microsoft.com/office/drawing/2014/main" val="1664569236"/>
                    </a:ext>
                  </a:extLst>
                </a:gridCol>
                <a:gridCol w="1286939">
                  <a:extLst>
                    <a:ext uri="{9D8B030D-6E8A-4147-A177-3AD203B41FA5}">
                      <a16:colId xmlns:a16="http://schemas.microsoft.com/office/drawing/2014/main" val="1625838009"/>
                    </a:ext>
                  </a:extLst>
                </a:gridCol>
                <a:gridCol w="1088513">
                  <a:extLst>
                    <a:ext uri="{9D8B030D-6E8A-4147-A177-3AD203B41FA5}">
                      <a16:colId xmlns:a16="http://schemas.microsoft.com/office/drawing/2014/main" val="3260068865"/>
                    </a:ext>
                  </a:extLst>
                </a:gridCol>
                <a:gridCol w="1830126">
                  <a:extLst>
                    <a:ext uri="{9D8B030D-6E8A-4147-A177-3AD203B41FA5}">
                      <a16:colId xmlns:a16="http://schemas.microsoft.com/office/drawing/2014/main" val="3128156903"/>
                    </a:ext>
                  </a:extLst>
                </a:gridCol>
                <a:gridCol w="1101917">
                  <a:extLst>
                    <a:ext uri="{9D8B030D-6E8A-4147-A177-3AD203B41FA5}">
                      <a16:colId xmlns:a16="http://schemas.microsoft.com/office/drawing/2014/main" val="2999306846"/>
                    </a:ext>
                  </a:extLst>
                </a:gridCol>
                <a:gridCol w="1093305">
                  <a:extLst>
                    <a:ext uri="{9D8B030D-6E8A-4147-A177-3AD203B41FA5}">
                      <a16:colId xmlns:a16="http://schemas.microsoft.com/office/drawing/2014/main" val="1052207952"/>
                    </a:ext>
                  </a:extLst>
                </a:gridCol>
                <a:gridCol w="1063487">
                  <a:extLst>
                    <a:ext uri="{9D8B030D-6E8A-4147-A177-3AD203B41FA5}">
                      <a16:colId xmlns:a16="http://schemas.microsoft.com/office/drawing/2014/main" val="555826356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50-dimen.</a:t>
                      </a:r>
                      <a:r>
                        <a:rPr lang="en-US" baseline="0" dirty="0" smtClean="0"/>
                        <a:t> word-type </a:t>
                      </a:r>
                      <a:r>
                        <a:rPr lang="en-US" baseline="0" dirty="0" err="1" smtClean="0"/>
                        <a:t>embeddings</a:t>
                      </a:r>
                      <a:r>
                        <a:rPr lang="en-US" baseline="0" dirty="0" smtClean="0"/>
                        <a:t> (only 3 dimensions shown)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Context</a:t>
                      </a:r>
                      <a:r>
                        <a:rPr lang="en-US" baseline="0" dirty="0" smtClean="0"/>
                        <a:t> Dep.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839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Word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Dim 1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Dim 2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Dim 3 </a:t>
                      </a:r>
                      <a:r>
                        <a:rPr lang="en-DE" b="1" i="0" baseline="0" dirty="0" smtClean="0"/>
                        <a:t>…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POS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452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-0.234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78906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73756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-0.165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-0.122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stime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86027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Digit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73935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0.999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68401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-0.812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66292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52207" y="249391"/>
            <a:ext cx="7063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the Seminar at &lt;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stime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&gt; 4 pm will </a:t>
            </a: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01320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Contextualized </a:t>
            </a:r>
            <a:r>
              <a:rPr lang="en-US" dirty="0" err="1" smtClean="0"/>
              <a:t>embeddings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Contextualized word </a:t>
            </a:r>
            <a:r>
              <a:rPr lang="en-US" dirty="0" err="1" smtClean="0"/>
              <a:t>embeddings</a:t>
            </a:r>
            <a:r>
              <a:rPr lang="en-US" dirty="0" smtClean="0"/>
              <a:t> allow us to get a different representation of each word token, rather than word-type</a:t>
            </a:r>
          </a:p>
          <a:p>
            <a:pPr lvl="1"/>
            <a:r>
              <a:rPr lang="en-US" dirty="0" smtClean="0"/>
              <a:t>The entire sentence is used as context</a:t>
            </a:r>
          </a:p>
          <a:p>
            <a:pPr lvl="1"/>
            <a:r>
              <a:rPr lang="en-US" dirty="0" smtClean="0"/>
              <a:t>Some popular contextualized </a:t>
            </a:r>
            <a:r>
              <a:rPr lang="en-US" dirty="0" err="1" smtClean="0"/>
              <a:t>embeddings</a:t>
            </a:r>
            <a:r>
              <a:rPr lang="en-US" dirty="0" smtClean="0"/>
              <a:t> are ELMO and BERT</a:t>
            </a:r>
          </a:p>
          <a:p>
            <a:r>
              <a:rPr lang="en-US" dirty="0" smtClean="0"/>
              <a:t>Contextualized word </a:t>
            </a:r>
            <a:r>
              <a:rPr lang="en-US" dirty="0" err="1" smtClean="0"/>
              <a:t>embeddings</a:t>
            </a:r>
            <a:r>
              <a:rPr lang="en-US" dirty="0" smtClean="0"/>
              <a:t> capture the same information as word-type </a:t>
            </a:r>
            <a:r>
              <a:rPr lang="en-US" dirty="0" err="1" smtClean="0"/>
              <a:t>embeddings</a:t>
            </a:r>
            <a:endParaRPr lang="en-US" dirty="0"/>
          </a:p>
          <a:p>
            <a:r>
              <a:rPr lang="en-US" dirty="0"/>
              <a:t>B</a:t>
            </a:r>
            <a:r>
              <a:rPr lang="en-US" dirty="0" smtClean="0"/>
              <a:t>ut they additionally capture features that are context-dependent</a:t>
            </a:r>
          </a:p>
          <a:p>
            <a:r>
              <a:rPr lang="en-US" dirty="0" smtClean="0"/>
              <a:t>Makes many more generalizations available to the learner!</a:t>
            </a:r>
          </a:p>
          <a:p>
            <a:pPr lvl="1"/>
            <a:r>
              <a:rPr lang="en-US" dirty="0" smtClean="0"/>
              <a:t>Part-of-Speech (POS) distinctions will be accessible (as in our example)</a:t>
            </a:r>
          </a:p>
          <a:p>
            <a:pPr lvl="1"/>
            <a:r>
              <a:rPr lang="en-US" dirty="0" smtClean="0"/>
              <a:t>Polysemy, tokens of a word-type with the same word sense will have similar </a:t>
            </a:r>
            <a:r>
              <a:rPr lang="en-US" dirty="0" err="1" smtClean="0"/>
              <a:t>embeddings</a:t>
            </a:r>
            <a:endParaRPr lang="en-US" dirty="0" smtClean="0"/>
          </a:p>
          <a:p>
            <a:pPr lvl="1"/>
            <a:r>
              <a:rPr lang="en-US" dirty="0" smtClean="0"/>
              <a:t>Syntactic positions will be captured (e.g., Subject, Verb, Object)</a:t>
            </a:r>
          </a:p>
          <a:p>
            <a:pPr lvl="1"/>
            <a:r>
              <a:rPr lang="en-US" dirty="0" smtClean="0"/>
              <a:t>Semantic roles will also be captured (e.g., Agent, Patient in a passive sentence)</a:t>
            </a:r>
          </a:p>
          <a:p>
            <a:pPr lvl="1"/>
            <a:r>
              <a:rPr lang="en-US" dirty="0" smtClean="0"/>
              <a:t>Etc.</a:t>
            </a:r>
          </a:p>
          <a:p>
            <a:r>
              <a:rPr lang="en-US" dirty="0" smtClean="0"/>
              <a:t>Typically something like 400 dimensional vectors for each word token</a:t>
            </a:r>
          </a:p>
          <a:p>
            <a:pPr lvl="1"/>
            <a:r>
              <a:rPr lang="en-US" dirty="0" smtClean="0"/>
              <a:t>Input for computing the word-token </a:t>
            </a:r>
            <a:r>
              <a:rPr lang="en-US" dirty="0" err="1" smtClean="0"/>
              <a:t>embeddings</a:t>
            </a:r>
            <a:r>
              <a:rPr lang="en-US" dirty="0" smtClean="0"/>
              <a:t> is the entire sentence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527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Two classes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So far we discussed how to deal with a single label</a:t>
            </a:r>
          </a:p>
          <a:p>
            <a:pPr lvl="1"/>
            <a:r>
              <a:rPr lang="de-DE" dirty="0" smtClean="0"/>
              <a:t>At each position between two words we are asking whether there is a &lt;stime&gt; tag</a:t>
            </a:r>
          </a:p>
          <a:p>
            <a:r>
              <a:rPr lang="de-DE" dirty="0" smtClean="0"/>
              <a:t>This </a:t>
            </a:r>
            <a:r>
              <a:rPr lang="de-DE" dirty="0"/>
              <a:t>is called </a:t>
            </a:r>
            <a:r>
              <a:rPr lang="de-DE" b="1" dirty="0"/>
              <a:t>binary </a:t>
            </a:r>
            <a:r>
              <a:rPr lang="de-DE" b="1" dirty="0" smtClean="0"/>
              <a:t>classification</a:t>
            </a:r>
            <a:endParaRPr lang="de-DE" b="1" dirty="0"/>
          </a:p>
          <a:p>
            <a:r>
              <a:rPr lang="de-DE" dirty="0" smtClean="0"/>
              <a:t>However, we are interested in &lt;stime&gt; and &lt;/stime&gt; tags</a:t>
            </a:r>
          </a:p>
          <a:p>
            <a:r>
              <a:rPr lang="de-DE" dirty="0" smtClean="0"/>
              <a:t>How can we deal with this?</a:t>
            </a:r>
          </a:p>
          <a:p>
            <a:r>
              <a:rPr lang="de-DE" dirty="0" smtClean="0"/>
              <a:t>We can simply train one classifier on the &lt;stime&gt; prediction task </a:t>
            </a:r>
          </a:p>
          <a:p>
            <a:pPr lvl="1"/>
            <a:r>
              <a:rPr lang="de-DE" dirty="0" smtClean="0"/>
              <a:t>Here we are treating &lt;/stime&gt; positions like every other non &lt;stime&gt; position</a:t>
            </a:r>
          </a:p>
          <a:p>
            <a:r>
              <a:rPr lang="de-DE" dirty="0" smtClean="0"/>
              <a:t>And train another classifier on the &lt;/stime&gt; prediction task </a:t>
            </a:r>
          </a:p>
          <a:p>
            <a:pPr lvl="1"/>
            <a:r>
              <a:rPr lang="de-DE" dirty="0" smtClean="0"/>
              <a:t>Likewise, treating &lt;stime&gt; positions like every other non &lt;/stime&gt; position</a:t>
            </a:r>
          </a:p>
          <a:p>
            <a:r>
              <a:rPr lang="de-DE" dirty="0" smtClean="0"/>
              <a:t>If both classifiers predict "true" for a single position, take the one that has the highest dot product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More than two labels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We can generalize this idea to many possible labels</a:t>
            </a:r>
          </a:p>
          <a:p>
            <a:r>
              <a:rPr lang="de-DE" dirty="0" smtClean="0"/>
              <a:t>This is called </a:t>
            </a:r>
            <a:r>
              <a:rPr lang="de-DE" b="1" dirty="0" smtClean="0"/>
              <a:t>multiclass classification</a:t>
            </a:r>
          </a:p>
          <a:p>
            <a:pPr lvl="1"/>
            <a:r>
              <a:rPr lang="de-DE" dirty="0" smtClean="0"/>
              <a:t>We are picking one label (class) from a set of classes</a:t>
            </a:r>
          </a:p>
          <a:p>
            <a:r>
              <a:rPr lang="de-DE" dirty="0" smtClean="0"/>
              <a:t>For instance, maybe we are also interested in the &lt;etime&gt; and &lt;/etime&gt; labels</a:t>
            </a:r>
          </a:p>
          <a:p>
            <a:pPr lvl="1"/>
            <a:r>
              <a:rPr lang="de-DE" dirty="0" smtClean="0"/>
              <a:t>These labels indicate seminar end times, which are also often in the announcement emails</a:t>
            </a:r>
            <a:r>
              <a:rPr lang="de-DE" dirty="0"/>
              <a:t> </a:t>
            </a:r>
            <a:r>
              <a:rPr lang="de-DE" dirty="0" smtClean="0"/>
              <a:t>(see next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4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CMU Seminars - Example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800" dirty="0"/>
              <a:t>&lt;0.24.4.93.20.59.10.jgc+@NL.CS.CMU.EDU (Jaime Carbonell).0&gt;</a:t>
            </a:r>
          </a:p>
          <a:p>
            <a:pPr marL="0" indent="0">
              <a:buNone/>
            </a:pPr>
            <a:r>
              <a:rPr lang="de-DE" sz="1800" dirty="0" smtClean="0"/>
              <a:t>Type</a:t>
            </a:r>
            <a:r>
              <a:rPr lang="de-DE" sz="1800" dirty="0"/>
              <a:t>:     cmu.cs.proj.mt</a:t>
            </a:r>
          </a:p>
          <a:p>
            <a:pPr marL="0" indent="0">
              <a:buNone/>
            </a:pPr>
            <a:r>
              <a:rPr lang="de-DE" sz="1800" dirty="0" smtClean="0"/>
              <a:t>Topic</a:t>
            </a:r>
            <a:r>
              <a:rPr lang="de-DE" sz="1800" dirty="0"/>
              <a:t>:    &lt;speaker&gt;Nagao&lt;/speaker&gt; Talk</a:t>
            </a:r>
          </a:p>
          <a:p>
            <a:pPr marL="0" indent="0">
              <a:buNone/>
            </a:pPr>
            <a:r>
              <a:rPr lang="de-DE" sz="1800" dirty="0" smtClean="0"/>
              <a:t>Dates</a:t>
            </a:r>
            <a:r>
              <a:rPr lang="de-DE" sz="1800" dirty="0"/>
              <a:t>:    26-Apr-93</a:t>
            </a:r>
          </a:p>
          <a:p>
            <a:pPr marL="0" indent="0">
              <a:buNone/>
            </a:pPr>
            <a:r>
              <a:rPr lang="de-DE" sz="1800" dirty="0" smtClean="0"/>
              <a:t>Time</a:t>
            </a:r>
            <a:r>
              <a:rPr lang="de-DE" sz="1800" dirty="0"/>
              <a:t>:     &lt;stime&gt;10:00&lt;/stime&gt; - &lt;etime&gt;11:00 AM&lt;/etime&gt;</a:t>
            </a:r>
          </a:p>
          <a:p>
            <a:pPr marL="0" indent="0">
              <a:buNone/>
            </a:pPr>
            <a:r>
              <a:rPr lang="de-DE" sz="1800" dirty="0" smtClean="0"/>
              <a:t>PostedBy</a:t>
            </a:r>
            <a:r>
              <a:rPr lang="de-DE" sz="1800" dirty="0"/>
              <a:t>: jgc+ on 24-Apr-93 at 20:59 from NL.CS.CMU.EDU (Jaime Carbonell)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r>
              <a:rPr lang="de-DE" sz="1800" dirty="0" smtClean="0"/>
              <a:t>Abstract</a:t>
            </a:r>
            <a:r>
              <a:rPr lang="de-DE" sz="1800" dirty="0"/>
              <a:t>:</a:t>
            </a:r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r>
              <a:rPr lang="de-DE" sz="1800" dirty="0"/>
              <a:t>&lt;paragraph&gt;&lt;sentence&gt;This Monday, 4/26, &lt;speaker&gt;Prof. Makoto Nagao&lt;/speaker&gt; will give a seminar in </a:t>
            </a:r>
            <a:r>
              <a:rPr lang="de-DE" sz="1800" dirty="0" smtClean="0"/>
              <a:t>the &lt;</a:t>
            </a:r>
            <a:r>
              <a:rPr lang="de-DE" sz="1800" dirty="0"/>
              <a:t>location&gt;CMT red conference room&lt;/location&gt; &lt;stime&gt;10&lt;/stime&gt;-&lt;etime&gt;11am&lt;/etime&gt; on recent MT research results&lt;/sentence&gt;.&lt;/paragraph&gt;</a:t>
            </a:r>
          </a:p>
          <a:p>
            <a:pPr marL="0" indent="0"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65371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One against all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We can generalize the way we handled two binary classification decisions to many labels</a:t>
            </a:r>
          </a:p>
          <a:p>
            <a:r>
              <a:rPr lang="de-DE" dirty="0" smtClean="0"/>
              <a:t>Let's add the &lt;etime&gt; and &lt;/etime&gt; labels</a:t>
            </a:r>
          </a:p>
          <a:p>
            <a:r>
              <a:rPr lang="de-DE" dirty="0" smtClean="0"/>
              <a:t>We can train a classifier for each tag</a:t>
            </a:r>
          </a:p>
          <a:p>
            <a:pPr lvl="1"/>
            <a:r>
              <a:rPr lang="de-DE" dirty="0" smtClean="0"/>
              <a:t>Just as before, every position that is not an &lt;etime&gt; is a negative example for the &lt;etime&gt; classifier, and likewise for &lt;/etime&gt;</a:t>
            </a:r>
          </a:p>
          <a:p>
            <a:r>
              <a:rPr lang="de-DE" dirty="0" smtClean="0"/>
              <a:t>If multiple classifiers say "true", take the classifier with the highest dot product</a:t>
            </a:r>
          </a:p>
          <a:p>
            <a:r>
              <a:rPr lang="de-DE" dirty="0" smtClean="0"/>
              <a:t>This is called </a:t>
            </a:r>
            <a:r>
              <a:rPr lang="de-DE" b="1" dirty="0" smtClean="0"/>
              <a:t>one-against-all</a:t>
            </a:r>
          </a:p>
          <a:p>
            <a:r>
              <a:rPr lang="de-DE" dirty="0" smtClean="0"/>
              <a:t>It is a quite reasonable way to use binary classification to predict one of multiple classes</a:t>
            </a:r>
          </a:p>
          <a:p>
            <a:pPr lvl="1"/>
            <a:r>
              <a:rPr lang="de-DE" dirty="0" smtClean="0"/>
              <a:t>It is not the only option, but it is easy to understand (and to implement too!)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4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Optional: "notag" classifier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dirty="0" smtClean="0"/>
              <a:t>Actually, not inserting a tag is also a decision</a:t>
            </a:r>
          </a:p>
          <a:p>
            <a:r>
              <a:rPr lang="de-DE" dirty="0" smtClean="0"/>
              <a:t>When working with multiple classifiers, we could train a classifier for "no tag here" too</a:t>
            </a:r>
          </a:p>
          <a:p>
            <a:r>
              <a:rPr lang="de-DE" dirty="0" smtClean="0"/>
              <a:t>This is trained using all positions that do not have a tag as positive examples</a:t>
            </a:r>
          </a:p>
          <a:p>
            <a:pPr lvl="1"/>
            <a:r>
              <a:rPr lang="de-DE" dirty="0" smtClean="0"/>
              <a:t>And all positions that have tags as negative examples</a:t>
            </a:r>
          </a:p>
          <a:p>
            <a:r>
              <a:rPr lang="de-DE" dirty="0" smtClean="0"/>
              <a:t>And again, we take the highest activation as the winning class</a:t>
            </a:r>
          </a:p>
          <a:p>
            <a:pPr lvl="1"/>
            <a:r>
              <a:rPr lang="de-DE" dirty="0" smtClean="0"/>
              <a:t>What happens if all of the classifications are negative?</a:t>
            </a:r>
          </a:p>
          <a:p>
            <a:pPr lvl="1"/>
            <a:r>
              <a:rPr lang="de-DE" dirty="0" smtClean="0"/>
              <a:t>We still take the highest activation!</a:t>
            </a:r>
          </a:p>
          <a:p>
            <a:r>
              <a:rPr lang="de-DE" dirty="0" smtClean="0"/>
              <a:t>This is usually not done in domains with a heavy imbalance of "notag" like decisions, but it is an interesting possibility</a:t>
            </a:r>
          </a:p>
          <a:p>
            <a:endParaRPr lang="de-DE" dirty="0" smtClean="0"/>
          </a:p>
          <a:p>
            <a:r>
              <a:rPr lang="de-DE" dirty="0" smtClean="0"/>
              <a:t>Question: what would happen to the weight vector if we did this in the binary classification (&lt;stime&gt; or no &lt;stime&gt;) case?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60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Summary: Multiclass classification</a:t>
            </a:r>
            <a:endParaRPr lang="de-D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We discussed </a:t>
            </a:r>
            <a:r>
              <a:rPr lang="de-DE" b="1" dirty="0" smtClean="0"/>
              <a:t>one-against-all</a:t>
            </a:r>
            <a:r>
              <a:rPr lang="de-DE" dirty="0" smtClean="0"/>
              <a:t>, a framework for combining binary classifiers</a:t>
            </a:r>
          </a:p>
          <a:p>
            <a:r>
              <a:rPr lang="de-DE" dirty="0" smtClean="0"/>
              <a:t>It is not the only way to do this, but it often works pretty well</a:t>
            </a:r>
          </a:p>
          <a:p>
            <a:pPr lvl="1"/>
            <a:r>
              <a:rPr lang="de-DE" dirty="0" smtClean="0"/>
              <a:t>There are also techniques involving building classifiers on different subsets of the data and voting for classes</a:t>
            </a:r>
          </a:p>
          <a:p>
            <a:pPr lvl="1"/>
            <a:r>
              <a:rPr lang="de-DE" dirty="0" smtClean="0"/>
              <a:t>And other techniques can involve, e.g., a sequence of classification decisions (for instance, a tree-like structure of classifications)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/>
              <a:t>When is it useful?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909763"/>
            <a:ext cx="7772400" cy="4114800"/>
          </a:xfrm>
        </p:spPr>
        <p:txBody>
          <a:bodyPr/>
          <a:lstStyle/>
          <a:p>
            <a:pPr lvl="1">
              <a:buFont typeface="Wingdings" pitchFamily="2" charset="2"/>
              <a:buChar char="q"/>
            </a:pPr>
            <a:r>
              <a:rPr lang="en-GB" altLang="de-DE"/>
              <a:t>Medical diagnosis</a:t>
            </a:r>
          </a:p>
          <a:p>
            <a:pPr lvl="1">
              <a:buFont typeface="Wingdings" pitchFamily="2" charset="2"/>
              <a:buChar char="q"/>
            </a:pPr>
            <a:r>
              <a:rPr lang="en-GB" altLang="de-DE"/>
              <a:t>Equipment diagnosis</a:t>
            </a:r>
          </a:p>
          <a:p>
            <a:pPr lvl="1">
              <a:buFont typeface="Wingdings" pitchFamily="2" charset="2"/>
              <a:buChar char="q"/>
            </a:pPr>
            <a:r>
              <a:rPr lang="en-GB" altLang="de-DE"/>
              <a:t>Credit risk analysis</a:t>
            </a:r>
          </a:p>
          <a:p>
            <a:pPr lvl="1">
              <a:buFont typeface="Wingdings" pitchFamily="2" charset="2"/>
              <a:buChar char="q"/>
            </a:pPr>
            <a:r>
              <a:rPr lang="en-GB" altLang="de-DE"/>
              <a:t>etc</a:t>
            </a:r>
          </a:p>
          <a:p>
            <a:pPr lvl="1">
              <a:buFont typeface="Wingdings" pitchFamily="2" charset="2"/>
              <a:buChar char="§"/>
            </a:pPr>
            <a:endParaRPr lang="en-GB" altLang="de-DE"/>
          </a:p>
        </p:txBody>
      </p:sp>
      <p:sp>
        <p:nvSpPr>
          <p:cNvPr id="5" name="TextBox 4"/>
          <p:cNvSpPr txBox="1"/>
          <p:nvPr/>
        </p:nvSpPr>
        <p:spPr>
          <a:xfrm>
            <a:off x="7569530" y="6617061"/>
            <a:ext cx="15359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solidFill>
                  <a:prstClr val="black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Slide from A. Kaban</a:t>
            </a:r>
          </a:p>
        </p:txBody>
      </p:sp>
    </p:spTree>
    <p:extLst>
      <p:ext uri="{BB962C8B-B14F-4D97-AF65-F5344CB8AC3E}">
        <p14:creationId xmlns:p14="http://schemas.microsoft.com/office/powerpoint/2010/main" val="225704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Binary classifiers and sequences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As we saw a few lectures ago, we can detect seminar start times by using two binary classifiers:</a:t>
            </a:r>
          </a:p>
          <a:p>
            <a:pPr lvl="1"/>
            <a:r>
              <a:rPr lang="de-DE" dirty="0" smtClean="0"/>
              <a:t>One for &lt;stime&gt;</a:t>
            </a:r>
          </a:p>
          <a:p>
            <a:pPr lvl="1"/>
            <a:r>
              <a:rPr lang="de-DE" dirty="0" smtClean="0"/>
              <a:t>One for &lt;/stime&gt;</a:t>
            </a:r>
          </a:p>
          <a:p>
            <a:r>
              <a:rPr lang="de-DE" dirty="0" smtClean="0"/>
              <a:t>And recall that if they both say "true" to the same position, take the highest dot product</a:t>
            </a:r>
          </a:p>
          <a:p>
            <a:pPr lvl="1"/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0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Then we need to actually annotate the document</a:t>
            </a:r>
          </a:p>
          <a:p>
            <a:r>
              <a:rPr lang="de-DE" smtClean="0"/>
              <a:t>But this </a:t>
            </a:r>
            <a:r>
              <a:rPr lang="de-DE" dirty="0" smtClean="0"/>
              <a:t>is problematic...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concerns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33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981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4290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006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248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696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rot="5400000" flipH="1" flipV="1">
            <a:off x="15247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5400000" flipH="1" flipV="1">
            <a:off x="57919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3716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50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rot="5400000" flipH="1" flipV="1">
            <a:off x="29725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8194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09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5052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8768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324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7772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rot="5400000" flipH="1" flipV="1">
            <a:off x="16009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rot="5400000" flipH="1" flipV="1">
            <a:off x="58681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14478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912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 rot="5400000" flipH="1" flipV="1">
            <a:off x="30487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28956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rot="5400000" flipH="1" flipV="1">
            <a:off x="44203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43434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858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133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419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8674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rot="5400000" flipH="1" flipV="1">
            <a:off x="16771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rot="5400000" flipH="1" flipV="1">
            <a:off x="54109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152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33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81400" y="49530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prstClr val="black"/>
                </a:solidFill>
                <a:latin typeface="Arial" pitchFamily="-107" charset="0"/>
              </a:rPr>
              <a:t>…</a:t>
            </a:r>
            <a:endParaRPr lang="en-US" sz="36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239000" y="6509266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prstClr val="black"/>
                </a:solidFill>
              </a:rPr>
              <a:t>Slide from Kauchak</a:t>
            </a:r>
            <a:endParaRPr lang="de-DE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4176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 basic approach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One way to deal with this is to use a greedy algorithm</a:t>
            </a:r>
          </a:p>
          <a:p>
            <a:r>
              <a:rPr lang="de-DE" dirty="0" smtClean="0"/>
              <a:t>Loop:</a:t>
            </a:r>
          </a:p>
          <a:p>
            <a:pPr lvl="1"/>
            <a:r>
              <a:rPr lang="de-DE" dirty="0" smtClean="0"/>
              <a:t>Scan the document until the &lt;stime&gt; classifier says true</a:t>
            </a:r>
          </a:p>
          <a:p>
            <a:pPr lvl="1"/>
            <a:r>
              <a:rPr lang="de-DE" dirty="0" smtClean="0"/>
              <a:t>Then scan the document until the &lt;/stime&gt; classifier says true</a:t>
            </a:r>
          </a:p>
          <a:p>
            <a:r>
              <a:rPr lang="de-DE" dirty="0" smtClean="0"/>
              <a:t>If the last tag inserted was &lt;stime&gt; then insert a &lt;/stime&gt; at the end of the document</a:t>
            </a:r>
          </a:p>
          <a:p>
            <a:r>
              <a:rPr lang="de-DE" dirty="0" smtClean="0"/>
              <a:t>Naturally, there are smarter algorithms than this that will do a little better</a:t>
            </a:r>
          </a:p>
          <a:p>
            <a:r>
              <a:rPr lang="de-DE" dirty="0" smtClean="0"/>
              <a:t>But the major problem here is more basic. </a:t>
            </a:r>
          </a:p>
          <a:p>
            <a:pPr lvl="1"/>
            <a:r>
              <a:rPr lang="de-DE" dirty="0" smtClean="0"/>
              <a:t>Relying on these two </a:t>
            </a:r>
            <a:r>
              <a:rPr lang="de-DE" b="1" dirty="0" smtClean="0"/>
              <a:t>independent</a:t>
            </a:r>
            <a:r>
              <a:rPr lang="de-DE" dirty="0" smtClean="0"/>
              <a:t> classifiers is not optimal!</a:t>
            </a:r>
          </a:p>
          <a:p>
            <a:pPr marL="457200" lvl="1" indent="0">
              <a:buNone/>
            </a:pPr>
            <a:r>
              <a:rPr lang="de-DE" dirty="0" smtClean="0"/>
              <a:t>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63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"/>
            <a:ext cx="8229600" cy="923593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How can we deal better with sequences?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895"/>
            <a:ext cx="8229600" cy="4964313"/>
          </a:xfrm>
        </p:spPr>
        <p:txBody>
          <a:bodyPr/>
          <a:lstStyle/>
          <a:p>
            <a:r>
              <a:rPr lang="de-DE" dirty="0" smtClean="0"/>
              <a:t>We can make our classification decisions dependent on previous classification decisions</a:t>
            </a:r>
          </a:p>
          <a:p>
            <a:r>
              <a:rPr lang="de-DE" dirty="0" smtClean="0"/>
              <a:t>For instance, think of the Hidden Markov Model as used in POS-tagging</a:t>
            </a:r>
          </a:p>
          <a:p>
            <a:r>
              <a:rPr lang="de-DE" dirty="0" smtClean="0"/>
              <a:t>The probability of a verb increases after a noun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03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Sequence Classification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 will do the following</a:t>
            </a:r>
          </a:p>
          <a:p>
            <a:pPr lvl="1"/>
            <a:r>
              <a:rPr lang="de-DE" dirty="0" smtClean="0"/>
              <a:t>We will add a feature template into each classification decision representing the </a:t>
            </a:r>
            <a:r>
              <a:rPr lang="de-DE" b="1" dirty="0" smtClean="0"/>
              <a:t>previous classification decision</a:t>
            </a:r>
          </a:p>
          <a:p>
            <a:pPr lvl="1"/>
            <a:r>
              <a:rPr lang="de-DE" dirty="0" smtClean="0"/>
              <a:t>And we will change the labels we are predicting, so that in the span between a start and end boundary we are predicting a different label than outside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8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idea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2975"/>
            <a:ext cx="82296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</a:t>
            </a:r>
          </a:p>
          <a:p>
            <a:pPr marL="0" indent="0">
              <a:buNone/>
            </a:pPr>
            <a:r>
              <a:rPr lang="de-DE" sz="1800" dirty="0" smtClean="0"/>
              <a:t>                            &lt;stime&gt;       in-stime            &lt;/stime&gt;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712720"/>
            <a:ext cx="84124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The basic idea is that we want to use the previous classification decision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We add a special feature template  -1_label_XXX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For instance, between 4 and pm, we have:</a:t>
            </a:r>
          </a:p>
          <a:p>
            <a:r>
              <a:rPr lang="de-DE" sz="2400" dirty="0" smtClean="0">
                <a:latin typeface="Century Gothic"/>
                <a:cs typeface="Century Gothic"/>
              </a:rPr>
              <a:t>    -1_label_&lt;stime&gt;</a:t>
            </a:r>
          </a:p>
          <a:p>
            <a:endParaRPr lang="de-DE" sz="24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Suppose we have learned reasonable classifiers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How often should we get a &lt;stime&gt; classification here? (Think about the training data in this sort of position)</a:t>
            </a:r>
          </a:p>
        </p:txBody>
      </p:sp>
    </p:spTree>
    <p:extLst>
      <p:ext uri="{BB962C8B-B14F-4D97-AF65-F5344CB8AC3E}">
        <p14:creationId xmlns:p14="http://schemas.microsoft.com/office/powerpoint/2010/main" val="62116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-1_label_&lt;stime&gt;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This should be an extremely strong indicator not to annotate a &lt;stime&gt;</a:t>
            </a:r>
          </a:p>
          <a:p>
            <a:endParaRPr lang="de-DE" dirty="0"/>
          </a:p>
          <a:p>
            <a:r>
              <a:rPr lang="de-DE" dirty="0" smtClean="0"/>
              <a:t>What else should it indicate?</a:t>
            </a:r>
          </a:p>
          <a:p>
            <a:pPr lvl="1"/>
            <a:r>
              <a:rPr lang="de-DE" dirty="0" smtClean="0"/>
              <a:t>It should indicate that there must be either a in-stime or a &lt;/stime&gt; here!</a:t>
            </a:r>
            <a:endParaRPr lang="de-DE" dirty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0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Changing the problem slightly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We'll now change the problem to a problem of annotating tokens (rather than annotating boundaries)</a:t>
            </a:r>
          </a:p>
          <a:p>
            <a:r>
              <a:rPr lang="de-DE" dirty="0" smtClean="0"/>
              <a:t>This is traditional in IE, and you'll see that it is slightly more powerful than the boundary style of annotation</a:t>
            </a:r>
          </a:p>
          <a:p>
            <a:r>
              <a:rPr lang="de-DE" dirty="0" smtClean="0"/>
              <a:t>We also make less decisions (see next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39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IOB markup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2975"/>
            <a:ext cx="86868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             will         be          on          ...</a:t>
            </a:r>
          </a:p>
          <a:p>
            <a:pPr marL="0" indent="0">
              <a:buNone/>
            </a:pPr>
            <a:r>
              <a:rPr lang="de-DE" sz="1800" dirty="0" smtClean="0"/>
              <a:t>O                     O                 B-stime         I-stime        O           O            O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453640"/>
            <a:ext cx="84124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This is called IOB markup (or BIO = begin-in-out)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This is a standardly used markup when modeling IE problems as sequence classification problems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We can use a variety of models to solve this problem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One popular model is the Hidden Markov Model, which you have seen in Statistical Methods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There, the label is the state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However, in this course we will (mostly) stay more general and talk about binary classifiers and one-against-all</a:t>
            </a:r>
          </a:p>
        </p:txBody>
      </p:sp>
    </p:spTree>
    <p:extLst>
      <p:ext uri="{BB962C8B-B14F-4D97-AF65-F5344CB8AC3E}">
        <p14:creationId xmlns:p14="http://schemas.microsoft.com/office/powerpoint/2010/main" val="17936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Decision Trees vs. Linear Models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Decision Trees are an intuitive way to learn classifiers from data</a:t>
            </a:r>
          </a:p>
          <a:p>
            <a:pPr lvl="1"/>
            <a:r>
              <a:rPr lang="de-DE" dirty="0" smtClean="0"/>
              <a:t>They fit the training data well</a:t>
            </a:r>
          </a:p>
          <a:p>
            <a:pPr lvl="1"/>
            <a:r>
              <a:rPr lang="de-DE" dirty="0" smtClean="0"/>
              <a:t>With heavy pruning, you can control overfitting</a:t>
            </a:r>
          </a:p>
          <a:p>
            <a:r>
              <a:rPr lang="de-DE" dirty="0" smtClean="0"/>
              <a:t>NLP practitioners often use linear </a:t>
            </a:r>
            <a:r>
              <a:rPr lang="de-DE" dirty="0" err="1" smtClean="0"/>
              <a:t>models</a:t>
            </a:r>
            <a:r>
              <a:rPr lang="de-DE" dirty="0" smtClean="0"/>
              <a:t> </a:t>
            </a:r>
            <a:r>
              <a:rPr lang="de-DE" dirty="0" err="1" smtClean="0"/>
              <a:t>instead</a:t>
            </a:r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3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(Greedy) classification with IOB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2975"/>
            <a:ext cx="86868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             will         be          on          ...</a:t>
            </a:r>
          </a:p>
          <a:p>
            <a:pPr marL="0" indent="0">
              <a:buNone/>
            </a:pPr>
            <a:r>
              <a:rPr lang="de-DE" sz="1800" dirty="0" smtClean="0"/>
              <a:t>O                     O                 B-stime         I-stime        O           O            O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453640"/>
            <a:ext cx="84124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To perform greedy classification, first run your classifier on "Seminar" </a:t>
            </a:r>
            <a:endParaRPr lang="de-DE" sz="20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You can use a label feature here like</a:t>
            </a:r>
          </a:p>
          <a:p>
            <a:r>
              <a:rPr lang="de-DE" sz="2000" dirty="0">
                <a:latin typeface="Century Gothic"/>
                <a:cs typeface="Century Gothic"/>
              </a:rPr>
              <a:t> </a:t>
            </a:r>
            <a:r>
              <a:rPr lang="de-DE" sz="2000" dirty="0" smtClean="0">
                <a:latin typeface="Century Gothic"/>
                <a:cs typeface="Century Gothic"/>
              </a:rPr>
              <a:t>   -1_Label_StartOfSentence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Suppose you correctly choose "O"</a:t>
            </a:r>
            <a:endParaRPr lang="de-DE" sz="20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Then when classifying "at", use the feature:</a:t>
            </a:r>
          </a:p>
          <a:p>
            <a:r>
              <a:rPr lang="de-DE" sz="2000" dirty="0">
                <a:latin typeface="Century Gothic"/>
                <a:cs typeface="Century Gothic"/>
              </a:rPr>
              <a:t> </a:t>
            </a:r>
            <a:r>
              <a:rPr lang="de-DE" sz="2000" dirty="0" smtClean="0">
                <a:latin typeface="Century Gothic"/>
                <a:cs typeface="Century Gothic"/>
              </a:rPr>
              <a:t>   -1_Label_O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Suppose you correctly choose "O"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cs typeface="Century Gothic"/>
              </a:rPr>
              <a:t>Then when classifying </a:t>
            </a:r>
            <a:r>
              <a:rPr lang="de-DE" sz="2000" dirty="0" smtClean="0">
                <a:cs typeface="Century Gothic"/>
              </a:rPr>
              <a:t>"4", </a:t>
            </a:r>
            <a:r>
              <a:rPr lang="de-DE" sz="2000" dirty="0">
                <a:cs typeface="Century Gothic"/>
              </a:rPr>
              <a:t>use the feature:</a:t>
            </a:r>
          </a:p>
          <a:p>
            <a:r>
              <a:rPr lang="de-DE" sz="2000" dirty="0">
                <a:cs typeface="Century Gothic"/>
              </a:rPr>
              <a:t>    -1_Label_O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cs typeface="Century Gothic"/>
              </a:rPr>
              <a:t>Suppose you correctly choose </a:t>
            </a:r>
            <a:r>
              <a:rPr lang="de-DE" sz="2000" dirty="0" smtClean="0">
                <a:cs typeface="Century Gothic"/>
              </a:rPr>
              <a:t>"B-stime"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cs typeface="Century Gothic"/>
              </a:rPr>
              <a:t>Then when classifying "pm", use the feature:</a:t>
            </a:r>
          </a:p>
          <a:p>
            <a:r>
              <a:rPr lang="de-DE" sz="2000" dirty="0" smtClean="0">
                <a:cs typeface="Century Gothic"/>
              </a:rPr>
              <a:t>    -1_Label_B-stime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cs typeface="Century Gothic"/>
              </a:rPr>
              <a:t>Etc...</a:t>
            </a:r>
          </a:p>
          <a:p>
            <a:endParaRPr lang="de-DE" sz="20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93871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How to create the training data (do feature extraction) should be obvious</a:t>
            </a:r>
          </a:p>
          <a:p>
            <a:pPr lvl="1"/>
            <a:r>
              <a:rPr lang="de-DE" dirty="0" smtClean="0"/>
              <a:t>We can just use the gold standard label of the previous position as our feature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9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BIEWO Markup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 popular alternative to IOB markup is BIEWO markup</a:t>
            </a:r>
          </a:p>
          <a:p>
            <a:r>
              <a:rPr lang="de-DE" dirty="0" smtClean="0"/>
              <a:t>E stands for "end"</a:t>
            </a:r>
          </a:p>
          <a:p>
            <a:r>
              <a:rPr lang="de-DE" dirty="0" smtClean="0"/>
              <a:t>W stands for "whole", meaning we have a one-word entity (i.e., this position is both the begin and end)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79120" y="5551615"/>
            <a:ext cx="8229600" cy="1016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de-DE" sz="1800" dirty="0" smtClean="0"/>
              <a:t>Seminar          at                4                   will         be          on           ...</a:t>
            </a:r>
          </a:p>
          <a:p>
            <a:pPr marL="0" indent="0">
              <a:buFont typeface="Arial"/>
              <a:buNone/>
            </a:pPr>
            <a:r>
              <a:rPr lang="de-DE" sz="1800" dirty="0" smtClean="0"/>
              <a:t>O                     O                 W-stime       O           O            O</a:t>
            </a:r>
          </a:p>
          <a:p>
            <a:pPr marL="0" indent="0">
              <a:buFont typeface="Arial"/>
              <a:buNone/>
            </a:pPr>
            <a:endParaRPr lang="de-DE" sz="1800" dirty="0" smtClean="0"/>
          </a:p>
          <a:p>
            <a:pPr marL="0" indent="0">
              <a:buFont typeface="Arial"/>
              <a:buNone/>
            </a:pPr>
            <a:endParaRPr lang="de-DE" sz="1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4519550"/>
            <a:ext cx="8229600" cy="1016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de-DE" sz="1800" dirty="0" smtClean="0"/>
              <a:t>Seminar          at                4                    pm             will         be          on     ...</a:t>
            </a:r>
          </a:p>
          <a:p>
            <a:pPr marL="0" indent="0">
              <a:buFont typeface="Arial"/>
              <a:buNone/>
            </a:pPr>
            <a:r>
              <a:rPr lang="de-DE" sz="1800" dirty="0" smtClean="0"/>
              <a:t>O                     O                 B-stime         E-stime        O           O            O</a:t>
            </a:r>
          </a:p>
          <a:p>
            <a:pPr marL="0" indent="0">
              <a:buFont typeface="Arial"/>
              <a:buNone/>
            </a:pPr>
            <a:endParaRPr lang="de-DE" sz="1800" dirty="0" smtClean="0"/>
          </a:p>
          <a:p>
            <a:pPr marL="0" indent="0">
              <a:buFont typeface="Arial"/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203284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BIEWO vs IOB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BIEWO fragments the training data</a:t>
            </a:r>
          </a:p>
          <a:p>
            <a:pPr lvl="1"/>
            <a:r>
              <a:rPr lang="de-DE" dirty="0" smtClean="0"/>
              <a:t>Recall that we are learning a binary classifier for each label</a:t>
            </a:r>
          </a:p>
          <a:p>
            <a:pPr lvl="1"/>
            <a:r>
              <a:rPr lang="de-DE" dirty="0" smtClean="0"/>
              <a:t>In our two examples on the previous slide, this means we are not using the same classifiers!</a:t>
            </a:r>
          </a:p>
          <a:p>
            <a:r>
              <a:rPr lang="de-DE" dirty="0" smtClean="0"/>
              <a:t>Use BIEWO when single-word mentions require different features to be active than the first word of a multi-word mention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6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Conclusion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I've taught you the basics of:</a:t>
            </a:r>
          </a:p>
          <a:p>
            <a:pPr lvl="1"/>
            <a:r>
              <a:rPr lang="de-DE" dirty="0" smtClean="0"/>
              <a:t>Binary classification</a:t>
            </a:r>
            <a:r>
              <a:rPr lang="de-DE" dirty="0"/>
              <a:t> </a:t>
            </a:r>
            <a:r>
              <a:rPr lang="de-DE" dirty="0" err="1" smtClean="0"/>
              <a:t>using</a:t>
            </a:r>
            <a:r>
              <a:rPr lang="de-DE" dirty="0" smtClean="0"/>
              <a:t> </a:t>
            </a:r>
            <a:r>
              <a:rPr lang="de-DE" dirty="0" err="1" smtClean="0"/>
              <a:t>features</a:t>
            </a:r>
            <a:endParaRPr lang="de-DE" dirty="0" smtClean="0"/>
          </a:p>
          <a:p>
            <a:pPr lvl="2"/>
            <a:r>
              <a:rPr lang="en-US" dirty="0"/>
              <a:t>I also briefly presented word-type </a:t>
            </a:r>
            <a:r>
              <a:rPr lang="en-US" dirty="0" err="1"/>
              <a:t>embeddings</a:t>
            </a:r>
            <a:r>
              <a:rPr lang="en-US" dirty="0"/>
              <a:t> (word2vec) and contextualized word-token </a:t>
            </a:r>
            <a:r>
              <a:rPr lang="en-US" dirty="0" err="1"/>
              <a:t>embeddings</a:t>
            </a:r>
            <a:r>
              <a:rPr lang="en-US" dirty="0"/>
              <a:t> (</a:t>
            </a:r>
            <a:r>
              <a:rPr lang="en-US" dirty="0" err="1"/>
              <a:t>e.g</a:t>
            </a:r>
            <a:r>
              <a:rPr lang="en-US" dirty="0"/>
              <a:t>,. BERT, ELMO</a:t>
            </a:r>
            <a:r>
              <a:rPr lang="en-US" dirty="0" smtClean="0"/>
              <a:t>)</a:t>
            </a:r>
            <a:endParaRPr lang="de-DE" dirty="0" smtClean="0"/>
          </a:p>
          <a:p>
            <a:pPr lvl="1"/>
            <a:r>
              <a:rPr lang="de-DE" dirty="0" smtClean="0"/>
              <a:t>Multiclass classification (using one-against-all)</a:t>
            </a:r>
          </a:p>
          <a:p>
            <a:pPr lvl="1"/>
            <a:r>
              <a:rPr lang="de-DE" dirty="0" smtClean="0"/>
              <a:t>Sequence classification (using a feature that uses the previous decision)</a:t>
            </a:r>
          </a:p>
          <a:p>
            <a:pPr lvl="2"/>
            <a:r>
              <a:rPr lang="de-DE" dirty="0" smtClean="0"/>
              <a:t>And IOB or BIEWO labels</a:t>
            </a:r>
          </a:p>
          <a:p>
            <a:r>
              <a:rPr lang="de-DE" dirty="0" smtClean="0"/>
              <a:t>I've skipped a lot of details</a:t>
            </a:r>
          </a:p>
          <a:p>
            <a:pPr lvl="1"/>
            <a:r>
              <a:rPr lang="de-DE" dirty="0" smtClean="0"/>
              <a:t>I haven't talked about non-greedy ways to do sequence classification</a:t>
            </a:r>
          </a:p>
          <a:p>
            <a:pPr lvl="1"/>
            <a:r>
              <a:rPr lang="de-DE" dirty="0" smtClean="0"/>
              <a:t>And I didn't talk about probabilities, which are used directly, or at least approximated, in many kinds of commonly used linear models!</a:t>
            </a:r>
          </a:p>
          <a:p>
            <a:r>
              <a:rPr lang="de-DE" dirty="0" smtClean="0"/>
              <a:t>Hopefully what I did tell you is fairly intuitive and helps you understand classification, that is the goal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59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Further reading:</a:t>
            </a:r>
          </a:p>
          <a:p>
            <a:pPr lvl="1"/>
            <a:r>
              <a:rPr lang="en-US" dirty="0" smtClean="0"/>
              <a:t>Tom Mitchell. Machine Learning. McGraw Hill 1997 </a:t>
            </a:r>
            <a:r>
              <a:rPr lang="en-US" dirty="0"/>
              <a:t>(text </a:t>
            </a:r>
            <a:r>
              <a:rPr lang="en-US" dirty="0" smtClean="0"/>
              <a:t>book, not free)</a:t>
            </a:r>
            <a:endParaRPr lang="en-US" dirty="0"/>
          </a:p>
          <a:p>
            <a:r>
              <a:rPr lang="en-US" dirty="0" smtClean="0"/>
              <a:t>More advanced, highly recommended:</a:t>
            </a:r>
          </a:p>
          <a:p>
            <a:pPr lvl="1"/>
            <a:r>
              <a:rPr lang="en-US" dirty="0" smtClean="0"/>
              <a:t>Hal </a:t>
            </a:r>
            <a:r>
              <a:rPr lang="en-US" dirty="0" err="1" smtClean="0"/>
              <a:t>Daumé</a:t>
            </a:r>
            <a:r>
              <a:rPr lang="en-US" dirty="0" smtClean="0"/>
              <a:t> III. A Course </a:t>
            </a:r>
            <a:r>
              <a:rPr lang="en-US" dirty="0"/>
              <a:t>in Machine </a:t>
            </a:r>
            <a:r>
              <a:rPr lang="en-US" dirty="0" smtClean="0"/>
              <a:t>Learning. 2017 (beta version 0.99, free, or 1.0, not free)</a:t>
            </a:r>
          </a:p>
          <a:p>
            <a:r>
              <a:rPr lang="en-US" dirty="0" smtClean="0"/>
              <a:t>Word </a:t>
            </a:r>
            <a:r>
              <a:rPr lang="en-US" dirty="0" err="1" smtClean="0"/>
              <a:t>embeddings</a:t>
            </a:r>
            <a:r>
              <a:rPr lang="en-US" dirty="0"/>
              <a:t> </a:t>
            </a:r>
            <a:r>
              <a:rPr lang="en-US" dirty="0" smtClean="0"/>
              <a:t>(including word2vec, ELMO, BERT):</a:t>
            </a:r>
            <a:endParaRPr lang="en-US" dirty="0"/>
          </a:p>
          <a:p>
            <a:pPr lvl="1"/>
            <a:r>
              <a:rPr lang="en-US" dirty="0" smtClean="0"/>
              <a:t>Noah Smith. Contextual Word Representations: A Contextual Introduction. </a:t>
            </a:r>
            <a:r>
              <a:rPr lang="en-US" dirty="0" err="1" smtClean="0"/>
              <a:t>arXiv</a:t>
            </a:r>
            <a:r>
              <a:rPr lang="en-US" dirty="0" smtClean="0"/>
              <a:t> 2019 (short article, free)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168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Time allowing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Time allowing, I will briefly cover some of our work on using a linear model in Moses to select phrases</a:t>
            </a:r>
          </a:p>
          <a:p>
            <a:pPr lvl="1"/>
            <a:r>
              <a:rPr lang="de-DE" dirty="0" smtClean="0"/>
              <a:t>Moses primarily uses the two feature functions phrase-based p(e|f) and p(f|e)</a:t>
            </a:r>
          </a:p>
          <a:p>
            <a:pPr lvl="1"/>
            <a:r>
              <a:rPr lang="de-DE" dirty="0" smtClean="0"/>
              <a:t>These are learned from the word alignment</a:t>
            </a:r>
          </a:p>
          <a:p>
            <a:pPr lvl="1"/>
            <a:r>
              <a:rPr lang="de-DE" dirty="0" smtClean="0"/>
              <a:t>p(e|f) is the percentage of times that the source phrase f is translated to the target phrase e</a:t>
            </a:r>
          </a:p>
          <a:p>
            <a:pPr lvl="1"/>
            <a:r>
              <a:rPr lang="de-DE" dirty="0" smtClean="0"/>
              <a:t>An alternative is to use a linear classifier with features based on context instead of this simple statistic</a:t>
            </a:r>
          </a:p>
          <a:p>
            <a:pPr lvl="1"/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81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7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attention!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61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I'll first talk about encoding sets of rules in a decision tree</a:t>
            </a:r>
          </a:p>
          <a:p>
            <a:r>
              <a:rPr lang="en-US" dirty="0" smtClean="0"/>
              <a:t>Then I'll </a:t>
            </a:r>
            <a:r>
              <a:rPr lang="en-US" smtClean="0"/>
              <a:t>go on to linear models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850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Rule Sets as Decision Trees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Decision trees are quite powerful</a:t>
            </a:r>
          </a:p>
          <a:p>
            <a:r>
              <a:rPr lang="de-DE" dirty="0" smtClean="0"/>
              <a:t>It is easy to see that complex rules can be encoded as decision trees</a:t>
            </a:r>
          </a:p>
          <a:p>
            <a:r>
              <a:rPr lang="de-DE" dirty="0" smtClean="0"/>
              <a:t>For instance, </a:t>
            </a:r>
            <a:r>
              <a:rPr lang="de-DE" dirty="0" err="1" smtClean="0"/>
              <a:t>let's</a:t>
            </a:r>
            <a:r>
              <a:rPr lang="de-DE" dirty="0" smtClean="0"/>
              <a:t> </a:t>
            </a:r>
            <a:r>
              <a:rPr lang="de-DE" dirty="0" err="1" smtClean="0"/>
              <a:t>look</a:t>
            </a:r>
            <a:r>
              <a:rPr lang="de-DE" dirty="0" smtClean="0"/>
              <a:t> at border detection in CMU seminars...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3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CMU Seminars - Example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800" dirty="0"/>
              <a:t>&lt;0.24.4.93.20.59.10.jgc+@NL.CS.CMU.EDU (Jaime Carbonell).0&gt;</a:t>
            </a:r>
          </a:p>
          <a:p>
            <a:pPr marL="0" indent="0">
              <a:buNone/>
            </a:pPr>
            <a:r>
              <a:rPr lang="de-DE" sz="1800" dirty="0" smtClean="0"/>
              <a:t>Type</a:t>
            </a:r>
            <a:r>
              <a:rPr lang="de-DE" sz="1800" dirty="0"/>
              <a:t>:     cmu.cs.proj.mt</a:t>
            </a:r>
          </a:p>
          <a:p>
            <a:pPr marL="0" indent="0">
              <a:buNone/>
            </a:pPr>
            <a:r>
              <a:rPr lang="de-DE" sz="1800" dirty="0" smtClean="0"/>
              <a:t>Topic</a:t>
            </a:r>
            <a:r>
              <a:rPr lang="de-DE" sz="1800" dirty="0"/>
              <a:t>:    &lt;speaker&gt;Nagao&lt;/speaker&gt; Talk</a:t>
            </a:r>
          </a:p>
          <a:p>
            <a:pPr marL="0" indent="0">
              <a:buNone/>
            </a:pPr>
            <a:r>
              <a:rPr lang="de-DE" sz="1800" dirty="0" smtClean="0"/>
              <a:t>Dates</a:t>
            </a:r>
            <a:r>
              <a:rPr lang="de-DE" sz="1800" dirty="0"/>
              <a:t>:    26-Apr-93</a:t>
            </a:r>
          </a:p>
          <a:p>
            <a:pPr marL="0" indent="0">
              <a:buNone/>
            </a:pPr>
            <a:r>
              <a:rPr lang="de-DE" sz="1800" dirty="0" smtClean="0"/>
              <a:t>Time</a:t>
            </a:r>
            <a:r>
              <a:rPr lang="de-DE" sz="1800" dirty="0"/>
              <a:t>:     </a:t>
            </a:r>
            <a:r>
              <a:rPr lang="de-DE" sz="1800" b="1" dirty="0"/>
              <a:t>&lt;stime&gt;</a:t>
            </a:r>
            <a:r>
              <a:rPr lang="de-DE" sz="1800" dirty="0"/>
              <a:t>10:00&lt;/stime&gt; - &lt;etime&gt;11:00 AM&lt;/etime&gt;</a:t>
            </a:r>
          </a:p>
          <a:p>
            <a:pPr marL="0" indent="0">
              <a:buNone/>
            </a:pPr>
            <a:r>
              <a:rPr lang="de-DE" sz="1800" dirty="0" smtClean="0"/>
              <a:t>PostedBy</a:t>
            </a:r>
            <a:r>
              <a:rPr lang="de-DE" sz="1800" dirty="0"/>
              <a:t>: jgc+ on 24-Apr-93 at 20:59 from NL.CS.CMU.EDU (Jaime Carbonell)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r>
              <a:rPr lang="de-DE" sz="1800" dirty="0" smtClean="0"/>
              <a:t>Abstract</a:t>
            </a:r>
            <a:r>
              <a:rPr lang="de-DE" sz="1800" dirty="0"/>
              <a:t>:</a:t>
            </a:r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r>
              <a:rPr lang="de-DE" sz="1800" dirty="0"/>
              <a:t>&lt;paragraph&gt;&lt;sentence&gt;This Monday, 4/26, &lt;speaker&gt;Prof. Makoto Nagao&lt;/speaker&gt; will give a seminar in </a:t>
            </a:r>
            <a:r>
              <a:rPr lang="de-DE" sz="1800" dirty="0" smtClean="0"/>
              <a:t>the &lt;</a:t>
            </a:r>
            <a:r>
              <a:rPr lang="de-DE" sz="1800" dirty="0"/>
              <a:t>location&gt;CMT red conference room&lt;/location&gt; </a:t>
            </a:r>
            <a:r>
              <a:rPr lang="de-DE" sz="1800" b="1" dirty="0"/>
              <a:t>&lt;stime&gt;</a:t>
            </a:r>
            <a:r>
              <a:rPr lang="de-DE" sz="1800" dirty="0"/>
              <a:t>10&lt;/stime&gt;-&lt;etime&gt;11am&lt;/etime&gt; on recent MT research results&lt;/sentence&gt;.&lt;/paragraph&gt;</a:t>
            </a:r>
          </a:p>
          <a:p>
            <a:pPr marL="0" indent="0"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900572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</TotalTime>
  <Words>4855</Words>
  <Application>Microsoft Office PowerPoint</Application>
  <PresentationFormat>On-screen Show (4:3)</PresentationFormat>
  <Paragraphs>1080</Paragraphs>
  <Slides>68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68</vt:i4>
      </vt:variant>
    </vt:vector>
  </HeadingPairs>
  <TitlesOfParts>
    <vt:vector size="78" baseType="lpstr">
      <vt:lpstr>Arial</vt:lpstr>
      <vt:lpstr>Calibri</vt:lpstr>
      <vt:lpstr>Century Gothic</vt:lpstr>
      <vt:lpstr>Courier New</vt:lpstr>
      <vt:lpstr>Lucida Sans</vt:lpstr>
      <vt:lpstr>Tw Cen MT</vt:lpstr>
      <vt:lpstr>Wingdings</vt:lpstr>
      <vt:lpstr>Wingdings 2</vt:lpstr>
      <vt:lpstr>Office Theme</vt:lpstr>
      <vt:lpstr>Median</vt:lpstr>
      <vt:lpstr>Machine Translation Lecture 6 – Linear Models (Basic Machine Learning)</vt:lpstr>
      <vt:lpstr>Plan</vt:lpstr>
      <vt:lpstr>Basic Machine Learning (Classification)</vt:lpstr>
      <vt:lpstr>Decision Tree Representation for ‘Play Tennis?’</vt:lpstr>
      <vt:lpstr>When is it useful?</vt:lpstr>
      <vt:lpstr>Decision Trees vs. Linear Models</vt:lpstr>
      <vt:lpstr>Decision Trees</vt:lpstr>
      <vt:lpstr>Rule Sets as Decision Trees</vt:lpstr>
      <vt:lpstr>CMU Seminars - Example</vt:lpstr>
      <vt:lpstr>PowerPoint Presentation</vt:lpstr>
      <vt:lpstr>PowerPoint Presentation</vt:lpstr>
      <vt:lpstr>A Path in the Decision Tree</vt:lpstr>
      <vt:lpstr>Linear Models</vt:lpstr>
      <vt:lpstr>Binary Classification</vt:lpstr>
      <vt:lpstr>Feature Vector</vt:lpstr>
      <vt:lpstr>PowerPoint Presentation</vt:lpstr>
      <vt:lpstr>PowerPoint Presentation</vt:lpstr>
      <vt:lpstr>Classification</vt:lpstr>
      <vt:lpstr>Feature Vector</vt:lpstr>
      <vt:lpstr>Weight Vector</vt:lpstr>
      <vt:lpstr>Dot Product - I</vt:lpstr>
      <vt:lpstr>Dot Product - II</vt:lpstr>
      <vt:lpstr>Learning the Weight Vector</vt:lpstr>
      <vt:lpstr>Feature Extraction</vt:lpstr>
      <vt:lpstr>Training vs. Testing</vt:lpstr>
      <vt:lpstr>Summary so far</vt:lpstr>
      <vt:lpstr>Linear models are weaker</vt:lpstr>
      <vt:lpstr>PowerPoint Presentation</vt:lpstr>
      <vt:lpstr>PowerPoint Presentation</vt:lpstr>
      <vt:lpstr>PowerPoint Presentation</vt:lpstr>
      <vt:lpstr>Adding the second rule</vt:lpstr>
      <vt:lpstr>PowerPoint Presentation</vt:lpstr>
      <vt:lpstr>How many rules?</vt:lpstr>
      <vt:lpstr>How can we get this power in linear models?</vt:lpstr>
      <vt:lpstr>Feature Selection</vt:lpstr>
      <vt:lpstr>Training</vt:lpstr>
      <vt:lpstr>Perceptron Update I</vt:lpstr>
      <vt:lpstr>Perceptron Update II</vt:lpstr>
      <vt:lpstr>Perceptron Update III</vt:lpstr>
      <vt:lpstr>Perceptron Update IV</vt:lpstr>
      <vt:lpstr>Word embeddings</vt:lpstr>
      <vt:lpstr>PowerPoint Presentation</vt:lpstr>
      <vt:lpstr>Contextualized embeddings</vt:lpstr>
      <vt:lpstr>Two classes</vt:lpstr>
      <vt:lpstr>More than two labels</vt:lpstr>
      <vt:lpstr>CMU Seminars - Example</vt:lpstr>
      <vt:lpstr>One against all</vt:lpstr>
      <vt:lpstr>Optional: "notag" classifier</vt:lpstr>
      <vt:lpstr>Summary: Multiclass classification</vt:lpstr>
      <vt:lpstr>Binary classifiers and sequences</vt:lpstr>
      <vt:lpstr>PowerPoint Presentation</vt:lpstr>
      <vt:lpstr>Some concerns</vt:lpstr>
      <vt:lpstr>A basic approach</vt:lpstr>
      <vt:lpstr>How can we deal better with sequences?</vt:lpstr>
      <vt:lpstr>Basic Sequence Classification</vt:lpstr>
      <vt:lpstr>Basic idea</vt:lpstr>
      <vt:lpstr>-1_label_&lt;stime&gt;</vt:lpstr>
      <vt:lpstr>Changing the problem slightly</vt:lpstr>
      <vt:lpstr>IOB markup</vt:lpstr>
      <vt:lpstr>(Greedy) classification with IOB</vt:lpstr>
      <vt:lpstr>Training</vt:lpstr>
      <vt:lpstr>BIEWO Markup</vt:lpstr>
      <vt:lpstr>BIEWO vs IOB</vt:lpstr>
      <vt:lpstr>Conclusion</vt:lpstr>
      <vt:lpstr>PowerPoint Presentation</vt:lpstr>
      <vt:lpstr>Time allowing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 - Linear Models</dc:title>
  <dc:creator>Alexander Fraser</dc:creator>
  <cp:lastModifiedBy>fraser</cp:lastModifiedBy>
  <cp:revision>629</cp:revision>
  <dcterms:created xsi:type="dcterms:W3CDTF">2011-12-07T15:05:48Z</dcterms:created>
  <dcterms:modified xsi:type="dcterms:W3CDTF">2021-05-12T11:57:27Z</dcterms:modified>
</cp:coreProperties>
</file>