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5" r:id="rId3"/>
  </p:sldMasterIdLst>
  <p:sldIdLst>
    <p:sldId id="316" r:id="rId4"/>
    <p:sldId id="317" r:id="rId5"/>
    <p:sldId id="319" r:id="rId6"/>
    <p:sldId id="332" r:id="rId7"/>
    <p:sldId id="334" r:id="rId8"/>
    <p:sldId id="328" r:id="rId9"/>
    <p:sldId id="330" r:id="rId10"/>
    <p:sldId id="331" r:id="rId11"/>
    <p:sldId id="329" r:id="rId12"/>
    <p:sldId id="327" r:id="rId13"/>
    <p:sldId id="320" r:id="rId14"/>
    <p:sldId id="321" r:id="rId15"/>
    <p:sldId id="322" r:id="rId16"/>
    <p:sldId id="323" r:id="rId17"/>
    <p:sldId id="324" r:id="rId18"/>
    <p:sldId id="325" r:id="rId19"/>
    <p:sldId id="326" r:id="rId20"/>
    <p:sldId id="333" r:id="rId21"/>
    <p:sldId id="318" r:id="rId22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671" autoAdjust="0"/>
  </p:normalViewPr>
  <p:slideViewPr>
    <p:cSldViewPr>
      <p:cViewPr varScale="1">
        <p:scale>
          <a:sx n="70" d="100"/>
          <a:sy n="70" d="100"/>
        </p:scale>
        <p:origin x="-137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6494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viewProps" Target="view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presProps" Target="pres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4B3FA-123B-4FFC-A11B-99B9A6F36464}" type="datetimeFigureOut">
              <a:rPr lang="de-DE" smtClean="0"/>
              <a:pPr/>
              <a:t>21.06.2017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8C53D-0B38-4BE7-B153-0974BAED55A5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4B3FA-123B-4FFC-A11B-99B9A6F36464}" type="datetimeFigureOut">
              <a:rPr lang="de-DE" smtClean="0"/>
              <a:pPr/>
              <a:t>21.06.2017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8C53D-0B38-4BE7-B153-0974BAED55A5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4B3FA-123B-4FFC-A11B-99B9A6F36464}" type="datetimeFigureOut">
              <a:rPr lang="de-DE" smtClean="0"/>
              <a:pPr/>
              <a:t>21.06.2017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8C53D-0B38-4BE7-B153-0974BAED55A5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>
                <a:solidFill>
                  <a:srgbClr val="808080"/>
                </a:solidFill>
              </a:rPr>
              <a:t>Morphology and FSTs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E71AAAF-400F-407F-A18E-B2873700F425}" type="slidenum">
              <a:rPr lang="zh-TW" altLang="en-US">
                <a:solidFill>
                  <a:srgbClr val="808080"/>
                </a:solidFill>
              </a:rPr>
              <a:pPr/>
              <a:t>‹#›</a:t>
            </a:fld>
            <a:endParaRPr lang="en-US" altLang="zh-TW">
              <a:solidFill>
                <a:srgbClr val="80808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99036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>
                <a:solidFill>
                  <a:srgbClr val="808080"/>
                </a:solidFill>
              </a:rPr>
              <a:t>Morphology and FSTs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836CB38-DC84-4576-B223-719A044F9BA7}" type="slidenum">
              <a:rPr lang="zh-TW" altLang="en-US">
                <a:solidFill>
                  <a:srgbClr val="808080"/>
                </a:solidFill>
              </a:rPr>
              <a:pPr/>
              <a:t>‹#›</a:t>
            </a:fld>
            <a:endParaRPr lang="en-US" altLang="zh-TW">
              <a:solidFill>
                <a:srgbClr val="80808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527723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>
                <a:solidFill>
                  <a:srgbClr val="808080"/>
                </a:solidFill>
              </a:rPr>
              <a:t>Morphology and FSTs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1F24D5-0F57-4971-9DD0-CC41CDA8B234}" type="slidenum">
              <a:rPr lang="zh-TW" altLang="en-US">
                <a:solidFill>
                  <a:srgbClr val="808080"/>
                </a:solidFill>
              </a:rPr>
              <a:pPr/>
              <a:t>‹#›</a:t>
            </a:fld>
            <a:endParaRPr lang="en-US" altLang="zh-TW">
              <a:solidFill>
                <a:srgbClr val="80808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785787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>
                <a:solidFill>
                  <a:srgbClr val="808080"/>
                </a:solidFill>
              </a:rPr>
              <a:t>Morphology and FSTs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C85169-790E-4155-BAFC-2CCF0C175FAF}" type="slidenum">
              <a:rPr lang="zh-TW" altLang="en-US">
                <a:solidFill>
                  <a:srgbClr val="808080"/>
                </a:solidFill>
              </a:rPr>
              <a:pPr/>
              <a:t>‹#›</a:t>
            </a:fld>
            <a:endParaRPr lang="en-US" altLang="zh-TW">
              <a:solidFill>
                <a:srgbClr val="80808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466535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>
                <a:solidFill>
                  <a:srgbClr val="808080"/>
                </a:solidFill>
              </a:rPr>
              <a:t>Morphology and FSTs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DE06F2-F3F2-43D4-A7BB-BDD049024E76}" type="slidenum">
              <a:rPr lang="zh-TW" altLang="en-US">
                <a:solidFill>
                  <a:srgbClr val="808080"/>
                </a:solidFill>
              </a:rPr>
              <a:pPr/>
              <a:t>‹#›</a:t>
            </a:fld>
            <a:endParaRPr lang="en-US" altLang="zh-TW">
              <a:solidFill>
                <a:srgbClr val="80808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535579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>
                <a:solidFill>
                  <a:srgbClr val="808080"/>
                </a:solidFill>
              </a:rPr>
              <a:t>Morphology and FSTs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4B80F2-E0DD-405D-ABBF-DBB8B16A6637}" type="slidenum">
              <a:rPr lang="zh-TW" altLang="en-US">
                <a:solidFill>
                  <a:srgbClr val="808080"/>
                </a:solidFill>
              </a:rPr>
              <a:pPr/>
              <a:t>‹#›</a:t>
            </a:fld>
            <a:endParaRPr lang="en-US" altLang="zh-TW">
              <a:solidFill>
                <a:srgbClr val="80808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47471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>
                <a:solidFill>
                  <a:srgbClr val="808080"/>
                </a:solidFill>
              </a:rPr>
              <a:t>Morphology and FSTs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E670A2-B32C-43C1-A4DF-5CA7DEC34B26}" type="slidenum">
              <a:rPr lang="zh-TW" altLang="en-US">
                <a:solidFill>
                  <a:srgbClr val="808080"/>
                </a:solidFill>
              </a:rPr>
              <a:pPr/>
              <a:t>‹#›</a:t>
            </a:fld>
            <a:endParaRPr lang="en-US" altLang="zh-TW">
              <a:solidFill>
                <a:srgbClr val="80808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898506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>
                <a:solidFill>
                  <a:srgbClr val="808080"/>
                </a:solidFill>
              </a:rPr>
              <a:t>Morphology and FSTs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D1FBAE-BB7B-4B98-AE08-55A1C46384C2}" type="slidenum">
              <a:rPr lang="zh-TW" altLang="en-US">
                <a:solidFill>
                  <a:srgbClr val="808080"/>
                </a:solidFill>
              </a:rPr>
              <a:pPr/>
              <a:t>‹#›</a:t>
            </a:fld>
            <a:endParaRPr lang="en-US" altLang="zh-TW">
              <a:solidFill>
                <a:srgbClr val="80808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8740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4B3FA-123B-4FFC-A11B-99B9A6F36464}" type="datetimeFigureOut">
              <a:rPr lang="de-DE" smtClean="0"/>
              <a:pPr/>
              <a:t>21.06.2017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8C53D-0B38-4BE7-B153-0974BAED55A5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>
                <a:solidFill>
                  <a:srgbClr val="808080"/>
                </a:solidFill>
              </a:rPr>
              <a:t>Morphology and FSTs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045A79-F928-4065-8D44-738D66B9D542}" type="slidenum">
              <a:rPr lang="zh-TW" altLang="en-US">
                <a:solidFill>
                  <a:srgbClr val="808080"/>
                </a:solidFill>
              </a:rPr>
              <a:pPr/>
              <a:t>‹#›</a:t>
            </a:fld>
            <a:endParaRPr lang="en-US" altLang="zh-TW">
              <a:solidFill>
                <a:srgbClr val="80808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100371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>
                <a:solidFill>
                  <a:srgbClr val="808080"/>
                </a:solidFill>
              </a:rPr>
              <a:t>Morphology and FSTs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F0FF84B-FD07-4FF0-A787-2A78B3765E5F}" type="slidenum">
              <a:rPr lang="zh-TW" altLang="en-US">
                <a:solidFill>
                  <a:srgbClr val="808080"/>
                </a:solidFill>
              </a:rPr>
              <a:pPr/>
              <a:t>‹#›</a:t>
            </a:fld>
            <a:endParaRPr lang="en-US" altLang="zh-TW">
              <a:solidFill>
                <a:srgbClr val="80808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866627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>
                <a:solidFill>
                  <a:srgbClr val="808080"/>
                </a:solidFill>
              </a:rPr>
              <a:t>Morphology and FSTs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ECBFE7-6B56-4B80-A2FD-850A5F2E06E4}" type="slidenum">
              <a:rPr lang="zh-TW" altLang="en-US">
                <a:solidFill>
                  <a:srgbClr val="808080"/>
                </a:solidFill>
              </a:rPr>
              <a:pPr/>
              <a:t>‹#›</a:t>
            </a:fld>
            <a:endParaRPr lang="en-US" altLang="zh-TW">
              <a:solidFill>
                <a:srgbClr val="80808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920156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TW">
                <a:solidFill>
                  <a:srgbClr val="808080"/>
                </a:solidFill>
              </a:rPr>
              <a:t>Morphology and FSTs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7D032207-5E89-4916-B54B-6CE762049931}" type="slidenum">
              <a:rPr lang="zh-TW" altLang="en-US">
                <a:solidFill>
                  <a:srgbClr val="808080"/>
                </a:solidFill>
              </a:rPr>
              <a:pPr/>
              <a:t>‹#›</a:t>
            </a:fld>
            <a:endParaRPr lang="en-US" altLang="zh-TW">
              <a:solidFill>
                <a:srgbClr val="80808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672390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TW">
                <a:solidFill>
                  <a:srgbClr val="808080"/>
                </a:solidFill>
              </a:rPr>
              <a:t>Morphology and FSTs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109F94AC-9621-4B51-8FAD-D2717D6D5294}" type="slidenum">
              <a:rPr lang="zh-TW" altLang="en-US">
                <a:solidFill>
                  <a:srgbClr val="808080"/>
                </a:solidFill>
              </a:rPr>
              <a:pPr/>
              <a:t>‹#›</a:t>
            </a:fld>
            <a:endParaRPr lang="en-US" altLang="zh-TW">
              <a:solidFill>
                <a:srgbClr val="80808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146264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TW">
                <a:solidFill>
                  <a:srgbClr val="808080"/>
                </a:solidFill>
              </a:rPr>
              <a:t>Morphology and FSTs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E618C1BF-DCD8-4647-976F-3E2C6AB94C0F}" type="slidenum">
              <a:rPr lang="zh-TW" altLang="en-US">
                <a:solidFill>
                  <a:srgbClr val="808080"/>
                </a:solidFill>
              </a:rPr>
              <a:pPr/>
              <a:t>‹#›</a:t>
            </a:fld>
            <a:endParaRPr lang="en-US" altLang="zh-TW">
              <a:solidFill>
                <a:srgbClr val="80808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122652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>
                <a:solidFill>
                  <a:srgbClr val="808080"/>
                </a:solidFill>
              </a:rPr>
              <a:t>Morphology and FSTs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E71AAAF-400F-407F-A18E-B2873700F425}" type="slidenum">
              <a:rPr lang="zh-TW" altLang="en-US">
                <a:solidFill>
                  <a:srgbClr val="808080"/>
                </a:solidFill>
              </a:rPr>
              <a:pPr/>
              <a:t>‹#›</a:t>
            </a:fld>
            <a:endParaRPr lang="en-US" altLang="zh-TW">
              <a:solidFill>
                <a:srgbClr val="80808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994403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>
                <a:solidFill>
                  <a:srgbClr val="808080"/>
                </a:solidFill>
              </a:rPr>
              <a:t>Morphology and FSTs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836CB38-DC84-4576-B223-719A044F9BA7}" type="slidenum">
              <a:rPr lang="zh-TW" altLang="en-US">
                <a:solidFill>
                  <a:srgbClr val="808080"/>
                </a:solidFill>
              </a:rPr>
              <a:pPr/>
              <a:t>‹#›</a:t>
            </a:fld>
            <a:endParaRPr lang="en-US" altLang="zh-TW">
              <a:solidFill>
                <a:srgbClr val="80808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9892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>
                <a:solidFill>
                  <a:srgbClr val="808080"/>
                </a:solidFill>
              </a:rPr>
              <a:t>Morphology and FSTs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1F24D5-0F57-4971-9DD0-CC41CDA8B234}" type="slidenum">
              <a:rPr lang="zh-TW" altLang="en-US">
                <a:solidFill>
                  <a:srgbClr val="808080"/>
                </a:solidFill>
              </a:rPr>
              <a:pPr/>
              <a:t>‹#›</a:t>
            </a:fld>
            <a:endParaRPr lang="en-US" altLang="zh-TW">
              <a:solidFill>
                <a:srgbClr val="80808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033969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>
                <a:solidFill>
                  <a:srgbClr val="808080"/>
                </a:solidFill>
              </a:rPr>
              <a:t>Morphology and FSTs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C85169-790E-4155-BAFC-2CCF0C175FAF}" type="slidenum">
              <a:rPr lang="zh-TW" altLang="en-US">
                <a:solidFill>
                  <a:srgbClr val="808080"/>
                </a:solidFill>
              </a:rPr>
              <a:pPr/>
              <a:t>‹#›</a:t>
            </a:fld>
            <a:endParaRPr lang="en-US" altLang="zh-TW">
              <a:solidFill>
                <a:srgbClr val="80808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45707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4B3FA-123B-4FFC-A11B-99B9A6F36464}" type="datetimeFigureOut">
              <a:rPr lang="de-DE" smtClean="0"/>
              <a:pPr/>
              <a:t>21.06.2017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8C53D-0B38-4BE7-B153-0974BAED55A5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>
                <a:solidFill>
                  <a:srgbClr val="808080"/>
                </a:solidFill>
              </a:rPr>
              <a:t>Morphology and FSTs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DE06F2-F3F2-43D4-A7BB-BDD049024E76}" type="slidenum">
              <a:rPr lang="zh-TW" altLang="en-US">
                <a:solidFill>
                  <a:srgbClr val="808080"/>
                </a:solidFill>
              </a:rPr>
              <a:pPr/>
              <a:t>‹#›</a:t>
            </a:fld>
            <a:endParaRPr lang="en-US" altLang="zh-TW">
              <a:solidFill>
                <a:srgbClr val="80808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913782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>
                <a:solidFill>
                  <a:srgbClr val="808080"/>
                </a:solidFill>
              </a:rPr>
              <a:t>Morphology and FSTs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4B80F2-E0DD-405D-ABBF-DBB8B16A6637}" type="slidenum">
              <a:rPr lang="zh-TW" altLang="en-US">
                <a:solidFill>
                  <a:srgbClr val="808080"/>
                </a:solidFill>
              </a:rPr>
              <a:pPr/>
              <a:t>‹#›</a:t>
            </a:fld>
            <a:endParaRPr lang="en-US" altLang="zh-TW">
              <a:solidFill>
                <a:srgbClr val="80808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755888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>
                <a:solidFill>
                  <a:srgbClr val="808080"/>
                </a:solidFill>
              </a:rPr>
              <a:t>Morphology and FSTs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E670A2-B32C-43C1-A4DF-5CA7DEC34B26}" type="slidenum">
              <a:rPr lang="zh-TW" altLang="en-US">
                <a:solidFill>
                  <a:srgbClr val="808080"/>
                </a:solidFill>
              </a:rPr>
              <a:pPr/>
              <a:t>‹#›</a:t>
            </a:fld>
            <a:endParaRPr lang="en-US" altLang="zh-TW">
              <a:solidFill>
                <a:srgbClr val="80808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37561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>
                <a:solidFill>
                  <a:srgbClr val="808080"/>
                </a:solidFill>
              </a:rPr>
              <a:t>Morphology and FSTs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D1FBAE-BB7B-4B98-AE08-55A1C46384C2}" type="slidenum">
              <a:rPr lang="zh-TW" altLang="en-US">
                <a:solidFill>
                  <a:srgbClr val="808080"/>
                </a:solidFill>
              </a:rPr>
              <a:pPr/>
              <a:t>‹#›</a:t>
            </a:fld>
            <a:endParaRPr lang="en-US" altLang="zh-TW">
              <a:solidFill>
                <a:srgbClr val="80808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5028554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>
                <a:solidFill>
                  <a:srgbClr val="808080"/>
                </a:solidFill>
              </a:rPr>
              <a:t>Morphology and FSTs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045A79-F928-4065-8D44-738D66B9D542}" type="slidenum">
              <a:rPr lang="zh-TW" altLang="en-US">
                <a:solidFill>
                  <a:srgbClr val="808080"/>
                </a:solidFill>
              </a:rPr>
              <a:pPr/>
              <a:t>‹#›</a:t>
            </a:fld>
            <a:endParaRPr lang="en-US" altLang="zh-TW">
              <a:solidFill>
                <a:srgbClr val="80808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5926478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>
                <a:solidFill>
                  <a:srgbClr val="808080"/>
                </a:solidFill>
              </a:rPr>
              <a:t>Morphology and FSTs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F0FF84B-FD07-4FF0-A787-2A78B3765E5F}" type="slidenum">
              <a:rPr lang="zh-TW" altLang="en-US">
                <a:solidFill>
                  <a:srgbClr val="808080"/>
                </a:solidFill>
              </a:rPr>
              <a:pPr/>
              <a:t>‹#›</a:t>
            </a:fld>
            <a:endParaRPr lang="en-US" altLang="zh-TW">
              <a:solidFill>
                <a:srgbClr val="80808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9558148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>
                <a:solidFill>
                  <a:srgbClr val="808080"/>
                </a:solidFill>
              </a:rPr>
              <a:t>Morphology and FSTs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ECBFE7-6B56-4B80-A2FD-850A5F2E06E4}" type="slidenum">
              <a:rPr lang="zh-TW" altLang="en-US">
                <a:solidFill>
                  <a:srgbClr val="808080"/>
                </a:solidFill>
              </a:rPr>
              <a:pPr/>
              <a:t>‹#›</a:t>
            </a:fld>
            <a:endParaRPr lang="en-US" altLang="zh-TW">
              <a:solidFill>
                <a:srgbClr val="80808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0555378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TW">
                <a:solidFill>
                  <a:srgbClr val="808080"/>
                </a:solidFill>
              </a:rPr>
              <a:t>Morphology and FSTs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7D032207-5E89-4916-B54B-6CE762049931}" type="slidenum">
              <a:rPr lang="zh-TW" altLang="en-US">
                <a:solidFill>
                  <a:srgbClr val="808080"/>
                </a:solidFill>
              </a:rPr>
              <a:pPr/>
              <a:t>‹#›</a:t>
            </a:fld>
            <a:endParaRPr lang="en-US" altLang="zh-TW">
              <a:solidFill>
                <a:srgbClr val="80808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0947547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TW">
                <a:solidFill>
                  <a:srgbClr val="808080"/>
                </a:solidFill>
              </a:rPr>
              <a:t>Morphology and FSTs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109F94AC-9621-4B51-8FAD-D2717D6D5294}" type="slidenum">
              <a:rPr lang="zh-TW" altLang="en-US">
                <a:solidFill>
                  <a:srgbClr val="808080"/>
                </a:solidFill>
              </a:rPr>
              <a:pPr/>
              <a:t>‹#›</a:t>
            </a:fld>
            <a:endParaRPr lang="en-US" altLang="zh-TW">
              <a:solidFill>
                <a:srgbClr val="80808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6646254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TW">
                <a:solidFill>
                  <a:srgbClr val="808080"/>
                </a:solidFill>
              </a:rPr>
              <a:t>Morphology and FSTs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E618C1BF-DCD8-4647-976F-3E2C6AB94C0F}" type="slidenum">
              <a:rPr lang="zh-TW" altLang="en-US">
                <a:solidFill>
                  <a:srgbClr val="808080"/>
                </a:solidFill>
              </a:rPr>
              <a:pPr/>
              <a:t>‹#›</a:t>
            </a:fld>
            <a:endParaRPr lang="en-US" altLang="zh-TW">
              <a:solidFill>
                <a:srgbClr val="80808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77048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4B3FA-123B-4FFC-A11B-99B9A6F36464}" type="datetimeFigureOut">
              <a:rPr lang="de-DE" smtClean="0"/>
              <a:pPr/>
              <a:t>21.06.2017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8C53D-0B38-4BE7-B153-0974BAED55A5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4B3FA-123B-4FFC-A11B-99B9A6F36464}" type="datetimeFigureOut">
              <a:rPr lang="de-DE" smtClean="0"/>
              <a:pPr/>
              <a:t>21.06.2017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8C53D-0B38-4BE7-B153-0974BAED55A5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4B3FA-123B-4FFC-A11B-99B9A6F36464}" type="datetimeFigureOut">
              <a:rPr lang="de-DE" smtClean="0"/>
              <a:pPr/>
              <a:t>21.06.2017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8C53D-0B38-4BE7-B153-0974BAED55A5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4B3FA-123B-4FFC-A11B-99B9A6F36464}" type="datetimeFigureOut">
              <a:rPr lang="de-DE" smtClean="0"/>
              <a:pPr/>
              <a:t>21.06.2017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8C53D-0B38-4BE7-B153-0974BAED55A5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4B3FA-123B-4FFC-A11B-99B9A6F36464}" type="datetimeFigureOut">
              <a:rPr lang="de-DE" smtClean="0"/>
              <a:pPr/>
              <a:t>21.06.2017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8C53D-0B38-4BE7-B153-0974BAED55A5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4B3FA-123B-4FFC-A11B-99B9A6F36464}" type="datetimeFigureOut">
              <a:rPr lang="de-DE" smtClean="0"/>
              <a:pPr/>
              <a:t>21.06.2017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8C53D-0B38-4BE7-B153-0974BAED55A5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theme" Target="../theme/theme2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3.xml"/><Relationship Id="rId13" Type="http://schemas.openxmlformats.org/officeDocument/2006/relationships/slideLayout" Target="../slideLayouts/slideLayout38.xml"/><Relationship Id="rId3" Type="http://schemas.openxmlformats.org/officeDocument/2006/relationships/slideLayout" Target="../slideLayouts/slideLayout28.xml"/><Relationship Id="rId7" Type="http://schemas.openxmlformats.org/officeDocument/2006/relationships/slideLayout" Target="../slideLayouts/slideLayout32.xml"/><Relationship Id="rId12" Type="http://schemas.openxmlformats.org/officeDocument/2006/relationships/slideLayout" Target="../slideLayouts/slideLayout37.xml"/><Relationship Id="rId2" Type="http://schemas.openxmlformats.org/officeDocument/2006/relationships/slideLayout" Target="../slideLayouts/slideLayout27.xml"/><Relationship Id="rId1" Type="http://schemas.openxmlformats.org/officeDocument/2006/relationships/slideLayout" Target="../slideLayouts/slideLayout26.xml"/><Relationship Id="rId6" Type="http://schemas.openxmlformats.org/officeDocument/2006/relationships/slideLayout" Target="../slideLayouts/slideLayout31.xml"/><Relationship Id="rId11" Type="http://schemas.openxmlformats.org/officeDocument/2006/relationships/slideLayout" Target="../slideLayouts/slideLayout36.xml"/><Relationship Id="rId5" Type="http://schemas.openxmlformats.org/officeDocument/2006/relationships/slideLayout" Target="../slideLayouts/slideLayout30.xml"/><Relationship Id="rId15" Type="http://schemas.openxmlformats.org/officeDocument/2006/relationships/theme" Target="../theme/theme3.xml"/><Relationship Id="rId10" Type="http://schemas.openxmlformats.org/officeDocument/2006/relationships/slideLayout" Target="../slideLayouts/slideLayout35.xml"/><Relationship Id="rId4" Type="http://schemas.openxmlformats.org/officeDocument/2006/relationships/slideLayout" Target="../slideLayouts/slideLayout29.xml"/><Relationship Id="rId9" Type="http://schemas.openxmlformats.org/officeDocument/2006/relationships/slideLayout" Target="../slideLayouts/slideLayout34.xml"/><Relationship Id="rId14" Type="http://schemas.openxmlformats.org/officeDocument/2006/relationships/slideLayout" Target="../slideLayouts/slideLayout3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44B3FA-123B-4FFC-A11B-99B9A6F36464}" type="datetimeFigureOut">
              <a:rPr lang="de-DE" smtClean="0"/>
              <a:pPr/>
              <a:t>21.06.2017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B8C53D-0B38-4BE7-B153-0974BAED55A5}" type="slidenum">
              <a:rPr lang="de-DE" smtClean="0"/>
              <a:pPr/>
              <a:t>‹#›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0" sz="1400" b="0">
                <a:solidFill>
                  <a:srgbClr val="33669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zh-TW" smtClean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0" sz="1200" b="0" i="1">
                <a:solidFill>
                  <a:schemeClr val="bg2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zh-TW" smtClean="0">
                <a:solidFill>
                  <a:srgbClr val="808080"/>
                </a:solidFill>
              </a:rPr>
              <a:t>Morphology and FSTs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0" sz="1200" b="0" i="1">
                <a:solidFill>
                  <a:schemeClr val="bg2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88283129-3EB4-4888-A27A-E7EF753A6593}" type="slidenum">
              <a:rPr lang="zh-TW" altLang="en-US" smtClean="0">
                <a:solidFill>
                  <a:srgbClr val="80808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zh-TW" smtClean="0">
              <a:solidFill>
                <a:srgbClr val="80808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80551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hf hdr="0" dt="0"/>
  <p:txStyles>
    <p:titleStyle>
      <a:lvl1pPr algn="ctr" rtl="0" fontAlgn="base">
        <a:spcBef>
          <a:spcPct val="0"/>
        </a:spcBef>
        <a:spcAft>
          <a:spcPct val="0"/>
        </a:spcAft>
        <a:defRPr kumimoji="1" sz="3600" b="1" i="1">
          <a:solidFill>
            <a:srgbClr val="292929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kumimoji="1" sz="3600" b="1" i="1">
          <a:solidFill>
            <a:srgbClr val="292929"/>
          </a:solidFill>
          <a:latin typeface="Times New Roman" pitchFamily="18" charset="0"/>
          <a:ea typeface="新細明體" pitchFamily="18" charset="-120"/>
        </a:defRPr>
      </a:lvl2pPr>
      <a:lvl3pPr algn="ctr" rtl="0" fontAlgn="base">
        <a:spcBef>
          <a:spcPct val="0"/>
        </a:spcBef>
        <a:spcAft>
          <a:spcPct val="0"/>
        </a:spcAft>
        <a:defRPr kumimoji="1" sz="3600" b="1" i="1">
          <a:solidFill>
            <a:srgbClr val="292929"/>
          </a:solidFill>
          <a:latin typeface="Times New Roman" pitchFamily="18" charset="0"/>
          <a:ea typeface="新細明體" pitchFamily="18" charset="-120"/>
        </a:defRPr>
      </a:lvl3pPr>
      <a:lvl4pPr algn="ctr" rtl="0" fontAlgn="base">
        <a:spcBef>
          <a:spcPct val="0"/>
        </a:spcBef>
        <a:spcAft>
          <a:spcPct val="0"/>
        </a:spcAft>
        <a:defRPr kumimoji="1" sz="3600" b="1" i="1">
          <a:solidFill>
            <a:srgbClr val="292929"/>
          </a:solidFill>
          <a:latin typeface="Times New Roman" pitchFamily="18" charset="0"/>
          <a:ea typeface="新細明體" pitchFamily="18" charset="-120"/>
        </a:defRPr>
      </a:lvl4pPr>
      <a:lvl5pPr algn="ctr" rtl="0" fontAlgn="base">
        <a:spcBef>
          <a:spcPct val="0"/>
        </a:spcBef>
        <a:spcAft>
          <a:spcPct val="0"/>
        </a:spcAft>
        <a:defRPr kumimoji="1" sz="3600" b="1" i="1">
          <a:solidFill>
            <a:srgbClr val="292929"/>
          </a:solidFill>
          <a:latin typeface="Times New Roman" pitchFamily="18" charset="0"/>
          <a:ea typeface="新細明體" pitchFamily="18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3600" b="1" i="1">
          <a:solidFill>
            <a:srgbClr val="292929"/>
          </a:solidFill>
          <a:latin typeface="Times New Roman" pitchFamily="18" charset="0"/>
          <a:ea typeface="新細明體" pitchFamily="18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3600" b="1" i="1">
          <a:solidFill>
            <a:srgbClr val="292929"/>
          </a:solidFill>
          <a:latin typeface="Times New Roman" pitchFamily="18" charset="0"/>
          <a:ea typeface="新細明體" pitchFamily="18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3600" b="1" i="1">
          <a:solidFill>
            <a:srgbClr val="292929"/>
          </a:solidFill>
          <a:latin typeface="Times New Roman" pitchFamily="18" charset="0"/>
          <a:ea typeface="新細明體" pitchFamily="18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3600" b="1" i="1">
          <a:solidFill>
            <a:srgbClr val="292929"/>
          </a:solidFill>
          <a:latin typeface="Times New Roman" pitchFamily="18" charset="0"/>
          <a:ea typeface="新細明體" pitchFamily="18" charset="-12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kumimoji="1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kumimoji="1" sz="1600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kumimoji="1" sz="1400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kumimoji="1" sz="14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14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14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14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14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0" sz="1400" b="0">
                <a:solidFill>
                  <a:srgbClr val="33669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zh-TW" smtClean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0" sz="1200" b="0" i="1">
                <a:solidFill>
                  <a:schemeClr val="bg2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zh-TW" smtClean="0">
                <a:solidFill>
                  <a:srgbClr val="808080"/>
                </a:solidFill>
              </a:rPr>
              <a:t>Morphology and FSTs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0" sz="1200" b="0" i="1">
                <a:solidFill>
                  <a:schemeClr val="bg2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88283129-3EB4-4888-A27A-E7EF753A6593}" type="slidenum">
              <a:rPr lang="zh-TW" altLang="en-US" smtClean="0">
                <a:solidFill>
                  <a:srgbClr val="80808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zh-TW" smtClean="0">
              <a:solidFill>
                <a:srgbClr val="80808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63606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  <p:sldLayoutId id="2147483687" r:id="rId12"/>
    <p:sldLayoutId id="2147483688" r:id="rId13"/>
    <p:sldLayoutId id="2147483689" r:id="rId14"/>
  </p:sldLayoutIdLst>
  <p:hf hdr="0" dt="0"/>
  <p:txStyles>
    <p:titleStyle>
      <a:lvl1pPr algn="ctr" rtl="0" fontAlgn="base">
        <a:spcBef>
          <a:spcPct val="0"/>
        </a:spcBef>
        <a:spcAft>
          <a:spcPct val="0"/>
        </a:spcAft>
        <a:defRPr kumimoji="1" sz="3600" b="1" i="1">
          <a:solidFill>
            <a:srgbClr val="292929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kumimoji="1" sz="3600" b="1" i="1">
          <a:solidFill>
            <a:srgbClr val="292929"/>
          </a:solidFill>
          <a:latin typeface="Times New Roman" pitchFamily="18" charset="0"/>
          <a:ea typeface="新細明體" pitchFamily="18" charset="-120"/>
        </a:defRPr>
      </a:lvl2pPr>
      <a:lvl3pPr algn="ctr" rtl="0" fontAlgn="base">
        <a:spcBef>
          <a:spcPct val="0"/>
        </a:spcBef>
        <a:spcAft>
          <a:spcPct val="0"/>
        </a:spcAft>
        <a:defRPr kumimoji="1" sz="3600" b="1" i="1">
          <a:solidFill>
            <a:srgbClr val="292929"/>
          </a:solidFill>
          <a:latin typeface="Times New Roman" pitchFamily="18" charset="0"/>
          <a:ea typeface="新細明體" pitchFamily="18" charset="-120"/>
        </a:defRPr>
      </a:lvl3pPr>
      <a:lvl4pPr algn="ctr" rtl="0" fontAlgn="base">
        <a:spcBef>
          <a:spcPct val="0"/>
        </a:spcBef>
        <a:spcAft>
          <a:spcPct val="0"/>
        </a:spcAft>
        <a:defRPr kumimoji="1" sz="3600" b="1" i="1">
          <a:solidFill>
            <a:srgbClr val="292929"/>
          </a:solidFill>
          <a:latin typeface="Times New Roman" pitchFamily="18" charset="0"/>
          <a:ea typeface="新細明體" pitchFamily="18" charset="-120"/>
        </a:defRPr>
      </a:lvl4pPr>
      <a:lvl5pPr algn="ctr" rtl="0" fontAlgn="base">
        <a:spcBef>
          <a:spcPct val="0"/>
        </a:spcBef>
        <a:spcAft>
          <a:spcPct val="0"/>
        </a:spcAft>
        <a:defRPr kumimoji="1" sz="3600" b="1" i="1">
          <a:solidFill>
            <a:srgbClr val="292929"/>
          </a:solidFill>
          <a:latin typeface="Times New Roman" pitchFamily="18" charset="0"/>
          <a:ea typeface="新細明體" pitchFamily="18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3600" b="1" i="1">
          <a:solidFill>
            <a:srgbClr val="292929"/>
          </a:solidFill>
          <a:latin typeface="Times New Roman" pitchFamily="18" charset="0"/>
          <a:ea typeface="新細明體" pitchFamily="18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3600" b="1" i="1">
          <a:solidFill>
            <a:srgbClr val="292929"/>
          </a:solidFill>
          <a:latin typeface="Times New Roman" pitchFamily="18" charset="0"/>
          <a:ea typeface="新細明體" pitchFamily="18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3600" b="1" i="1">
          <a:solidFill>
            <a:srgbClr val="292929"/>
          </a:solidFill>
          <a:latin typeface="Times New Roman" pitchFamily="18" charset="0"/>
          <a:ea typeface="新細明體" pitchFamily="18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3600" b="1" i="1">
          <a:solidFill>
            <a:srgbClr val="292929"/>
          </a:solidFill>
          <a:latin typeface="Times New Roman" pitchFamily="18" charset="0"/>
          <a:ea typeface="新細明體" pitchFamily="18" charset="-12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kumimoji="1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kumimoji="1" sz="1600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kumimoji="1" sz="1400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kumimoji="1" sz="14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14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14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14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14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5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8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5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 smtClean="0"/>
              <a:t>Two Level Morphology</a:t>
            </a:r>
            <a:endParaRPr lang="de-D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2567136"/>
          </a:xfrm>
        </p:spPr>
        <p:txBody>
          <a:bodyPr>
            <a:normAutofit fontScale="62500" lnSpcReduction="20000"/>
          </a:bodyPr>
          <a:lstStyle/>
          <a:p>
            <a:r>
              <a:rPr lang="de-DE" b="1" dirty="0"/>
              <a:t>Alexander </a:t>
            </a:r>
            <a:r>
              <a:rPr lang="de-DE" b="1" dirty="0" smtClean="0"/>
              <a:t>Fraser</a:t>
            </a:r>
            <a:endParaRPr lang="de-DE" b="1" dirty="0"/>
          </a:p>
          <a:p>
            <a:r>
              <a:rPr lang="de-DE" b="1" dirty="0" smtClean="0"/>
              <a:t>fraser@cis.uni-muenchen.de</a:t>
            </a:r>
            <a:endParaRPr lang="de-DE" b="1" dirty="0"/>
          </a:p>
          <a:p>
            <a:endParaRPr lang="de-DE" b="1" dirty="0" smtClean="0"/>
          </a:p>
          <a:p>
            <a:r>
              <a:rPr lang="de-DE" b="1" dirty="0" smtClean="0"/>
              <a:t>CIS</a:t>
            </a:r>
            <a:r>
              <a:rPr lang="de-DE" b="1" dirty="0"/>
              <a:t>, </a:t>
            </a:r>
            <a:r>
              <a:rPr lang="de-DE" b="1" dirty="0" smtClean="0"/>
              <a:t>Ludwig-Maximilians-Universität München</a:t>
            </a:r>
            <a:endParaRPr lang="de-DE" b="1" dirty="0"/>
          </a:p>
          <a:p>
            <a:endParaRPr lang="en-US" b="1" dirty="0" smtClean="0"/>
          </a:p>
          <a:p>
            <a:r>
              <a:rPr lang="en-US" b="1" dirty="0" smtClean="0"/>
              <a:t>Computational Morphology</a:t>
            </a:r>
            <a:endParaRPr lang="en-US" b="1" dirty="0"/>
          </a:p>
          <a:p>
            <a:r>
              <a:rPr lang="de-DE" b="1" dirty="0"/>
              <a:t>SoSe </a:t>
            </a:r>
            <a:r>
              <a:rPr lang="de-DE" b="1" dirty="0" smtClean="0"/>
              <a:t>2017</a:t>
            </a:r>
            <a:endParaRPr lang="de-DE" b="1" dirty="0"/>
          </a:p>
          <a:p>
            <a:r>
              <a:rPr lang="de-DE" b="1" dirty="0" smtClean="0"/>
              <a:t>2017-06-21</a:t>
            </a:r>
            <a:endParaRPr lang="de-DE" b="1" dirty="0"/>
          </a:p>
        </p:txBody>
      </p:sp>
    </p:spTree>
    <p:extLst>
      <p:ext uri="{BB962C8B-B14F-4D97-AF65-F5344CB8AC3E}">
        <p14:creationId xmlns:p14="http://schemas.microsoft.com/office/powerpoint/2010/main" val="3440346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Morphology and FSTs</a:t>
            </a:r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A6EC0-D76F-4A23-83D5-1E75D97801DD}" type="slidenum">
              <a:rPr lang="zh-TW" altLang="en-US"/>
              <a:pPr/>
              <a:t>10</a:t>
            </a:fld>
            <a:endParaRPr lang="en-US" altLang="zh-TW"/>
          </a:p>
        </p:txBody>
      </p:sp>
      <p:sp>
        <p:nvSpPr>
          <p:cNvPr id="208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3200"/>
              <a:t>3.2 Finite-State Morphological Parsing</a:t>
            </a:r>
            <a:br>
              <a:rPr lang="en-US" altLang="zh-TW" sz="3200"/>
            </a:br>
            <a:r>
              <a:rPr lang="en-US" altLang="zh-TW" sz="3200"/>
              <a:t> </a:t>
            </a:r>
            <a:r>
              <a:rPr lang="en-US" altLang="zh-TW" sz="2400"/>
              <a:t>Morphological Parsing with FST</a:t>
            </a:r>
            <a:endParaRPr lang="zh-TW" altLang="en-US" sz="2400"/>
          </a:p>
        </p:txBody>
      </p:sp>
      <p:pic>
        <p:nvPicPr>
          <p:cNvPr id="208900" name="Picture 4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50825" y="1773238"/>
            <a:ext cx="5834063" cy="3957637"/>
          </a:xfrm>
          <a:noFill/>
          <a:ln/>
        </p:spPr>
      </p:pic>
      <p:sp>
        <p:nvSpPr>
          <p:cNvPr id="208902" name="Text Box 6"/>
          <p:cNvSpPr txBox="1">
            <a:spLocks noChangeArrowheads="1"/>
          </p:cNvSpPr>
          <p:nvPr/>
        </p:nvSpPr>
        <p:spPr bwMode="auto">
          <a:xfrm>
            <a:off x="684213" y="5734050"/>
            <a:ext cx="43751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1800" b="0" i="1"/>
              <a:t>A fleshed-out English nominal inflection FST </a:t>
            </a:r>
          </a:p>
          <a:p>
            <a:r>
              <a:rPr lang="en-US" altLang="zh-TW" sz="1800" b="0" i="1"/>
              <a:t>T</a:t>
            </a:r>
            <a:r>
              <a:rPr lang="en-US" altLang="zh-TW" sz="1800" b="0" i="1" baseline="-25000"/>
              <a:t>lex</a:t>
            </a:r>
            <a:r>
              <a:rPr lang="en-US" altLang="zh-TW" sz="1800" b="0" i="1"/>
              <a:t> = T</a:t>
            </a:r>
            <a:r>
              <a:rPr lang="en-US" altLang="zh-TW" sz="1800" b="0" i="1" baseline="-25000"/>
              <a:t>num</a:t>
            </a:r>
            <a:r>
              <a:rPr lang="zh-TW" altLang="en-US" sz="1800" b="0" i="1"/>
              <a:t>。</a:t>
            </a:r>
            <a:r>
              <a:rPr lang="en-US" altLang="zh-TW" sz="1800" b="0" i="1"/>
              <a:t>T</a:t>
            </a:r>
            <a:r>
              <a:rPr lang="en-US" altLang="zh-TW" sz="1800" b="0" i="1" baseline="-25000"/>
              <a:t>stems</a:t>
            </a:r>
          </a:p>
        </p:txBody>
      </p:sp>
      <p:sp>
        <p:nvSpPr>
          <p:cNvPr id="208903" name="Text Box 7"/>
          <p:cNvSpPr txBox="1">
            <a:spLocks noChangeArrowheads="1"/>
          </p:cNvSpPr>
          <p:nvPr/>
        </p:nvSpPr>
        <p:spPr bwMode="auto">
          <a:xfrm>
            <a:off x="6300788" y="2060575"/>
            <a:ext cx="2078037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1600" b="0"/>
              <a:t>^: morpheme boundary</a:t>
            </a:r>
          </a:p>
          <a:p>
            <a:r>
              <a:rPr lang="en-US" altLang="zh-TW" sz="1600" b="0"/>
              <a:t>#: word boundary</a:t>
            </a:r>
          </a:p>
        </p:txBody>
      </p:sp>
      <p:pic>
        <p:nvPicPr>
          <p:cNvPr id="208904" name="Picture 8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465638" y="4770438"/>
            <a:ext cx="4427537" cy="819150"/>
          </a:xfrm>
          <a:noFill/>
          <a:ln/>
        </p:spPr>
      </p:pic>
    </p:spTree>
    <p:extLst>
      <p:ext uri="{BB962C8B-B14F-4D97-AF65-F5344CB8AC3E}">
        <p14:creationId xmlns:p14="http://schemas.microsoft.com/office/powerpoint/2010/main" val="2766682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>
                <a:solidFill>
                  <a:srgbClr val="808080"/>
                </a:solidFill>
              </a:rPr>
              <a:t>Morphology and FSTs</a:t>
            </a:r>
          </a:p>
        </p:txBody>
      </p:sp>
      <p:sp>
        <p:nvSpPr>
          <p:cNvPr id="21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85D39-1F4A-4C74-A2D0-91874CF45239}" type="slidenum">
              <a:rPr lang="zh-TW" altLang="en-US">
                <a:solidFill>
                  <a:srgbClr val="808080"/>
                </a:solidFill>
              </a:rPr>
              <a:pPr/>
              <a:t>11</a:t>
            </a:fld>
            <a:endParaRPr lang="en-US" altLang="zh-TW">
              <a:solidFill>
                <a:srgbClr val="808080"/>
              </a:solidFill>
            </a:endParaRPr>
          </a:p>
        </p:txBody>
      </p:sp>
      <p:sp>
        <p:nvSpPr>
          <p:cNvPr id="2560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3200"/>
              <a:t>3.2 Finite-State Morphological Parsing</a:t>
            </a:r>
            <a:br>
              <a:rPr lang="en-US" altLang="zh-TW" sz="3200"/>
            </a:br>
            <a:r>
              <a:rPr lang="en-US" altLang="zh-TW" sz="3200"/>
              <a:t> </a:t>
            </a:r>
            <a:r>
              <a:rPr lang="en-US" altLang="zh-TW" sz="2400"/>
              <a:t>Orthographic Rules and FSTs</a:t>
            </a:r>
            <a:endParaRPr lang="zh-TW" altLang="en-US" sz="2400"/>
          </a:p>
        </p:txBody>
      </p:sp>
      <p:sp>
        <p:nvSpPr>
          <p:cNvPr id="25600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909763"/>
            <a:ext cx="7847013" cy="439737"/>
          </a:xfrm>
        </p:spPr>
        <p:txBody>
          <a:bodyPr/>
          <a:lstStyle/>
          <a:p>
            <a:r>
              <a:rPr lang="en-US" altLang="zh-TW" sz="1800" b="1"/>
              <a:t>Spelling rules</a:t>
            </a:r>
            <a:r>
              <a:rPr lang="en-US" altLang="zh-TW" sz="1800"/>
              <a:t> (or </a:t>
            </a:r>
            <a:r>
              <a:rPr lang="en-US" altLang="zh-TW" sz="1800" b="1"/>
              <a:t>orthographic rules</a:t>
            </a:r>
            <a:r>
              <a:rPr lang="en-US" altLang="zh-TW" sz="1800"/>
              <a:t>)</a:t>
            </a:r>
          </a:p>
        </p:txBody>
      </p:sp>
      <p:graphicFrame>
        <p:nvGraphicFramePr>
          <p:cNvPr id="256043" name="Group 43"/>
          <p:cNvGraphicFramePr>
            <a:graphicFrameLocks noGrp="1"/>
          </p:cNvGraphicFramePr>
          <p:nvPr>
            <p:ph sz="quarter" idx="2"/>
            <p:extLst>
              <p:ext uri="{D42A27DB-BD31-4B8C-83A1-F6EECF244321}">
                <p14:modId xmlns:p14="http://schemas.microsoft.com/office/powerpoint/2010/main" val="1813621797"/>
              </p:ext>
            </p:extLst>
          </p:nvPr>
        </p:nvGraphicFramePr>
        <p:xfrm>
          <a:off x="1187450" y="2492375"/>
          <a:ext cx="6985000" cy="1657350"/>
        </p:xfrm>
        <a:graphic>
          <a:graphicData uri="http://schemas.openxmlformats.org/drawingml/2006/table">
            <a:tbl>
              <a:tblPr/>
              <a:tblGrid>
                <a:gridCol w="1817688"/>
                <a:gridCol w="3511550"/>
                <a:gridCol w="1655762"/>
              </a:tblGrid>
              <a:tr h="3175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16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defRPr kumimoji="1" sz="12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defRPr kumimoji="1" sz="12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Name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16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defRPr kumimoji="1" sz="12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defRPr kumimoji="1" sz="12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Description of Rule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16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defRPr kumimoji="1" sz="12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defRPr kumimoji="1" sz="12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Example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398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16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defRPr kumimoji="1" sz="12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defRPr kumimoji="1" sz="12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Consonant doubling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E deletion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E insertion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Y replacement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K insertion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16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defRPr kumimoji="1" sz="12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defRPr kumimoji="1" sz="12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1-letter consonant doubled before </a:t>
                      </a:r>
                      <a:r>
                        <a:rPr kumimoji="1" lang="en-US" altLang="zh-TW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-</a:t>
                      </a:r>
                      <a:r>
                        <a:rPr kumimoji="1" lang="en-US" altLang="zh-TW" sz="14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ing</a:t>
                      </a:r>
                      <a:r>
                        <a:rPr kumimoji="1" lang="en-US" altLang="zh-TW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/-</a:t>
                      </a:r>
                      <a:r>
                        <a:rPr kumimoji="1" lang="en-US" altLang="zh-TW" sz="14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ed</a:t>
                      </a:r>
                      <a:endParaRPr kumimoji="1" lang="en-US" altLang="zh-TW" sz="14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Silent e dropped before </a:t>
                      </a:r>
                      <a:r>
                        <a:rPr kumimoji="1" lang="en-US" altLang="zh-TW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-</a:t>
                      </a:r>
                      <a:r>
                        <a:rPr kumimoji="1" lang="en-US" altLang="zh-TW" sz="14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ing</a:t>
                      </a:r>
                      <a:r>
                        <a:rPr kumimoji="1" lang="en-US" altLang="zh-TW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 and </a:t>
                      </a:r>
                      <a:r>
                        <a:rPr kumimoji="1" lang="en-US" altLang="zh-TW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-</a:t>
                      </a:r>
                      <a:r>
                        <a:rPr kumimoji="1" lang="en-US" altLang="zh-TW" sz="14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ed</a:t>
                      </a:r>
                      <a:endParaRPr kumimoji="1" lang="en-US" altLang="zh-TW" sz="14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e added after </a:t>
                      </a:r>
                      <a:r>
                        <a:rPr kumimoji="1" lang="en-US" altLang="zh-TW" sz="1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-s</a:t>
                      </a:r>
                      <a:r>
                        <a:rPr kumimoji="1" lang="en-US" altLang="zh-TW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, </a:t>
                      </a:r>
                      <a:r>
                        <a:rPr kumimoji="1" lang="en-US" altLang="zh-TW" sz="1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-z</a:t>
                      </a:r>
                      <a:r>
                        <a:rPr kumimoji="1" lang="en-US" altLang="zh-TW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, </a:t>
                      </a:r>
                      <a:r>
                        <a:rPr kumimoji="1" lang="en-US" altLang="zh-TW" sz="1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-x</a:t>
                      </a:r>
                      <a:r>
                        <a:rPr kumimoji="1" lang="en-US" altLang="zh-TW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, </a:t>
                      </a:r>
                      <a:r>
                        <a:rPr kumimoji="1" lang="en-US" altLang="zh-TW" sz="1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-</a:t>
                      </a:r>
                      <a:r>
                        <a:rPr kumimoji="1" lang="en-US" altLang="zh-TW" sz="1400" b="1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ch</a:t>
                      </a:r>
                      <a:r>
                        <a:rPr kumimoji="1" lang="en-US" altLang="zh-TW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, </a:t>
                      </a:r>
                      <a:r>
                        <a:rPr kumimoji="1" lang="en-US" altLang="zh-TW" sz="1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-</a:t>
                      </a:r>
                      <a:r>
                        <a:rPr kumimoji="1" lang="en-US" altLang="zh-TW" sz="1400" b="1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sh</a:t>
                      </a:r>
                      <a:r>
                        <a:rPr kumimoji="1" lang="en-US" altLang="zh-TW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, before </a:t>
                      </a:r>
                      <a:r>
                        <a:rPr kumimoji="1" lang="en-US" altLang="zh-TW" sz="1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-s</a:t>
                      </a:r>
                      <a:endParaRPr kumimoji="1" lang="en-US" altLang="zh-TW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-y </a:t>
                      </a:r>
                      <a:r>
                        <a:rPr kumimoji="1" lang="en-US" altLang="zh-TW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changes to </a:t>
                      </a:r>
                      <a:r>
                        <a:rPr kumimoji="1" lang="en-US" altLang="zh-TW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-</a:t>
                      </a:r>
                      <a:r>
                        <a:rPr kumimoji="1" lang="en-US" altLang="zh-TW" sz="14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ie</a:t>
                      </a:r>
                      <a:r>
                        <a:rPr kumimoji="1" lang="en-US" altLang="zh-TW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 before </a:t>
                      </a:r>
                      <a:r>
                        <a:rPr kumimoji="1" lang="en-US" altLang="zh-TW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-s</a:t>
                      </a:r>
                      <a:r>
                        <a:rPr kumimoji="1" lang="en-US" altLang="zh-TW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, </a:t>
                      </a:r>
                      <a:r>
                        <a:rPr kumimoji="1" lang="en-US" altLang="zh-TW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-</a:t>
                      </a:r>
                      <a:r>
                        <a:rPr kumimoji="1" lang="en-US" altLang="zh-TW" sz="14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i</a:t>
                      </a:r>
                      <a:r>
                        <a:rPr kumimoji="1" lang="en-US" altLang="zh-TW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 before </a:t>
                      </a:r>
                      <a:r>
                        <a:rPr kumimoji="1" lang="en-US" altLang="zh-TW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-</a:t>
                      </a:r>
                      <a:r>
                        <a:rPr kumimoji="1" lang="en-US" altLang="zh-TW" sz="14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ed</a:t>
                      </a:r>
                      <a:endParaRPr kumimoji="1" lang="en-US" altLang="zh-TW" sz="14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Verb ending with </a:t>
                      </a:r>
                      <a:r>
                        <a:rPr kumimoji="1" lang="en-US" altLang="zh-TW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vowel </a:t>
                      </a:r>
                      <a:r>
                        <a:rPr kumimoji="1" lang="en-US" altLang="zh-TW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+ </a:t>
                      </a:r>
                      <a:r>
                        <a:rPr kumimoji="1" lang="en-US" altLang="zh-TW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-c</a:t>
                      </a:r>
                      <a:r>
                        <a:rPr kumimoji="1" lang="en-US" altLang="zh-TW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 add </a:t>
                      </a:r>
                      <a:r>
                        <a:rPr kumimoji="1" lang="en-US" altLang="zh-TW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-k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16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defRPr kumimoji="1" sz="12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defRPr kumimoji="1" sz="12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beg/begging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make/making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watch/watches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try/tries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panic/panicked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56034" name="Rectangle 34"/>
          <p:cNvSpPr>
            <a:spLocks noChangeArrowheads="1"/>
          </p:cNvSpPr>
          <p:nvPr/>
        </p:nvSpPr>
        <p:spPr bwMode="auto">
          <a:xfrm>
            <a:off x="684213" y="4292600"/>
            <a:ext cx="7918450" cy="649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kumimoji="1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1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kumimoji="1" sz="1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kumimoji="1" sz="1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kumimoji="1" sz="1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kumimoji="1" sz="1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pPr lvl="1" fontAlgn="base">
              <a:spcAft>
                <a:spcPct val="0"/>
              </a:spcAft>
            </a:pPr>
            <a:r>
              <a:rPr lang="en-US" altLang="zh-TW" smtClean="0">
                <a:solidFill>
                  <a:srgbClr val="000000"/>
                </a:solidFill>
              </a:rPr>
              <a:t>These spelling changes can be thought as taking as input a simple concatenation of morphemes and producing as output a slightly-modified concatenation of morphemes.</a:t>
            </a:r>
          </a:p>
        </p:txBody>
      </p:sp>
      <p:pic>
        <p:nvPicPr>
          <p:cNvPr id="256035" name="Picture 35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052638" y="4941888"/>
            <a:ext cx="4391025" cy="1311275"/>
          </a:xfrm>
          <a:noFill/>
          <a:ln/>
        </p:spPr>
      </p:pic>
    </p:spTree>
    <p:extLst>
      <p:ext uri="{BB962C8B-B14F-4D97-AF65-F5344CB8AC3E}">
        <p14:creationId xmlns:p14="http://schemas.microsoft.com/office/powerpoint/2010/main" val="3124927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>
                <a:solidFill>
                  <a:srgbClr val="808080"/>
                </a:solidFill>
              </a:rPr>
              <a:t>Morphology and FSTs</a:t>
            </a: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572DA-80D4-42DF-A121-517607806930}" type="slidenum">
              <a:rPr lang="zh-TW" altLang="en-US">
                <a:solidFill>
                  <a:srgbClr val="808080"/>
                </a:solidFill>
              </a:rPr>
              <a:pPr/>
              <a:t>12</a:t>
            </a:fld>
            <a:endParaRPr lang="en-US" altLang="zh-TW">
              <a:solidFill>
                <a:srgbClr val="808080"/>
              </a:solidFill>
            </a:endParaRPr>
          </a:p>
        </p:txBody>
      </p:sp>
      <p:sp>
        <p:nvSpPr>
          <p:cNvPr id="2570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3200"/>
              <a:t>3.2 Finite-State Morphological Parsing</a:t>
            </a:r>
            <a:br>
              <a:rPr lang="en-US" altLang="zh-TW" sz="3200"/>
            </a:br>
            <a:r>
              <a:rPr lang="en-US" altLang="zh-TW" sz="3200"/>
              <a:t>  </a:t>
            </a:r>
            <a:r>
              <a:rPr lang="en-US" altLang="zh-TW" sz="2400"/>
              <a:t>Orthographic Rules and FSTs</a:t>
            </a:r>
            <a:endParaRPr lang="zh-TW" altLang="en-US" sz="2400"/>
          </a:p>
        </p:txBody>
      </p:sp>
      <p:sp>
        <p:nvSpPr>
          <p:cNvPr id="2570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727075"/>
          </a:xfrm>
        </p:spPr>
        <p:txBody>
          <a:bodyPr/>
          <a:lstStyle/>
          <a:p>
            <a:r>
              <a:rPr lang="en-US" altLang="zh-TW" dirty="0">
                <a:latin typeface="Arial"/>
              </a:rPr>
              <a:t>“</a:t>
            </a:r>
            <a:r>
              <a:rPr lang="en-US" altLang="zh-TW" dirty="0"/>
              <a:t>insert an </a:t>
            </a:r>
            <a:r>
              <a:rPr lang="en-US" altLang="zh-TW" i="1" dirty="0"/>
              <a:t>e</a:t>
            </a:r>
            <a:r>
              <a:rPr lang="en-US" altLang="zh-TW" dirty="0"/>
              <a:t> on the surface tape just when the lexical tape has a morpheme ending in </a:t>
            </a:r>
            <a:r>
              <a:rPr lang="en-US" altLang="zh-TW" i="1" dirty="0"/>
              <a:t>x</a:t>
            </a:r>
            <a:r>
              <a:rPr lang="en-US" altLang="zh-TW" dirty="0"/>
              <a:t> (or </a:t>
            </a:r>
            <a:r>
              <a:rPr lang="en-US" altLang="zh-TW" i="1" dirty="0"/>
              <a:t>z, </a:t>
            </a:r>
            <a:r>
              <a:rPr lang="en-US" altLang="zh-TW" dirty="0" err="1"/>
              <a:t>etc</a:t>
            </a:r>
            <a:r>
              <a:rPr lang="en-US" altLang="zh-TW" dirty="0"/>
              <a:t>) and the next morphemes is </a:t>
            </a:r>
            <a:r>
              <a:rPr lang="en-US" altLang="zh-TW" dirty="0" smtClean="0"/>
              <a:t>–</a:t>
            </a:r>
            <a:r>
              <a:rPr lang="en-US" altLang="zh-TW" i="1" dirty="0" smtClean="0"/>
              <a:t>s</a:t>
            </a:r>
            <a:r>
              <a:rPr lang="en-US" altLang="zh-TW" dirty="0" smtClean="0">
                <a:latin typeface="Arial"/>
              </a:rPr>
              <a:t>”</a:t>
            </a:r>
          </a:p>
          <a:p>
            <a:pPr marL="0" indent="0">
              <a:buNone/>
            </a:pPr>
            <a:endParaRPr lang="en-US" altLang="zh-TW" dirty="0"/>
          </a:p>
        </p:txBody>
      </p:sp>
      <p:sp>
        <p:nvSpPr>
          <p:cNvPr id="257028" name="Text Box 4"/>
          <p:cNvSpPr txBox="1">
            <a:spLocks noChangeArrowheads="1"/>
          </p:cNvSpPr>
          <p:nvPr/>
        </p:nvSpPr>
        <p:spPr bwMode="auto">
          <a:xfrm>
            <a:off x="2824163" y="2781300"/>
            <a:ext cx="1875835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zh-TW" dirty="0" smtClean="0">
                <a:solidFill>
                  <a:srgbClr val="000000"/>
                </a:solidFill>
                <a:cs typeface="Times New Roman" pitchFamily="18" charset="0"/>
              </a:rPr>
              <a:t>               </a:t>
            </a:r>
            <a:r>
              <a:rPr kumimoji="1" lang="en-US" altLang="zh-TW" i="1" dirty="0" smtClean="0">
                <a:solidFill>
                  <a:srgbClr val="000000"/>
                </a:solidFill>
                <a:cs typeface="Times New Roman" pitchFamily="18" charset="0"/>
              </a:rPr>
              <a:t>x</a:t>
            </a:r>
            <a:endParaRPr kumimoji="1" lang="en-US" altLang="zh-TW" dirty="0" smtClean="0">
              <a:solidFill>
                <a:srgbClr val="000000"/>
              </a:solidFill>
              <a:cs typeface="Times New Roman" pitchFamily="18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el-GR" altLang="zh-TW" dirty="0" smtClean="0">
                <a:solidFill>
                  <a:srgbClr val="000000"/>
                </a:solidFill>
                <a:cs typeface="Times New Roman" pitchFamily="18" charset="0"/>
              </a:rPr>
              <a:t>ε</a:t>
            </a:r>
            <a:r>
              <a:rPr kumimoji="1" lang="el-GR" altLang="zh-TW" dirty="0" smtClean="0">
                <a:solidFill>
                  <a:srgbClr val="000000"/>
                </a:solidFill>
                <a:cs typeface="Times New Roman" pitchFamily="18" charset="0"/>
                <a:sym typeface="Symbol" pitchFamily="18" charset="2"/>
              </a:rPr>
              <a:t></a:t>
            </a:r>
            <a:r>
              <a:rPr kumimoji="1" lang="en-US" altLang="zh-TW" dirty="0" smtClean="0">
                <a:solidFill>
                  <a:srgbClr val="000000"/>
                </a:solidFill>
                <a:cs typeface="Times New Roman" pitchFamily="18" charset="0"/>
                <a:sym typeface="Symbol" pitchFamily="18" charset="2"/>
              </a:rPr>
              <a:t> e/      </a:t>
            </a:r>
            <a:r>
              <a:rPr kumimoji="1" lang="en-US" altLang="zh-TW" i="1" dirty="0" smtClean="0">
                <a:solidFill>
                  <a:srgbClr val="000000"/>
                </a:solidFill>
                <a:cs typeface="Times New Roman" pitchFamily="18" charset="0"/>
                <a:sym typeface="Symbol" pitchFamily="18" charset="2"/>
              </a:rPr>
              <a:t>s   ^    s#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zh-TW" i="1" dirty="0" smtClean="0">
                <a:solidFill>
                  <a:srgbClr val="000000"/>
                </a:solidFill>
                <a:cs typeface="Times New Roman" pitchFamily="18" charset="0"/>
                <a:sym typeface="Symbol" pitchFamily="18" charset="2"/>
              </a:rPr>
              <a:t>               z</a:t>
            </a:r>
            <a:endParaRPr kumimoji="1" lang="el-GR" altLang="zh-TW" dirty="0" smtClean="0">
              <a:solidFill>
                <a:srgbClr val="000000"/>
              </a:solidFill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257029" name="AutoShape 5"/>
          <p:cNvSpPr>
            <a:spLocks/>
          </p:cNvSpPr>
          <p:nvPr/>
        </p:nvSpPr>
        <p:spPr bwMode="auto">
          <a:xfrm>
            <a:off x="3635375" y="2832100"/>
            <a:ext cx="73025" cy="792163"/>
          </a:xfrm>
          <a:prstGeom prst="leftBrace">
            <a:avLst>
              <a:gd name="adj1" fmla="val 90399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kumimoji="1" lang="de-DE" sz="2400" b="1" smtClean="0">
              <a:solidFill>
                <a:srgbClr val="000000"/>
              </a:solidFill>
            </a:endParaRPr>
          </a:p>
        </p:txBody>
      </p:sp>
      <p:sp>
        <p:nvSpPr>
          <p:cNvPr id="257030" name="AutoShape 6"/>
          <p:cNvSpPr>
            <a:spLocks/>
          </p:cNvSpPr>
          <p:nvPr/>
        </p:nvSpPr>
        <p:spPr bwMode="auto">
          <a:xfrm>
            <a:off x="3924300" y="2832100"/>
            <a:ext cx="71438" cy="792163"/>
          </a:xfrm>
          <a:prstGeom prst="rightBrace">
            <a:avLst>
              <a:gd name="adj1" fmla="val 92407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kumimoji="1" lang="de-DE" sz="2400" b="1" smtClean="0">
              <a:solidFill>
                <a:srgbClr val="000000"/>
              </a:solidFill>
            </a:endParaRPr>
          </a:p>
        </p:txBody>
      </p:sp>
      <p:sp>
        <p:nvSpPr>
          <p:cNvPr id="257031" name="Line 7"/>
          <p:cNvSpPr>
            <a:spLocks noChangeShapeType="1"/>
          </p:cNvSpPr>
          <p:nvPr/>
        </p:nvSpPr>
        <p:spPr bwMode="auto">
          <a:xfrm>
            <a:off x="4140200" y="3336925"/>
            <a:ext cx="2159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kumimoji="1" lang="de-DE" sz="2400" b="1" smtClean="0">
              <a:solidFill>
                <a:srgbClr val="000000"/>
              </a:solidFill>
            </a:endParaRPr>
          </a:p>
        </p:txBody>
      </p:sp>
      <p:sp>
        <p:nvSpPr>
          <p:cNvPr id="257033" name="Text Box 9"/>
          <p:cNvSpPr txBox="1">
            <a:spLocks noChangeArrowheads="1"/>
          </p:cNvSpPr>
          <p:nvPr/>
        </p:nvSpPr>
        <p:spPr bwMode="auto">
          <a:xfrm>
            <a:off x="1084263" y="4221163"/>
            <a:ext cx="119221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20000"/>
              </a:spcBef>
              <a:spcAft>
                <a:spcPct val="0"/>
              </a:spcAft>
            </a:pPr>
            <a:r>
              <a:rPr kumimoji="1" lang="en-US" altLang="zh-TW" sz="1600" i="1" dirty="0" smtClean="0">
                <a:solidFill>
                  <a:srgbClr val="000000"/>
                </a:solidFill>
              </a:rPr>
              <a:t>a</a:t>
            </a:r>
            <a:r>
              <a:rPr kumimoji="1" lang="en-US" altLang="zh-TW" sz="1600" dirty="0" smtClean="0">
                <a:solidFill>
                  <a:srgbClr val="000000"/>
                </a:solidFill>
                <a:sym typeface="Symbol" pitchFamily="18" charset="2"/>
              </a:rPr>
              <a:t> </a:t>
            </a:r>
            <a:r>
              <a:rPr kumimoji="1" lang="en-US" altLang="zh-TW" sz="1600" i="1" dirty="0" smtClean="0">
                <a:solidFill>
                  <a:srgbClr val="000000"/>
                </a:solidFill>
              </a:rPr>
              <a:t>b </a:t>
            </a:r>
            <a:r>
              <a:rPr kumimoji="1" lang="en-US" altLang="zh-TW" sz="1600" dirty="0" smtClean="0">
                <a:solidFill>
                  <a:srgbClr val="000000"/>
                </a:solidFill>
              </a:rPr>
              <a:t>/ </a:t>
            </a:r>
            <a:r>
              <a:rPr kumimoji="1" lang="en-US" altLang="zh-TW" sz="1600" i="1" dirty="0" smtClean="0">
                <a:solidFill>
                  <a:srgbClr val="000000"/>
                </a:solidFill>
              </a:rPr>
              <a:t>c </a:t>
            </a:r>
            <a:r>
              <a:rPr kumimoji="1" lang="en-US" altLang="zh-TW" sz="1600" i="1" u="sng" dirty="0" smtClean="0">
                <a:solidFill>
                  <a:srgbClr val="000000"/>
                </a:solidFill>
              </a:rPr>
              <a:t>   </a:t>
            </a:r>
            <a:r>
              <a:rPr kumimoji="1" lang="en-US" altLang="zh-TW" sz="1600" i="1" dirty="0" smtClean="0">
                <a:solidFill>
                  <a:srgbClr val="000000"/>
                </a:solidFill>
              </a:rPr>
              <a:t>d</a:t>
            </a:r>
            <a:endParaRPr kumimoji="1" lang="zh-TW" altLang="en-US" sz="1600" b="1" dirty="0" smtClean="0">
              <a:solidFill>
                <a:srgbClr val="000000"/>
              </a:solidFill>
            </a:endParaRPr>
          </a:p>
        </p:txBody>
      </p:sp>
      <p:sp>
        <p:nvSpPr>
          <p:cNvPr id="257034" name="Rectangle 10"/>
          <p:cNvSpPr>
            <a:spLocks noChangeArrowheads="1"/>
          </p:cNvSpPr>
          <p:nvPr/>
        </p:nvSpPr>
        <p:spPr bwMode="auto">
          <a:xfrm>
            <a:off x="684213" y="3789363"/>
            <a:ext cx="7772400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pPr fontAlgn="base">
              <a:spcAft>
                <a:spcPct val="0"/>
              </a:spcAft>
            </a:pPr>
            <a:r>
              <a:rPr lang="en-US" altLang="zh-TW" dirty="0" smtClean="0">
                <a:solidFill>
                  <a:srgbClr val="000000"/>
                </a:solidFill>
                <a:latin typeface="Arial"/>
              </a:rPr>
              <a:t>“</a:t>
            </a:r>
            <a:r>
              <a:rPr lang="en-US" altLang="zh-TW" dirty="0" smtClean="0">
                <a:solidFill>
                  <a:srgbClr val="000000"/>
                </a:solidFill>
              </a:rPr>
              <a:t>rewrite </a:t>
            </a:r>
            <a:r>
              <a:rPr lang="en-US" altLang="zh-TW" i="1" dirty="0" smtClean="0">
                <a:solidFill>
                  <a:srgbClr val="000000"/>
                </a:solidFill>
              </a:rPr>
              <a:t>a</a:t>
            </a:r>
            <a:r>
              <a:rPr lang="en-US" altLang="zh-TW" dirty="0" smtClean="0">
                <a:solidFill>
                  <a:srgbClr val="000000"/>
                </a:solidFill>
              </a:rPr>
              <a:t> as </a:t>
            </a:r>
            <a:r>
              <a:rPr lang="en-US" altLang="zh-TW" i="1" dirty="0" smtClean="0">
                <a:solidFill>
                  <a:srgbClr val="000000"/>
                </a:solidFill>
              </a:rPr>
              <a:t>b</a:t>
            </a:r>
            <a:r>
              <a:rPr lang="en-US" altLang="zh-TW" dirty="0" smtClean="0">
                <a:solidFill>
                  <a:srgbClr val="000000"/>
                </a:solidFill>
              </a:rPr>
              <a:t> when it occurs between </a:t>
            </a:r>
            <a:r>
              <a:rPr lang="en-US" altLang="zh-TW" i="1" dirty="0" smtClean="0">
                <a:solidFill>
                  <a:srgbClr val="000000"/>
                </a:solidFill>
              </a:rPr>
              <a:t>c</a:t>
            </a:r>
            <a:r>
              <a:rPr lang="en-US" altLang="zh-TW" dirty="0" smtClean="0">
                <a:solidFill>
                  <a:srgbClr val="000000"/>
                </a:solidFill>
              </a:rPr>
              <a:t> and </a:t>
            </a:r>
            <a:r>
              <a:rPr lang="en-US" altLang="zh-TW" i="1" dirty="0" smtClean="0">
                <a:solidFill>
                  <a:srgbClr val="000000"/>
                </a:solidFill>
              </a:rPr>
              <a:t>d</a:t>
            </a:r>
            <a:r>
              <a:rPr lang="en-US" altLang="zh-TW" dirty="0" smtClean="0">
                <a:solidFill>
                  <a:srgbClr val="000000"/>
                </a:solidFill>
                <a:latin typeface="Arial"/>
              </a:rPr>
              <a:t>”</a:t>
            </a:r>
            <a:endParaRPr lang="en-US" altLang="zh-TW" dirty="0" smtClean="0">
              <a:solidFill>
                <a:srgbClr val="000000"/>
              </a:solidFill>
            </a:endParaRPr>
          </a:p>
        </p:txBody>
      </p:sp>
      <p:sp>
        <p:nvSpPr>
          <p:cNvPr id="12" name="Rectangle 10"/>
          <p:cNvSpPr>
            <a:spLocks noChangeArrowheads="1"/>
          </p:cNvSpPr>
          <p:nvPr/>
        </p:nvSpPr>
        <p:spPr bwMode="auto">
          <a:xfrm>
            <a:off x="813798" y="4797152"/>
            <a:ext cx="7772400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pPr fontAlgn="base">
              <a:spcAft>
                <a:spcPct val="0"/>
              </a:spcAft>
            </a:pPr>
            <a:r>
              <a:rPr lang="en-US" altLang="zh-TW" dirty="0" smtClean="0">
                <a:solidFill>
                  <a:srgbClr val="000000"/>
                </a:solidFill>
                <a:latin typeface="Arial"/>
              </a:rPr>
              <a:t>This syntax is from the seminar paper of Chomsky and Halle (1968)</a:t>
            </a:r>
          </a:p>
          <a:p>
            <a:pPr fontAlgn="base">
              <a:spcAft>
                <a:spcPct val="0"/>
              </a:spcAft>
            </a:pPr>
            <a:r>
              <a:rPr lang="en-US" altLang="zh-TW" dirty="0" smtClean="0">
                <a:solidFill>
                  <a:srgbClr val="000000"/>
                </a:solidFill>
                <a:latin typeface="Arial"/>
              </a:rPr>
              <a:t>Note that ^ is used as a morpheme boundary, and # means that we talking about a word-final "-s"</a:t>
            </a:r>
            <a:endParaRPr lang="en-US" altLang="zh-TW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>
                <a:solidFill>
                  <a:srgbClr val="808080"/>
                </a:solidFill>
              </a:rPr>
              <a:t>Morphology and FSTs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CEF3D-A633-464F-9503-77C0A21F807D}" type="slidenum">
              <a:rPr lang="zh-TW" altLang="en-US">
                <a:solidFill>
                  <a:srgbClr val="808080"/>
                </a:solidFill>
              </a:rPr>
              <a:pPr/>
              <a:t>13</a:t>
            </a:fld>
            <a:endParaRPr lang="en-US" altLang="zh-TW">
              <a:solidFill>
                <a:srgbClr val="808080"/>
              </a:solidFill>
            </a:endParaRPr>
          </a:p>
        </p:txBody>
      </p:sp>
      <p:sp>
        <p:nvSpPr>
          <p:cNvPr id="265225" name="Rectangle 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3200"/>
              <a:t>3.2 Finite-State Morphological Parsing</a:t>
            </a:r>
            <a:br>
              <a:rPr lang="en-US" altLang="zh-TW" sz="3200"/>
            </a:br>
            <a:r>
              <a:rPr lang="en-US" altLang="zh-TW" sz="3200"/>
              <a:t>  </a:t>
            </a:r>
            <a:r>
              <a:rPr lang="en-US" altLang="zh-TW" sz="2400"/>
              <a:t>Orthographic Rules and FSTs</a:t>
            </a:r>
            <a:endParaRPr lang="zh-TW" altLang="en-US" sz="2400"/>
          </a:p>
        </p:txBody>
      </p:sp>
      <p:pic>
        <p:nvPicPr>
          <p:cNvPr id="265220" name="Picture 4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547813" y="1916113"/>
            <a:ext cx="4608512" cy="2247900"/>
          </a:xfrm>
          <a:noFill/>
          <a:ln/>
        </p:spPr>
      </p:pic>
      <p:pic>
        <p:nvPicPr>
          <p:cNvPr id="265224" name="Picture 8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620838" y="4329113"/>
            <a:ext cx="6119812" cy="183673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65227" name="Text Box 11"/>
          <p:cNvSpPr txBox="1">
            <a:spLocks noChangeArrowheads="1"/>
          </p:cNvSpPr>
          <p:nvPr/>
        </p:nvSpPr>
        <p:spPr bwMode="auto">
          <a:xfrm>
            <a:off x="4425950" y="2341563"/>
            <a:ext cx="37465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zh-TW" i="1" smtClean="0">
                <a:solidFill>
                  <a:srgbClr val="000000"/>
                </a:solidFill>
              </a:rPr>
              <a:t>The transducer for the E-insertion rule</a:t>
            </a:r>
          </a:p>
        </p:txBody>
      </p:sp>
    </p:spTree>
    <p:extLst>
      <p:ext uri="{BB962C8B-B14F-4D97-AF65-F5344CB8AC3E}">
        <p14:creationId xmlns:p14="http://schemas.microsoft.com/office/powerpoint/2010/main" val="253280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>
                <a:solidFill>
                  <a:srgbClr val="808080"/>
                </a:solidFill>
              </a:rPr>
              <a:t>Morphology and FSTs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3A7A0-B63B-4D6B-88AD-2E4A88654DFB}" type="slidenum">
              <a:rPr lang="zh-TW" altLang="en-US">
                <a:solidFill>
                  <a:srgbClr val="808080"/>
                </a:solidFill>
              </a:rPr>
              <a:pPr/>
              <a:t>14</a:t>
            </a:fld>
            <a:endParaRPr lang="en-US" altLang="zh-TW">
              <a:solidFill>
                <a:srgbClr val="808080"/>
              </a:solidFill>
            </a:endParaRPr>
          </a:p>
        </p:txBody>
      </p:sp>
      <p:sp>
        <p:nvSpPr>
          <p:cNvPr id="258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3200"/>
              <a:t>3.3 Combining FST Lexicon and Rules</a:t>
            </a:r>
            <a:endParaRPr lang="zh-TW" altLang="en-US" sz="2400"/>
          </a:p>
        </p:txBody>
      </p:sp>
      <p:graphicFrame>
        <p:nvGraphicFramePr>
          <p:cNvPr id="258052" name="Object 4"/>
          <p:cNvGraphicFramePr>
            <a:graphicFrameLocks noGrp="1" noChangeAspect="1"/>
          </p:cNvGraphicFramePr>
          <p:nvPr>
            <p:ph idx="1"/>
          </p:nvPr>
        </p:nvGraphicFramePr>
        <p:xfrm>
          <a:off x="2190750" y="2463800"/>
          <a:ext cx="4762500" cy="3148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8" name="點陣圖影像" r:id="rId3" imgW="4762913" imgH="3147333" progId="Paint.Picture">
                  <p:embed/>
                </p:oleObj>
              </mc:Choice>
              <mc:Fallback>
                <p:oleObj name="點陣圖影像" r:id="rId3" imgW="4762913" imgH="3147333" progId="Paint.Picture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90750" y="2463800"/>
                        <a:ext cx="4762500" cy="31480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48641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>
                <a:solidFill>
                  <a:srgbClr val="808080"/>
                </a:solidFill>
              </a:rPr>
              <a:t>Morphology and FSTs</a:t>
            </a:r>
          </a:p>
        </p:txBody>
      </p:sp>
      <p:sp>
        <p:nvSpPr>
          <p:cNvPr id="9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C7580A-2EFD-400C-96B8-02925F1B0C75}" type="slidenum">
              <a:rPr lang="zh-TW" altLang="en-US">
                <a:solidFill>
                  <a:srgbClr val="808080"/>
                </a:solidFill>
              </a:rPr>
              <a:pPr/>
              <a:t>15</a:t>
            </a:fld>
            <a:endParaRPr lang="en-US" altLang="zh-TW">
              <a:solidFill>
                <a:srgbClr val="808080"/>
              </a:solidFill>
            </a:endParaRPr>
          </a:p>
        </p:txBody>
      </p:sp>
      <p:sp>
        <p:nvSpPr>
          <p:cNvPr id="270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3200"/>
              <a:t>3.3 Combining FST Lexicon and Rules</a:t>
            </a:r>
            <a:endParaRPr lang="zh-TW" altLang="en-US" sz="2400"/>
          </a:p>
        </p:txBody>
      </p:sp>
      <p:graphicFrame>
        <p:nvGraphicFramePr>
          <p:cNvPr id="270340" name="Object 4"/>
          <p:cNvGraphicFramePr>
            <a:graphicFrameLocks noGrp="1" noChangeAspect="1"/>
          </p:cNvGraphicFramePr>
          <p:nvPr>
            <p:ph sz="half" idx="1"/>
          </p:nvPr>
        </p:nvGraphicFramePr>
        <p:xfrm>
          <a:off x="395288" y="2708275"/>
          <a:ext cx="3810000" cy="2316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2" name="點陣圖影像" r:id="rId3" imgW="5904762" imgH="3591426" progId="Paint.Picture">
                  <p:embed/>
                </p:oleObj>
              </mc:Choice>
              <mc:Fallback>
                <p:oleObj name="點陣圖影像" r:id="rId3" imgW="5904762" imgH="3591426" progId="Paint.Picture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288" y="2708275"/>
                        <a:ext cx="3810000" cy="23161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70342" name="Picture 6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572000" y="1484313"/>
            <a:ext cx="4248150" cy="2879725"/>
          </a:xfrm>
          <a:noFill/>
          <a:ln/>
        </p:spPr>
      </p:pic>
      <p:pic>
        <p:nvPicPr>
          <p:cNvPr id="270344" name="Picture 8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716463" y="4437063"/>
            <a:ext cx="3810000" cy="1858962"/>
          </a:xfrm>
          <a:noFill/>
          <a:ln/>
        </p:spPr>
      </p:pic>
      <p:sp>
        <p:nvSpPr>
          <p:cNvPr id="270348" name="Line 12"/>
          <p:cNvSpPr>
            <a:spLocks noChangeShapeType="1"/>
          </p:cNvSpPr>
          <p:nvPr/>
        </p:nvSpPr>
        <p:spPr bwMode="auto">
          <a:xfrm flipH="1">
            <a:off x="3492500" y="3068638"/>
            <a:ext cx="1295400" cy="288925"/>
          </a:xfrm>
          <a:prstGeom prst="line">
            <a:avLst/>
          </a:prstGeom>
          <a:noFill/>
          <a:ln w="57150">
            <a:solidFill>
              <a:srgbClr val="003366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kumimoji="1" lang="de-DE" sz="2400" b="1" smtClean="0">
              <a:solidFill>
                <a:srgbClr val="000000"/>
              </a:solidFill>
            </a:endParaRPr>
          </a:p>
        </p:txBody>
      </p:sp>
      <p:sp>
        <p:nvSpPr>
          <p:cNvPr id="270349" name="Line 13"/>
          <p:cNvSpPr>
            <a:spLocks noChangeShapeType="1"/>
          </p:cNvSpPr>
          <p:nvPr/>
        </p:nvSpPr>
        <p:spPr bwMode="auto">
          <a:xfrm flipH="1" flipV="1">
            <a:off x="3779838" y="4437063"/>
            <a:ext cx="1223962" cy="504825"/>
          </a:xfrm>
          <a:prstGeom prst="line">
            <a:avLst/>
          </a:prstGeom>
          <a:noFill/>
          <a:ln w="57150">
            <a:solidFill>
              <a:srgbClr val="003366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kumimoji="1" lang="de-DE" sz="2400" b="1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1442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>
                <a:solidFill>
                  <a:srgbClr val="808080"/>
                </a:solidFill>
              </a:rPr>
              <a:t>Morphology and FSTs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97B75-E7CC-4246-BDF8-85DCF54187F2}" type="slidenum">
              <a:rPr lang="zh-TW" altLang="en-US">
                <a:solidFill>
                  <a:srgbClr val="808080"/>
                </a:solidFill>
              </a:rPr>
              <a:pPr/>
              <a:t>16</a:t>
            </a:fld>
            <a:endParaRPr lang="en-US" altLang="zh-TW">
              <a:solidFill>
                <a:srgbClr val="808080"/>
              </a:solidFill>
            </a:endParaRPr>
          </a:p>
        </p:txBody>
      </p:sp>
      <p:sp>
        <p:nvSpPr>
          <p:cNvPr id="271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3200"/>
              <a:t>3.3 Combining FST Lexicon and Rules</a:t>
            </a:r>
            <a:endParaRPr lang="zh-TW" altLang="en-US" sz="2400"/>
          </a:p>
        </p:txBody>
      </p:sp>
      <p:sp>
        <p:nvSpPr>
          <p:cNvPr id="271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dirty="0"/>
              <a:t>The power of FSTs is that the exact same cascade with the same state sequences is used </a:t>
            </a:r>
          </a:p>
          <a:p>
            <a:pPr lvl="1"/>
            <a:r>
              <a:rPr lang="en-US" altLang="zh-TW" dirty="0" smtClean="0"/>
              <a:t>W</a:t>
            </a:r>
            <a:r>
              <a:rPr lang="en-US" altLang="zh-TW" dirty="0" smtClean="0"/>
              <a:t>hen the </a:t>
            </a:r>
            <a:r>
              <a:rPr lang="en-US" altLang="zh-TW" dirty="0"/>
              <a:t>machine is generating the surface form from the lexical tape, or</a:t>
            </a:r>
          </a:p>
          <a:p>
            <a:pPr lvl="1"/>
            <a:r>
              <a:rPr lang="en-US" altLang="zh-TW" dirty="0"/>
              <a:t>When it is parsing the lexical tape from the surface tape.</a:t>
            </a:r>
          </a:p>
          <a:p>
            <a:r>
              <a:rPr lang="en-US" altLang="zh-TW" dirty="0"/>
              <a:t>Parsing can be slightly more complicated than generation, because of the problem of </a:t>
            </a:r>
            <a:r>
              <a:rPr lang="en-US" altLang="zh-TW" b="1" dirty="0" smtClean="0"/>
              <a:t>ambiguity</a:t>
            </a:r>
            <a:endParaRPr lang="en-US" altLang="zh-TW" dirty="0"/>
          </a:p>
          <a:p>
            <a:pPr lvl="1"/>
            <a:r>
              <a:rPr lang="en-US" altLang="zh-TW" dirty="0"/>
              <a:t>For example, </a:t>
            </a:r>
            <a:r>
              <a:rPr lang="en-US" altLang="zh-TW" i="1" dirty="0"/>
              <a:t>foxes</a:t>
            </a:r>
            <a:r>
              <a:rPr lang="en-US" altLang="zh-TW" dirty="0"/>
              <a:t> could be </a:t>
            </a:r>
            <a:r>
              <a:rPr lang="en-US" altLang="zh-TW" dirty="0">
                <a:latin typeface="Courier New" pitchFamily="49" charset="0"/>
              </a:rPr>
              <a:t>fox +V +3SG</a:t>
            </a:r>
            <a:r>
              <a:rPr lang="en-US" altLang="zh-TW" dirty="0"/>
              <a:t> as well as  </a:t>
            </a:r>
            <a:r>
              <a:rPr lang="en-US" altLang="zh-TW" dirty="0">
                <a:latin typeface="Courier New" pitchFamily="49" charset="0"/>
              </a:rPr>
              <a:t>fox +N +</a:t>
            </a:r>
            <a:r>
              <a:rPr lang="en-US" altLang="zh-TW" dirty="0" smtClean="0">
                <a:latin typeface="Courier New" pitchFamily="49" charset="0"/>
              </a:rPr>
              <a:t>PL</a:t>
            </a:r>
          </a:p>
          <a:p>
            <a:r>
              <a:rPr lang="en-US" altLang="zh-TW" dirty="0" smtClean="0"/>
              <a:t>This shows that thinking about implementing generation might be easier than thinking about implementing parsing</a:t>
            </a:r>
          </a:p>
          <a:p>
            <a:pPr lvl="1"/>
            <a:r>
              <a:rPr lang="en-US" altLang="zh-TW" dirty="0" smtClean="0"/>
              <a:t>We can use our composed transducers in both directions</a:t>
            </a:r>
            <a:endParaRPr lang="en-US" altLang="zh-TW" dirty="0"/>
          </a:p>
          <a:p>
            <a:pPr lvl="1"/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1814839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>
                <a:solidFill>
                  <a:srgbClr val="808080"/>
                </a:solidFill>
              </a:rPr>
              <a:t>Morphology and FSTs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B817F-A2FC-4CF4-9890-FFF66B821131}" type="slidenum">
              <a:rPr lang="zh-TW" altLang="en-US">
                <a:solidFill>
                  <a:srgbClr val="808080"/>
                </a:solidFill>
              </a:rPr>
              <a:pPr/>
              <a:t>17</a:t>
            </a:fld>
            <a:endParaRPr lang="en-US" altLang="zh-TW">
              <a:solidFill>
                <a:srgbClr val="808080"/>
              </a:solidFill>
            </a:endParaRPr>
          </a:p>
        </p:txBody>
      </p:sp>
      <p:sp>
        <p:nvSpPr>
          <p:cNvPr id="209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3200"/>
              <a:t>3.4 Lexicon-Free FSTs: the Porter Stemmer</a:t>
            </a:r>
          </a:p>
        </p:txBody>
      </p:sp>
      <p:sp>
        <p:nvSpPr>
          <p:cNvPr id="209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dirty="0"/>
              <a:t>Information retrieval</a:t>
            </a:r>
          </a:p>
          <a:p>
            <a:r>
              <a:rPr lang="en-US" altLang="zh-TW" dirty="0"/>
              <a:t>One of the mostly widely used </a:t>
            </a:r>
            <a:r>
              <a:rPr lang="en-US" altLang="zh-TW" b="1" dirty="0" smtClean="0"/>
              <a:t>stemming</a:t>
            </a:r>
            <a:r>
              <a:rPr lang="en-US" altLang="zh-TW" dirty="0" smtClean="0"/>
              <a:t> </a:t>
            </a:r>
            <a:r>
              <a:rPr lang="en-US" altLang="zh-TW" dirty="0"/>
              <a:t>algorithms is the simple and efficient Porter (1980) algorithm, which is based on a series of simple cascaded rewrite rules.</a:t>
            </a:r>
          </a:p>
          <a:p>
            <a:pPr lvl="1"/>
            <a:r>
              <a:rPr lang="en-US" altLang="zh-TW" dirty="0"/>
              <a:t>ATIONAL </a:t>
            </a:r>
            <a:r>
              <a:rPr lang="en-US" altLang="zh-TW" dirty="0">
                <a:sym typeface="Symbol" pitchFamily="18" charset="2"/>
              </a:rPr>
              <a:t></a:t>
            </a:r>
            <a:r>
              <a:rPr lang="en-US" altLang="zh-TW" dirty="0"/>
              <a:t> ATE (e.g., relational  </a:t>
            </a:r>
            <a:r>
              <a:rPr lang="en-US" altLang="zh-TW" dirty="0">
                <a:sym typeface="Symbol" pitchFamily="18" charset="2"/>
              </a:rPr>
              <a:t></a:t>
            </a:r>
            <a:r>
              <a:rPr lang="en-US" altLang="zh-TW" dirty="0"/>
              <a:t> relate)</a:t>
            </a:r>
          </a:p>
          <a:p>
            <a:pPr lvl="1"/>
            <a:r>
              <a:rPr lang="en-US" altLang="zh-TW" dirty="0"/>
              <a:t>ING  </a:t>
            </a:r>
            <a:r>
              <a:rPr lang="en-US" altLang="zh-TW" dirty="0">
                <a:sym typeface="Symbol" pitchFamily="18" charset="2"/>
              </a:rPr>
              <a:t></a:t>
            </a:r>
            <a:r>
              <a:rPr lang="en-US" altLang="zh-TW" dirty="0"/>
              <a:t> </a:t>
            </a:r>
            <a:r>
              <a:rPr lang="el-GR" altLang="zh-TW" dirty="0">
                <a:cs typeface="Times New Roman" pitchFamily="18" charset="0"/>
              </a:rPr>
              <a:t>ε</a:t>
            </a:r>
            <a:r>
              <a:rPr lang="en-US" altLang="zh-TW" dirty="0">
                <a:cs typeface="Times New Roman" pitchFamily="18" charset="0"/>
              </a:rPr>
              <a:t>if stem contains vowel (e.g., motoring </a:t>
            </a:r>
            <a:r>
              <a:rPr lang="en-US" altLang="zh-TW" dirty="0"/>
              <a:t> </a:t>
            </a:r>
            <a:r>
              <a:rPr lang="en-US" altLang="zh-TW" dirty="0">
                <a:sym typeface="Symbol" pitchFamily="18" charset="2"/>
              </a:rPr>
              <a:t></a:t>
            </a:r>
            <a:r>
              <a:rPr lang="en-US" altLang="zh-TW" dirty="0"/>
              <a:t> motor)</a:t>
            </a:r>
          </a:p>
          <a:p>
            <a:r>
              <a:rPr lang="en-US" altLang="zh-TW" dirty="0"/>
              <a:t>Problem:</a:t>
            </a:r>
          </a:p>
          <a:p>
            <a:pPr lvl="1"/>
            <a:r>
              <a:rPr lang="en-US" altLang="zh-TW" dirty="0"/>
              <a:t>Not perfect: error of </a:t>
            </a:r>
            <a:r>
              <a:rPr lang="en-US" altLang="zh-TW" dirty="0" err="1"/>
              <a:t>commision</a:t>
            </a:r>
            <a:r>
              <a:rPr lang="en-US" altLang="zh-TW" dirty="0"/>
              <a:t>, omission</a:t>
            </a:r>
          </a:p>
          <a:p>
            <a:r>
              <a:rPr lang="en-US" altLang="zh-TW" dirty="0"/>
              <a:t>Experiments have been made </a:t>
            </a:r>
          </a:p>
          <a:p>
            <a:pPr lvl="1"/>
            <a:r>
              <a:rPr lang="en-US" altLang="zh-TW" dirty="0"/>
              <a:t>Some improvement with smaller documents</a:t>
            </a:r>
          </a:p>
          <a:p>
            <a:pPr lvl="1"/>
            <a:r>
              <a:rPr lang="en-US" altLang="zh-TW" dirty="0"/>
              <a:t>Any improvement is quite small</a:t>
            </a:r>
            <a:endParaRPr lang="el-GR" altLang="zh-TW" dirty="0"/>
          </a:p>
        </p:txBody>
      </p:sp>
    </p:spTree>
    <p:extLst>
      <p:ext uri="{BB962C8B-B14F-4D97-AF65-F5344CB8AC3E}">
        <p14:creationId xmlns:p14="http://schemas.microsoft.com/office/powerpoint/2010/main" val="41886940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Summary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Two-level morphology depends on using two composed transducers to capture complex morphological phenomena</a:t>
            </a:r>
          </a:p>
          <a:p>
            <a:r>
              <a:rPr lang="de-DE" dirty="0" smtClean="0"/>
              <a:t>The example we looked at involved the orthography of realizing the plural morpheme "-s" in English</a:t>
            </a:r>
          </a:p>
          <a:p>
            <a:r>
              <a:rPr lang="de-DE" dirty="0" smtClean="0"/>
              <a:t>Two-level morphology is the technology behind most morphological analysis systems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72180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Thank you for your attention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675989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Outline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Today we will briefly discuss two-level morphology</a:t>
            </a:r>
          </a:p>
          <a:p>
            <a:r>
              <a:rPr lang="de-DE" dirty="0" smtClean="0"/>
              <a:t>Then Luisa will present an exercise showing how to use these concepts</a:t>
            </a:r>
          </a:p>
        </p:txBody>
      </p:sp>
    </p:spTree>
    <p:extLst>
      <p:ext uri="{BB962C8B-B14F-4D97-AF65-F5344CB8AC3E}">
        <p14:creationId xmlns:p14="http://schemas.microsoft.com/office/powerpoint/2010/main" val="2942211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Credits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zh-TW" dirty="0" smtClean="0"/>
              <a:t>Adapted from </a:t>
            </a:r>
            <a:r>
              <a:rPr lang="en-US" altLang="zh-TW" dirty="0"/>
              <a:t>a lecture by Ching-Long </a:t>
            </a:r>
            <a:r>
              <a:rPr lang="en-US" altLang="zh-TW" dirty="0" err="1" smtClean="0"/>
              <a:t>Yeh</a:t>
            </a:r>
            <a:r>
              <a:rPr lang="en-US" altLang="zh-TW" dirty="0" smtClean="0"/>
              <a:t>, Tatung University</a:t>
            </a:r>
          </a:p>
          <a:p>
            <a:r>
              <a:rPr lang="en-US" altLang="zh-TW" dirty="0" smtClean="0"/>
              <a:t>Which was adapted from</a:t>
            </a:r>
            <a:r>
              <a:rPr lang="en-US" altLang="zh-TW" dirty="0"/>
              <a:t>: </a:t>
            </a:r>
            <a:endParaRPr lang="en-US" altLang="zh-TW" dirty="0" smtClean="0"/>
          </a:p>
          <a:p>
            <a:r>
              <a:rPr lang="en-US" altLang="zh-TW" dirty="0" smtClean="0"/>
              <a:t>Chapter </a:t>
            </a:r>
            <a:r>
              <a:rPr lang="en-US" altLang="zh-TW" dirty="0"/>
              <a:t>3</a:t>
            </a:r>
            <a:r>
              <a:rPr lang="zh-TW" altLang="en-US" dirty="0"/>
              <a:t> </a:t>
            </a:r>
            <a:r>
              <a:rPr lang="de-DE" altLang="zh-TW" dirty="0" smtClean="0"/>
              <a:t>Morphology and Finite-State Transducers</a:t>
            </a:r>
          </a:p>
          <a:p>
            <a:r>
              <a:rPr lang="en-US" altLang="zh-TW" i="1" dirty="0" smtClean="0"/>
              <a:t>Speech and Language Processing</a:t>
            </a:r>
          </a:p>
          <a:p>
            <a:r>
              <a:rPr lang="en-US" altLang="zh-TW" i="1" dirty="0" smtClean="0"/>
              <a:t>An </a:t>
            </a:r>
            <a:r>
              <a:rPr lang="en-US" altLang="zh-TW" i="1" dirty="0"/>
              <a:t>Introduction to Natural Language Processing, Computational Linguistics, and Speech </a:t>
            </a:r>
            <a:r>
              <a:rPr lang="en-US" altLang="zh-TW" i="1" dirty="0" smtClean="0"/>
              <a:t>Recognition</a:t>
            </a:r>
          </a:p>
          <a:p>
            <a:r>
              <a:rPr lang="en-US" altLang="zh-TW" dirty="0" smtClean="0"/>
              <a:t>Daniel </a:t>
            </a:r>
            <a:r>
              <a:rPr lang="en-US" altLang="zh-TW" dirty="0" err="1"/>
              <a:t>Jurafsky</a:t>
            </a:r>
            <a:r>
              <a:rPr lang="en-US" altLang="zh-TW" dirty="0"/>
              <a:t> and</a:t>
            </a:r>
            <a:r>
              <a:rPr lang="en-US" altLang="zh-TW" dirty="0">
                <a:latin typeface="Arial"/>
              </a:rPr>
              <a:t> </a:t>
            </a:r>
            <a:r>
              <a:rPr lang="en-US" altLang="zh-TW" dirty="0"/>
              <a:t>James H. Martin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733911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Two-Level Morphology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de-DE" dirty="0" smtClean="0"/>
              <a:t>Two-level morphology is a key idea for dealing with morphology in a finite state framework</a:t>
            </a:r>
          </a:p>
          <a:p>
            <a:r>
              <a:rPr lang="de-DE" dirty="0" smtClean="0"/>
              <a:t>The critical generalization is that it is difficult to deal with things like orthographic rules in English with a single transducer</a:t>
            </a:r>
          </a:p>
          <a:p>
            <a:r>
              <a:rPr lang="de-DE" dirty="0" smtClean="0"/>
              <a:t>The key to making this work will be to use </a:t>
            </a:r>
            <a:r>
              <a:rPr lang="de-DE" b="1" dirty="0" smtClean="0"/>
              <a:t>two transducers</a:t>
            </a:r>
          </a:p>
          <a:p>
            <a:r>
              <a:rPr lang="de-DE" dirty="0" smtClean="0"/>
              <a:t>Recall that we can </a:t>
            </a:r>
            <a:r>
              <a:rPr lang="de-DE" b="1" dirty="0" smtClean="0"/>
              <a:t>compose</a:t>
            </a:r>
            <a:r>
              <a:rPr lang="de-DE" dirty="0" smtClean="0"/>
              <a:t> transducers</a:t>
            </a:r>
          </a:p>
          <a:p>
            <a:pPr lvl="1"/>
            <a:r>
              <a:rPr lang="de-DE" dirty="0" smtClean="0"/>
              <a:t>Composing intuitively means we feed the output of the first transducer as the input to the second transducer</a:t>
            </a:r>
          </a:p>
        </p:txBody>
      </p:sp>
    </p:spTree>
    <p:extLst>
      <p:ext uri="{BB962C8B-B14F-4D97-AF65-F5344CB8AC3E}">
        <p14:creationId xmlns:p14="http://schemas.microsoft.com/office/powerpoint/2010/main" val="3523720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Why two levels?</a:t>
            </a:r>
            <a:endParaRPr lang="de-DE" dirty="0"/>
          </a:p>
        </p:txBody>
      </p:sp>
      <p:pic>
        <p:nvPicPr>
          <p:cNvPr id="4" name="Picture 35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827584" y="1628800"/>
            <a:ext cx="7344816" cy="2194744"/>
          </a:xfrm>
          <a:noFill/>
          <a:ln/>
        </p:spPr>
      </p:pic>
      <p:sp>
        <p:nvSpPr>
          <p:cNvPr id="6" name="Content Placeholder 2"/>
          <p:cNvSpPr txBox="1">
            <a:spLocks/>
          </p:cNvSpPr>
          <p:nvPr/>
        </p:nvSpPr>
        <p:spPr>
          <a:xfrm>
            <a:off x="457200" y="4005064"/>
            <a:ext cx="8229600" cy="2448272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dirty="0" smtClean="0"/>
              <a:t>Let's talk about generation: going from lexical to surface levels</a:t>
            </a:r>
          </a:p>
          <a:p>
            <a:r>
              <a:rPr lang="de-DE" dirty="0" smtClean="0"/>
              <a:t>The intermediate level captures morpheme segmentation</a:t>
            </a:r>
          </a:p>
          <a:p>
            <a:pPr lvl="1"/>
            <a:r>
              <a:rPr lang="de-DE" dirty="0" smtClean="0"/>
              <a:t>^ means morpheme segmentation. # means end of word</a:t>
            </a:r>
          </a:p>
          <a:p>
            <a:r>
              <a:rPr lang="de-DE" dirty="0" smtClean="0"/>
              <a:t>Working with an intermediate representation is powerful, it lets us deal with variation in a compact way</a:t>
            </a:r>
          </a:p>
          <a:p>
            <a:pPr lvl="1"/>
            <a:r>
              <a:rPr lang="de-DE" dirty="0"/>
              <a:t>W</a:t>
            </a:r>
            <a:r>
              <a:rPr lang="de-DE" dirty="0" smtClean="0"/>
              <a:t>e will handle orthographic generation of the English plural </a:t>
            </a:r>
          </a:p>
          <a:p>
            <a:pPr lvl="1"/>
            <a:r>
              <a:rPr lang="de-DE" dirty="0" smtClean="0"/>
              <a:t>For instance, dog -&gt; dogs, but fox -&gt; foxes</a:t>
            </a:r>
            <a:endParaRPr lang="de-DE" dirty="0"/>
          </a:p>
          <a:p>
            <a:endParaRPr lang="de-DE" dirty="0" smtClean="0"/>
          </a:p>
        </p:txBody>
      </p:sp>
    </p:spTree>
    <p:extLst>
      <p:ext uri="{BB962C8B-B14F-4D97-AF65-F5344CB8AC3E}">
        <p14:creationId xmlns:p14="http://schemas.microsoft.com/office/powerpoint/2010/main" val="3625467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>
                <a:solidFill>
                  <a:srgbClr val="808080"/>
                </a:solidFill>
              </a:rPr>
              <a:t>Morphology and FSTs</a:t>
            </a:r>
          </a:p>
        </p:txBody>
      </p:sp>
      <p:sp>
        <p:nvSpPr>
          <p:cNvPr id="21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7D3E6-9BC2-4113-9D96-782E7D3BA27F}" type="slidenum">
              <a:rPr lang="zh-TW" altLang="en-US">
                <a:solidFill>
                  <a:srgbClr val="808080"/>
                </a:solidFill>
              </a:rPr>
              <a:pPr/>
              <a:t>6</a:t>
            </a:fld>
            <a:endParaRPr lang="en-US" altLang="zh-TW">
              <a:solidFill>
                <a:srgbClr val="808080"/>
              </a:solidFill>
            </a:endParaRPr>
          </a:p>
        </p:txBody>
      </p:sp>
      <p:sp>
        <p:nvSpPr>
          <p:cNvPr id="2437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3200"/>
              <a:t>3.2 Finite-State Morphological Parsing</a:t>
            </a:r>
            <a:br>
              <a:rPr lang="en-US" altLang="zh-TW" sz="3200"/>
            </a:br>
            <a:r>
              <a:rPr lang="en-US" altLang="zh-TW" sz="3200"/>
              <a:t> </a:t>
            </a:r>
            <a:r>
              <a:rPr lang="en-US" altLang="zh-TW" sz="2400"/>
              <a:t>Morphological Parsing with FST</a:t>
            </a:r>
          </a:p>
        </p:txBody>
      </p:sp>
      <p:sp>
        <p:nvSpPr>
          <p:cNvPr id="24371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981200"/>
            <a:ext cx="8207375" cy="1735138"/>
          </a:xfrm>
        </p:spPr>
        <p:txBody>
          <a:bodyPr/>
          <a:lstStyle/>
          <a:p>
            <a:r>
              <a:rPr lang="en-US" altLang="zh-TW" sz="1800"/>
              <a:t>Inversion is useful because it makes it easy to convert a FST-as-parser into an FST-as-generator.</a:t>
            </a:r>
          </a:p>
          <a:p>
            <a:r>
              <a:rPr lang="en-US" altLang="zh-TW" sz="1800"/>
              <a:t>Composition is useful because it allows us to take two transducers than run in series and replace them with one complex transducer.</a:t>
            </a:r>
          </a:p>
          <a:p>
            <a:pPr lvl="1"/>
            <a:r>
              <a:rPr lang="en-US" altLang="zh-TW" sz="1600" i="1"/>
              <a:t>T</a:t>
            </a:r>
            <a:r>
              <a:rPr lang="en-US" altLang="zh-TW" sz="1600" baseline="-25000"/>
              <a:t>1</a:t>
            </a:r>
            <a:r>
              <a:rPr lang="zh-TW" altLang="en-US" sz="1600">
                <a:sym typeface="Symbol" pitchFamily="18" charset="2"/>
              </a:rPr>
              <a:t>。</a:t>
            </a:r>
            <a:r>
              <a:rPr lang="en-US" altLang="zh-TW" sz="1600" i="1"/>
              <a:t>T</a:t>
            </a:r>
            <a:r>
              <a:rPr lang="en-US" altLang="zh-TW" sz="1600" baseline="-25000"/>
              <a:t>2</a:t>
            </a:r>
            <a:r>
              <a:rPr lang="en-US" altLang="zh-TW" sz="1600"/>
              <a:t>(</a:t>
            </a:r>
            <a:r>
              <a:rPr lang="en-US" altLang="zh-TW" sz="1600" i="1"/>
              <a:t>S</a:t>
            </a:r>
            <a:r>
              <a:rPr lang="en-US" altLang="zh-TW" sz="1600"/>
              <a:t>) = </a:t>
            </a:r>
            <a:r>
              <a:rPr lang="en-US" altLang="zh-TW" sz="1600" i="1"/>
              <a:t>T</a:t>
            </a:r>
            <a:r>
              <a:rPr lang="en-US" altLang="zh-TW" sz="1600" baseline="-25000"/>
              <a:t>2</a:t>
            </a:r>
            <a:r>
              <a:rPr lang="en-US" altLang="zh-TW" sz="1600"/>
              <a:t>(</a:t>
            </a:r>
            <a:r>
              <a:rPr lang="en-US" altLang="zh-TW" sz="1600" i="1"/>
              <a:t>T</a:t>
            </a:r>
            <a:r>
              <a:rPr lang="en-US" altLang="zh-TW" sz="1600" baseline="-25000"/>
              <a:t>1</a:t>
            </a:r>
            <a:r>
              <a:rPr lang="en-US" altLang="zh-TW" sz="1600"/>
              <a:t>(</a:t>
            </a:r>
            <a:r>
              <a:rPr lang="en-US" altLang="zh-TW" sz="1600" i="1"/>
              <a:t>S</a:t>
            </a:r>
            <a:r>
              <a:rPr lang="en-US" altLang="zh-TW" sz="1600"/>
              <a:t>) )</a:t>
            </a:r>
          </a:p>
        </p:txBody>
      </p:sp>
      <p:pic>
        <p:nvPicPr>
          <p:cNvPr id="243716" name="Picture 4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30200" y="3933825"/>
            <a:ext cx="3810000" cy="1493838"/>
          </a:xfrm>
          <a:noFill/>
          <a:ln/>
        </p:spPr>
      </p:pic>
      <p:graphicFrame>
        <p:nvGraphicFramePr>
          <p:cNvPr id="243744" name="Group 32"/>
          <p:cNvGraphicFramePr>
            <a:graphicFrameLocks noGrp="1"/>
          </p:cNvGraphicFramePr>
          <p:nvPr>
            <p:ph sz="quarter" idx="3"/>
          </p:nvPr>
        </p:nvGraphicFramePr>
        <p:xfrm>
          <a:off x="4354513" y="4221163"/>
          <a:ext cx="4321175" cy="1481138"/>
        </p:xfrm>
        <a:graphic>
          <a:graphicData uri="http://schemas.openxmlformats.org/drawingml/2006/table">
            <a:tbl>
              <a:tblPr/>
              <a:tblGrid>
                <a:gridCol w="1223962"/>
                <a:gridCol w="1728788"/>
                <a:gridCol w="1368425"/>
              </a:tblGrid>
              <a:tr h="2921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16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defRPr kumimoji="1" sz="12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defRPr kumimoji="1" sz="12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Reg-noun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16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defRPr kumimoji="1" sz="12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defRPr kumimoji="1" sz="12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Irreg-pl-noun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16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defRPr kumimoji="1" sz="12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defRPr kumimoji="1" sz="12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Irreg-sg-noun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763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16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defRPr kumimoji="1" sz="12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defRPr kumimoji="1" sz="12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fox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fat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fog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aardvark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16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defRPr kumimoji="1" sz="12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defRPr kumimoji="1" sz="12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g o:e o:e s 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sheep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m o:i u:</a:t>
                      </a:r>
                      <a:r>
                        <a:rPr kumimoji="1" lang="el-GR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ε</a:t>
                      </a: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s:c e</a:t>
                      </a:r>
                      <a:endParaRPr kumimoji="1" lang="en-US" altLang="zh-TW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16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defRPr kumimoji="1" sz="12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defRPr kumimoji="1" sz="12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goose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sheep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mouse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43745" name="Text Box 33"/>
          <p:cNvSpPr txBox="1">
            <a:spLocks noChangeArrowheads="1"/>
          </p:cNvSpPr>
          <p:nvPr/>
        </p:nvSpPr>
        <p:spPr bwMode="auto">
          <a:xfrm>
            <a:off x="825500" y="5373688"/>
            <a:ext cx="33147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zh-TW" i="1" smtClean="0">
                <a:solidFill>
                  <a:srgbClr val="000000"/>
                </a:solidFill>
              </a:rPr>
              <a:t>A transducer for English nominal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zh-TW" i="1" smtClean="0">
                <a:solidFill>
                  <a:srgbClr val="000000"/>
                </a:solidFill>
              </a:rPr>
              <a:t>number inflection T</a:t>
            </a:r>
            <a:r>
              <a:rPr kumimoji="1" lang="en-US" altLang="zh-TW" i="1" baseline="-25000" smtClean="0">
                <a:solidFill>
                  <a:srgbClr val="000000"/>
                </a:solidFill>
              </a:rPr>
              <a:t>num</a:t>
            </a:r>
          </a:p>
        </p:txBody>
      </p:sp>
    </p:spTree>
    <p:extLst>
      <p:ext uri="{BB962C8B-B14F-4D97-AF65-F5344CB8AC3E}">
        <p14:creationId xmlns:p14="http://schemas.microsoft.com/office/powerpoint/2010/main" val="33640700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71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69776"/>
            <a:ext cx="7772400" cy="1143000"/>
          </a:xfrm>
        </p:spPr>
        <p:txBody>
          <a:bodyPr/>
          <a:lstStyle/>
          <a:p>
            <a:r>
              <a:rPr lang="en-US" altLang="zh-TW" sz="3200"/>
              <a:t>3.2 Finite-State Morphological Parsing</a:t>
            </a:r>
            <a:br>
              <a:rPr lang="en-US" altLang="zh-TW" sz="3200"/>
            </a:br>
            <a:r>
              <a:rPr lang="en-US" altLang="zh-TW" sz="3200"/>
              <a:t> </a:t>
            </a:r>
            <a:r>
              <a:rPr lang="en-US" altLang="zh-TW" sz="2400"/>
              <a:t>Morphological Parsing with FST</a:t>
            </a:r>
          </a:p>
        </p:txBody>
      </p:sp>
      <p:sp>
        <p:nvSpPr>
          <p:cNvPr id="24371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53057" y="1772816"/>
            <a:ext cx="8207375" cy="1152128"/>
          </a:xfrm>
        </p:spPr>
        <p:txBody>
          <a:bodyPr/>
          <a:lstStyle/>
          <a:p>
            <a:r>
              <a:rPr lang="en-US" altLang="zh-TW" sz="1800" dirty="0" smtClean="0"/>
              <a:t>Composition </a:t>
            </a:r>
            <a:r>
              <a:rPr lang="en-US" altLang="zh-TW" sz="1800" dirty="0"/>
              <a:t>is useful because it allows us to take two transducers than run in series and replace them with one complex transducer.</a:t>
            </a:r>
          </a:p>
          <a:p>
            <a:pPr lvl="1"/>
            <a:r>
              <a:rPr lang="en-US" altLang="zh-TW" sz="1600" i="1" dirty="0"/>
              <a:t>T</a:t>
            </a:r>
            <a:r>
              <a:rPr lang="en-US" altLang="zh-TW" sz="1600" baseline="-25000" dirty="0"/>
              <a:t>1</a:t>
            </a:r>
            <a:r>
              <a:rPr lang="zh-TW" altLang="en-US" sz="1600" dirty="0">
                <a:sym typeface="Symbol" pitchFamily="18" charset="2"/>
              </a:rPr>
              <a:t>。</a:t>
            </a:r>
            <a:r>
              <a:rPr lang="en-US" altLang="zh-TW" sz="1600" i="1" dirty="0"/>
              <a:t>T</a:t>
            </a:r>
            <a:r>
              <a:rPr lang="en-US" altLang="zh-TW" sz="1600" baseline="-25000" dirty="0"/>
              <a:t>2</a:t>
            </a:r>
            <a:r>
              <a:rPr lang="en-US" altLang="zh-TW" sz="1600" dirty="0"/>
              <a:t>(</a:t>
            </a:r>
            <a:r>
              <a:rPr lang="en-US" altLang="zh-TW" sz="1600" i="1" dirty="0"/>
              <a:t>S</a:t>
            </a:r>
            <a:r>
              <a:rPr lang="en-US" altLang="zh-TW" sz="1600" dirty="0"/>
              <a:t>) = </a:t>
            </a:r>
            <a:r>
              <a:rPr lang="en-US" altLang="zh-TW" sz="1600" i="1" dirty="0"/>
              <a:t>T</a:t>
            </a:r>
            <a:r>
              <a:rPr lang="en-US" altLang="zh-TW" sz="1600" baseline="-25000" dirty="0"/>
              <a:t>2</a:t>
            </a:r>
            <a:r>
              <a:rPr lang="en-US" altLang="zh-TW" sz="1600" dirty="0"/>
              <a:t>(</a:t>
            </a:r>
            <a:r>
              <a:rPr lang="en-US" altLang="zh-TW" sz="1600" i="1" dirty="0"/>
              <a:t>T</a:t>
            </a:r>
            <a:r>
              <a:rPr lang="en-US" altLang="zh-TW" sz="1600" baseline="-25000" dirty="0"/>
              <a:t>1</a:t>
            </a:r>
            <a:r>
              <a:rPr lang="en-US" altLang="zh-TW" sz="1600" dirty="0"/>
              <a:t>(</a:t>
            </a:r>
            <a:r>
              <a:rPr lang="en-US" altLang="zh-TW" sz="1600" i="1" dirty="0"/>
              <a:t>S</a:t>
            </a:r>
            <a:r>
              <a:rPr lang="en-US" altLang="zh-TW" sz="1600" dirty="0"/>
              <a:t>) )</a:t>
            </a:r>
          </a:p>
        </p:txBody>
      </p:sp>
      <p:pic>
        <p:nvPicPr>
          <p:cNvPr id="243716" name="Picture 4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39551" y="4149080"/>
            <a:ext cx="6909038" cy="2708920"/>
          </a:xfrm>
          <a:noFill/>
          <a:ln/>
        </p:spPr>
      </p:pic>
      <p:graphicFrame>
        <p:nvGraphicFramePr>
          <p:cNvPr id="243744" name="Group 32"/>
          <p:cNvGraphicFramePr>
            <a:graphicFrameLocks noGrp="1"/>
          </p:cNvGraphicFramePr>
          <p:nvPr>
            <p:ph sz="quarter" idx="3"/>
            <p:extLst>
              <p:ext uri="{D42A27DB-BD31-4B8C-83A1-F6EECF244321}">
                <p14:modId xmlns:p14="http://schemas.microsoft.com/office/powerpoint/2010/main" val="2815456957"/>
              </p:ext>
            </p:extLst>
          </p:nvPr>
        </p:nvGraphicFramePr>
        <p:xfrm>
          <a:off x="4572000" y="2564904"/>
          <a:ext cx="4321175" cy="1481138"/>
        </p:xfrm>
        <a:graphic>
          <a:graphicData uri="http://schemas.openxmlformats.org/drawingml/2006/table">
            <a:tbl>
              <a:tblPr/>
              <a:tblGrid>
                <a:gridCol w="1223962"/>
                <a:gridCol w="1728788"/>
                <a:gridCol w="1368425"/>
              </a:tblGrid>
              <a:tr h="2921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16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defRPr kumimoji="1" sz="12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defRPr kumimoji="1" sz="12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Reg</a:t>
                      </a:r>
                      <a:r>
                        <a:rPr kumimoji="1" lang="en-US" altLang="zh-TW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-noun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16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defRPr kumimoji="1" sz="12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defRPr kumimoji="1" sz="12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Irreg-pl-noun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16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defRPr kumimoji="1" sz="12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defRPr kumimoji="1" sz="12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Irreg-sg-noun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763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16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defRPr kumimoji="1" sz="12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defRPr kumimoji="1" sz="12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fox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cat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fog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aardvark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16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defRPr kumimoji="1" sz="12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defRPr kumimoji="1" sz="12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g o:e o:e s 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sheep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m o:i u:</a:t>
                      </a:r>
                      <a:r>
                        <a:rPr kumimoji="1" lang="el-GR" altLang="zh-TW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ε</a:t>
                      </a:r>
                      <a:r>
                        <a:rPr kumimoji="1" lang="en-US" altLang="zh-TW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s:c e</a:t>
                      </a:r>
                      <a:endParaRPr kumimoji="1" lang="en-US" altLang="zh-TW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16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defRPr kumimoji="1" sz="12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defRPr kumimoji="1" sz="12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goose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sheep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mouse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43745" name="Text Box 33"/>
          <p:cNvSpPr txBox="1">
            <a:spLocks noChangeArrowheads="1"/>
          </p:cNvSpPr>
          <p:nvPr/>
        </p:nvSpPr>
        <p:spPr bwMode="auto">
          <a:xfrm>
            <a:off x="251520" y="3356992"/>
            <a:ext cx="33147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1800" b="0" i="1" dirty="0"/>
              <a:t>A transducer for English nominal </a:t>
            </a:r>
          </a:p>
          <a:p>
            <a:r>
              <a:rPr lang="en-US" altLang="zh-TW" sz="1800" b="0" i="1" dirty="0"/>
              <a:t>number inflection </a:t>
            </a:r>
            <a:r>
              <a:rPr lang="en-US" altLang="zh-TW" sz="1800" b="0" i="1" dirty="0" err="1"/>
              <a:t>T</a:t>
            </a:r>
            <a:r>
              <a:rPr lang="en-US" altLang="zh-TW" sz="1800" b="0" i="1" baseline="-25000" dirty="0" err="1"/>
              <a:t>num</a:t>
            </a:r>
            <a:endParaRPr lang="en-US" altLang="zh-TW" sz="1800" b="0" i="1" baseline="-25000" dirty="0"/>
          </a:p>
        </p:txBody>
      </p:sp>
    </p:spTree>
    <p:extLst>
      <p:ext uri="{BB962C8B-B14F-4D97-AF65-F5344CB8AC3E}">
        <p14:creationId xmlns:p14="http://schemas.microsoft.com/office/powerpoint/2010/main" val="3364070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Morphology and FSTs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442AA-0FBA-46E4-952E-A085F120143C}" type="slidenum">
              <a:rPr lang="zh-TW" altLang="en-US"/>
              <a:pPr/>
              <a:t>8</a:t>
            </a:fld>
            <a:endParaRPr lang="en-US" altLang="zh-TW"/>
          </a:p>
        </p:txBody>
      </p:sp>
      <p:sp>
        <p:nvSpPr>
          <p:cNvPr id="2447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3200"/>
              <a:t>3.2 Finite-State Morphological Parsing</a:t>
            </a:r>
            <a:br>
              <a:rPr lang="en-US" altLang="zh-TW" sz="3200"/>
            </a:br>
            <a:r>
              <a:rPr lang="en-US" altLang="zh-TW" sz="3200"/>
              <a:t> </a:t>
            </a:r>
            <a:r>
              <a:rPr lang="en-US" altLang="zh-TW" sz="2400"/>
              <a:t>Morphological Parsing with FST</a:t>
            </a:r>
          </a:p>
        </p:txBody>
      </p:sp>
      <p:pic>
        <p:nvPicPr>
          <p:cNvPr id="244740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331913" y="2420938"/>
            <a:ext cx="6335712" cy="3249612"/>
          </a:xfrm>
          <a:noFill/>
          <a:ln/>
        </p:spPr>
      </p:pic>
      <p:sp>
        <p:nvSpPr>
          <p:cNvPr id="244742" name="Text Box 6"/>
          <p:cNvSpPr txBox="1">
            <a:spLocks noChangeArrowheads="1"/>
          </p:cNvSpPr>
          <p:nvPr/>
        </p:nvSpPr>
        <p:spPr bwMode="auto">
          <a:xfrm>
            <a:off x="2124075" y="5538788"/>
            <a:ext cx="5519738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1800" b="0" i="1"/>
              <a:t>The transducer T</a:t>
            </a:r>
            <a:r>
              <a:rPr lang="en-US" altLang="zh-TW" sz="1800" b="0" i="1" baseline="-25000"/>
              <a:t>stems</a:t>
            </a:r>
            <a:r>
              <a:rPr lang="en-US" altLang="zh-TW" sz="1800" b="0" i="1"/>
              <a:t>, which maps roots to their root-class</a:t>
            </a:r>
          </a:p>
        </p:txBody>
      </p:sp>
    </p:spTree>
    <p:extLst>
      <p:ext uri="{BB962C8B-B14F-4D97-AF65-F5344CB8AC3E}">
        <p14:creationId xmlns:p14="http://schemas.microsoft.com/office/powerpoint/2010/main" val="1494657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>
                <a:solidFill>
                  <a:srgbClr val="808080"/>
                </a:solidFill>
              </a:rPr>
              <a:t>Morphology and FSTs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442AA-0FBA-46E4-952E-A085F120143C}" type="slidenum">
              <a:rPr lang="zh-TW" altLang="en-US">
                <a:solidFill>
                  <a:srgbClr val="808080"/>
                </a:solidFill>
              </a:rPr>
              <a:pPr/>
              <a:t>9</a:t>
            </a:fld>
            <a:endParaRPr lang="en-US" altLang="zh-TW">
              <a:solidFill>
                <a:srgbClr val="808080"/>
              </a:solidFill>
            </a:endParaRPr>
          </a:p>
        </p:txBody>
      </p:sp>
      <p:sp>
        <p:nvSpPr>
          <p:cNvPr id="2447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3200"/>
              <a:t>3.2 Finite-State Morphological Parsing</a:t>
            </a:r>
            <a:br>
              <a:rPr lang="en-US" altLang="zh-TW" sz="3200"/>
            </a:br>
            <a:r>
              <a:rPr lang="en-US" altLang="zh-TW" sz="3200"/>
              <a:t> </a:t>
            </a:r>
            <a:r>
              <a:rPr lang="en-US" altLang="zh-TW" sz="2400"/>
              <a:t>Morphological Parsing with FST</a:t>
            </a:r>
          </a:p>
        </p:txBody>
      </p:sp>
      <p:pic>
        <p:nvPicPr>
          <p:cNvPr id="244740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331913" y="2420938"/>
            <a:ext cx="6335712" cy="3249612"/>
          </a:xfrm>
          <a:noFill/>
          <a:ln/>
        </p:spPr>
      </p:pic>
      <p:sp>
        <p:nvSpPr>
          <p:cNvPr id="244742" name="Text Box 6"/>
          <p:cNvSpPr txBox="1">
            <a:spLocks noChangeArrowheads="1"/>
          </p:cNvSpPr>
          <p:nvPr/>
        </p:nvSpPr>
        <p:spPr bwMode="auto">
          <a:xfrm>
            <a:off x="2124075" y="5538788"/>
            <a:ext cx="5519738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zh-TW" i="1" smtClean="0">
                <a:solidFill>
                  <a:srgbClr val="000000"/>
                </a:solidFill>
              </a:rPr>
              <a:t>The transducer T</a:t>
            </a:r>
            <a:r>
              <a:rPr kumimoji="1" lang="en-US" altLang="zh-TW" i="1" baseline="-25000" smtClean="0">
                <a:solidFill>
                  <a:srgbClr val="000000"/>
                </a:solidFill>
              </a:rPr>
              <a:t>stems</a:t>
            </a:r>
            <a:r>
              <a:rPr kumimoji="1" lang="en-US" altLang="zh-TW" i="1" smtClean="0">
                <a:solidFill>
                  <a:srgbClr val="000000"/>
                </a:solidFill>
              </a:rPr>
              <a:t>, which maps roots to their root-class</a:t>
            </a:r>
          </a:p>
        </p:txBody>
      </p:sp>
    </p:spTree>
    <p:extLst>
      <p:ext uri="{BB962C8B-B14F-4D97-AF65-F5344CB8AC3E}">
        <p14:creationId xmlns:p14="http://schemas.microsoft.com/office/powerpoint/2010/main" val="1494657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25400">
          <a:solidFill>
            <a:schemeClr val="tx1"/>
          </a:solidFill>
          <a:tailEnd type="arrow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預設簡報設計">
  <a:themeElements>
    <a:clrScheme name="預設簡報設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預設簡報設計">
      <a:majorFont>
        <a:latin typeface="Times New Roman"/>
        <a:ea typeface="新細明體"/>
        <a:cs typeface=""/>
      </a:majorFont>
      <a:minorFont>
        <a:latin typeface="Times New Roman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altLang="de-DE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altLang="de-DE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新細明體" pitchFamily="18" charset="-120"/>
          </a:defRPr>
        </a:defPPr>
      </a:lstStyle>
    </a:lnDef>
  </a:objectDefaults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預設簡報設計">
  <a:themeElements>
    <a:clrScheme name="預設簡報設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預設簡報設計">
      <a:majorFont>
        <a:latin typeface="Times New Roman"/>
        <a:ea typeface="新細明體"/>
        <a:cs typeface=""/>
      </a:majorFont>
      <a:minorFont>
        <a:latin typeface="Times New Roman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altLang="de-DE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altLang="de-DE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新細明體" pitchFamily="18" charset="-120"/>
          </a:defRPr>
        </a:defPPr>
      </a:lstStyle>
    </a:lnDef>
  </a:objectDefaults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946</Words>
  <Application>Microsoft Office PowerPoint</Application>
  <PresentationFormat>On-screen Show (4:3)</PresentationFormat>
  <Paragraphs>157</Paragraphs>
  <Slides>19</Slides>
  <Notes>0</Notes>
  <HiddenSlides>2</HiddenSlides>
  <MMClips>0</MMClips>
  <ScaleCrop>false</ScaleCrop>
  <HeadingPairs>
    <vt:vector size="6" baseType="variant">
      <vt:variant>
        <vt:lpstr>Theme</vt:lpstr>
      </vt:variant>
      <vt:variant>
        <vt:i4>3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3" baseType="lpstr">
      <vt:lpstr>Larissa-Design</vt:lpstr>
      <vt:lpstr>預設簡報設計</vt:lpstr>
      <vt:lpstr>1_預設簡報設計</vt:lpstr>
      <vt:lpstr>點陣圖影像</vt:lpstr>
      <vt:lpstr>Two Level Morphology</vt:lpstr>
      <vt:lpstr>Outline</vt:lpstr>
      <vt:lpstr>Credits</vt:lpstr>
      <vt:lpstr>Two-Level Morphology</vt:lpstr>
      <vt:lpstr>Why two levels?</vt:lpstr>
      <vt:lpstr>3.2 Finite-State Morphological Parsing  Morphological Parsing with FST</vt:lpstr>
      <vt:lpstr>3.2 Finite-State Morphological Parsing  Morphological Parsing with FST</vt:lpstr>
      <vt:lpstr>3.2 Finite-State Morphological Parsing  Morphological Parsing with FST</vt:lpstr>
      <vt:lpstr>3.2 Finite-State Morphological Parsing  Morphological Parsing with FST</vt:lpstr>
      <vt:lpstr>3.2 Finite-State Morphological Parsing  Morphological Parsing with FST</vt:lpstr>
      <vt:lpstr>3.2 Finite-State Morphological Parsing  Orthographic Rules and FSTs</vt:lpstr>
      <vt:lpstr>3.2 Finite-State Morphological Parsing   Orthographic Rules and FSTs</vt:lpstr>
      <vt:lpstr>3.2 Finite-State Morphological Parsing   Orthographic Rules and FSTs</vt:lpstr>
      <vt:lpstr>3.3 Combining FST Lexicon and Rules</vt:lpstr>
      <vt:lpstr>3.3 Combining FST Lexicon and Rules</vt:lpstr>
      <vt:lpstr>3.3 Combining FST Lexicon and Rules</vt:lpstr>
      <vt:lpstr>3.4 Lexicon-Free FSTs: the Porter Stemmer</vt:lpstr>
      <vt:lpstr>Summary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Finite State Morphology</dc:title>
  <dc:creator>Alex Fraser</dc:creator>
  <cp:lastModifiedBy>alex</cp:lastModifiedBy>
  <cp:revision>119</cp:revision>
  <dcterms:created xsi:type="dcterms:W3CDTF">2015-04-08T08:29:46Z</dcterms:created>
  <dcterms:modified xsi:type="dcterms:W3CDTF">2017-06-21T07:17:00Z</dcterms:modified>
</cp:coreProperties>
</file>