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7" r:id="rId3"/>
    <p:sldId id="256" r:id="rId4"/>
    <p:sldId id="258" r:id="rId5"/>
    <p:sldId id="259" r:id="rId6"/>
    <p:sldId id="261" r:id="rId7"/>
    <p:sldId id="265" r:id="rId8"/>
    <p:sldId id="260" r:id="rId9"/>
    <p:sldId id="262" r:id="rId10"/>
    <p:sldId id="263" r:id="rId11"/>
    <p:sldId id="269" r:id="rId12"/>
    <p:sldId id="264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  <p:sldId id="284" r:id="rId25"/>
    <p:sldId id="278" r:id="rId26"/>
    <p:sldId id="280" r:id="rId27"/>
    <p:sldId id="282" r:id="rId28"/>
    <p:sldId id="283" r:id="rId29"/>
    <p:sldId id="285" r:id="rId30"/>
    <p:sldId id="277" r:id="rId31"/>
    <p:sldId id="325" r:id="rId32"/>
    <p:sldId id="326" r:id="rId33"/>
    <p:sldId id="288" r:id="rId34"/>
    <p:sldId id="289" r:id="rId35"/>
    <p:sldId id="290" r:id="rId36"/>
    <p:sldId id="329" r:id="rId37"/>
    <p:sldId id="330" r:id="rId38"/>
    <p:sldId id="327" r:id="rId39"/>
    <p:sldId id="295" r:id="rId40"/>
    <p:sldId id="292" r:id="rId41"/>
    <p:sldId id="294" r:id="rId42"/>
    <p:sldId id="297" r:id="rId43"/>
    <p:sldId id="296" r:id="rId44"/>
    <p:sldId id="298" r:id="rId45"/>
    <p:sldId id="332" r:id="rId46"/>
    <p:sldId id="308" r:id="rId47"/>
    <p:sldId id="307" r:id="rId48"/>
    <p:sldId id="299" r:id="rId49"/>
    <p:sldId id="328" r:id="rId50"/>
    <p:sldId id="318" r:id="rId51"/>
    <p:sldId id="323" r:id="rId52"/>
    <p:sldId id="319" r:id="rId53"/>
    <p:sldId id="324" r:id="rId54"/>
    <p:sldId id="320" r:id="rId55"/>
    <p:sldId id="321" r:id="rId56"/>
    <p:sldId id="322" r:id="rId5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B3FA-123B-4FFC-A11B-99B9A6F36464}" type="datetimeFigureOut">
              <a:rPr lang="de-DE" smtClean="0"/>
              <a:pPr/>
              <a:t>15.05.2017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Finite State Morphology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/>
              <a:t>Alexander </a:t>
            </a:r>
            <a:r>
              <a:rPr lang="de-DE" b="1" dirty="0" smtClean="0"/>
              <a:t>Fraser</a:t>
            </a:r>
          </a:p>
          <a:p>
            <a:r>
              <a:rPr lang="de-DE" b="1" dirty="0" smtClean="0"/>
              <a:t>fraser@cis.uni-muenchen.de</a:t>
            </a:r>
          </a:p>
          <a:p>
            <a:endParaRPr lang="de-DE" b="1" dirty="0" smtClean="0"/>
          </a:p>
          <a:p>
            <a:r>
              <a:rPr lang="de-DE" b="1" dirty="0" smtClean="0"/>
              <a:t>CIS</a:t>
            </a:r>
            <a:r>
              <a:rPr lang="de-DE" b="1" dirty="0"/>
              <a:t>, </a:t>
            </a:r>
            <a:r>
              <a:rPr lang="de-DE" b="1" dirty="0" smtClean="0"/>
              <a:t>Ludwig-Maximilians-Universität München</a:t>
            </a:r>
            <a:endParaRPr lang="de-DE" b="1" dirty="0"/>
          </a:p>
          <a:p>
            <a:endParaRPr lang="en-US" b="1" dirty="0" smtClean="0"/>
          </a:p>
          <a:p>
            <a:r>
              <a:rPr lang="en-US" b="1" dirty="0" smtClean="0"/>
              <a:t>Computational </a:t>
            </a:r>
            <a:r>
              <a:rPr lang="en-US" b="1" dirty="0"/>
              <a:t>Morphology and Electronic Dictionaries</a:t>
            </a:r>
          </a:p>
          <a:p>
            <a:r>
              <a:rPr lang="de-DE" b="1" dirty="0"/>
              <a:t>SoSe </a:t>
            </a:r>
            <a:r>
              <a:rPr lang="de-DE" b="1" dirty="0" smtClean="0"/>
              <a:t>2017</a:t>
            </a:r>
            <a:endParaRPr lang="de-DE" b="1" dirty="0"/>
          </a:p>
          <a:p>
            <a:r>
              <a:rPr lang="de-DE" b="1" dirty="0" smtClean="0"/>
              <a:t>2017-05-15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403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Classification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anguages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 smtClean="0"/>
              <a:t>isolating</a:t>
            </a:r>
            <a:r>
              <a:rPr lang="de-DE" sz="2800" dirty="0" smtClean="0"/>
              <a:t>:  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Chinese, Vietnamese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/>
              <a:t>little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or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no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derivation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and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inflection</a:t>
            </a:r>
            <a:endParaRPr lang="de-DE" sz="2400" i="1" dirty="0" smtClean="0"/>
          </a:p>
          <a:p>
            <a:r>
              <a:rPr lang="de-DE" sz="2800" dirty="0" err="1" smtClean="0"/>
              <a:t>analytic</a:t>
            </a:r>
            <a:r>
              <a:rPr lang="de-DE" sz="2800" dirty="0" smtClean="0"/>
              <a:t>:  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Chinese, English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/>
              <a:t>little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or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no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inflection</a:t>
            </a:r>
            <a:endParaRPr lang="de-DE" sz="2400" i="1" dirty="0" smtClean="0"/>
          </a:p>
          <a:p>
            <a:r>
              <a:rPr lang="de-DE" sz="2800" dirty="0" err="1" smtClean="0"/>
              <a:t>synthetic</a:t>
            </a:r>
            <a:endParaRPr lang="de-DE" sz="2800" dirty="0"/>
          </a:p>
          <a:p>
            <a:pPr lvl="1"/>
            <a:r>
              <a:rPr lang="de-DE" sz="2400" dirty="0" err="1" smtClean="0"/>
              <a:t>agglutinative</a:t>
            </a:r>
            <a:r>
              <a:rPr lang="de-DE" sz="2400" dirty="0" smtClean="0"/>
              <a:t>:  </a:t>
            </a:r>
            <a:r>
              <a:rPr lang="de-DE" sz="2200" dirty="0" err="1" smtClean="0">
                <a:solidFill>
                  <a:schemeClr val="accent5">
                    <a:lumMod val="75000"/>
                  </a:schemeClr>
                </a:solidFill>
              </a:rPr>
              <a:t>Finnish</a:t>
            </a:r>
            <a:r>
              <a:rPr lang="de-DE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200" dirty="0" err="1" smtClean="0">
                <a:solidFill>
                  <a:schemeClr val="accent5">
                    <a:lumMod val="75000"/>
                  </a:schemeClr>
                </a:solidFill>
              </a:rPr>
              <a:t>Turkish</a:t>
            </a:r>
            <a:r>
              <a:rPr lang="de-DE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200" dirty="0" err="1" smtClean="0">
                <a:solidFill>
                  <a:schemeClr val="accent5">
                    <a:lumMod val="75000"/>
                  </a:schemeClr>
                </a:solidFill>
              </a:rPr>
              <a:t>Hungarian</a:t>
            </a:r>
            <a:r>
              <a:rPr lang="de-DE" sz="2200" dirty="0" smtClean="0">
                <a:solidFill>
                  <a:schemeClr val="accent5">
                    <a:lumMod val="75000"/>
                  </a:schemeClr>
                </a:solidFill>
              </a:rPr>
              <a:t>, Swahili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000" i="1" dirty="0" err="1" smtClean="0"/>
              <a:t>morphemes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are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concatenated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with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little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modification</a:t>
            </a:r>
            <a:r>
              <a:rPr lang="de-DE" sz="2000" i="1" dirty="0" smtClean="0"/>
              <a:t/>
            </a:r>
            <a:br>
              <a:rPr lang="de-DE" sz="2000" i="1" dirty="0" smtClean="0"/>
            </a:br>
            <a:r>
              <a:rPr lang="de-DE" sz="2000" i="1" dirty="0" err="1" smtClean="0"/>
              <a:t>each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affix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usually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encodes</a:t>
            </a:r>
            <a:r>
              <a:rPr lang="de-DE" sz="2000" i="1" dirty="0" smtClean="0"/>
              <a:t> a </a:t>
            </a:r>
            <a:r>
              <a:rPr lang="de-DE" sz="2000" i="1" dirty="0" err="1" smtClean="0"/>
              <a:t>single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feature</a:t>
            </a:r>
            <a:endParaRPr lang="de-DE" sz="2000" i="1" dirty="0" smtClean="0"/>
          </a:p>
          <a:p>
            <a:pPr lvl="1"/>
            <a:r>
              <a:rPr lang="de-DE" sz="2400" dirty="0" err="1" smtClean="0"/>
              <a:t>fusional</a:t>
            </a:r>
            <a:r>
              <a:rPr lang="de-DE" sz="2400" dirty="0" smtClean="0"/>
              <a:t> (</a:t>
            </a:r>
            <a:r>
              <a:rPr lang="de-DE" sz="2400" dirty="0" err="1"/>
              <a:t>i</a:t>
            </a:r>
            <a:r>
              <a:rPr lang="de-DE" sz="2400" dirty="0" err="1" smtClean="0"/>
              <a:t>nflecting</a:t>
            </a:r>
            <a:r>
              <a:rPr lang="de-DE" sz="2400" dirty="0" smtClean="0"/>
              <a:t>):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Sanskrit,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Latin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Russian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German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000" i="1" dirty="0" err="1" smtClean="0"/>
              <a:t>inflectional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affixes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often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encode</a:t>
            </a:r>
            <a:r>
              <a:rPr lang="de-DE" sz="2000" i="1" dirty="0" smtClean="0"/>
              <a:t> a </a:t>
            </a:r>
            <a:r>
              <a:rPr lang="de-DE" sz="2000" i="1" dirty="0" err="1" smtClean="0"/>
              <a:t>feature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bundle</a:t>
            </a:r>
            <a:r>
              <a:rPr lang="de-DE" sz="2000" i="1" dirty="0" smtClean="0"/>
              <a:t>: </a:t>
            </a:r>
            <a:r>
              <a:rPr lang="de-DE" sz="2000" i="1" dirty="0" err="1" smtClean="0"/>
              <a:t>les+e</a:t>
            </a:r>
            <a:r>
              <a:rPr lang="de-DE" sz="2000" i="1" dirty="0" smtClean="0"/>
              <a:t>  (1 </a:t>
            </a:r>
            <a:r>
              <a:rPr lang="de-DE" sz="2000" i="1" dirty="0" err="1" smtClean="0"/>
              <a:t>sg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pres</a:t>
            </a:r>
            <a:r>
              <a:rPr lang="de-DE" sz="2000" i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Productivity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r>
              <a:rPr lang="de-DE" sz="2800" dirty="0" err="1" smtClean="0"/>
              <a:t>productive</a:t>
            </a:r>
            <a:r>
              <a:rPr lang="de-DE" sz="2800" dirty="0" smtClean="0"/>
              <a:t> </a:t>
            </a:r>
            <a:r>
              <a:rPr lang="de-DE" sz="2800" dirty="0" err="1" smtClean="0"/>
              <a:t>process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word</a:t>
            </a:r>
            <a:r>
              <a:rPr lang="de-DE" sz="2400" dirty="0" smtClean="0"/>
              <a:t> </a:t>
            </a:r>
            <a:r>
              <a:rPr lang="de-DE" sz="2400" dirty="0" err="1" smtClean="0"/>
              <a:t>forms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easily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created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use+less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hope+less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point+less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beard+less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dirty="0" err="1" smtClean="0"/>
              <a:t>unproductive</a:t>
            </a:r>
            <a:r>
              <a:rPr lang="de-DE" sz="2800" dirty="0" smtClean="0"/>
              <a:t> </a:t>
            </a:r>
            <a:r>
              <a:rPr lang="de-DE" sz="2800" dirty="0" err="1" smtClean="0"/>
              <a:t>process</a:t>
            </a:r>
            <a:r>
              <a:rPr lang="de-DE" sz="2800" dirty="0" smtClean="0"/>
              <a:t>: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/>
              <a:t>morphological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 smtClean="0"/>
              <a:t>longer</a:t>
            </a:r>
            <a:r>
              <a:rPr lang="de-DE" sz="2400" dirty="0" smtClean="0"/>
              <a:t> </a:t>
            </a:r>
            <a:r>
              <a:rPr lang="de-DE" sz="2400" dirty="0" err="1" smtClean="0"/>
              <a:t>active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streng+th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warm+th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dep+th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Morphotactics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morphemes</a:t>
            </a:r>
            <a:r>
              <a:rPr lang="de-DE" sz="2800" dirty="0" smtClean="0"/>
              <a:t> </a:t>
            </a:r>
            <a:r>
              <a:rPr lang="de-DE" sz="2800" dirty="0" err="1" smtClean="0"/>
              <a:t>can</a:t>
            </a:r>
            <a:r>
              <a:rPr lang="de-DE" sz="2800" dirty="0" smtClean="0"/>
              <a:t> </a:t>
            </a:r>
            <a:r>
              <a:rPr lang="de-DE" sz="2800" dirty="0" err="1" smtClean="0"/>
              <a:t>be</a:t>
            </a:r>
            <a:r>
              <a:rPr lang="de-DE" sz="2800" dirty="0" smtClean="0"/>
              <a:t> </a:t>
            </a:r>
            <a:r>
              <a:rPr lang="de-DE" sz="2800" dirty="0" err="1" smtClean="0"/>
              <a:t>arranged</a:t>
            </a:r>
            <a:r>
              <a:rPr lang="de-DE" sz="2800" dirty="0" smtClean="0"/>
              <a:t> in </a:t>
            </a:r>
            <a:r>
              <a:rPr lang="de-DE" sz="2800" dirty="0" err="1" smtClean="0"/>
              <a:t>which</a:t>
            </a:r>
            <a:r>
              <a:rPr lang="de-DE" sz="2800" dirty="0" smtClean="0"/>
              <a:t> order?</a:t>
            </a:r>
            <a:endParaRPr lang="de-DE" sz="2800" dirty="0"/>
          </a:p>
          <a:p>
            <a:pPr>
              <a:buNone/>
            </a:pPr>
            <a:endParaRPr lang="de-DE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translat+abil+ity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*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translat+ity+abil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translat+able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*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translat+able+ity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(Allomorphs </a:t>
            </a:r>
            <a:r>
              <a:rPr lang="de-DE" sz="2400" dirty="0" err="1" smtClean="0"/>
              <a:t>able-abil</a:t>
            </a:r>
            <a:r>
              <a:rPr lang="de-DE" sz="2400" dirty="0" smtClean="0"/>
              <a:t>)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Orthographic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/Phonological Rules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err="1" smtClean="0"/>
              <a:t>How</a:t>
            </a:r>
            <a:r>
              <a:rPr lang="de-DE" sz="2800" dirty="0" smtClean="0"/>
              <a:t> </a:t>
            </a:r>
            <a:r>
              <a:rPr lang="de-DE" sz="2800" dirty="0" err="1" smtClean="0"/>
              <a:t>is</a:t>
            </a:r>
            <a:r>
              <a:rPr lang="de-DE" sz="2800" dirty="0" smtClean="0"/>
              <a:t> a </a:t>
            </a:r>
            <a:r>
              <a:rPr lang="de-DE" sz="2800" dirty="0" err="1" smtClean="0"/>
              <a:t>morpheme</a:t>
            </a:r>
            <a:r>
              <a:rPr lang="de-DE" sz="2800" dirty="0" smtClean="0"/>
              <a:t> </a:t>
            </a:r>
            <a:r>
              <a:rPr lang="de-DE" sz="2800" dirty="0" err="1" smtClean="0"/>
              <a:t>realised</a:t>
            </a:r>
            <a:r>
              <a:rPr lang="de-DE" sz="2800" dirty="0" smtClean="0"/>
              <a:t> in a </a:t>
            </a:r>
            <a:r>
              <a:rPr lang="de-DE" sz="2800" dirty="0" err="1" smtClean="0"/>
              <a:t>certain</a:t>
            </a:r>
            <a:r>
              <a:rPr lang="de-DE" sz="2800" dirty="0" smtClean="0"/>
              <a:t> </a:t>
            </a:r>
            <a:r>
              <a:rPr lang="de-DE" sz="2800" dirty="0" err="1" smtClean="0"/>
              <a:t>context</a:t>
            </a:r>
            <a:r>
              <a:rPr lang="de-DE" sz="2800" dirty="0" smtClean="0"/>
              <a:t>?</a:t>
            </a:r>
            <a:endParaRPr lang="de-DE" sz="2800" dirty="0"/>
          </a:p>
          <a:p>
            <a:pPr>
              <a:buNone/>
            </a:pPr>
            <a:endParaRPr lang="de-DE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city+s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→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cities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bake+ing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baking</a:t>
            </a:r>
            <a:r>
              <a:rPr lang="de-DE" sz="2400" dirty="0" smtClean="0"/>
              <a:t>    (e-</a:t>
            </a:r>
            <a:r>
              <a:rPr lang="de-DE" sz="2400" dirty="0" err="1" smtClean="0"/>
              <a:t>elision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crash+s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crashes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(e-</a:t>
            </a:r>
            <a:r>
              <a:rPr lang="de-DE" sz="2400" dirty="0" err="1" smtClean="0"/>
              <a:t>epenthesis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beg+ing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begging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</a:t>
            </a:r>
            <a:r>
              <a:rPr lang="de-DE" sz="2400" dirty="0" err="1" smtClean="0"/>
              <a:t>gemination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ad+simil+ate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assimilate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</a:t>
            </a:r>
            <a:r>
              <a:rPr lang="de-DE" sz="2400" dirty="0" err="1" smtClean="0"/>
              <a:t>assimilation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ip+lEr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ipler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kız+lEr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kızlar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</a:t>
            </a:r>
            <a:r>
              <a:rPr lang="de-DE" sz="2400" dirty="0" err="1" smtClean="0"/>
              <a:t>vowel</a:t>
            </a:r>
            <a:r>
              <a:rPr lang="de-DE" sz="2400" dirty="0" smtClean="0"/>
              <a:t> </a:t>
            </a:r>
            <a:r>
              <a:rPr lang="de-DE" sz="2400" dirty="0" err="1" smtClean="0"/>
              <a:t>harmony</a:t>
            </a:r>
            <a:r>
              <a:rPr lang="de-DE" sz="2400" dirty="0" smtClean="0"/>
              <a:t>)</a:t>
            </a:r>
          </a:p>
          <a:p>
            <a:pPr>
              <a:buNone/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Ambiguity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400" dirty="0" smtClean="0"/>
              <a:t>			</a:t>
            </a:r>
            <a:r>
              <a:rPr lang="de-DE" sz="2800" dirty="0" err="1" smtClean="0"/>
              <a:t>leaves</a:t>
            </a:r>
            <a:r>
              <a:rPr lang="de-DE" sz="2800" dirty="0" smtClean="0"/>
              <a:t>			</a:t>
            </a:r>
            <a:r>
              <a:rPr lang="de-DE" sz="2800" dirty="0" err="1" smtClean="0"/>
              <a:t>hanged</a:t>
            </a:r>
            <a:r>
              <a:rPr lang="de-DE" sz="2800" dirty="0" smtClean="0"/>
              <a:t>	</a:t>
            </a:r>
            <a:r>
              <a:rPr lang="de-DE" sz="2800" dirty="0" err="1" smtClean="0"/>
              <a:t>hung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/>
          </a:p>
          <a:p>
            <a:pPr>
              <a:buNone/>
            </a:pPr>
            <a:r>
              <a:rPr lang="de-DE" sz="2400" dirty="0" err="1" smtClean="0"/>
              <a:t>leaf+N+pl</a:t>
            </a:r>
            <a:r>
              <a:rPr lang="de-DE" sz="2400" dirty="0" smtClean="0"/>
              <a:t>  </a:t>
            </a:r>
            <a:r>
              <a:rPr lang="de-DE" sz="2400" dirty="0" err="1" smtClean="0"/>
              <a:t>leave+N+pl</a:t>
            </a:r>
            <a:r>
              <a:rPr lang="de-DE" sz="2400" dirty="0" smtClean="0"/>
              <a:t>  leave+V+3+sg	        </a:t>
            </a:r>
            <a:r>
              <a:rPr lang="de-DE" sz="2400" dirty="0" err="1" smtClean="0"/>
              <a:t>hang+V+past</a:t>
            </a:r>
            <a:endParaRPr lang="de-DE" sz="2400" dirty="0" smtClean="0"/>
          </a:p>
        </p:txBody>
      </p:sp>
      <p:cxnSp>
        <p:nvCxnSpPr>
          <p:cNvPr id="5" name="Gerade Verbindung mit Pfeil 4"/>
          <p:cNvCxnSpPr/>
          <p:nvPr/>
        </p:nvCxnSpPr>
        <p:spPr>
          <a:xfrm flipH="1">
            <a:off x="1259632" y="3140968"/>
            <a:ext cx="1584176" cy="1008112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H="1">
            <a:off x="2699792" y="3140968"/>
            <a:ext cx="144016" cy="1008112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2843808" y="3140968"/>
            <a:ext cx="1224136" cy="936104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H="1" flipV="1">
            <a:off x="5652120" y="3212976"/>
            <a:ext cx="864096" cy="864096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6516216" y="3212976"/>
            <a:ext cx="720080" cy="864096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Ingredients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a Morph.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Analyser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r>
              <a:rPr lang="de-DE" sz="2800" dirty="0" smtClean="0"/>
              <a:t>List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roots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part-of-speech</a:t>
            </a:r>
            <a:endParaRPr lang="de-DE" sz="2800" dirty="0" smtClean="0"/>
          </a:p>
          <a:p>
            <a:r>
              <a:rPr lang="de-DE" sz="2800" dirty="0" smtClean="0"/>
              <a:t>List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derivational</a:t>
            </a:r>
            <a:r>
              <a:rPr lang="de-DE" sz="2800" dirty="0" smtClean="0"/>
              <a:t> </a:t>
            </a:r>
            <a:r>
              <a:rPr lang="de-DE" sz="2800" dirty="0" err="1" smtClean="0"/>
              <a:t>affixes</a:t>
            </a:r>
            <a:endParaRPr lang="de-DE" sz="2800" dirty="0" smtClean="0"/>
          </a:p>
          <a:p>
            <a:r>
              <a:rPr lang="de-DE" sz="2800" dirty="0" err="1" smtClean="0"/>
              <a:t>morphotactic</a:t>
            </a:r>
            <a:r>
              <a:rPr lang="de-DE" sz="2800" dirty="0" smtClean="0"/>
              <a:t> </a:t>
            </a:r>
            <a:r>
              <a:rPr lang="de-DE" sz="2800" dirty="0" err="1" smtClean="0"/>
              <a:t>rules</a:t>
            </a:r>
            <a:endParaRPr lang="de-DE" sz="2800" dirty="0" smtClean="0"/>
          </a:p>
          <a:p>
            <a:r>
              <a:rPr lang="de-DE" sz="2800" dirty="0" err="1" smtClean="0"/>
              <a:t>orthographic</a:t>
            </a:r>
            <a:r>
              <a:rPr lang="de-DE" sz="2800" dirty="0" smtClean="0"/>
              <a:t> (</a:t>
            </a:r>
            <a:r>
              <a:rPr lang="de-DE" sz="2800" dirty="0" err="1" smtClean="0"/>
              <a:t>phonological</a:t>
            </a:r>
            <a:r>
              <a:rPr lang="de-DE" sz="2800" dirty="0" smtClean="0"/>
              <a:t>) </a:t>
            </a:r>
            <a:r>
              <a:rPr lang="de-DE" sz="2800" dirty="0" err="1" smtClean="0"/>
              <a:t>rules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Computational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Morphology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err="1" smtClean="0"/>
              <a:t>analyses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/</a:t>
            </a:r>
            <a:r>
              <a:rPr lang="de-DE" sz="2800" dirty="0" err="1" smtClean="0"/>
              <a:t>or</a:t>
            </a:r>
            <a:r>
              <a:rPr lang="de-DE" sz="2800" dirty="0" smtClean="0"/>
              <a:t> </a:t>
            </a:r>
            <a:r>
              <a:rPr lang="de-DE" sz="2800" dirty="0" err="1" smtClean="0"/>
              <a:t>generates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forms</a:t>
            </a:r>
            <a:endParaRPr lang="de-DE" sz="2800" dirty="0" smtClean="0"/>
          </a:p>
          <a:p>
            <a:r>
              <a:rPr lang="de-DE" sz="2800" dirty="0" err="1" smtClean="0"/>
              <a:t>analysis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Abteilungen → 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Abteilung&lt;NN&gt;&lt;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Abteilung&lt;NN&gt;&lt;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Acc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ab&lt;VPART&gt;teilen&lt;V&gt;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ung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NNSuff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Acc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Abtei&lt;NN&gt; Lunge&lt;NN&gt;&lt;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Abt&lt;NN&gt; Ei&lt;NN&gt; Lunge&lt;NN&gt;&lt;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Abt&lt;NN&gt; eilen&lt;V&gt;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ung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NNSuff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</a:p>
          <a:p>
            <a:r>
              <a:rPr lang="de-DE" sz="2800" dirty="0" err="1" smtClean="0"/>
              <a:t>generation</a:t>
            </a:r>
            <a:endParaRPr lang="de-DE" sz="2800" dirty="0" smtClean="0"/>
          </a:p>
          <a:p>
            <a:pPr>
              <a:buNone/>
            </a:pPr>
            <a:r>
              <a:rPr lang="de-DE" sz="2000" dirty="0" smtClean="0"/>
              <a:t>	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sichern&lt;+V&gt;&lt;1&gt;&lt;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Pres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Ind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→  sichere, sichre</a:t>
            </a:r>
          </a:p>
          <a:p>
            <a:pPr>
              <a:buNone/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Implementation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 smtClean="0"/>
              <a:t>using</a:t>
            </a:r>
            <a:r>
              <a:rPr lang="de-DE" sz="2800" dirty="0" smtClean="0"/>
              <a:t> a </a:t>
            </a:r>
            <a:r>
              <a:rPr lang="de-DE" sz="2800" dirty="0" err="1" smtClean="0"/>
              <a:t>mapping</a:t>
            </a:r>
            <a:r>
              <a:rPr lang="de-DE" sz="2800" dirty="0" smtClean="0"/>
              <a:t> </a:t>
            </a:r>
            <a:r>
              <a:rPr lang="de-DE" sz="2800" dirty="0" err="1" smtClean="0"/>
              <a:t>table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works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reasonably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well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languages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such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English, Chinese</a:t>
            </a:r>
          </a:p>
          <a:p>
            <a:r>
              <a:rPr lang="de-DE" sz="2800" dirty="0" err="1" smtClean="0"/>
              <a:t>algorithmic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more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suitable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languages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complex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morphology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such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Turkish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Czech</a:t>
            </a:r>
          </a:p>
          <a:p>
            <a:pPr lvl="1"/>
            <a:r>
              <a:rPr lang="de-DE" sz="2400" dirty="0" smtClean="0"/>
              <a:t>finite </a:t>
            </a:r>
            <a:r>
              <a:rPr lang="de-DE" sz="2400" dirty="0" err="1"/>
              <a:t>s</a:t>
            </a:r>
            <a:r>
              <a:rPr lang="de-DE" sz="2400" dirty="0" err="1" smtClean="0"/>
              <a:t>tate</a:t>
            </a:r>
            <a:r>
              <a:rPr lang="de-DE" sz="2400" dirty="0" smtClean="0"/>
              <a:t> </a:t>
            </a:r>
            <a:r>
              <a:rPr lang="de-DE" sz="2400" dirty="0" err="1"/>
              <a:t>t</a:t>
            </a:r>
            <a:r>
              <a:rPr lang="de-DE" sz="2400" dirty="0" err="1" smtClean="0"/>
              <a:t>ransducers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simple, well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understood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efficient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bidirectional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analysis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&amp;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generation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Short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History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93763" indent="-893763">
              <a:buNone/>
            </a:pPr>
            <a:r>
              <a:rPr lang="de-DE" sz="2400" dirty="0" smtClean="0"/>
              <a:t>1968	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Chomsky &amp; Halle </a:t>
            </a:r>
            <a:r>
              <a:rPr lang="de-DE" sz="2400" dirty="0" err="1" smtClean="0"/>
              <a:t>propose</a:t>
            </a:r>
            <a:r>
              <a:rPr lang="de-DE" sz="2400" dirty="0" smtClean="0"/>
              <a:t> </a:t>
            </a:r>
            <a:r>
              <a:rPr lang="de-DE" sz="2400" dirty="0" err="1" smtClean="0"/>
              <a:t>ordered</a:t>
            </a:r>
            <a:r>
              <a:rPr lang="de-DE" sz="2400" dirty="0" smtClean="0"/>
              <a:t> </a:t>
            </a:r>
            <a:r>
              <a:rPr lang="de-DE" sz="2400" dirty="0" err="1" smtClean="0"/>
              <a:t>context</a:t>
            </a:r>
            <a:r>
              <a:rPr lang="de-DE" sz="2400" dirty="0" smtClean="0"/>
              <a:t>-sensitive </a:t>
            </a:r>
            <a:r>
              <a:rPr lang="de-DE" sz="2400" dirty="0" err="1" smtClean="0"/>
              <a:t>rewrite</a:t>
            </a:r>
            <a:r>
              <a:rPr lang="de-DE" sz="2400" dirty="0" smtClean="0"/>
              <a:t> </a:t>
            </a:r>
            <a:r>
              <a:rPr lang="de-DE" sz="2400" dirty="0" err="1" smtClean="0"/>
              <a:t>rules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x → y  / w _ z   (</a:t>
            </a:r>
            <a:r>
              <a:rPr lang="de-DE" sz="2400" dirty="0" err="1" smtClean="0"/>
              <a:t>replace</a:t>
            </a:r>
            <a:r>
              <a:rPr lang="de-DE" sz="2400" dirty="0" smtClean="0"/>
              <a:t> x </a:t>
            </a:r>
            <a:r>
              <a:rPr lang="de-DE" sz="2400" dirty="0" err="1" smtClean="0"/>
              <a:t>by</a:t>
            </a:r>
            <a:r>
              <a:rPr lang="de-DE" sz="2400" dirty="0" smtClean="0"/>
              <a:t> y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context</a:t>
            </a:r>
            <a:r>
              <a:rPr lang="de-DE" sz="2400" dirty="0" smtClean="0"/>
              <a:t> w … z)</a:t>
            </a:r>
          </a:p>
          <a:p>
            <a:pPr marL="893763" indent="-893763">
              <a:buNone/>
            </a:pPr>
            <a:r>
              <a:rPr lang="de-DE" sz="2400" dirty="0" smtClean="0"/>
              <a:t>1972	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C. Douglas Johnson </a:t>
            </a:r>
            <a:r>
              <a:rPr lang="de-DE" sz="2400" dirty="0" err="1" smtClean="0"/>
              <a:t>discovers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en-US" sz="2400" dirty="0" smtClean="0"/>
              <a:t>ordered rewrite rules can be implemented with a cascade of FSTs if the rules are never applied to their own output</a:t>
            </a:r>
          </a:p>
          <a:p>
            <a:pPr marL="893763" indent="-893763">
              <a:buNone/>
            </a:pPr>
            <a:r>
              <a:rPr lang="de-DE" sz="2400" dirty="0" smtClean="0"/>
              <a:t>1961	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Schützenberger</a:t>
            </a:r>
            <a:r>
              <a:rPr lang="de-DE" sz="2400" dirty="0" smtClean="0"/>
              <a:t> </a:t>
            </a:r>
            <a:r>
              <a:rPr lang="de-DE" sz="2400" dirty="0" err="1" smtClean="0"/>
              <a:t>proved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2 </a:t>
            </a:r>
            <a:r>
              <a:rPr lang="de-DE" sz="2400" dirty="0" err="1" smtClean="0"/>
              <a:t>sequential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r>
              <a:rPr lang="de-DE" sz="2400" dirty="0" smtClean="0"/>
              <a:t> (</a:t>
            </a:r>
            <a:r>
              <a:rPr lang="de-DE" sz="2400" dirty="0" err="1" smtClean="0"/>
              <a:t>where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first</a:t>
            </a:r>
            <a:r>
              <a:rPr lang="de-DE" sz="2400" dirty="0" smtClean="0"/>
              <a:t> </a:t>
            </a:r>
            <a:r>
              <a:rPr lang="de-DE" sz="2400" dirty="0" err="1" smtClean="0"/>
              <a:t>forms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second</a:t>
            </a:r>
            <a:r>
              <a:rPr lang="de-DE" sz="2400" dirty="0" smtClean="0"/>
              <a:t>)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replaced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a </a:t>
            </a:r>
            <a:r>
              <a:rPr lang="de-DE" sz="2400" dirty="0" err="1" smtClean="0"/>
              <a:t>single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.</a:t>
            </a:r>
          </a:p>
          <a:p>
            <a:pPr marL="893763" indent="-893763">
              <a:buNone/>
            </a:pPr>
            <a:r>
              <a:rPr lang="en-US" sz="2400" dirty="0" smtClean="0"/>
              <a:t>1980	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Kaplan &amp; Kay </a:t>
            </a:r>
            <a:r>
              <a:rPr lang="en-US" sz="2400" dirty="0" smtClean="0"/>
              <a:t>rediscover the findings of Johnson and </a:t>
            </a:r>
            <a:r>
              <a:rPr lang="en-US" sz="2400" dirty="0" err="1" smtClean="0"/>
              <a:t>Schützenberger</a:t>
            </a:r>
            <a:endParaRPr lang="en-US" sz="2400" dirty="0" smtClean="0"/>
          </a:p>
          <a:p>
            <a:pPr marL="893763" indent="-893763">
              <a:buNone/>
            </a:pPr>
            <a:r>
              <a:rPr lang="en-US" sz="2400" dirty="0" smtClean="0"/>
              <a:t>1983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Kimmo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Koskenniemi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invents 2-level-morphology</a:t>
            </a:r>
          </a:p>
          <a:p>
            <a:pPr marL="893763" indent="-893763">
              <a:buNone/>
            </a:pPr>
            <a:r>
              <a:rPr lang="en-US" sz="2400" dirty="0" smtClean="0"/>
              <a:t>1987	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Karttunen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&amp;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Koskenniemi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implement the first FST compiler based on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Kaplan’s</a:t>
            </a:r>
            <a:r>
              <a:rPr lang="en-US" sz="2400" dirty="0" smtClean="0"/>
              <a:t>  implementation of the finite-state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err="1" smtClean="0"/>
              <a:t>directed</a:t>
            </a:r>
            <a:r>
              <a:rPr lang="de-DE" sz="2800" dirty="0" smtClean="0"/>
              <a:t> </a:t>
            </a:r>
            <a:r>
              <a:rPr lang="de-DE" sz="2800" dirty="0" err="1" smtClean="0"/>
              <a:t>graph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labelled</a:t>
            </a:r>
            <a:r>
              <a:rPr lang="de-DE" sz="2800" dirty="0" smtClean="0"/>
              <a:t> </a:t>
            </a:r>
            <a:r>
              <a:rPr lang="de-DE" sz="2800" dirty="0" err="1" smtClean="0"/>
              <a:t>transitions</a:t>
            </a:r>
            <a:r>
              <a:rPr lang="de-DE" sz="2800" dirty="0" smtClean="0"/>
              <a:t>, a </a:t>
            </a:r>
            <a:r>
              <a:rPr lang="de-DE" sz="2800" dirty="0" err="1" smtClean="0"/>
              <a:t>start</a:t>
            </a:r>
            <a:r>
              <a:rPr lang="de-DE" sz="2800" dirty="0" smtClean="0"/>
              <a:t> </a:t>
            </a:r>
            <a:r>
              <a:rPr lang="de-DE" sz="2800" dirty="0" err="1" smtClean="0"/>
              <a:t>state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a </a:t>
            </a:r>
            <a:r>
              <a:rPr lang="de-DE" sz="2800" dirty="0" err="1" smtClean="0"/>
              <a:t>set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final </a:t>
            </a:r>
            <a:r>
              <a:rPr lang="de-DE" sz="2800" dirty="0" err="1" smtClean="0"/>
              <a:t>states</a:t>
            </a:r>
            <a:endParaRPr lang="de-DE" sz="2800" dirty="0" smtClean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 smtClean="0"/>
              <a:t>                                                  </a:t>
            </a:r>
          </a:p>
          <a:p>
            <a:pPr marL="0" indent="0">
              <a:buNone/>
            </a:pPr>
            <a:r>
              <a:rPr lang="de-DE" sz="2800" dirty="0"/>
              <a:t> </a:t>
            </a:r>
            <a:r>
              <a:rPr lang="de-DE" sz="2800" dirty="0" smtClean="0"/>
              <a:t>            w         a       l       k       i      n      g</a:t>
            </a:r>
          </a:p>
          <a:p>
            <a:pPr marL="0" indent="0">
              <a:buNone/>
            </a:pPr>
            <a:r>
              <a:rPr lang="de-DE" sz="2800" dirty="0" smtClean="0"/>
              <a:t>                     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400" dirty="0" err="1" smtClean="0"/>
              <a:t>recognises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walk,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walked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talk,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talks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talked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talking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800" dirty="0" smtClean="0"/>
          </a:p>
        </p:txBody>
      </p:sp>
      <p:sp>
        <p:nvSpPr>
          <p:cNvPr id="6" name="Ellipse 5"/>
          <p:cNvSpPr/>
          <p:nvPr/>
        </p:nvSpPr>
        <p:spPr>
          <a:xfrm>
            <a:off x="1043608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987824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2267744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707904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4355976" y="3861048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5004048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292080" y="443711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6300192" y="3861048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5652120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>
            <a:stCxn id="6" idx="6"/>
            <a:endCxn id="8" idx="2"/>
          </p:cNvCxnSpPr>
          <p:nvPr/>
        </p:nvCxnSpPr>
        <p:spPr>
          <a:xfrm>
            <a:off x="1259632" y="3969060"/>
            <a:ext cx="10081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>
            <a:stCxn id="8" idx="6"/>
            <a:endCxn id="7" idx="2"/>
          </p:cNvCxnSpPr>
          <p:nvPr/>
        </p:nvCxnSpPr>
        <p:spPr>
          <a:xfrm>
            <a:off x="2483768" y="3969060"/>
            <a:ext cx="504056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stCxn id="7" idx="6"/>
            <a:endCxn id="9" idx="2"/>
          </p:cNvCxnSpPr>
          <p:nvPr/>
        </p:nvCxnSpPr>
        <p:spPr>
          <a:xfrm>
            <a:off x="3203848" y="3969060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9" idx="6"/>
            <a:endCxn id="11" idx="2"/>
          </p:cNvCxnSpPr>
          <p:nvPr/>
        </p:nvCxnSpPr>
        <p:spPr>
          <a:xfrm>
            <a:off x="3923928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1" idx="6"/>
            <a:endCxn id="12" idx="2"/>
          </p:cNvCxnSpPr>
          <p:nvPr/>
        </p:nvCxnSpPr>
        <p:spPr>
          <a:xfrm>
            <a:off x="4572000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stCxn id="12" idx="6"/>
            <a:endCxn id="15" idx="2"/>
          </p:cNvCxnSpPr>
          <p:nvPr/>
        </p:nvCxnSpPr>
        <p:spPr>
          <a:xfrm>
            <a:off x="5220072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15" idx="6"/>
            <a:endCxn id="14" idx="2"/>
          </p:cNvCxnSpPr>
          <p:nvPr/>
        </p:nvCxnSpPr>
        <p:spPr>
          <a:xfrm>
            <a:off x="5868144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endCxn id="6" idx="2"/>
          </p:cNvCxnSpPr>
          <p:nvPr/>
        </p:nvCxnSpPr>
        <p:spPr>
          <a:xfrm flipV="1">
            <a:off x="611560" y="3969060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5220072" y="2852936"/>
            <a:ext cx="325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s</a:t>
            </a:r>
            <a:endParaRPr lang="de-DE" sz="2800" dirty="0"/>
          </a:p>
        </p:txBody>
      </p:sp>
      <p:sp>
        <p:nvSpPr>
          <p:cNvPr id="73" name="Freihandform 72"/>
          <p:cNvSpPr/>
          <p:nvPr/>
        </p:nvSpPr>
        <p:spPr>
          <a:xfrm>
            <a:off x="4550979" y="3331779"/>
            <a:ext cx="1786759" cy="525518"/>
          </a:xfrm>
          <a:custGeom>
            <a:avLst/>
            <a:gdLst>
              <a:gd name="connsiteX0" fmla="*/ 0 w 1786759"/>
              <a:gd name="connsiteY0" fmla="*/ 525518 h 525518"/>
              <a:gd name="connsiteX1" fmla="*/ 851338 w 1786759"/>
              <a:gd name="connsiteY1" fmla="*/ 0 h 525518"/>
              <a:gd name="connsiteX2" fmla="*/ 1786759 w 1786759"/>
              <a:gd name="connsiteY2" fmla="*/ 525518 h 525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59" h="525518">
                <a:moveTo>
                  <a:pt x="0" y="525518"/>
                </a:moveTo>
                <a:cubicBezTo>
                  <a:pt x="276772" y="262759"/>
                  <a:pt x="553545" y="0"/>
                  <a:pt x="851338" y="0"/>
                </a:cubicBezTo>
                <a:cubicBezTo>
                  <a:pt x="1149131" y="0"/>
                  <a:pt x="1467945" y="262759"/>
                  <a:pt x="1786759" y="525518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6" name="Gerade Verbindung mit Pfeil 75"/>
          <p:cNvCxnSpPr>
            <a:stCxn id="11" idx="5"/>
            <a:endCxn id="13" idx="1"/>
          </p:cNvCxnSpPr>
          <p:nvPr/>
        </p:nvCxnSpPr>
        <p:spPr>
          <a:xfrm>
            <a:off x="4540364" y="4045436"/>
            <a:ext cx="783352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>
            <a:stCxn id="13" idx="7"/>
            <a:endCxn id="14" idx="3"/>
          </p:cNvCxnSpPr>
          <p:nvPr/>
        </p:nvCxnSpPr>
        <p:spPr>
          <a:xfrm flipV="1">
            <a:off x="5476468" y="4045436"/>
            <a:ext cx="855360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feld 80"/>
          <p:cNvSpPr txBox="1"/>
          <p:nvPr/>
        </p:nvSpPr>
        <p:spPr>
          <a:xfrm>
            <a:off x="4644008" y="4049524"/>
            <a:ext cx="423664" cy="5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e</a:t>
            </a:r>
          </a:p>
        </p:txBody>
      </p:sp>
      <p:sp>
        <p:nvSpPr>
          <p:cNvPr id="82" name="Textfeld 81"/>
          <p:cNvSpPr txBox="1"/>
          <p:nvPr/>
        </p:nvSpPr>
        <p:spPr>
          <a:xfrm>
            <a:off x="5796136" y="4077072"/>
            <a:ext cx="325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</a:t>
            </a:r>
          </a:p>
        </p:txBody>
      </p:sp>
      <p:sp>
        <p:nvSpPr>
          <p:cNvPr id="84" name="Freihandform 83"/>
          <p:cNvSpPr/>
          <p:nvPr/>
        </p:nvSpPr>
        <p:spPr>
          <a:xfrm>
            <a:off x="1164897" y="4056993"/>
            <a:ext cx="1126358" cy="259255"/>
          </a:xfrm>
          <a:custGeom>
            <a:avLst/>
            <a:gdLst>
              <a:gd name="connsiteX0" fmla="*/ 64813 w 1126358"/>
              <a:gd name="connsiteY0" fmla="*/ 0 h 259255"/>
              <a:gd name="connsiteX1" fmla="*/ 85834 w 1126358"/>
              <a:gd name="connsiteY1" fmla="*/ 52552 h 259255"/>
              <a:gd name="connsiteX2" fmla="*/ 579820 w 1126358"/>
              <a:gd name="connsiteY2" fmla="*/ 252248 h 259255"/>
              <a:gd name="connsiteX3" fmla="*/ 1126358 w 1126358"/>
              <a:gd name="connsiteY3" fmla="*/ 10510 h 2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358" h="259255">
                <a:moveTo>
                  <a:pt x="64813" y="0"/>
                </a:moveTo>
                <a:cubicBezTo>
                  <a:pt x="32406" y="5255"/>
                  <a:pt x="0" y="10511"/>
                  <a:pt x="85834" y="52552"/>
                </a:cubicBezTo>
                <a:cubicBezTo>
                  <a:pt x="171668" y="94593"/>
                  <a:pt x="406399" y="259255"/>
                  <a:pt x="579820" y="252248"/>
                </a:cubicBezTo>
                <a:cubicBezTo>
                  <a:pt x="753241" y="245241"/>
                  <a:pt x="939799" y="127875"/>
                  <a:pt x="1126358" y="10510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1547664" y="4149080"/>
            <a:ext cx="423664" cy="5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t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Today we will cover finite state morphology more formally</a:t>
            </a:r>
          </a:p>
          <a:p>
            <a:pPr lvl="1"/>
            <a:r>
              <a:rPr lang="de-DE" dirty="0" smtClean="0"/>
              <a:t>We'll review basic concepts from the first lecture and from the exercises</a:t>
            </a:r>
          </a:p>
          <a:p>
            <a:pPr lvl="1"/>
            <a:r>
              <a:rPr lang="de-DE" dirty="0" smtClean="0"/>
              <a:t>And define operations in finite state more formally</a:t>
            </a:r>
          </a:p>
          <a:p>
            <a:r>
              <a:rPr lang="de-DE" dirty="0" smtClean="0"/>
              <a:t>We will then show how to convert regular expressions to finite state automata</a:t>
            </a:r>
          </a:p>
        </p:txBody>
      </p:sp>
    </p:spTree>
    <p:extLst>
      <p:ext uri="{BB962C8B-B14F-4D97-AF65-F5344CB8AC3E}">
        <p14:creationId xmlns:p14="http://schemas.microsoft.com/office/powerpoint/2010/main" val="29422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dirty="0" smtClean="0"/>
              <a:t>FSAs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isomorphic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expressions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grammars</a:t>
            </a:r>
            <a:r>
              <a:rPr lang="de-DE" sz="2800" dirty="0" smtClean="0"/>
              <a:t>. All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them</a:t>
            </a:r>
            <a:r>
              <a:rPr lang="de-DE" sz="2800" dirty="0" smtClean="0"/>
              <a:t> </a:t>
            </a:r>
            <a:r>
              <a:rPr lang="de-DE" sz="2800" dirty="0" err="1" smtClean="0"/>
              <a:t>define</a:t>
            </a:r>
            <a:r>
              <a:rPr lang="de-DE" sz="2800" dirty="0" smtClean="0"/>
              <a:t> a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.</a:t>
            </a:r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expression</a:t>
            </a:r>
            <a:r>
              <a:rPr lang="de-DE" sz="2400" dirty="0" smtClean="0"/>
              <a:t>:  (</a:t>
            </a:r>
            <a:r>
              <a:rPr lang="de-DE" sz="2400" dirty="0" err="1" smtClean="0"/>
              <a:t>w|t</a:t>
            </a:r>
            <a:r>
              <a:rPr lang="de-DE" sz="2400" dirty="0" smtClean="0"/>
              <a:t>)</a:t>
            </a:r>
            <a:r>
              <a:rPr lang="de-DE" sz="2400" dirty="0" err="1" smtClean="0"/>
              <a:t>alk</a:t>
            </a:r>
            <a:r>
              <a:rPr lang="de-DE" sz="2400" dirty="0" smtClean="0"/>
              <a:t>(</a:t>
            </a:r>
            <a:r>
              <a:rPr lang="de-DE" sz="2400" dirty="0" err="1" smtClean="0"/>
              <a:t>s|ed|ing</a:t>
            </a:r>
            <a:r>
              <a:rPr lang="de-DE" sz="2400" dirty="0" smtClean="0"/>
              <a:t>)?</a:t>
            </a:r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grammar</a:t>
            </a:r>
            <a:r>
              <a:rPr lang="de-DE" sz="2400" dirty="0" smtClean="0"/>
              <a:t>: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w A	B → s		B →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t A		B → e d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A → a l k B	</a:t>
            </a:r>
            <a:r>
              <a:rPr lang="de-DE" sz="2400" dirty="0" err="1" smtClean="0"/>
              <a:t>B</a:t>
            </a:r>
            <a:r>
              <a:rPr lang="de-DE" sz="2400" dirty="0" smtClean="0"/>
              <a:t> →  i n g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equivalent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automaton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previous</a:t>
            </a:r>
            <a:r>
              <a:rPr lang="de-DE" sz="2400" dirty="0" smtClean="0"/>
              <a:t> </a:t>
            </a:r>
            <a:r>
              <a:rPr lang="de-DE" sz="2400" dirty="0" err="1" smtClean="0"/>
              <a:t>slide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5004048" y="3717032"/>
            <a:ext cx="3528392" cy="13681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5076056" y="3861048"/>
            <a:ext cx="2736304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5148064" y="4005064"/>
            <a:ext cx="2016224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800" dirty="0" smtClean="0"/>
              <a:t>FSAs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isomorphic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expressions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grammars</a:t>
            </a:r>
            <a:r>
              <a:rPr lang="de-DE" sz="2800" dirty="0" smtClean="0"/>
              <a:t>. All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them</a:t>
            </a:r>
            <a:r>
              <a:rPr lang="de-DE" sz="2800" dirty="0" smtClean="0"/>
              <a:t> </a:t>
            </a:r>
            <a:r>
              <a:rPr lang="de-DE" sz="2800" dirty="0" err="1" smtClean="0"/>
              <a:t>define</a:t>
            </a:r>
            <a:r>
              <a:rPr lang="de-DE" sz="2800" dirty="0" smtClean="0"/>
              <a:t> a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.</a:t>
            </a:r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expression</a:t>
            </a:r>
            <a:r>
              <a:rPr lang="de-DE" sz="2400" dirty="0" smtClean="0"/>
              <a:t>:  (</a:t>
            </a:r>
            <a:r>
              <a:rPr lang="de-DE" sz="2400" dirty="0" err="1" smtClean="0"/>
              <a:t>w|t</a:t>
            </a:r>
            <a:r>
              <a:rPr lang="de-DE" sz="2400" dirty="0" smtClean="0"/>
              <a:t>)</a:t>
            </a:r>
            <a:r>
              <a:rPr lang="de-DE" sz="2400" dirty="0" err="1" smtClean="0"/>
              <a:t>alk</a:t>
            </a:r>
            <a:r>
              <a:rPr lang="de-DE" sz="2400" dirty="0" smtClean="0"/>
              <a:t>(</a:t>
            </a:r>
            <a:r>
              <a:rPr lang="de-DE" sz="2400" dirty="0" err="1" smtClean="0"/>
              <a:t>s|ed|ing</a:t>
            </a:r>
            <a:r>
              <a:rPr lang="de-DE" sz="2400" dirty="0" smtClean="0"/>
              <a:t>)?</a:t>
            </a:r>
            <a:br>
              <a:rPr lang="de-DE" sz="2400" dirty="0" smtClean="0"/>
            </a:br>
            <a:endParaRPr lang="de-DE" sz="2400" dirty="0" smtClean="0"/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grammar</a:t>
            </a:r>
            <a:r>
              <a:rPr lang="de-DE" sz="2400" dirty="0" smtClean="0"/>
              <a:t>: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w A	B → s		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t A		B → e d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A → a l k B	</a:t>
            </a:r>
            <a:r>
              <a:rPr lang="de-DE" sz="2400" dirty="0" err="1" smtClean="0"/>
              <a:t>B</a:t>
            </a:r>
            <a:r>
              <a:rPr lang="de-DE" sz="2400" dirty="0" smtClean="0"/>
              <a:t> →  i n g</a:t>
            </a:r>
          </a:p>
          <a:p>
            <a:pPr marL="0" indent="0">
              <a:buNone/>
            </a:pPr>
            <a:r>
              <a:rPr lang="de-DE" sz="2400" dirty="0" smtClean="0"/>
              <a:t>			B →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err="1"/>
              <a:t>B</a:t>
            </a:r>
            <a:r>
              <a:rPr lang="de-DE" sz="2400" dirty="0" err="1" smtClean="0"/>
              <a:t>oth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equivalent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automaton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previous</a:t>
            </a:r>
            <a:r>
              <a:rPr lang="de-DE" sz="2400" dirty="0" smtClean="0"/>
              <a:t> </a:t>
            </a:r>
            <a:r>
              <a:rPr lang="de-DE" sz="2400" dirty="0" err="1" smtClean="0"/>
              <a:t>slide</a:t>
            </a:r>
            <a:endParaRPr lang="de-DE" sz="2400" dirty="0" smtClean="0"/>
          </a:p>
        </p:txBody>
      </p:sp>
      <p:sp>
        <p:nvSpPr>
          <p:cNvPr id="4" name="Ellipse 3"/>
          <p:cNvSpPr/>
          <p:nvPr/>
        </p:nvSpPr>
        <p:spPr>
          <a:xfrm>
            <a:off x="5220072" y="4077072"/>
            <a:ext cx="1296144" cy="6480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5436096" y="4221088"/>
            <a:ext cx="85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regular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668344" y="5085184"/>
            <a:ext cx="1001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context</a:t>
            </a:r>
            <a:r>
              <a:rPr lang="de-DE" dirty="0" smtClean="0"/>
              <a:t>-</a:t>
            </a:r>
          </a:p>
          <a:p>
            <a:r>
              <a:rPr lang="de-DE" dirty="0" smtClean="0"/>
              <a:t>sensitive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652120" y="3284984"/>
            <a:ext cx="133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context-free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759471" y="422108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r>
              <a:rPr lang="de-DE" dirty="0" smtClean="0"/>
              <a:t>ype 0</a:t>
            </a:r>
            <a:endParaRPr lang="de-DE" dirty="0"/>
          </a:p>
        </p:txBody>
      </p:sp>
      <p:cxnSp>
        <p:nvCxnSpPr>
          <p:cNvPr id="14" name="Gerade Verbindung 13"/>
          <p:cNvCxnSpPr>
            <a:stCxn id="10" idx="2"/>
          </p:cNvCxnSpPr>
          <p:nvPr/>
        </p:nvCxnSpPr>
        <p:spPr>
          <a:xfrm>
            <a:off x="6319387" y="3654316"/>
            <a:ext cx="412853" cy="710788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9" idx="0"/>
          </p:cNvCxnSpPr>
          <p:nvPr/>
        </p:nvCxnSpPr>
        <p:spPr>
          <a:xfrm flipH="1" flipV="1">
            <a:off x="7380312" y="4437112"/>
            <a:ext cx="788810" cy="6480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Operations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on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963863" algn="l"/>
              </a:tabLst>
            </a:pPr>
            <a:r>
              <a:rPr lang="de-DE" dirty="0" err="1" smtClean="0"/>
              <a:t>Concatenation</a:t>
            </a:r>
            <a:r>
              <a:rPr lang="de-DE" dirty="0" smtClean="0"/>
              <a:t> 	A 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Optionality</a:t>
            </a:r>
            <a:r>
              <a:rPr lang="de-DE" dirty="0" smtClean="0"/>
              <a:t>	A? = (|A)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Kleene‘s</a:t>
            </a:r>
            <a:r>
              <a:rPr lang="de-DE" dirty="0" smtClean="0"/>
              <a:t> </a:t>
            </a:r>
            <a:r>
              <a:rPr lang="de-DE" dirty="0" err="1" smtClean="0"/>
              <a:t>star</a:t>
            </a:r>
            <a:r>
              <a:rPr lang="de-DE" dirty="0" smtClean="0"/>
              <a:t>	A* = (|A|AA|AAA|…)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Disjunction</a:t>
            </a:r>
            <a:r>
              <a:rPr lang="de-DE" dirty="0"/>
              <a:t>	</a:t>
            </a:r>
            <a:r>
              <a:rPr lang="de-DE" dirty="0" smtClean="0"/>
              <a:t>A | 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Conjunction</a:t>
            </a:r>
            <a:r>
              <a:rPr lang="de-DE" dirty="0" smtClean="0"/>
              <a:t>	A &amp; 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Complement</a:t>
            </a:r>
            <a:r>
              <a:rPr lang="de-DE" dirty="0" smtClean="0"/>
              <a:t>	!A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Subtraction</a:t>
            </a:r>
            <a:r>
              <a:rPr lang="de-DE" dirty="0" smtClean="0"/>
              <a:t>	A – B = A &amp; !B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Reversal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symbol</a:t>
            </a:r>
            <a:r>
              <a:rPr lang="de-DE" dirty="0" smtClean="0"/>
              <a:t>	a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Create a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a </a:t>
            </a:r>
            <a:r>
              <a:rPr lang="de-DE" sz="2400" dirty="0" err="1" smtClean="0"/>
              <a:t>new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Add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„a“</a:t>
            </a:r>
          </a:p>
        </p:txBody>
      </p:sp>
      <p:grpSp>
        <p:nvGrpSpPr>
          <p:cNvPr id="4" name="Gruppieren 24"/>
          <p:cNvGrpSpPr/>
          <p:nvPr/>
        </p:nvGrpSpPr>
        <p:grpSpPr>
          <a:xfrm>
            <a:off x="2987824" y="2987660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3923928" y="2987660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2627784" y="3131676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3347864" y="31676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3460350" y="2780928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a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Concatenation</a:t>
            </a:r>
            <a:r>
              <a:rPr lang="de-DE" dirty="0" smtClean="0"/>
              <a:t> 	A B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add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B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make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B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278092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278092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1475656" y="3501008"/>
            <a:ext cx="360040" cy="369332"/>
            <a:chOff x="2915816" y="4293096"/>
            <a:chExt cx="360040" cy="369332"/>
          </a:xfrm>
        </p:grpSpPr>
        <p:sp>
          <p:nvSpPr>
            <p:cNvPr id="15" name="Textfeld 14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16" name="Ellipse 15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292494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endCxn id="16" idx="2"/>
          </p:cNvCxnSpPr>
          <p:nvPr/>
        </p:nvCxnSpPr>
        <p:spPr>
          <a:xfrm flipV="1">
            <a:off x="1115616" y="3681028"/>
            <a:ext cx="360040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296094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6" idx="6"/>
          </p:cNvCxnSpPr>
          <p:nvPr/>
        </p:nvCxnSpPr>
        <p:spPr>
          <a:xfrm>
            <a:off x="1835696" y="368102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40"/>
          <p:cNvGrpSpPr/>
          <p:nvPr/>
        </p:nvGrpSpPr>
        <p:grpSpPr>
          <a:xfrm>
            <a:off x="2411760" y="3501008"/>
            <a:ext cx="360040" cy="369332"/>
            <a:chOff x="2987824" y="3356992"/>
            <a:chExt cx="360040" cy="369332"/>
          </a:xfrm>
        </p:grpSpPr>
        <p:sp>
          <p:nvSpPr>
            <p:cNvPr id="42" name="Ellipse 41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</p:grpSp>
      <p:grpSp>
        <p:nvGrpSpPr>
          <p:cNvPr id="8" name="Gruppieren 24"/>
          <p:cNvGrpSpPr/>
          <p:nvPr/>
        </p:nvGrpSpPr>
        <p:grpSpPr>
          <a:xfrm>
            <a:off x="4572000" y="3068960"/>
            <a:ext cx="360040" cy="369332"/>
            <a:chOff x="2195736" y="3789040"/>
            <a:chExt cx="360040" cy="369332"/>
          </a:xfrm>
        </p:grpSpPr>
        <p:sp>
          <p:nvSpPr>
            <p:cNvPr id="48" name="Textfeld 47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uppieren 26"/>
          <p:cNvGrpSpPr/>
          <p:nvPr/>
        </p:nvGrpSpPr>
        <p:grpSpPr>
          <a:xfrm>
            <a:off x="6372200" y="3068960"/>
            <a:ext cx="360040" cy="369332"/>
            <a:chOff x="2915816" y="4293096"/>
            <a:chExt cx="360040" cy="369332"/>
          </a:xfrm>
        </p:grpSpPr>
        <p:sp>
          <p:nvSpPr>
            <p:cNvPr id="59" name="Textfeld 58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60" name="Ellipse 59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63" name="Gerade Verbindung mit Pfeil 62"/>
          <p:cNvCxnSpPr>
            <a:endCxn id="48" idx="1"/>
          </p:cNvCxnSpPr>
          <p:nvPr/>
        </p:nvCxnSpPr>
        <p:spPr>
          <a:xfrm>
            <a:off x="4211960" y="3212976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>
            <a:stCxn id="54" idx="6"/>
            <a:endCxn id="60" idx="2"/>
          </p:cNvCxnSpPr>
          <p:nvPr/>
        </p:nvCxnSpPr>
        <p:spPr>
          <a:xfrm>
            <a:off x="5868144" y="3248980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49" idx="6"/>
            <a:endCxn id="54" idx="2"/>
          </p:cNvCxnSpPr>
          <p:nvPr/>
        </p:nvCxnSpPr>
        <p:spPr>
          <a:xfrm>
            <a:off x="4932040" y="32489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>
            <a:stCxn id="60" idx="6"/>
          </p:cNvCxnSpPr>
          <p:nvPr/>
        </p:nvCxnSpPr>
        <p:spPr>
          <a:xfrm>
            <a:off x="6732240" y="32489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40"/>
          <p:cNvGrpSpPr/>
          <p:nvPr/>
        </p:nvGrpSpPr>
        <p:grpSpPr>
          <a:xfrm>
            <a:off x="7308304" y="3068960"/>
            <a:ext cx="360040" cy="369332"/>
            <a:chOff x="2987824" y="3356992"/>
            <a:chExt cx="360040" cy="369332"/>
          </a:xfrm>
        </p:grpSpPr>
        <p:sp>
          <p:nvSpPr>
            <p:cNvPr id="71" name="Ellipse 70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</p:grpSp>
      <p:grpSp>
        <p:nvGrpSpPr>
          <p:cNvPr id="17" name="Gruppieren 26"/>
          <p:cNvGrpSpPr/>
          <p:nvPr/>
        </p:nvGrpSpPr>
        <p:grpSpPr>
          <a:xfrm>
            <a:off x="5508104" y="3068960"/>
            <a:ext cx="360040" cy="369332"/>
            <a:chOff x="2915816" y="4293096"/>
            <a:chExt cx="360040" cy="369332"/>
          </a:xfrm>
        </p:grpSpPr>
        <p:sp>
          <p:nvSpPr>
            <p:cNvPr id="81" name="Textfeld 80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2</a:t>
              </a:r>
              <a:endParaRPr lang="de-DE" dirty="0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5940152" y="292494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Optionality</a:t>
            </a:r>
            <a:r>
              <a:rPr lang="de-DE" dirty="0" smtClean="0"/>
              <a:t>	A?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add</a:t>
            </a:r>
            <a:r>
              <a:rPr lang="de-DE" sz="2400" dirty="0" smtClean="0"/>
              <a:t> an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25" name="Gruppieren 24"/>
          <p:cNvGrpSpPr/>
          <p:nvPr/>
        </p:nvGrpSpPr>
        <p:grpSpPr>
          <a:xfrm>
            <a:off x="1475656" y="305966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2411760" y="305966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uppieren 79"/>
          <p:cNvGrpSpPr/>
          <p:nvPr/>
        </p:nvGrpSpPr>
        <p:grpSpPr>
          <a:xfrm>
            <a:off x="5148064" y="3059668"/>
            <a:ext cx="360040" cy="369332"/>
            <a:chOff x="2195736" y="3789040"/>
            <a:chExt cx="360040" cy="369332"/>
          </a:xfrm>
        </p:grpSpPr>
        <p:sp>
          <p:nvSpPr>
            <p:cNvPr id="81" name="Textfeld 8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6084168" y="3059668"/>
            <a:ext cx="360040" cy="369332"/>
            <a:chOff x="2987824" y="3356992"/>
            <a:chExt cx="360040" cy="369332"/>
          </a:xfrm>
        </p:grpSpPr>
        <p:sp>
          <p:nvSpPr>
            <p:cNvPr id="84" name="Ellipse 8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86" name="Gerade Verbindung mit Pfeil 85"/>
          <p:cNvCxnSpPr>
            <a:endCxn id="81" idx="1"/>
          </p:cNvCxnSpPr>
          <p:nvPr/>
        </p:nvCxnSpPr>
        <p:spPr>
          <a:xfrm>
            <a:off x="4788024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>
            <a:stCxn id="82" idx="6"/>
            <a:endCxn id="84" idx="2"/>
          </p:cNvCxnSpPr>
          <p:nvPr/>
        </p:nvCxnSpPr>
        <p:spPr>
          <a:xfrm>
            <a:off x="5508104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ihandform 87"/>
          <p:cNvSpPr/>
          <p:nvPr/>
        </p:nvSpPr>
        <p:spPr>
          <a:xfrm>
            <a:off x="5318234" y="2725898"/>
            <a:ext cx="914400" cy="327573"/>
          </a:xfrm>
          <a:custGeom>
            <a:avLst/>
            <a:gdLst>
              <a:gd name="connsiteX0" fmla="*/ 0 w 914400"/>
              <a:gd name="connsiteY0" fmla="*/ 317063 h 327573"/>
              <a:gd name="connsiteX1" fmla="*/ 420414 w 914400"/>
              <a:gd name="connsiteY1" fmla="*/ 1752 h 327573"/>
              <a:gd name="connsiteX2" fmla="*/ 914400 w 914400"/>
              <a:gd name="connsiteY2" fmla="*/ 327573 h 327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327573">
                <a:moveTo>
                  <a:pt x="0" y="317063"/>
                </a:moveTo>
                <a:cubicBezTo>
                  <a:pt x="134007" y="158531"/>
                  <a:pt x="268014" y="0"/>
                  <a:pt x="420414" y="1752"/>
                </a:cubicBezTo>
                <a:cubicBezTo>
                  <a:pt x="572814" y="3504"/>
                  <a:pt x="743607" y="165538"/>
                  <a:pt x="914400" y="327573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/>
          <p:cNvSpPr txBox="1"/>
          <p:nvPr/>
        </p:nvSpPr>
        <p:spPr>
          <a:xfrm>
            <a:off x="5580112" y="242088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smtClean="0"/>
              <a:t>Kleene‘ </a:t>
            </a:r>
            <a:r>
              <a:rPr lang="de-DE" dirty="0" err="1" smtClean="0"/>
              <a:t>star</a:t>
            </a:r>
            <a:r>
              <a:rPr lang="de-DE" dirty="0" smtClean="0"/>
              <a:t>	A*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add</a:t>
            </a:r>
            <a:r>
              <a:rPr lang="de-DE" sz="2400" dirty="0" smtClean="0"/>
              <a:t> an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end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make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305966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305966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>
            <a:endCxn id="81" idx="1"/>
          </p:cNvCxnSpPr>
          <p:nvPr/>
        </p:nvCxnSpPr>
        <p:spPr>
          <a:xfrm>
            <a:off x="4788024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>
            <a:stCxn id="82" idx="6"/>
            <a:endCxn id="84" idx="2"/>
          </p:cNvCxnSpPr>
          <p:nvPr/>
        </p:nvCxnSpPr>
        <p:spPr>
          <a:xfrm>
            <a:off x="5508104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ieren 79"/>
          <p:cNvGrpSpPr/>
          <p:nvPr/>
        </p:nvGrpSpPr>
        <p:grpSpPr>
          <a:xfrm>
            <a:off x="6084168" y="3068960"/>
            <a:ext cx="360040" cy="369332"/>
            <a:chOff x="2195736" y="3789040"/>
            <a:chExt cx="360040" cy="369332"/>
          </a:xfrm>
        </p:grpSpPr>
        <p:sp>
          <p:nvSpPr>
            <p:cNvPr id="25" name="Textfeld 24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  <p:sp>
          <p:nvSpPr>
            <p:cNvPr id="26" name="Ellipse 25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82"/>
          <p:cNvGrpSpPr/>
          <p:nvPr/>
        </p:nvGrpSpPr>
        <p:grpSpPr>
          <a:xfrm>
            <a:off x="5148064" y="3068960"/>
            <a:ext cx="360040" cy="369332"/>
            <a:chOff x="2987824" y="3356992"/>
            <a:chExt cx="360040" cy="369332"/>
          </a:xfrm>
        </p:grpSpPr>
        <p:sp>
          <p:nvSpPr>
            <p:cNvPr id="31" name="Ellipse 30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</p:grpSp>
      <p:sp>
        <p:nvSpPr>
          <p:cNvPr id="35" name="Freihandform 34"/>
          <p:cNvSpPr/>
          <p:nvPr/>
        </p:nvSpPr>
        <p:spPr>
          <a:xfrm>
            <a:off x="5349766" y="2666125"/>
            <a:ext cx="914400" cy="413406"/>
          </a:xfrm>
          <a:custGeom>
            <a:avLst/>
            <a:gdLst>
              <a:gd name="connsiteX0" fmla="*/ 914400 w 914400"/>
              <a:gd name="connsiteY0" fmla="*/ 392385 h 413406"/>
              <a:gd name="connsiteX1" fmla="*/ 388882 w 914400"/>
              <a:gd name="connsiteY1" fmla="*/ 3503 h 413406"/>
              <a:gd name="connsiteX2" fmla="*/ 0 w 914400"/>
              <a:gd name="connsiteY2" fmla="*/ 413406 h 41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413406">
                <a:moveTo>
                  <a:pt x="914400" y="392385"/>
                </a:moveTo>
                <a:cubicBezTo>
                  <a:pt x="727841" y="196192"/>
                  <a:pt x="541282" y="0"/>
                  <a:pt x="388882" y="3503"/>
                </a:cubicBezTo>
                <a:cubicBezTo>
                  <a:pt x="236482" y="7006"/>
                  <a:pt x="118241" y="210206"/>
                  <a:pt x="0" y="413406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5580112" y="234888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bgerundetes Rechteck 76"/>
          <p:cNvSpPr/>
          <p:nvPr/>
        </p:nvSpPr>
        <p:spPr>
          <a:xfrm>
            <a:off x="4644008" y="3429000"/>
            <a:ext cx="158417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Abgerundetes Rechteck 75"/>
          <p:cNvSpPr/>
          <p:nvPr/>
        </p:nvSpPr>
        <p:spPr>
          <a:xfrm>
            <a:off x="4644008" y="2708920"/>
            <a:ext cx="158417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Disjunction</a:t>
            </a:r>
            <a:r>
              <a:rPr lang="de-DE" dirty="0" smtClean="0"/>
              <a:t>	A B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new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states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278092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278092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1475656" y="3501008"/>
            <a:ext cx="360040" cy="369332"/>
            <a:chOff x="2915816" y="4293096"/>
            <a:chExt cx="360040" cy="369332"/>
          </a:xfrm>
        </p:grpSpPr>
        <p:sp>
          <p:nvSpPr>
            <p:cNvPr id="15" name="Textfeld 14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16" name="Ellipse 15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" name="Gruppieren 27"/>
          <p:cNvGrpSpPr/>
          <p:nvPr/>
        </p:nvGrpSpPr>
        <p:grpSpPr>
          <a:xfrm>
            <a:off x="3923928" y="3140968"/>
            <a:ext cx="360040" cy="369332"/>
            <a:chOff x="3635896" y="5157192"/>
            <a:chExt cx="360040" cy="369332"/>
          </a:xfrm>
        </p:grpSpPr>
        <p:sp>
          <p:nvSpPr>
            <p:cNvPr id="19" name="Textfeld 18"/>
            <p:cNvSpPr txBox="1"/>
            <p:nvPr/>
          </p:nvSpPr>
          <p:spPr>
            <a:xfrm>
              <a:off x="3656916" y="51571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</a:t>
              </a:r>
            </a:p>
          </p:txBody>
        </p:sp>
        <p:sp>
          <p:nvSpPr>
            <p:cNvPr id="20" name="Ellipse 19"/>
            <p:cNvSpPr/>
            <p:nvPr/>
          </p:nvSpPr>
          <p:spPr>
            <a:xfrm>
              <a:off x="3635896" y="5157192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28"/>
          <p:cNvGrpSpPr/>
          <p:nvPr/>
        </p:nvGrpSpPr>
        <p:grpSpPr>
          <a:xfrm>
            <a:off x="5724128" y="2780928"/>
            <a:ext cx="360040" cy="369332"/>
            <a:chOff x="4644008" y="4869160"/>
            <a:chExt cx="360040" cy="369332"/>
          </a:xfrm>
        </p:grpSpPr>
        <p:sp>
          <p:nvSpPr>
            <p:cNvPr id="21" name="Textfeld 20"/>
            <p:cNvSpPr txBox="1"/>
            <p:nvPr/>
          </p:nvSpPr>
          <p:spPr>
            <a:xfrm>
              <a:off x="4665028" y="48691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2</a:t>
              </a:r>
              <a:endParaRPr lang="de-DE" dirty="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4644008" y="486916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292494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endCxn id="16" idx="2"/>
          </p:cNvCxnSpPr>
          <p:nvPr/>
        </p:nvCxnSpPr>
        <p:spPr>
          <a:xfrm flipV="1">
            <a:off x="1115616" y="3681028"/>
            <a:ext cx="360040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296094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6" idx="6"/>
          </p:cNvCxnSpPr>
          <p:nvPr/>
        </p:nvCxnSpPr>
        <p:spPr>
          <a:xfrm>
            <a:off x="1835696" y="368102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ieren 40"/>
          <p:cNvGrpSpPr/>
          <p:nvPr/>
        </p:nvGrpSpPr>
        <p:grpSpPr>
          <a:xfrm>
            <a:off x="2411760" y="3501008"/>
            <a:ext cx="360040" cy="369332"/>
            <a:chOff x="2987824" y="3356992"/>
            <a:chExt cx="360040" cy="369332"/>
          </a:xfrm>
        </p:grpSpPr>
        <p:sp>
          <p:nvSpPr>
            <p:cNvPr id="42" name="Ellipse 41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</p:grpSp>
      <p:grpSp>
        <p:nvGrpSpPr>
          <p:cNvPr id="10" name="Gruppieren 43"/>
          <p:cNvGrpSpPr/>
          <p:nvPr/>
        </p:nvGrpSpPr>
        <p:grpSpPr>
          <a:xfrm>
            <a:off x="4788024" y="2780928"/>
            <a:ext cx="360040" cy="369332"/>
            <a:chOff x="2195736" y="3789040"/>
            <a:chExt cx="360040" cy="369332"/>
          </a:xfrm>
        </p:grpSpPr>
        <p:sp>
          <p:nvSpPr>
            <p:cNvPr id="45" name="Textfeld 44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49"/>
          <p:cNvGrpSpPr/>
          <p:nvPr/>
        </p:nvGrpSpPr>
        <p:grpSpPr>
          <a:xfrm>
            <a:off x="4788024" y="3501008"/>
            <a:ext cx="360040" cy="369332"/>
            <a:chOff x="2915816" y="4293096"/>
            <a:chExt cx="360040" cy="369332"/>
          </a:xfrm>
        </p:grpSpPr>
        <p:sp>
          <p:nvSpPr>
            <p:cNvPr id="51" name="Textfeld 50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52" name="Ellipse 51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53" name="Gerade Verbindung mit Pfeil 52"/>
          <p:cNvCxnSpPr/>
          <p:nvPr/>
        </p:nvCxnSpPr>
        <p:spPr>
          <a:xfrm>
            <a:off x="3563888" y="32849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46" idx="6"/>
          </p:cNvCxnSpPr>
          <p:nvPr/>
        </p:nvCxnSpPr>
        <p:spPr>
          <a:xfrm>
            <a:off x="5148064" y="296094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6"/>
          </p:cNvCxnSpPr>
          <p:nvPr/>
        </p:nvCxnSpPr>
        <p:spPr>
          <a:xfrm>
            <a:off x="5148064" y="368102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59"/>
          <p:cNvGrpSpPr/>
          <p:nvPr/>
        </p:nvGrpSpPr>
        <p:grpSpPr>
          <a:xfrm>
            <a:off x="6516216" y="3131676"/>
            <a:ext cx="360040" cy="369332"/>
            <a:chOff x="2987824" y="3356992"/>
            <a:chExt cx="360040" cy="369332"/>
          </a:xfrm>
        </p:grpSpPr>
        <p:sp>
          <p:nvSpPr>
            <p:cNvPr id="61" name="Ellipse 60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6</a:t>
              </a:r>
              <a:endParaRPr lang="de-DE" dirty="0"/>
            </a:p>
          </p:txBody>
        </p:sp>
      </p:grpSp>
      <p:cxnSp>
        <p:nvCxnSpPr>
          <p:cNvPr id="64" name="Gerade Verbindung mit Pfeil 63"/>
          <p:cNvCxnSpPr>
            <a:stCxn id="20" idx="7"/>
            <a:endCxn id="46" idx="2"/>
          </p:cNvCxnSpPr>
          <p:nvPr/>
        </p:nvCxnSpPr>
        <p:spPr>
          <a:xfrm flipV="1">
            <a:off x="4231241" y="2960948"/>
            <a:ext cx="556783" cy="2327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20" idx="5"/>
            <a:endCxn id="52" idx="2"/>
          </p:cNvCxnSpPr>
          <p:nvPr/>
        </p:nvCxnSpPr>
        <p:spPr>
          <a:xfrm>
            <a:off x="4231241" y="3448281"/>
            <a:ext cx="556783" cy="2327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>
            <a:stCxn id="22" idx="5"/>
            <a:endCxn id="61" idx="2"/>
          </p:cNvCxnSpPr>
          <p:nvPr/>
        </p:nvCxnSpPr>
        <p:spPr>
          <a:xfrm>
            <a:off x="6031441" y="3088241"/>
            <a:ext cx="484775" cy="22345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>
            <a:endCxn id="62" idx="1"/>
          </p:cNvCxnSpPr>
          <p:nvPr/>
        </p:nvCxnSpPr>
        <p:spPr>
          <a:xfrm flipV="1">
            <a:off x="6031441" y="3316342"/>
            <a:ext cx="505795" cy="2373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ieren 72"/>
          <p:cNvGrpSpPr/>
          <p:nvPr/>
        </p:nvGrpSpPr>
        <p:grpSpPr>
          <a:xfrm>
            <a:off x="5724128" y="3501008"/>
            <a:ext cx="360040" cy="369332"/>
            <a:chOff x="4644008" y="4869160"/>
            <a:chExt cx="360040" cy="369332"/>
          </a:xfrm>
        </p:grpSpPr>
        <p:sp>
          <p:nvSpPr>
            <p:cNvPr id="74" name="Textfeld 73"/>
            <p:cNvSpPr txBox="1"/>
            <p:nvPr/>
          </p:nvSpPr>
          <p:spPr>
            <a:xfrm>
              <a:off x="4665028" y="48691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4</a:t>
              </a:r>
            </a:p>
          </p:txBody>
        </p:sp>
        <p:sp>
          <p:nvSpPr>
            <p:cNvPr id="75" name="Ellipse 74"/>
            <p:cNvSpPr/>
            <p:nvPr/>
          </p:nvSpPr>
          <p:spPr>
            <a:xfrm>
              <a:off x="4644008" y="486916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7" name="Textfeld 46"/>
          <p:cNvSpPr txBox="1"/>
          <p:nvPr/>
        </p:nvSpPr>
        <p:spPr>
          <a:xfrm>
            <a:off x="4283968" y="278092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6228184" y="2924944"/>
            <a:ext cx="27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6228184" y="3356992"/>
            <a:ext cx="29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83968" y="341970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Reversal</a:t>
            </a: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reverse</a:t>
            </a:r>
            <a:r>
              <a:rPr lang="de-DE" sz="2400" dirty="0" smtClean="0"/>
              <a:t> all </a:t>
            </a:r>
            <a:r>
              <a:rPr lang="de-DE" sz="2400" dirty="0" err="1" smtClean="0"/>
              <a:t>transitions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swap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305966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305966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uppieren 24"/>
          <p:cNvGrpSpPr/>
          <p:nvPr/>
        </p:nvGrpSpPr>
        <p:grpSpPr>
          <a:xfrm>
            <a:off x="5652120" y="3068960"/>
            <a:ext cx="360040" cy="369332"/>
            <a:chOff x="2195736" y="3789040"/>
            <a:chExt cx="360040" cy="369332"/>
          </a:xfrm>
        </p:grpSpPr>
        <p:sp>
          <p:nvSpPr>
            <p:cNvPr id="48" name="Textfeld 47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  <p:sp>
          <p:nvSpPr>
            <p:cNvPr id="49" name="Ellipse 48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0" name="Gruppieren 25"/>
          <p:cNvGrpSpPr/>
          <p:nvPr/>
        </p:nvGrpSpPr>
        <p:grpSpPr>
          <a:xfrm>
            <a:off x="4716016" y="3068960"/>
            <a:ext cx="360040" cy="369332"/>
            <a:chOff x="2987824" y="3356992"/>
            <a:chExt cx="360040" cy="369332"/>
          </a:xfrm>
        </p:grpSpPr>
        <p:sp>
          <p:nvSpPr>
            <p:cNvPr id="54" name="Ellipse 5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</p:grpSp>
      <p:cxnSp>
        <p:nvCxnSpPr>
          <p:cNvPr id="63" name="Gerade Verbindung mit Pfeil 62"/>
          <p:cNvCxnSpPr>
            <a:endCxn id="49" idx="6"/>
          </p:cNvCxnSpPr>
          <p:nvPr/>
        </p:nvCxnSpPr>
        <p:spPr>
          <a:xfrm flipH="1">
            <a:off x="6012160" y="3212976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49" idx="2"/>
            <a:endCxn id="54" idx="6"/>
          </p:cNvCxnSpPr>
          <p:nvPr/>
        </p:nvCxnSpPr>
        <p:spPr>
          <a:xfrm flipH="1">
            <a:off x="5076056" y="32489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Conjunction</a:t>
            </a:r>
            <a:r>
              <a:rPr lang="de-DE" dirty="0" smtClean="0"/>
              <a:t> A &amp; B</a:t>
            </a:r>
          </a:p>
          <a:p>
            <a:pPr>
              <a:tabLst>
                <a:tab pos="2963863" algn="l"/>
              </a:tabLst>
            </a:pP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I'm skipping the details of conjunction (see the Appendix for the algorithm)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Basically, we can automatically create a new FSA that essentially runs both acceptors in parallel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Our new FSA only accepts if both FSAs are in the accept state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Clearly the FSA A&amp;B then only accepts strings that are in the regular languages accepted by both FSAs (FSA A and FSA B)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Credits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Credits: </a:t>
            </a:r>
          </a:p>
          <a:p>
            <a:pPr lvl="1"/>
            <a:r>
              <a:rPr lang="de-DE" dirty="0"/>
              <a:t>S</a:t>
            </a:r>
            <a:r>
              <a:rPr lang="de-DE" dirty="0" smtClean="0"/>
              <a:t>lides mostly adapted from:</a:t>
            </a:r>
          </a:p>
          <a:p>
            <a:pPr lvl="1"/>
            <a:r>
              <a:rPr lang="de-DE" dirty="0" smtClean="0"/>
              <a:t>Finite State Morphology</a:t>
            </a:r>
            <a:endParaRPr lang="de-DE" sz="1800" dirty="0" smtClean="0"/>
          </a:p>
          <a:p>
            <a:pPr lvl="1"/>
            <a:r>
              <a:rPr lang="de-DE" dirty="0"/>
              <a:t>Helmut </a:t>
            </a:r>
            <a:r>
              <a:rPr lang="de-DE" dirty="0" smtClean="0"/>
              <a:t>Schmid</a:t>
            </a:r>
          </a:p>
          <a:p>
            <a:pPr lvl="1"/>
            <a:r>
              <a:rPr lang="de-DE" dirty="0" smtClean="0"/>
              <a:t>U. Tübingen - Summer Semester 2015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Thanks also to Kemal Oflazer and Lauri Kartunnen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Properties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3863" algn="l"/>
              </a:tabLst>
            </a:pPr>
            <a:r>
              <a:rPr lang="de-DE" dirty="0" err="1" smtClean="0"/>
              <a:t>epsilon-free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labelled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empty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string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epsilon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deterministic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epsilon-free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transitions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originating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in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same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have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same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label</a:t>
            </a: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dirty="0" smtClean="0"/>
              <a:t>minimal</a:t>
            </a:r>
            <a:r>
              <a:rPr lang="de-DE" dirty="0"/>
              <a:t/>
            </a:r>
            <a:br>
              <a:rPr lang="de-DE" dirty="0"/>
            </a:b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other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has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smaller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states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of FSAs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 can algorithmically construct a new FSA from the old FSA such that it is:</a:t>
            </a:r>
          </a:p>
          <a:p>
            <a:pPr lvl="1"/>
            <a:r>
              <a:rPr lang="de-DE" dirty="0" smtClean="0"/>
              <a:t>epsilon-free</a:t>
            </a:r>
          </a:p>
          <a:p>
            <a:pPr lvl="1"/>
            <a:r>
              <a:rPr lang="de-DE" dirty="0"/>
              <a:t>d</a:t>
            </a:r>
            <a:r>
              <a:rPr lang="de-DE" dirty="0" smtClean="0"/>
              <a:t>eterministic</a:t>
            </a:r>
          </a:p>
          <a:p>
            <a:pPr lvl="1"/>
            <a:r>
              <a:rPr lang="de-DE" dirty="0" smtClean="0"/>
              <a:t>minimal</a:t>
            </a:r>
          </a:p>
          <a:p>
            <a:r>
              <a:rPr lang="de-DE" dirty="0" smtClean="0"/>
              <a:t>See the Appendix for the algorithms</a:t>
            </a:r>
          </a:p>
        </p:txBody>
      </p:sp>
    </p:spTree>
    <p:extLst>
      <p:ext uri="{BB962C8B-B14F-4D97-AF65-F5344CB8AC3E}">
        <p14:creationId xmlns:p14="http://schemas.microsoft.com/office/powerpoint/2010/main" val="32162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Conclusion: Finite State Acceptors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Any regular expression can be mapped to a finite state acceptor</a:t>
            </a:r>
          </a:p>
          <a:p>
            <a:pPr lvl="1"/>
            <a:r>
              <a:rPr lang="de-DE" dirty="0" smtClean="0"/>
              <a:t>However, "regexes" in </a:t>
            </a:r>
            <a:r>
              <a:rPr lang="de-DE" dirty="0" smtClean="0"/>
              <a:t>Python </a:t>
            </a:r>
            <a:r>
              <a:rPr lang="de-DE" dirty="0" smtClean="0"/>
              <a:t>are misnamed!</a:t>
            </a:r>
          </a:p>
          <a:p>
            <a:pPr lvl="2"/>
            <a:r>
              <a:rPr lang="de-DE" dirty="0" smtClean="0"/>
              <a:t>"Regexes" contain more powerful constructs than mathematical regular expressions</a:t>
            </a:r>
          </a:p>
          <a:p>
            <a:pPr lvl="3"/>
            <a:r>
              <a:rPr lang="de-DE" dirty="0" smtClean="0"/>
              <a:t>For instance /(.+)\1/</a:t>
            </a:r>
          </a:p>
          <a:p>
            <a:pPr lvl="3"/>
            <a:r>
              <a:rPr lang="de-DE" dirty="0" smtClean="0"/>
              <a:t>However, these constructs are not used much</a:t>
            </a:r>
          </a:p>
          <a:p>
            <a:pPr lvl="2"/>
            <a:r>
              <a:rPr lang="de-DE" dirty="0" smtClean="0"/>
              <a:t>See EN Wikipedia page on regular expressions, subsection "Regular expressions in programming languages" for details</a:t>
            </a:r>
          </a:p>
          <a:p>
            <a:r>
              <a:rPr lang="de-DE" dirty="0" smtClean="0"/>
              <a:t>We will now move on to finite state transducers</a:t>
            </a:r>
            <a:endParaRPr lang="de-DE" dirty="0"/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768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963863" algn="l"/>
              </a:tabLst>
            </a:pPr>
            <a:r>
              <a:rPr lang="de-DE" sz="2400" dirty="0" smtClean="0"/>
              <a:t>FSTs </a:t>
            </a:r>
            <a:r>
              <a:rPr lang="de-DE" sz="2400" dirty="0" err="1" smtClean="0"/>
              <a:t>are</a:t>
            </a:r>
            <a:r>
              <a:rPr lang="de-DE" sz="2400" dirty="0" smtClean="0"/>
              <a:t> FSAs </a:t>
            </a:r>
            <a:r>
              <a:rPr lang="de-DE" sz="2400" dirty="0" err="1" smtClean="0"/>
              <a:t>whose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</a:t>
            </a:r>
            <a:r>
              <a:rPr lang="de-DE" sz="2400" dirty="0" err="1" smtClean="0"/>
              <a:t>pairs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(</a:t>
            </a:r>
            <a:r>
              <a:rPr lang="de-DE" sz="2400" dirty="0" err="1" smtClean="0"/>
              <a:t>sets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) </a:t>
            </a:r>
            <a:r>
              <a:rPr lang="de-DE" sz="2400" dirty="0" err="1" smtClean="0"/>
              <a:t>other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endParaRPr lang="de-DE" sz="2800" dirty="0" smtClean="0"/>
          </a:p>
          <a:p>
            <a:pPr>
              <a:tabLst>
                <a:tab pos="2963863" algn="l"/>
              </a:tabLst>
            </a:pPr>
            <a:endParaRPr lang="de-DE" sz="2800" dirty="0"/>
          </a:p>
          <a:p>
            <a:pPr>
              <a:tabLst>
                <a:tab pos="2963863" algn="l"/>
              </a:tabLst>
            </a:pPr>
            <a:endParaRPr lang="de-DE" sz="2800" dirty="0" smtClean="0"/>
          </a:p>
          <a:p>
            <a:pPr>
              <a:buNone/>
              <a:tabLst>
                <a:tab pos="2963863" algn="l"/>
              </a:tabLst>
            </a:pPr>
            <a:endParaRPr lang="de-DE" sz="2800" dirty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maps</a:t>
            </a:r>
            <a:r>
              <a:rPr lang="de-DE" sz="2400" dirty="0" smtClean="0"/>
              <a:t> walk, </a:t>
            </a:r>
            <a:r>
              <a:rPr lang="de-DE" sz="2400" dirty="0" err="1" smtClean="0"/>
              <a:t>walks</a:t>
            </a:r>
            <a:r>
              <a:rPr lang="de-DE" sz="2400" dirty="0" smtClean="0"/>
              <a:t>, </a:t>
            </a:r>
            <a:r>
              <a:rPr lang="de-DE" sz="2400" dirty="0" err="1" smtClean="0"/>
              <a:t>walked</a:t>
            </a:r>
            <a:r>
              <a:rPr lang="de-DE" sz="2400" dirty="0" smtClean="0"/>
              <a:t>, </a:t>
            </a:r>
            <a:r>
              <a:rPr lang="de-DE" sz="2400" dirty="0" err="1" smtClean="0"/>
              <a:t>walking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walk</a:t>
            </a: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and</a:t>
            </a:r>
            <a:r>
              <a:rPr lang="de-DE" sz="2400" dirty="0" smtClean="0"/>
              <a:t> talk, </a:t>
            </a:r>
            <a:r>
              <a:rPr lang="de-DE" sz="2400" dirty="0" err="1" smtClean="0"/>
              <a:t>talks</a:t>
            </a:r>
            <a:r>
              <a:rPr lang="de-DE" sz="2400" dirty="0" smtClean="0"/>
              <a:t>, </a:t>
            </a:r>
            <a:r>
              <a:rPr lang="de-DE" sz="2400" dirty="0" err="1" smtClean="0"/>
              <a:t>talked</a:t>
            </a:r>
            <a:r>
              <a:rPr lang="de-DE" sz="2400" dirty="0" smtClean="0"/>
              <a:t>, </a:t>
            </a:r>
            <a:r>
              <a:rPr lang="de-DE" sz="2400" dirty="0" err="1" smtClean="0"/>
              <a:t>talking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talk  (in </a:t>
            </a:r>
            <a:r>
              <a:rPr lang="de-DE" sz="2400" dirty="0" err="1" smtClean="0"/>
              <a:t>generation</a:t>
            </a:r>
            <a:r>
              <a:rPr lang="de-DE" sz="2400" dirty="0" smtClean="0"/>
              <a:t> </a:t>
            </a:r>
            <a:r>
              <a:rPr lang="de-DE" sz="2400" dirty="0" err="1" smtClean="0"/>
              <a:t>mode</a:t>
            </a:r>
            <a:r>
              <a:rPr lang="de-DE" sz="2400" dirty="0" smtClean="0"/>
              <a:t>)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can</a:t>
            </a:r>
            <a:r>
              <a:rPr lang="de-DE" sz="2400" dirty="0" smtClean="0"/>
              <a:t> also </a:t>
            </a:r>
            <a:r>
              <a:rPr lang="de-DE" sz="2400" dirty="0" err="1" smtClean="0"/>
              <a:t>map</a:t>
            </a:r>
            <a:r>
              <a:rPr lang="de-DE" sz="2400" dirty="0" smtClean="0"/>
              <a:t> walk </a:t>
            </a:r>
            <a:r>
              <a:rPr lang="de-DE" sz="2400" dirty="0" err="1" smtClean="0"/>
              <a:t>to</a:t>
            </a:r>
            <a:r>
              <a:rPr lang="de-DE" sz="2400" dirty="0" smtClean="0"/>
              <a:t> walk, </a:t>
            </a:r>
            <a:r>
              <a:rPr lang="de-DE" sz="2400" dirty="0" err="1" smtClean="0"/>
              <a:t>walks</a:t>
            </a:r>
            <a:r>
              <a:rPr lang="de-DE" sz="2400" dirty="0" smtClean="0"/>
              <a:t>, </a:t>
            </a:r>
            <a:r>
              <a:rPr lang="de-DE" sz="2400" dirty="0" err="1" smtClean="0"/>
              <a:t>walked</a:t>
            </a:r>
            <a:r>
              <a:rPr lang="de-DE" sz="2400" dirty="0" smtClean="0"/>
              <a:t>, </a:t>
            </a:r>
            <a:r>
              <a:rPr lang="de-DE" sz="2400" dirty="0" err="1" smtClean="0"/>
              <a:t>walking</a:t>
            </a:r>
            <a:r>
              <a:rPr lang="de-DE" sz="2400" dirty="0" smtClean="0"/>
              <a:t> in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 </a:t>
            </a:r>
            <a:r>
              <a:rPr lang="de-DE" sz="2400" dirty="0" err="1" smtClean="0"/>
              <a:t>mode</a:t>
            </a:r>
            <a:endParaRPr lang="de-DE" sz="2400" dirty="0" smtClean="0"/>
          </a:p>
        </p:txBody>
      </p:sp>
      <p:sp>
        <p:nvSpPr>
          <p:cNvPr id="4" name="Ellipse 3"/>
          <p:cNvSpPr/>
          <p:nvPr/>
        </p:nvSpPr>
        <p:spPr>
          <a:xfrm>
            <a:off x="1475656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341987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269979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13995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4932040" y="3429000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558011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5868144" y="4005064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6876256" y="3429000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6228184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>
            <a:stCxn id="4" idx="6"/>
            <a:endCxn id="6" idx="2"/>
          </p:cNvCxnSpPr>
          <p:nvPr/>
        </p:nvCxnSpPr>
        <p:spPr>
          <a:xfrm>
            <a:off x="1691680" y="3537012"/>
            <a:ext cx="10081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>
            <a:stCxn id="6" idx="6"/>
            <a:endCxn id="5" idx="2"/>
          </p:cNvCxnSpPr>
          <p:nvPr/>
        </p:nvCxnSpPr>
        <p:spPr>
          <a:xfrm>
            <a:off x="2915816" y="3537012"/>
            <a:ext cx="504056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5" idx="6"/>
            <a:endCxn id="7" idx="2"/>
          </p:cNvCxnSpPr>
          <p:nvPr/>
        </p:nvCxnSpPr>
        <p:spPr>
          <a:xfrm>
            <a:off x="3635896" y="3537012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7" idx="6"/>
            <a:endCxn id="8" idx="2"/>
          </p:cNvCxnSpPr>
          <p:nvPr/>
        </p:nvCxnSpPr>
        <p:spPr>
          <a:xfrm>
            <a:off x="4355976" y="3537012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8" idx="6"/>
            <a:endCxn id="9" idx="2"/>
          </p:cNvCxnSpPr>
          <p:nvPr/>
        </p:nvCxnSpPr>
        <p:spPr>
          <a:xfrm>
            <a:off x="5148064" y="353701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9" idx="6"/>
            <a:endCxn id="12" idx="2"/>
          </p:cNvCxnSpPr>
          <p:nvPr/>
        </p:nvCxnSpPr>
        <p:spPr>
          <a:xfrm>
            <a:off x="5796136" y="353701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12" idx="6"/>
            <a:endCxn id="11" idx="2"/>
          </p:cNvCxnSpPr>
          <p:nvPr/>
        </p:nvCxnSpPr>
        <p:spPr>
          <a:xfrm>
            <a:off x="6444208" y="353701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endCxn id="4" idx="2"/>
          </p:cNvCxnSpPr>
          <p:nvPr/>
        </p:nvCxnSpPr>
        <p:spPr>
          <a:xfrm flipV="1">
            <a:off x="1043608" y="3537012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796136" y="2420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s:</a:t>
            </a:r>
            <a:endParaRPr lang="de-DE" sz="2800" dirty="0"/>
          </a:p>
        </p:txBody>
      </p:sp>
      <p:sp>
        <p:nvSpPr>
          <p:cNvPr id="22" name="Freihandform 21"/>
          <p:cNvSpPr/>
          <p:nvPr/>
        </p:nvSpPr>
        <p:spPr>
          <a:xfrm>
            <a:off x="5127043" y="2899731"/>
            <a:ext cx="1786759" cy="525518"/>
          </a:xfrm>
          <a:custGeom>
            <a:avLst/>
            <a:gdLst>
              <a:gd name="connsiteX0" fmla="*/ 0 w 1786759"/>
              <a:gd name="connsiteY0" fmla="*/ 525518 h 525518"/>
              <a:gd name="connsiteX1" fmla="*/ 851338 w 1786759"/>
              <a:gd name="connsiteY1" fmla="*/ 0 h 525518"/>
              <a:gd name="connsiteX2" fmla="*/ 1786759 w 1786759"/>
              <a:gd name="connsiteY2" fmla="*/ 525518 h 525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59" h="525518">
                <a:moveTo>
                  <a:pt x="0" y="525518"/>
                </a:moveTo>
                <a:cubicBezTo>
                  <a:pt x="276772" y="262759"/>
                  <a:pt x="553545" y="0"/>
                  <a:pt x="851338" y="0"/>
                </a:cubicBezTo>
                <a:cubicBezTo>
                  <a:pt x="1149131" y="0"/>
                  <a:pt x="1467945" y="262759"/>
                  <a:pt x="1786759" y="525518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/>
          <p:cNvCxnSpPr>
            <a:stCxn id="8" idx="5"/>
            <a:endCxn id="10" idx="1"/>
          </p:cNvCxnSpPr>
          <p:nvPr/>
        </p:nvCxnSpPr>
        <p:spPr>
          <a:xfrm>
            <a:off x="5116428" y="3613388"/>
            <a:ext cx="783352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0" idx="7"/>
            <a:endCxn id="11" idx="3"/>
          </p:cNvCxnSpPr>
          <p:nvPr/>
        </p:nvCxnSpPr>
        <p:spPr>
          <a:xfrm flipV="1">
            <a:off x="6052532" y="3613388"/>
            <a:ext cx="855360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220072" y="369786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e:</a:t>
            </a:r>
            <a:endParaRPr lang="de-DE" sz="2800" dirty="0"/>
          </a:p>
        </p:txBody>
      </p:sp>
      <p:sp>
        <p:nvSpPr>
          <p:cNvPr id="26" name="Textfeld 25"/>
          <p:cNvSpPr txBox="1"/>
          <p:nvPr/>
        </p:nvSpPr>
        <p:spPr>
          <a:xfrm>
            <a:off x="6372200" y="369786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d:</a:t>
            </a:r>
            <a:endParaRPr lang="de-DE" sz="2800" dirty="0"/>
          </a:p>
        </p:txBody>
      </p:sp>
      <p:sp>
        <p:nvSpPr>
          <p:cNvPr id="27" name="Freihandform 26"/>
          <p:cNvSpPr/>
          <p:nvPr/>
        </p:nvSpPr>
        <p:spPr>
          <a:xfrm>
            <a:off x="1596945" y="3624945"/>
            <a:ext cx="1126358" cy="259255"/>
          </a:xfrm>
          <a:custGeom>
            <a:avLst/>
            <a:gdLst>
              <a:gd name="connsiteX0" fmla="*/ 64813 w 1126358"/>
              <a:gd name="connsiteY0" fmla="*/ 0 h 259255"/>
              <a:gd name="connsiteX1" fmla="*/ 85834 w 1126358"/>
              <a:gd name="connsiteY1" fmla="*/ 52552 h 259255"/>
              <a:gd name="connsiteX2" fmla="*/ 579820 w 1126358"/>
              <a:gd name="connsiteY2" fmla="*/ 252248 h 259255"/>
              <a:gd name="connsiteX3" fmla="*/ 1126358 w 1126358"/>
              <a:gd name="connsiteY3" fmla="*/ 10510 h 2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358" h="259255">
                <a:moveTo>
                  <a:pt x="64813" y="0"/>
                </a:moveTo>
                <a:cubicBezTo>
                  <a:pt x="32406" y="5255"/>
                  <a:pt x="0" y="10511"/>
                  <a:pt x="85834" y="52552"/>
                </a:cubicBezTo>
                <a:cubicBezTo>
                  <a:pt x="171668" y="94593"/>
                  <a:pt x="406399" y="259255"/>
                  <a:pt x="579820" y="252248"/>
                </a:cubicBezTo>
                <a:cubicBezTo>
                  <a:pt x="753241" y="245241"/>
                  <a:pt x="939799" y="127875"/>
                  <a:pt x="1126358" y="10510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1907704" y="371703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t:t</a:t>
            </a:r>
            <a:endParaRPr lang="de-DE" sz="2800" dirty="0"/>
          </a:p>
        </p:txBody>
      </p:sp>
      <p:sp>
        <p:nvSpPr>
          <p:cNvPr id="34" name="Textfeld 33"/>
          <p:cNvSpPr txBox="1"/>
          <p:nvPr/>
        </p:nvSpPr>
        <p:spPr>
          <a:xfrm>
            <a:off x="2843808" y="3113420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a:a</a:t>
            </a:r>
            <a:endParaRPr lang="de-DE" sz="2800" dirty="0"/>
          </a:p>
        </p:txBody>
      </p:sp>
      <p:sp>
        <p:nvSpPr>
          <p:cNvPr id="35" name="Textfeld 34"/>
          <p:cNvSpPr txBox="1"/>
          <p:nvPr/>
        </p:nvSpPr>
        <p:spPr>
          <a:xfrm>
            <a:off x="1763688" y="3113420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w:w</a:t>
            </a:r>
            <a:endParaRPr lang="de-DE" sz="2800" dirty="0"/>
          </a:p>
        </p:txBody>
      </p:sp>
      <p:sp>
        <p:nvSpPr>
          <p:cNvPr id="36" name="Textfeld 35"/>
          <p:cNvSpPr txBox="1"/>
          <p:nvPr/>
        </p:nvSpPr>
        <p:spPr>
          <a:xfrm>
            <a:off x="3635896" y="3113420"/>
            <a:ext cx="49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l:l</a:t>
            </a:r>
            <a:endParaRPr lang="de-DE" sz="2800" dirty="0"/>
          </a:p>
        </p:txBody>
      </p:sp>
      <p:sp>
        <p:nvSpPr>
          <p:cNvPr id="37" name="Textfeld 36"/>
          <p:cNvSpPr txBox="1"/>
          <p:nvPr/>
        </p:nvSpPr>
        <p:spPr>
          <a:xfrm>
            <a:off x="4283968" y="314096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k:k</a:t>
            </a:r>
            <a:endParaRPr lang="de-DE" sz="2800" dirty="0"/>
          </a:p>
        </p:txBody>
      </p:sp>
      <p:sp>
        <p:nvSpPr>
          <p:cNvPr id="38" name="Textfeld 37"/>
          <p:cNvSpPr txBox="1"/>
          <p:nvPr/>
        </p:nvSpPr>
        <p:spPr>
          <a:xfrm>
            <a:off x="5148064" y="3140968"/>
            <a:ext cx="423664" cy="5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i:</a:t>
            </a:r>
            <a:endParaRPr lang="de-DE" sz="2800" dirty="0"/>
          </a:p>
        </p:txBody>
      </p:sp>
      <p:sp>
        <p:nvSpPr>
          <p:cNvPr id="39" name="Textfeld 38"/>
          <p:cNvSpPr txBox="1"/>
          <p:nvPr/>
        </p:nvSpPr>
        <p:spPr>
          <a:xfrm>
            <a:off x="5732512" y="3140968"/>
            <a:ext cx="56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n:</a:t>
            </a:r>
            <a:endParaRPr lang="de-DE" sz="2800" dirty="0"/>
          </a:p>
        </p:txBody>
      </p:sp>
      <p:sp>
        <p:nvSpPr>
          <p:cNvPr id="40" name="Textfeld 39"/>
          <p:cNvSpPr txBox="1"/>
          <p:nvPr/>
        </p:nvSpPr>
        <p:spPr>
          <a:xfrm>
            <a:off x="6372200" y="31409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g: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FSTs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egular 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xpressions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sz="2800" dirty="0" smtClean="0"/>
              <a:t>Single </a:t>
            </a:r>
            <a:r>
              <a:rPr lang="de-DE" sz="2800" dirty="0" err="1" smtClean="0"/>
              <a:t>symbol</a:t>
            </a:r>
            <a:r>
              <a:rPr lang="de-DE" sz="2800" dirty="0" smtClean="0"/>
              <a:t> </a:t>
            </a:r>
            <a:r>
              <a:rPr lang="de-DE" sz="2800" dirty="0" err="1" smtClean="0"/>
              <a:t>mapping</a:t>
            </a:r>
            <a:r>
              <a:rPr lang="de-DE" sz="2800" dirty="0" smtClean="0"/>
              <a:t>    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 smtClean="0"/>
          </a:p>
          <a:p>
            <a:pPr>
              <a:buNone/>
              <a:tabLst>
                <a:tab pos="2963863" algn="l"/>
              </a:tabLst>
            </a:pPr>
            <a:r>
              <a:rPr lang="de-DE" sz="2800" dirty="0" err="1" smtClean="0"/>
              <a:t>Operations</a:t>
            </a:r>
            <a:r>
              <a:rPr lang="de-DE" sz="2800" dirty="0" smtClean="0"/>
              <a:t> on FSTs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Concatenation, Kleene's star, disjunction, conjunction, complement (from FSAs)</a:t>
            </a: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composition</a:t>
            </a:r>
            <a:r>
              <a:rPr lang="de-DE" sz="2400" dirty="0" smtClean="0"/>
              <a:t>  A || B</a:t>
            </a:r>
            <a:br>
              <a:rPr lang="de-DE" sz="2400" dirty="0" smtClean="0"/>
            </a:b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output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B.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projection</a:t>
            </a:r>
            <a:endParaRPr lang="de-DE" sz="2400" dirty="0" smtClean="0"/>
          </a:p>
          <a:p>
            <a:pPr lvl="1">
              <a:tabLst>
                <a:tab pos="2963863" algn="l"/>
              </a:tabLst>
            </a:pPr>
            <a:r>
              <a:rPr lang="de-DE" sz="2000" dirty="0" smtClean="0"/>
              <a:t>upper language  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replaces transition label a:b by b:b</a:t>
            </a:r>
          </a:p>
          <a:p>
            <a:pPr lvl="1">
              <a:tabLst>
                <a:tab pos="2963863" algn="l"/>
              </a:tabLst>
            </a:pPr>
            <a:r>
              <a:rPr lang="de-DE" sz="2000" dirty="0" smtClean="0"/>
              <a:t>lower language   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replaces transition label a:b by a:a</a:t>
            </a:r>
            <a:endParaRPr lang="de-DE" sz="2000" dirty="0" smtClean="0"/>
          </a:p>
          <a:p>
            <a:pPr lvl="1">
              <a:buNone/>
              <a:tabLst>
                <a:tab pos="2963863" algn="l"/>
              </a:tabLst>
            </a:pPr>
            <a:r>
              <a:rPr lang="de-DE" sz="2000" dirty="0" smtClean="0"/>
              <a:t>The </a:t>
            </a:r>
            <a:r>
              <a:rPr lang="de-DE" sz="2000" dirty="0" err="1" smtClean="0"/>
              <a:t>result</a:t>
            </a:r>
            <a:r>
              <a:rPr lang="de-DE" sz="2000" dirty="0" smtClean="0"/>
              <a:t> </a:t>
            </a:r>
            <a:r>
              <a:rPr lang="de-DE" sz="2000" dirty="0" err="1" smtClean="0"/>
              <a:t>corresponds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an </a:t>
            </a:r>
            <a:r>
              <a:rPr lang="de-DE" sz="2000" dirty="0" err="1" smtClean="0"/>
              <a:t>automaton</a:t>
            </a:r>
            <a:endParaRPr lang="de-DE" sz="2000" dirty="0" smtClean="0"/>
          </a:p>
        </p:txBody>
      </p:sp>
      <p:sp>
        <p:nvSpPr>
          <p:cNvPr id="4" name="Ellipse 3"/>
          <p:cNvSpPr/>
          <p:nvPr/>
        </p:nvSpPr>
        <p:spPr>
          <a:xfrm>
            <a:off x="5796136" y="18723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7020272" y="1872372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>
            <a:stCxn id="4" idx="6"/>
          </p:cNvCxnSpPr>
          <p:nvPr/>
        </p:nvCxnSpPr>
        <p:spPr>
          <a:xfrm>
            <a:off x="6012160" y="1980384"/>
            <a:ext cx="10081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endCxn id="4" idx="2"/>
          </p:cNvCxnSpPr>
          <p:nvPr/>
        </p:nvCxnSpPr>
        <p:spPr>
          <a:xfrm flipV="1">
            <a:off x="5364088" y="1980384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6084168" y="1556792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a:b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Note on 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Operations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2963863" algn="l"/>
              </a:tabLst>
            </a:pPr>
            <a:r>
              <a:rPr lang="de-DE" sz="2400" dirty="0"/>
              <a:t>A regular relation is a string-to-string mapping that can be implemented with a finite-state </a:t>
            </a:r>
            <a:r>
              <a:rPr lang="de-DE" sz="2400" dirty="0" smtClean="0"/>
              <a:t>transducer</a:t>
            </a:r>
          </a:p>
          <a:p>
            <a:pPr>
              <a:tabLst>
                <a:tab pos="2963863" algn="l"/>
              </a:tabLst>
            </a:pP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many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transducers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string-to-string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(= </a:t>
            </a:r>
            <a:r>
              <a:rPr lang="de-DE" sz="2400" dirty="0" err="1" smtClean="0"/>
              <a:t>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err="1"/>
              <a:t>-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pairs</a:t>
            </a:r>
            <a:r>
              <a:rPr lang="de-DE" sz="2400" dirty="0" smtClean="0"/>
              <a:t>) </a:t>
            </a:r>
            <a:r>
              <a:rPr lang="de-DE" sz="2400" dirty="0" err="1" smtClean="0"/>
              <a:t>with</a:t>
            </a:r>
            <a:r>
              <a:rPr lang="de-DE" sz="2400" dirty="0" smtClean="0"/>
              <a:t> different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alignments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characters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err="1" smtClean="0"/>
              <a:t>Example</a:t>
            </a:r>
            <a:r>
              <a:rPr lang="de-DE" sz="2400" dirty="0" smtClean="0"/>
              <a:t>: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c:C 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 b:A c:B :C</a:t>
            </a:r>
            <a:r>
              <a:rPr lang="de-DE" sz="2400" dirty="0" smtClean="0"/>
              <a:t> </a:t>
            </a: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conjunction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empty</a:t>
            </a:r>
            <a:r>
              <a:rPr lang="de-DE" sz="2400" dirty="0" smtClean="0"/>
              <a:t> but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conjunction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relations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not (</a:t>
            </a:r>
            <a:r>
              <a:rPr lang="de-DE" sz="2400" dirty="0" err="1" smtClean="0"/>
              <a:t>since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identical</a:t>
            </a:r>
            <a:r>
              <a:rPr lang="de-DE" sz="2400" dirty="0" smtClean="0"/>
              <a:t>)!</a:t>
            </a:r>
          </a:p>
          <a:p>
            <a:pPr>
              <a:tabLst>
                <a:tab pos="2963863" algn="l"/>
              </a:tabLst>
            </a:pP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err="1"/>
              <a:t>S</a:t>
            </a:r>
            <a:r>
              <a:rPr lang="de-DE" sz="2400" dirty="0" err="1" smtClean="0"/>
              <a:t>imilarly</a:t>
            </a:r>
            <a:r>
              <a:rPr lang="de-DE" sz="2400" dirty="0" smtClean="0"/>
              <a:t>,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complement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complement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its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may</a:t>
            </a:r>
            <a:r>
              <a:rPr lang="de-DE" sz="2400" dirty="0" smtClean="0"/>
              <a:t> </a:t>
            </a:r>
            <a:r>
              <a:rPr lang="de-DE" sz="2400" dirty="0" err="1" smtClean="0"/>
              <a:t>differ</a:t>
            </a:r>
            <a:r>
              <a:rPr lang="de-DE" sz="2400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433"/>
            <a:ext cx="9144000" cy="644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459"/>
            <a:ext cx="9144000" cy="646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Regular Relations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2963863" algn="l"/>
              </a:tabLst>
            </a:pPr>
            <a:r>
              <a:rPr lang="de-DE" sz="2400" dirty="0" smtClean="0"/>
              <a:t>A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string-to-string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implemented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a finite-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.</a:t>
            </a:r>
          </a:p>
          <a:p>
            <a:pPr marL="0" indent="0">
              <a:buNone/>
              <a:tabLst>
                <a:tab pos="2963863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conjunction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regular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relations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can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non-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regular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Relation R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x‘s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a‘s</a:t>
            </a:r>
            <a:r>
              <a:rPr lang="de-DE" sz="2400" dirty="0" smtClean="0"/>
              <a:t> plus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b‘s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R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(x:a)* (:b)*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Relation R</a:t>
            </a:r>
            <a:r>
              <a:rPr lang="de-DE" sz="2400" baseline="-25000" dirty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x‘s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/>
              <a:t>b</a:t>
            </a:r>
            <a:r>
              <a:rPr lang="de-DE" sz="2400" dirty="0" err="1" smtClean="0"/>
              <a:t>‘s</a:t>
            </a:r>
            <a:r>
              <a:rPr lang="de-DE" sz="2400" dirty="0" smtClean="0"/>
              <a:t> plus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preceding</a:t>
            </a:r>
            <a:r>
              <a:rPr lang="de-DE" sz="2400" dirty="0" smtClean="0"/>
              <a:t> </a:t>
            </a:r>
            <a:r>
              <a:rPr lang="de-DE" sz="2400" dirty="0" err="1" smtClean="0"/>
              <a:t>a‘s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R</a:t>
            </a:r>
            <a:r>
              <a:rPr lang="de-DE" sz="2400" baseline="-25000" dirty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(:a)* (x:b)*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conjunction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R</a:t>
            </a:r>
            <a:r>
              <a:rPr lang="de-DE" sz="2400" baseline="-25000" dirty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R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a </a:t>
            </a:r>
            <a:r>
              <a:rPr lang="de-DE" sz="2400" dirty="0" err="1" smtClean="0"/>
              <a:t>x</a:t>
            </a:r>
            <a:r>
              <a:rPr lang="de-DE" sz="2400" baseline="30000" dirty="0" err="1" smtClean="0"/>
              <a:t>n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a</a:t>
            </a:r>
            <a:r>
              <a:rPr lang="de-DE" sz="2400" baseline="30000" dirty="0" smtClean="0"/>
              <a:t>n</a:t>
            </a:r>
            <a:r>
              <a:rPr lang="de-DE" sz="2400" dirty="0" smtClean="0"/>
              <a:t> </a:t>
            </a:r>
            <a:r>
              <a:rPr lang="de-DE" sz="2400" dirty="0" err="1" smtClean="0"/>
              <a:t>b</a:t>
            </a:r>
            <a:r>
              <a:rPr lang="de-DE" sz="2400" baseline="30000" dirty="0" err="1" smtClean="0"/>
              <a:t>n</a:t>
            </a:r>
            <a:r>
              <a:rPr lang="de-DE" sz="2400" baseline="300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context-free</a:t>
            </a:r>
            <a:r>
              <a:rPr lang="de-DE" sz="2400" dirty="0" smtClean="0"/>
              <a:t> </a:t>
            </a:r>
            <a:r>
              <a:rPr lang="de-DE" sz="2400" dirty="0" err="1" smtClean="0"/>
              <a:t>language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58387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Weighted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4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A </a:t>
            </a:r>
            <a:r>
              <a:rPr lang="de-DE" sz="2400" dirty="0" err="1" smtClean="0"/>
              <a:t>weighted</a:t>
            </a:r>
            <a:r>
              <a:rPr lang="de-DE" sz="2400" dirty="0" smtClean="0"/>
              <a:t> FST </a:t>
            </a:r>
            <a:r>
              <a:rPr lang="de-DE" sz="2400" dirty="0" err="1" smtClean="0"/>
              <a:t>assigns</a:t>
            </a:r>
            <a:r>
              <a:rPr lang="de-DE" sz="2400" dirty="0" smtClean="0"/>
              <a:t> a </a:t>
            </a:r>
            <a:r>
              <a:rPr lang="de-DE" sz="2400" dirty="0" err="1" smtClean="0"/>
              <a:t>numerical</a:t>
            </a:r>
            <a:r>
              <a:rPr lang="de-DE" sz="2400" dirty="0" smtClean="0"/>
              <a:t> </a:t>
            </a:r>
            <a:r>
              <a:rPr lang="de-DE" sz="2400" dirty="0" err="1" smtClean="0"/>
              <a:t>weight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each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endParaRPr lang="de-DE" sz="24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The total </a:t>
            </a:r>
            <a:r>
              <a:rPr lang="de-DE" sz="2400" dirty="0" err="1" smtClean="0"/>
              <a:t>weight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string-to-string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sum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weights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corresponding</a:t>
            </a:r>
            <a:r>
              <a:rPr lang="de-DE" sz="2400" dirty="0" smtClean="0"/>
              <a:t> </a:t>
            </a:r>
            <a:r>
              <a:rPr lang="de-DE" sz="2400" dirty="0" err="1" smtClean="0"/>
              <a:t>path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r>
              <a:rPr lang="de-DE" sz="2400" dirty="0" smtClean="0"/>
              <a:t>.</a:t>
            </a:r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Weighted</a:t>
            </a:r>
            <a:r>
              <a:rPr lang="de-DE" sz="2400" dirty="0" smtClean="0"/>
              <a:t> FSTs </a:t>
            </a:r>
            <a:r>
              <a:rPr lang="de-DE" sz="2400" dirty="0" err="1" smtClean="0"/>
              <a:t>allow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disambiguation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analyses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choosing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smallest</a:t>
            </a:r>
            <a:r>
              <a:rPr lang="de-DE" sz="2400" dirty="0" smtClean="0"/>
              <a:t> (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largest</a:t>
            </a:r>
            <a:r>
              <a:rPr lang="de-DE" sz="2400" dirty="0" smtClean="0"/>
              <a:t>) </a:t>
            </a:r>
            <a:r>
              <a:rPr lang="de-DE" sz="2400" dirty="0" err="1" smtClean="0"/>
              <a:t>weight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Review: Computational Morphology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 smtClean="0"/>
              <a:t>examines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formations</a:t>
            </a:r>
            <a:r>
              <a:rPr lang="de-DE" sz="2800" dirty="0" smtClean="0"/>
              <a:t> </a:t>
            </a:r>
            <a:r>
              <a:rPr lang="de-DE" sz="2800" dirty="0" err="1" smtClean="0"/>
              <a:t>processes</a:t>
            </a:r>
            <a:endParaRPr lang="de-DE" sz="2800" dirty="0" smtClean="0"/>
          </a:p>
          <a:p>
            <a:r>
              <a:rPr lang="de-DE" sz="2800" dirty="0" err="1"/>
              <a:t>p</a:t>
            </a:r>
            <a:r>
              <a:rPr lang="de-DE" sz="2800" dirty="0" err="1" smtClean="0"/>
              <a:t>rovides</a:t>
            </a:r>
            <a:r>
              <a:rPr lang="de-DE" sz="2800" dirty="0" smtClean="0"/>
              <a:t> </a:t>
            </a:r>
            <a:r>
              <a:rPr lang="de-DE" sz="2800" dirty="0" err="1" smtClean="0"/>
              <a:t>analyses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forms</a:t>
            </a:r>
            <a:r>
              <a:rPr lang="de-DE" sz="2800" dirty="0" smtClean="0"/>
              <a:t> such </a:t>
            </a:r>
            <a:r>
              <a:rPr lang="de-DE" sz="2800" dirty="0" err="1" smtClean="0"/>
              <a:t>as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i="1" dirty="0" smtClean="0">
                <a:solidFill>
                  <a:schemeClr val="accent3">
                    <a:lumMod val="50000"/>
                  </a:schemeClr>
                </a:solidFill>
              </a:rPr>
              <a:t>Tarifverhandlungen</a:t>
            </a:r>
            <a:r>
              <a:rPr lang="de-DE" sz="2400" i="1" dirty="0" smtClean="0"/>
              <a:t>: 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Tarif</a:t>
            </a:r>
            <a:r>
              <a:rPr lang="de-DE" sz="2400" i="1" dirty="0" smtClean="0"/>
              <a:t>&lt;NN&gt;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verhandeln</a:t>
            </a:r>
            <a:r>
              <a:rPr lang="de-DE" sz="2400" i="1" dirty="0" smtClean="0"/>
              <a:t>&lt;V&gt;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ung</a:t>
            </a:r>
            <a:r>
              <a:rPr lang="de-DE" sz="2400" i="1" dirty="0" smtClean="0"/>
              <a:t>&lt;SUFF&gt;&lt;+NN&gt;&lt;</a:t>
            </a:r>
            <a:r>
              <a:rPr lang="de-DE" sz="2400" i="1" dirty="0" err="1" smtClean="0"/>
              <a:t>Fem</a:t>
            </a:r>
            <a:r>
              <a:rPr lang="de-DE" sz="2400" i="1" dirty="0" smtClean="0"/>
              <a:t>&gt;&lt;</a:t>
            </a:r>
            <a:r>
              <a:rPr lang="de-DE" sz="2400" i="1" dirty="0" err="1" smtClean="0"/>
              <a:t>Nom</a:t>
            </a:r>
            <a:r>
              <a:rPr lang="de-DE" sz="2400" i="1" dirty="0" smtClean="0"/>
              <a:t>&gt;&lt;</a:t>
            </a:r>
            <a:r>
              <a:rPr lang="de-DE" sz="2400" i="1" dirty="0" err="1" smtClean="0"/>
              <a:t>Pl</a:t>
            </a:r>
            <a:r>
              <a:rPr lang="de-DE" sz="2400" i="1" dirty="0" smtClean="0"/>
              <a:t>&gt;</a:t>
            </a:r>
          </a:p>
          <a:p>
            <a:r>
              <a:rPr lang="de-DE" sz="2800" dirty="0" err="1" smtClean="0"/>
              <a:t>splits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forms</a:t>
            </a:r>
            <a:r>
              <a:rPr lang="de-DE" sz="2800" dirty="0" smtClean="0"/>
              <a:t> </a:t>
            </a:r>
            <a:r>
              <a:rPr lang="de-DE" sz="2800" dirty="0" err="1" smtClean="0"/>
              <a:t>into</a:t>
            </a:r>
            <a:r>
              <a:rPr lang="de-DE" sz="2800" dirty="0" smtClean="0"/>
              <a:t> </a:t>
            </a:r>
            <a:r>
              <a:rPr lang="de-DE" sz="2800" dirty="0" err="1" smtClean="0"/>
              <a:t>roots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affixes</a:t>
            </a:r>
            <a:endParaRPr lang="de-DE" sz="2800" dirty="0" smtClean="0"/>
          </a:p>
          <a:p>
            <a:r>
              <a:rPr lang="de-DE" sz="2800" dirty="0" err="1" smtClean="0"/>
              <a:t>provides</a:t>
            </a:r>
            <a:r>
              <a:rPr lang="de-DE" sz="2800" dirty="0" smtClean="0"/>
              <a:t> </a:t>
            </a:r>
            <a:r>
              <a:rPr lang="de-DE" sz="2800" dirty="0" err="1" smtClean="0"/>
              <a:t>information</a:t>
            </a:r>
            <a:r>
              <a:rPr lang="de-DE" sz="2800" dirty="0" smtClean="0"/>
              <a:t> on </a:t>
            </a:r>
          </a:p>
          <a:p>
            <a:pPr lvl="1"/>
            <a:r>
              <a:rPr lang="de-DE" sz="2400" dirty="0" err="1" smtClean="0"/>
              <a:t>part-of-speech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NN, V</a:t>
            </a:r>
          </a:p>
          <a:p>
            <a:pPr lvl="1"/>
            <a:r>
              <a:rPr lang="de-DE" sz="2400" dirty="0" err="1" smtClean="0"/>
              <a:t>canonical</a:t>
            </a:r>
            <a:r>
              <a:rPr lang="de-DE" sz="2400" dirty="0" smtClean="0"/>
              <a:t> </a:t>
            </a:r>
            <a:r>
              <a:rPr lang="de-DE" sz="2400" dirty="0" err="1" smtClean="0"/>
              <a:t>forms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„verhandeln“</a:t>
            </a:r>
          </a:p>
          <a:p>
            <a:pPr lvl="1"/>
            <a:r>
              <a:rPr lang="de-DE" sz="2400" dirty="0" err="1" smtClean="0"/>
              <a:t>morphosyntactic</a:t>
            </a:r>
            <a:r>
              <a:rPr lang="de-DE" sz="2400" dirty="0" smtClean="0"/>
              <a:t> </a:t>
            </a:r>
            <a:r>
              <a:rPr lang="de-DE" sz="2400" dirty="0" err="1" smtClean="0"/>
              <a:t>properties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Working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FSTs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FSTs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specified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means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expressions</a:t>
            </a:r>
            <a:r>
              <a:rPr lang="de-DE" sz="2400" dirty="0" smtClean="0"/>
              <a:t> (</a:t>
            </a:r>
            <a:r>
              <a:rPr lang="de-DE" sz="2400" dirty="0" err="1"/>
              <a:t>l</a:t>
            </a:r>
            <a:r>
              <a:rPr lang="de-DE" sz="2400" dirty="0" err="1" smtClean="0"/>
              <a:t>ike</a:t>
            </a:r>
            <a:r>
              <a:rPr lang="de-DE" sz="2400" dirty="0" smtClean="0"/>
              <a:t> FSAs). The </a:t>
            </a:r>
            <a:r>
              <a:rPr lang="de-DE" sz="2400" dirty="0" err="1" smtClean="0"/>
              <a:t>translation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performed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a </a:t>
            </a:r>
            <a:r>
              <a:rPr lang="de-DE" sz="2400" dirty="0" err="1" smtClean="0"/>
              <a:t>compiler</a:t>
            </a:r>
            <a:r>
              <a:rPr lang="de-DE" sz="2400" dirty="0" smtClean="0"/>
              <a:t>.</a:t>
            </a:r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Using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algorithms</a:t>
            </a:r>
            <a:r>
              <a:rPr lang="de-DE" sz="2400" dirty="0" smtClean="0"/>
              <a:t> </a:t>
            </a:r>
            <a:r>
              <a:rPr lang="de-DE" sz="2400" dirty="0" err="1" smtClean="0"/>
              <a:t>as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FSA</a:t>
            </a:r>
          </a:p>
          <a:p>
            <a:pPr marL="673100" lvl="1" indent="-273050">
              <a:tabLst>
                <a:tab pos="2963863" algn="l"/>
              </a:tabLst>
            </a:pPr>
            <a:r>
              <a:rPr lang="de-DE" sz="2000" dirty="0" smtClean="0"/>
              <a:t>FSTs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made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epsilon-free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sense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transition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labelled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el-GR" sz="2000" dirty="0" smtClean="0"/>
              <a:t> ε</a:t>
            </a:r>
            <a:r>
              <a:rPr lang="de-DE" sz="2000" dirty="0" smtClean="0"/>
              <a:t>:</a:t>
            </a:r>
            <a:r>
              <a:rPr lang="el-GR" sz="2000" dirty="0" smtClean="0"/>
              <a:t>ε</a:t>
            </a:r>
            <a:r>
              <a:rPr lang="de-DE" sz="2000" dirty="0" smtClean="0"/>
              <a:t> (a pair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empty</a:t>
            </a:r>
            <a:r>
              <a:rPr lang="de-DE" sz="2000" dirty="0" smtClean="0"/>
              <a:t> </a:t>
            </a:r>
            <a:r>
              <a:rPr lang="de-DE" sz="2000" dirty="0" err="1" smtClean="0"/>
              <a:t>string</a:t>
            </a:r>
            <a:r>
              <a:rPr lang="de-DE" sz="2000" dirty="0" smtClean="0"/>
              <a:t> </a:t>
            </a:r>
            <a:r>
              <a:rPr lang="de-DE" sz="2000" dirty="0" err="1" smtClean="0"/>
              <a:t>symbols</a:t>
            </a:r>
            <a:r>
              <a:rPr lang="de-DE" sz="2000" dirty="0" smtClean="0"/>
              <a:t>)</a:t>
            </a:r>
          </a:p>
          <a:p>
            <a:pPr marL="673100" lvl="1" indent="-273050">
              <a:tabLst>
                <a:tab pos="2963863" algn="l"/>
              </a:tabLst>
            </a:pPr>
            <a:r>
              <a:rPr lang="de-DE" sz="2000" dirty="0" smtClean="0"/>
              <a:t>FSTs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made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deterministic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sense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transitions</a:t>
            </a:r>
            <a:r>
              <a:rPr lang="de-DE" sz="2000" dirty="0" smtClean="0"/>
              <a:t> </a:t>
            </a:r>
            <a:r>
              <a:rPr lang="de-DE" sz="2000" dirty="0" err="1" smtClean="0"/>
              <a:t>originating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state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label</a:t>
            </a:r>
            <a:r>
              <a:rPr lang="de-DE" sz="2000" dirty="0" smtClean="0"/>
              <a:t> pair</a:t>
            </a:r>
          </a:p>
          <a:p>
            <a:pPr marL="673100" lvl="1" indent="-273050">
              <a:tabLst>
                <a:tab pos="2963863" algn="l"/>
              </a:tabLst>
            </a:pPr>
            <a:r>
              <a:rPr lang="de-DE" sz="2000" dirty="0" smtClean="0"/>
              <a:t>FSTs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minimised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sense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other</a:t>
            </a:r>
            <a:r>
              <a:rPr lang="de-DE" sz="2000" dirty="0" smtClean="0"/>
              <a:t> FST </a:t>
            </a: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produces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regular</a:t>
            </a:r>
            <a:r>
              <a:rPr lang="de-DE" sz="2000" dirty="0" smtClean="0"/>
              <a:t> </a:t>
            </a:r>
            <a:r>
              <a:rPr lang="de-DE" sz="2000" dirty="0" err="1" smtClean="0"/>
              <a:t>relation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input-output</a:t>
            </a:r>
            <a:r>
              <a:rPr lang="de-DE" sz="2000" dirty="0" smtClean="0"/>
              <a:t> </a:t>
            </a:r>
            <a:r>
              <a:rPr lang="de-DE" sz="2000" dirty="0" err="1" smtClean="0"/>
              <a:t>alignment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smaller</a:t>
            </a:r>
            <a:r>
              <a:rPr lang="de-DE" sz="2000" dirty="0" smtClean="0"/>
              <a:t>.</a:t>
            </a:r>
            <a:r>
              <a:rPr lang="de-DE" sz="2000" dirty="0"/>
              <a:t> </a:t>
            </a:r>
            <a:r>
              <a:rPr lang="de-DE" sz="2000" dirty="0" smtClean="0"/>
              <a:t>(</a:t>
            </a:r>
            <a:r>
              <a:rPr lang="de-DE" sz="2000" dirty="0" err="1" smtClean="0"/>
              <a:t>There</a:t>
            </a:r>
            <a:r>
              <a:rPr lang="de-DE" sz="2000" dirty="0" smtClean="0"/>
              <a:t> </a:t>
            </a:r>
            <a:r>
              <a:rPr lang="de-DE" sz="2000" dirty="0" err="1" smtClean="0"/>
              <a:t>might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a </a:t>
            </a:r>
            <a:r>
              <a:rPr lang="de-DE" sz="2000" dirty="0" err="1" smtClean="0"/>
              <a:t>smaller</a:t>
            </a:r>
            <a:r>
              <a:rPr lang="de-DE" sz="2000" dirty="0" smtClean="0"/>
              <a:t> </a:t>
            </a:r>
            <a:r>
              <a:rPr lang="de-DE" sz="2000" dirty="0" err="1" smtClean="0"/>
              <a:t>transducer</a:t>
            </a:r>
            <a:r>
              <a:rPr lang="de-DE" sz="2000" dirty="0" smtClean="0"/>
              <a:t> </a:t>
            </a:r>
            <a:r>
              <a:rPr lang="de-DE" sz="2000" dirty="0" err="1" smtClean="0"/>
              <a:t>producing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relation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different </a:t>
            </a:r>
            <a:r>
              <a:rPr lang="de-DE" sz="2000" dirty="0" err="1" smtClean="0"/>
              <a:t>alignment</a:t>
            </a:r>
            <a:r>
              <a:rPr lang="de-DE" sz="2000" dirty="0" smtClean="0"/>
              <a:t>.)</a:t>
            </a:r>
            <a:endParaRPr lang="de-DE" sz="2000" dirty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FSTs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used</a:t>
            </a:r>
            <a:r>
              <a:rPr lang="de-DE" sz="2400" dirty="0" smtClean="0"/>
              <a:t> in </a:t>
            </a: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directions</a:t>
            </a:r>
            <a:r>
              <a:rPr lang="de-DE" sz="2400" dirty="0" smtClean="0"/>
              <a:t> (</a:t>
            </a:r>
            <a:r>
              <a:rPr lang="de-DE" sz="2400" dirty="0" err="1" smtClean="0"/>
              <a:t>generation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Toolkits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buNone/>
              <a:tabLst>
                <a:tab pos="2963863" algn="l"/>
              </a:tabLst>
            </a:pPr>
            <a:r>
              <a:rPr lang="de-DE" sz="2400" smtClean="0"/>
              <a:t>Some </a:t>
            </a:r>
            <a:r>
              <a:rPr lang="de-DE" sz="2400" dirty="0" smtClean="0"/>
              <a:t>FST </a:t>
            </a:r>
            <a:r>
              <a:rPr lang="de-DE" sz="2400" dirty="0" err="1" smtClean="0"/>
              <a:t>toolkits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Xerox finite-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tools</a:t>
            </a:r>
            <a:r>
              <a:rPr lang="de-DE" sz="2400" dirty="0" smtClean="0"/>
              <a:t> </a:t>
            </a:r>
            <a:r>
              <a:rPr lang="de-DE" sz="2400" dirty="0" err="1" smtClean="0"/>
              <a:t>xfst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lexc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well-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suited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building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analysers</a:t>
            </a:r>
            <a:endParaRPr lang="de-DE" sz="2200" dirty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foma</a:t>
            </a:r>
            <a:r>
              <a:rPr lang="de-DE" sz="2400" dirty="0" smtClean="0"/>
              <a:t> (Mans Hulden)</a:t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open-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source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alternative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xfst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lexc</a:t>
            </a:r>
            <a:endParaRPr lang="de-DE" sz="2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AT&amp;T </a:t>
            </a:r>
            <a:r>
              <a:rPr lang="de-DE" sz="2400" dirty="0" err="1" smtClean="0"/>
              <a:t>tools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weighted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tasks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such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speech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recognition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little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support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building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analysers</a:t>
            </a:r>
            <a:endParaRPr lang="de-DE" sz="2200" dirty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openFST</a:t>
            </a:r>
            <a:r>
              <a:rPr lang="de-DE" sz="2400" dirty="0" smtClean="0"/>
              <a:t>  (Google, NYU)</a:t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open-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source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alternative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AT&amp;T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tools</a:t>
            </a:r>
            <a:endParaRPr lang="de-DE" sz="2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SFST</a:t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open-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source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alternative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xfst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lexc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but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using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more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general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flexible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programming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language</a:t>
            </a:r>
            <a:endParaRPr lang="de-DE" sz="22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programming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developing</a:t>
            </a:r>
            <a:r>
              <a:rPr lang="de-DE" sz="2800" dirty="0" smtClean="0"/>
              <a:t> finite-</a:t>
            </a:r>
            <a:r>
              <a:rPr lang="de-DE" sz="2800" dirty="0" err="1" smtClean="0"/>
              <a:t>state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compiler</a:t>
            </a:r>
            <a:r>
              <a:rPr lang="de-DE" sz="2800" dirty="0" smtClean="0"/>
              <a:t> </a:t>
            </a: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translates</a:t>
            </a:r>
            <a:r>
              <a:rPr lang="de-DE" sz="2800" dirty="0" smtClean="0"/>
              <a:t> </a:t>
            </a:r>
            <a:r>
              <a:rPr lang="de-DE" sz="2800" dirty="0" err="1" smtClean="0"/>
              <a:t>programs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tools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endParaRPr lang="de-DE" sz="28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applying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printing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comparing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Example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Session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echo "</a:t>
            </a:r>
            <a:r>
              <a:rPr lang="de-DE" sz="2800" dirty="0" err="1" smtClean="0"/>
              <a:t>Hello</a:t>
            </a:r>
            <a:r>
              <a:rPr lang="de-DE" sz="2800" dirty="0" smtClean="0"/>
              <a:t>\ World\!" &gt; test.fst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storing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small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test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fst-compiler</a:t>
            </a:r>
            <a:r>
              <a:rPr lang="de-DE" sz="2800" dirty="0" smtClean="0"/>
              <a:t> test.fst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calling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compiler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test.fst: 2</a:t>
            </a:r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fst-mor</a:t>
            </a:r>
            <a:r>
              <a:rPr lang="de-DE" sz="2800" dirty="0" smtClean="0"/>
              <a:t>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interactive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usage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reading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</a:t>
            </a:r>
            <a:r>
              <a:rPr lang="de-DE" sz="2800" dirty="0" smtClean="0"/>
              <a:t>...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loaded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finished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another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no</a:t>
            </a:r>
            <a:r>
              <a:rPr lang="de-DE" sz="2800" dirty="0" smtClean="0"/>
              <a:t> </a:t>
            </a:r>
            <a:r>
              <a:rPr lang="de-DE" sz="2800" dirty="0" err="1" smtClean="0"/>
              <a:t>result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not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q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terminate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Programming Language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Colon</a:t>
            </a:r>
            <a:r>
              <a:rPr lang="de-DE" sz="2400" dirty="0" smtClean="0"/>
              <a:t> </a:t>
            </a:r>
            <a:r>
              <a:rPr lang="de-DE" sz="2400" dirty="0" err="1" smtClean="0"/>
              <a:t>operator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400" dirty="0" smtClean="0"/>
              <a:t>	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empty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&lt;&gt;</a:t>
            </a:r>
            <a:r>
              <a:rPr lang="de-DE" sz="2400" dirty="0" smtClean="0"/>
              <a:t> 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m:m o:i u:&lt;&gt; s:c e:e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identity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a  </a:t>
            </a:r>
            <a:r>
              <a:rPr lang="de-DE" sz="2400" dirty="0" smtClean="0"/>
              <a:t>(an </a:t>
            </a:r>
            <a:r>
              <a:rPr lang="de-DE" sz="2400" dirty="0" err="1" smtClean="0"/>
              <a:t>abbreviation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a:a)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 o:i u:&lt;&gt; s:c 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}:{AB} 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expanded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c:&lt;&gt;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Is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this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expression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equivalent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previous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two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Programming Language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Colon</a:t>
            </a:r>
            <a:r>
              <a:rPr lang="de-DE" sz="2400" dirty="0" smtClean="0"/>
              <a:t> </a:t>
            </a:r>
            <a:r>
              <a:rPr lang="de-DE" sz="2400" dirty="0" err="1" smtClean="0"/>
              <a:t>operator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400" dirty="0" smtClean="0"/>
              <a:t>	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empty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&lt;&gt;</a:t>
            </a:r>
            <a:r>
              <a:rPr lang="de-DE" sz="2400" dirty="0" smtClean="0"/>
              <a:t> 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m:m o:i u:&lt;&gt; s:c e:e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identity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a  </a:t>
            </a:r>
            <a:r>
              <a:rPr lang="de-DE" sz="2400" dirty="0" smtClean="0"/>
              <a:t>(an </a:t>
            </a:r>
            <a:r>
              <a:rPr lang="de-DE" sz="2400" dirty="0" err="1" smtClean="0"/>
              <a:t>abbreviation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a:a)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 o:i u:&lt;&gt; s:c 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}:{AB} 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expanded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c:&lt;&gt;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Example: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{mouse}:{mice}</a:t>
            </a:r>
          </a:p>
        </p:txBody>
      </p:sp>
    </p:spTree>
    <p:extLst>
      <p:ext uri="{BB962C8B-B14F-4D97-AF65-F5344CB8AC3E}">
        <p14:creationId xmlns:p14="http://schemas.microsoft.com/office/powerpoint/2010/main" val="29817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Disjunction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John | Mary | James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accepts</a:t>
            </a:r>
            <a:r>
              <a:rPr lang="de-DE" sz="2400" dirty="0" smtClean="0"/>
              <a:t> </a:t>
            </a:r>
            <a:r>
              <a:rPr lang="de-DE" sz="2400" dirty="0" err="1" smtClean="0"/>
              <a:t>these</a:t>
            </a:r>
            <a:r>
              <a:rPr lang="de-DE" sz="2400" dirty="0" smtClean="0"/>
              <a:t> </a:t>
            </a:r>
            <a:r>
              <a:rPr lang="de-DE" sz="2400" dirty="0" err="1" smtClean="0"/>
              <a:t>three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them</a:t>
            </a:r>
            <a:r>
              <a:rPr lang="de-DE" sz="2400" dirty="0" smtClean="0"/>
              <a:t> </a:t>
            </a:r>
            <a:r>
              <a:rPr lang="de-DE" sz="2400" dirty="0" err="1" smtClean="0"/>
              <a:t>onto</a:t>
            </a:r>
            <a:r>
              <a:rPr lang="de-DE" sz="2400" dirty="0" smtClean="0"/>
              <a:t> </a:t>
            </a:r>
            <a:r>
              <a:rPr lang="de-DE" sz="2400" dirty="0" err="1" smtClean="0"/>
              <a:t>themselves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| 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analyses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  <a:r>
              <a:rPr lang="de-DE" sz="2400" dirty="0" smtClean="0"/>
              <a:t> and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mice</a:t>
            </a:r>
            <a:r>
              <a:rPr lang="de-DE" sz="2400" dirty="0" smtClean="0"/>
              <a:t> as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note that analysis here maps lower language (mice) to upper language (mouse), i.e., implements lemmatization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Generation goes in the opposite direction</a:t>
            </a:r>
            <a:endParaRPr lang="de-DE" sz="2400" dirty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err="1" smtClean="0"/>
              <a:t>strings</a:t>
            </a:r>
            <a:r>
              <a:rPr lang="de-DE" sz="2800" dirty="0" smtClean="0"/>
              <a:t> </a:t>
            </a:r>
            <a:r>
              <a:rPr lang="de-DE" sz="2800" dirty="0" err="1" smtClean="0"/>
              <a:t>enclosed</a:t>
            </a:r>
            <a:r>
              <a:rPr lang="de-DE" sz="2800" dirty="0" smtClean="0"/>
              <a:t> in &lt;…&gt;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treated</a:t>
            </a:r>
            <a:r>
              <a:rPr lang="de-DE" sz="2800" dirty="0" smtClean="0"/>
              <a:t> </a:t>
            </a:r>
            <a:r>
              <a:rPr lang="de-DE" sz="2800" dirty="0" err="1" smtClean="0"/>
              <a:t>as</a:t>
            </a:r>
            <a:r>
              <a:rPr lang="de-DE" sz="2800" dirty="0" smtClean="0"/>
              <a:t> a </a:t>
            </a:r>
            <a:r>
              <a:rPr lang="de-DE" sz="2800" dirty="0" err="1" smtClean="0"/>
              <a:t>single</a:t>
            </a:r>
            <a:r>
              <a:rPr lang="de-DE" sz="2800" dirty="0" smtClean="0"/>
              <a:t> </a:t>
            </a:r>
            <a:r>
              <a:rPr lang="de-DE" sz="2800" dirty="0" err="1" smtClean="0"/>
              <a:t>unit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&lt;N&gt;&lt;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/>
              <a:t>analyzes </a:t>
            </a:r>
            <a:r>
              <a:rPr lang="de-DE" sz="2800" dirty="0" smtClean="0">
                <a:solidFill>
                  <a:schemeClr val="accent3">
                    <a:lumMod val="75000"/>
                  </a:schemeClr>
                </a:solidFill>
              </a:rPr>
              <a:t>mice</a:t>
            </a:r>
            <a:r>
              <a:rPr lang="de-DE" sz="2800" dirty="0" smtClean="0"/>
              <a:t> as </a:t>
            </a:r>
            <a:r>
              <a:rPr lang="de-DE" sz="2800" dirty="0" smtClean="0">
                <a:solidFill>
                  <a:schemeClr val="accent3">
                    <a:lumMod val="75000"/>
                  </a:schemeClr>
                </a:solidFill>
              </a:rPr>
              <a:t>mouse&lt;N&gt;&lt;pl&gt;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/>
              <a:t>A </a:t>
            </a:r>
            <a:r>
              <a:rPr lang="de-DE" sz="2800" dirty="0" err="1" smtClean="0"/>
              <a:t>more</a:t>
            </a:r>
            <a:r>
              <a:rPr lang="de-DE" sz="2800" dirty="0" smtClean="0"/>
              <a:t> </a:t>
            </a:r>
            <a:r>
              <a:rPr lang="de-DE" sz="2800" dirty="0" err="1" smtClean="0"/>
              <a:t>complex</a:t>
            </a:r>
            <a:r>
              <a:rPr lang="de-DE" sz="2800" dirty="0" smtClean="0"/>
              <a:t> </a:t>
            </a:r>
            <a:r>
              <a:rPr lang="de-DE" sz="2800" dirty="0" err="1" smtClean="0"/>
              <a:t>example</a:t>
            </a:r>
            <a:r>
              <a:rPr lang="de-DE" sz="2800" dirty="0" smtClean="0"/>
              <a:t>: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 {&lt;V&gt;&lt;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pres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&gt;}:{} (\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&gt;}:{en}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&gt;}:{en})</a:t>
            </a:r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The </a:t>
            </a:r>
            <a:r>
              <a:rPr lang="de-DE" sz="2000" dirty="0" err="1" smtClean="0"/>
              <a:t>backslashes</a:t>
            </a:r>
            <a:r>
              <a:rPr lang="de-DE" sz="2000" dirty="0" smtClean="0"/>
              <a:t> (\) </a:t>
            </a:r>
            <a:r>
              <a:rPr lang="de-DE" sz="2000" dirty="0" err="1" smtClean="0"/>
              <a:t>indicate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expression</a:t>
            </a:r>
            <a:r>
              <a:rPr lang="de-DE" sz="2000" dirty="0" smtClean="0"/>
              <a:t> </a:t>
            </a:r>
            <a:r>
              <a:rPr lang="de-DE" sz="2000" dirty="0" err="1" smtClean="0"/>
              <a:t>continues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next</a:t>
            </a:r>
            <a:r>
              <a:rPr lang="de-DE" sz="2000" dirty="0" smtClean="0"/>
              <a:t> </a:t>
            </a:r>
            <a:r>
              <a:rPr lang="de-DE" sz="2000" dirty="0" err="1" smtClean="0"/>
              <a:t>line</a:t>
            </a:r>
            <a:endParaRPr lang="de-DE" sz="2000" dirty="0" smtClean="0"/>
          </a:p>
          <a:p>
            <a:pPr marL="0" indent="0">
              <a:buNone/>
              <a:tabLst>
                <a:tab pos="1619250" algn="l"/>
              </a:tabLst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schreibst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Conclusion: Finite State Morphology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Talked about finite state morphology in a more formal way</a:t>
            </a:r>
          </a:p>
          <a:p>
            <a:r>
              <a:rPr lang="de-DE" dirty="0" smtClean="0"/>
              <a:t>Showed how to convert regular expressions to finite state automata</a:t>
            </a:r>
          </a:p>
          <a:p>
            <a:r>
              <a:rPr lang="de-DE" dirty="0" smtClean="0"/>
              <a:t>Talked about finite state transducers for computational morphology</a:t>
            </a:r>
          </a:p>
          <a:p>
            <a:pPr lvl="1"/>
            <a:r>
              <a:rPr lang="de-DE" dirty="0" smtClean="0"/>
              <a:t>Morphological analysis and generation</a:t>
            </a:r>
          </a:p>
        </p:txBody>
      </p:sp>
    </p:spTree>
    <p:extLst>
      <p:ext uri="{BB962C8B-B14F-4D97-AF65-F5344CB8AC3E}">
        <p14:creationId xmlns:p14="http://schemas.microsoft.com/office/powerpoint/2010/main" val="6475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Terminology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 dirty="0" err="1" smtClean="0"/>
              <a:t>word</a:t>
            </a:r>
            <a:r>
              <a:rPr lang="de-DE" sz="2800" dirty="0" smtClean="0"/>
              <a:t> form</a:t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word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appears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in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running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text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weitergehst</a:t>
            </a:r>
          </a:p>
          <a:p>
            <a:r>
              <a:rPr lang="de-DE" sz="2800" dirty="0" err="1" smtClean="0"/>
              <a:t>lemma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citation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listed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in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dictionary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 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weitergehen</a:t>
            </a:r>
          </a:p>
          <a:p>
            <a:r>
              <a:rPr lang="de-DE" sz="2800" dirty="0" err="1" smtClean="0"/>
              <a:t>stem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part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word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which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derivational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inflectional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affixes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are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attached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weitergeh</a:t>
            </a:r>
          </a:p>
          <a:p>
            <a:r>
              <a:rPr lang="de-DE" sz="2800" dirty="0" err="1" smtClean="0"/>
              <a:t>root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stem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which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cannot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further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analysed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geh</a:t>
            </a:r>
          </a:p>
          <a:p>
            <a:r>
              <a:rPr lang="de-DE" sz="2800" dirty="0" err="1" smtClean="0"/>
              <a:t>morpheme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smallest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units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stems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affixes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):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weiter, geh, en</a:t>
            </a:r>
          </a:p>
          <a:p>
            <a:endParaRPr lang="de-DE" sz="2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59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5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Appendix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Details of Conjunction of FSAs</a:t>
            </a:r>
          </a:p>
          <a:p>
            <a:r>
              <a:rPr lang="de-DE" dirty="0" smtClean="0"/>
              <a:t>Algorithms for Determinisation, Composition and Minimisation of FSAs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22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Conjunction</a:t>
            </a:r>
            <a:r>
              <a:rPr lang="de-DE" dirty="0" smtClean="0"/>
              <a:t> A &amp; B</a:t>
            </a:r>
          </a:p>
          <a:p>
            <a:pPr>
              <a:tabLst>
                <a:tab pos="2963863" algn="l"/>
              </a:tabLst>
            </a:pP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space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smtClean="0"/>
              <a:t>Q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/>
              <a:t>K</a:t>
            </a:r>
            <a:r>
              <a:rPr lang="de-DE" sz="2400" dirty="0" err="1" smtClean="0"/>
              <a:t>artesian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spaces</a:t>
            </a:r>
            <a:r>
              <a:rPr lang="de-DE" sz="2400" dirty="0" smtClean="0"/>
              <a:t> Q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Q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, i.e. Q = {(</a:t>
            </a:r>
            <a:r>
              <a:rPr lang="de-DE" sz="2400" dirty="0" err="1" smtClean="0"/>
              <a:t>a,b</a:t>
            </a:r>
            <a:r>
              <a:rPr lang="de-DE" sz="2400" dirty="0" smtClean="0"/>
              <a:t>)| a</a:t>
            </a:r>
            <a:r>
              <a:rPr lang="de-DE" sz="2400" dirty="0" smtClean="0">
                <a:sym typeface="Symbol"/>
              </a:rPr>
              <a:t></a:t>
            </a:r>
            <a:r>
              <a:rPr lang="de-DE" sz="2400" dirty="0" smtClean="0"/>
              <a:t> Q</a:t>
            </a:r>
            <a:r>
              <a:rPr lang="de-DE" sz="2400" baseline="-25000" dirty="0"/>
              <a:t>1</a:t>
            </a:r>
            <a:r>
              <a:rPr lang="de-DE" sz="2400" dirty="0" smtClean="0"/>
              <a:t> &amp;b</a:t>
            </a:r>
            <a:r>
              <a:rPr lang="de-DE" sz="2400" dirty="0" smtClean="0">
                <a:sym typeface="Symbol"/>
              </a:rPr>
              <a:t></a:t>
            </a:r>
            <a:r>
              <a:rPr lang="de-DE" sz="2400" dirty="0" smtClean="0"/>
              <a:t>Q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}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start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pair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states</a:t>
            </a:r>
            <a:r>
              <a:rPr lang="de-DE" sz="2400" dirty="0" smtClean="0"/>
              <a:t>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final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pair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A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exists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a,b</a:t>
            </a:r>
            <a:r>
              <a:rPr lang="de-DE" sz="2400" dirty="0" smtClean="0"/>
              <a:t>)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c,d</a:t>
            </a:r>
            <a:r>
              <a:rPr lang="de-DE" sz="2400" dirty="0" smtClean="0"/>
              <a:t>) </a:t>
            </a:r>
            <a:r>
              <a:rPr lang="de-DE" sz="2400" dirty="0" err="1" smtClean="0"/>
              <a:t>iff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exists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a </a:t>
            </a:r>
            <a:r>
              <a:rPr lang="de-DE" sz="2400" dirty="0" err="1" smtClean="0"/>
              <a:t>to</a:t>
            </a:r>
            <a:r>
              <a:rPr lang="de-DE" sz="2400" dirty="0" smtClean="0"/>
              <a:t> c in A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b </a:t>
            </a:r>
            <a:r>
              <a:rPr lang="de-DE" sz="2400" dirty="0" err="1" smtClean="0"/>
              <a:t>to</a:t>
            </a:r>
            <a:r>
              <a:rPr lang="de-DE" sz="2400" dirty="0" smtClean="0"/>
              <a:t> d in B, i.e. (</a:t>
            </a:r>
            <a:r>
              <a:rPr lang="de-DE" sz="2400" dirty="0" err="1" smtClean="0"/>
              <a:t>a,b</a:t>
            </a:r>
            <a:r>
              <a:rPr lang="de-DE" sz="2400" dirty="0" smtClean="0"/>
              <a:t>) → (</a:t>
            </a:r>
            <a:r>
              <a:rPr lang="de-DE" sz="2400" dirty="0" err="1" smtClean="0"/>
              <a:t>c,d</a:t>
            </a:r>
            <a:r>
              <a:rPr lang="de-DE" sz="2400" dirty="0" smtClean="0"/>
              <a:t>) </a:t>
            </a:r>
            <a:r>
              <a:rPr lang="de-DE" sz="2400" dirty="0" err="1" smtClean="0"/>
              <a:t>iff</a:t>
            </a:r>
            <a:r>
              <a:rPr lang="de-DE" sz="2400" dirty="0" smtClean="0"/>
              <a:t> a → c </a:t>
            </a:r>
            <a:r>
              <a:rPr lang="de-DE" sz="2400" dirty="0" err="1" smtClean="0"/>
              <a:t>and</a:t>
            </a:r>
            <a:r>
              <a:rPr lang="de-DE" sz="2400" dirty="0" smtClean="0"/>
              <a:t> b → d</a:t>
            </a:r>
          </a:p>
        </p:txBody>
      </p:sp>
    </p:spTree>
    <p:extLst>
      <p:ext uri="{BB962C8B-B14F-4D97-AF65-F5344CB8AC3E}">
        <p14:creationId xmlns:p14="http://schemas.microsoft.com/office/powerpoint/2010/main" val="416263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Determinisation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powerset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set</a:t>
            </a:r>
            <a:r>
              <a:rPr lang="de-DE" sz="2400" dirty="0" smtClean="0"/>
              <a:t> (</a:t>
            </a:r>
            <a:r>
              <a:rPr lang="de-DE" sz="2400" dirty="0" err="1" smtClean="0"/>
              <a:t>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all </a:t>
            </a:r>
            <a:r>
              <a:rPr lang="de-DE" sz="2400" dirty="0" err="1" smtClean="0"/>
              <a:t>subsets</a:t>
            </a:r>
            <a:r>
              <a:rPr lang="de-DE" sz="2400" dirty="0" smtClean="0"/>
              <a:t>).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start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epsilon-closure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(i.e.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+ all </a:t>
            </a:r>
            <a:r>
              <a:rPr lang="de-DE" sz="2400" dirty="0" err="1" smtClean="0"/>
              <a:t>states</a:t>
            </a:r>
            <a:r>
              <a:rPr lang="de-DE" sz="2400" dirty="0" smtClean="0"/>
              <a:t> </a:t>
            </a:r>
            <a:r>
              <a:rPr lang="de-DE" sz="2400" dirty="0" err="1" smtClean="0"/>
              <a:t>reachable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via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)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q </a:t>
            </a:r>
            <a:r>
              <a:rPr lang="de-DE" sz="2400" dirty="0" err="1" smtClean="0"/>
              <a:t>to</a:t>
            </a:r>
            <a:r>
              <a:rPr lang="de-DE" sz="2400" dirty="0" smtClean="0"/>
              <a:t> r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iff</a:t>
            </a:r>
            <a:r>
              <a:rPr lang="de-DE" sz="2400" dirty="0" smtClean="0"/>
              <a:t> </a:t>
            </a: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a in q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b in r.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final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comprises</a:t>
            </a:r>
            <a:r>
              <a:rPr lang="de-DE" sz="2400" dirty="0" smtClean="0"/>
              <a:t> all </a:t>
            </a:r>
            <a:r>
              <a:rPr lang="de-DE" sz="2400" dirty="0" err="1" smtClean="0"/>
              <a:t>states</a:t>
            </a:r>
            <a:r>
              <a:rPr lang="de-DE" sz="2400" dirty="0" smtClean="0"/>
              <a:t> q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contain</a:t>
            </a:r>
            <a:r>
              <a:rPr lang="de-DE" sz="2400" dirty="0" smtClean="0"/>
              <a:t> an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a.</a:t>
            </a:r>
          </a:p>
        </p:txBody>
      </p:sp>
    </p:spTree>
    <p:extLst>
      <p:ext uri="{BB962C8B-B14F-4D97-AF65-F5344CB8AC3E}">
        <p14:creationId xmlns:p14="http://schemas.microsoft.com/office/powerpoint/2010/main" val="38916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Composition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3863" algn="l"/>
              </a:tabLst>
            </a:pPr>
            <a:r>
              <a:rPr lang="de-DE" sz="2400" dirty="0" smtClean="0"/>
              <a:t>First, </a:t>
            </a:r>
            <a:r>
              <a:rPr lang="de-DE" sz="2400" dirty="0" err="1" smtClean="0"/>
              <a:t>make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FSAs </a:t>
            </a:r>
            <a:r>
              <a:rPr lang="de-DE" sz="2400" dirty="0" err="1" smtClean="0"/>
              <a:t>deterministic</a:t>
            </a:r>
            <a:r>
              <a:rPr lang="de-DE" sz="2400" dirty="0" smtClean="0"/>
              <a:t>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then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Kartesian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set</a:t>
            </a:r>
            <a:r>
              <a:rPr lang="de-DE" sz="2400" dirty="0" err="1"/>
              <a:t>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start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pair </a:t>
            </a:r>
            <a:r>
              <a:rPr lang="de-DE" sz="2400" dirty="0" err="1" smtClean="0"/>
              <a:t>consisting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a,b</a:t>
            </a:r>
            <a:r>
              <a:rPr lang="de-DE" sz="2400" dirty="0" smtClean="0"/>
              <a:t>)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c,d</a:t>
            </a:r>
            <a:r>
              <a:rPr lang="de-DE" sz="2400" dirty="0" smtClean="0"/>
              <a:t>)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x:z </a:t>
            </a:r>
            <a:r>
              <a:rPr lang="de-DE" sz="2400" dirty="0" err="1" smtClean="0"/>
              <a:t>iff</a:t>
            </a:r>
            <a:r>
              <a:rPr lang="de-DE" sz="2400" dirty="0" smtClean="0"/>
              <a:t> </a:t>
            </a: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x:y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a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c </a:t>
            </a:r>
            <a:r>
              <a:rPr lang="de-DE" sz="2400" dirty="0" err="1" smtClean="0"/>
              <a:t>and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y:z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b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d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final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comprises</a:t>
            </a:r>
            <a:r>
              <a:rPr lang="de-DE" sz="2400" dirty="0" smtClean="0"/>
              <a:t> all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pairs</a:t>
            </a:r>
            <a:r>
              <a:rPr lang="de-DE" sz="2400" dirty="0" smtClean="0"/>
              <a:t> (</a:t>
            </a:r>
            <a:r>
              <a:rPr lang="de-DE" sz="2400" dirty="0" err="1" smtClean="0"/>
              <a:t>a,b</a:t>
            </a:r>
            <a:r>
              <a:rPr lang="de-DE" sz="2400" dirty="0" smtClean="0"/>
              <a:t>) </a:t>
            </a:r>
            <a:r>
              <a:rPr lang="de-DE" sz="2400" dirty="0" err="1" smtClean="0"/>
              <a:t>where</a:t>
            </a:r>
            <a:r>
              <a:rPr lang="de-DE" sz="2400" dirty="0" smtClean="0"/>
              <a:t> </a:t>
            </a:r>
            <a:r>
              <a:rPr lang="de-DE" sz="2400" dirty="0" err="1" smtClean="0"/>
              <a:t>both</a:t>
            </a:r>
            <a:r>
              <a:rPr lang="de-DE" sz="2400" dirty="0" smtClean="0"/>
              <a:t> a </a:t>
            </a:r>
            <a:r>
              <a:rPr lang="de-DE" sz="2400" dirty="0" err="1" smtClean="0"/>
              <a:t>and</a:t>
            </a:r>
            <a:r>
              <a:rPr lang="de-DE" sz="2400" dirty="0" smtClean="0"/>
              <a:t> b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states</a:t>
            </a:r>
            <a:r>
              <a:rPr lang="de-DE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55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Minimisation of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Minimisation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</a:t>
            </a:r>
          </a:p>
          <a:p>
            <a:pPr>
              <a:buNone/>
              <a:tabLst>
                <a:tab pos="2963863" algn="l"/>
              </a:tabLst>
            </a:pPr>
            <a:endParaRPr lang="de-DE" sz="2800" dirty="0" smtClean="0"/>
          </a:p>
          <a:p>
            <a:pPr>
              <a:buNone/>
              <a:tabLst>
                <a:tab pos="2963863" algn="l"/>
              </a:tabLst>
            </a:pPr>
            <a:r>
              <a:rPr lang="de-DE" sz="2800" dirty="0" smtClean="0"/>
              <a:t>a simple (but </a:t>
            </a:r>
            <a:r>
              <a:rPr lang="de-DE" sz="2800" dirty="0" err="1" smtClean="0"/>
              <a:t>inefficient</a:t>
            </a:r>
            <a:r>
              <a:rPr lang="de-DE" sz="2800" dirty="0" smtClean="0"/>
              <a:t>) </a:t>
            </a:r>
            <a:r>
              <a:rPr lang="de-DE" sz="2800" dirty="0" err="1" smtClean="0"/>
              <a:t>minimisation</a:t>
            </a:r>
            <a:r>
              <a:rPr lang="de-DE" sz="2800" dirty="0" smtClean="0"/>
              <a:t> </a:t>
            </a:r>
            <a:r>
              <a:rPr lang="de-DE" sz="2800" dirty="0" err="1" smtClean="0"/>
              <a:t>algorithm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determinise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reverse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determinise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reverse</a:t>
            </a:r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19641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Word Formation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Processes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r>
              <a:rPr lang="de-DE" dirty="0" err="1" smtClean="0"/>
              <a:t>Inflection</a:t>
            </a:r>
            <a:endParaRPr lang="de-DE" dirty="0" smtClean="0"/>
          </a:p>
          <a:p>
            <a:r>
              <a:rPr lang="de-DE" dirty="0" smtClean="0"/>
              <a:t>Derivation</a:t>
            </a:r>
          </a:p>
          <a:p>
            <a:r>
              <a:rPr lang="de-DE" dirty="0" err="1" smtClean="0"/>
              <a:t>Compounding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Inflection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modifies</a:t>
            </a:r>
            <a:r>
              <a:rPr lang="de-DE" sz="2400" dirty="0" smtClean="0"/>
              <a:t> a </a:t>
            </a:r>
            <a:r>
              <a:rPr lang="de-DE" sz="2400" dirty="0" err="1" smtClean="0"/>
              <a:t>word</a:t>
            </a:r>
            <a:r>
              <a:rPr lang="de-DE" sz="2400" dirty="0" smtClean="0"/>
              <a:t> in order </a:t>
            </a:r>
            <a:r>
              <a:rPr lang="de-DE" sz="2400" dirty="0" err="1" smtClean="0"/>
              <a:t>to</a:t>
            </a:r>
            <a:r>
              <a:rPr lang="de-DE" sz="2400" dirty="0" smtClean="0"/>
              <a:t> express different </a:t>
            </a:r>
            <a:r>
              <a:rPr lang="de-DE" sz="2400" dirty="0" err="1" smtClean="0"/>
              <a:t>grammatical</a:t>
            </a:r>
            <a:r>
              <a:rPr lang="de-DE" sz="2400" dirty="0" smtClean="0"/>
              <a:t> </a:t>
            </a:r>
            <a:r>
              <a:rPr lang="de-DE" sz="2400" dirty="0" err="1" smtClean="0"/>
              <a:t>categories</a:t>
            </a:r>
            <a:r>
              <a:rPr lang="de-DE" sz="2400" dirty="0" smtClean="0"/>
              <a:t> such </a:t>
            </a:r>
            <a:r>
              <a:rPr lang="de-DE" sz="2400" dirty="0" err="1" smtClean="0"/>
              <a:t>as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tense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mood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voice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aspect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person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gender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case</a:t>
            </a:r>
            <a:endParaRPr lang="de-DE" sz="2400" dirty="0" smtClean="0"/>
          </a:p>
          <a:p>
            <a:r>
              <a:rPr lang="de-DE" sz="2400" dirty="0" smtClean="0"/>
              <a:t>verbal </a:t>
            </a:r>
            <a:r>
              <a:rPr lang="de-DE" sz="2400" dirty="0" err="1" smtClean="0"/>
              <a:t>inflection</a:t>
            </a:r>
            <a:r>
              <a:rPr lang="de-DE" sz="2400" dirty="0" smtClean="0"/>
              <a:t>: </a:t>
            </a:r>
            <a:r>
              <a:rPr lang="de-DE" sz="2400" dirty="0" err="1" smtClean="0"/>
              <a:t>conjugation</a:t>
            </a:r>
            <a:r>
              <a:rPr lang="de-DE" sz="2400" dirty="0" smtClean="0"/>
              <a:t>  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walked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walking</a:t>
            </a:r>
            <a:endParaRPr lang="de-DE" sz="2400" dirty="0" smtClean="0"/>
          </a:p>
          <a:p>
            <a:r>
              <a:rPr lang="de-DE" sz="2400" dirty="0" smtClean="0"/>
              <a:t>nominal </a:t>
            </a:r>
            <a:r>
              <a:rPr lang="de-DE" sz="2400" dirty="0" err="1" smtClean="0"/>
              <a:t>inflection</a:t>
            </a:r>
            <a:r>
              <a:rPr lang="de-DE" sz="2400" dirty="0" smtClean="0"/>
              <a:t>: </a:t>
            </a:r>
            <a:r>
              <a:rPr lang="de-DE" sz="2400" dirty="0" err="1" smtClean="0"/>
              <a:t>declension</a:t>
            </a:r>
            <a:r>
              <a:rPr lang="de-DE" sz="2400" dirty="0" smtClean="0"/>
              <a:t>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computers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dirty="0" err="1" smtClean="0"/>
              <a:t>usually</a:t>
            </a:r>
            <a:r>
              <a:rPr lang="de-DE" sz="2400" dirty="0" smtClean="0"/>
              <a:t> </a:t>
            </a:r>
            <a:r>
              <a:rPr lang="de-DE" sz="2400" dirty="0" err="1" smtClean="0"/>
              <a:t>realised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endParaRPr lang="de-DE" sz="2400" dirty="0" smtClean="0"/>
          </a:p>
          <a:p>
            <a:pPr lvl="1"/>
            <a:r>
              <a:rPr lang="de-DE" sz="2000" dirty="0" err="1" smtClean="0"/>
              <a:t>prefixation</a:t>
            </a:r>
            <a:endParaRPr lang="de-DE" sz="2000" dirty="0" smtClean="0"/>
          </a:p>
          <a:p>
            <a:pPr lvl="1"/>
            <a:r>
              <a:rPr lang="de-DE" sz="2000" dirty="0" err="1" smtClean="0"/>
              <a:t>suffixation</a:t>
            </a:r>
            <a:endParaRPr lang="de-DE" sz="2000" dirty="0" smtClean="0"/>
          </a:p>
          <a:p>
            <a:pPr lvl="1"/>
            <a:r>
              <a:rPr lang="de-DE" sz="2000" dirty="0" err="1" smtClean="0"/>
              <a:t>circumfixation</a:t>
            </a:r>
            <a:r>
              <a:rPr lang="de-DE" sz="2000" dirty="0" smtClean="0"/>
              <a:t>   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ge+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hab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+t</a:t>
            </a:r>
            <a:endParaRPr lang="de-DE" sz="2000" dirty="0" smtClean="0"/>
          </a:p>
          <a:p>
            <a:pPr lvl="1"/>
            <a:r>
              <a:rPr lang="de-DE" sz="2000" dirty="0" err="1" smtClean="0"/>
              <a:t>infixation</a:t>
            </a:r>
            <a:r>
              <a:rPr lang="de-DE" sz="2000" dirty="0" smtClean="0"/>
              <a:t>    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auf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+zu+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machen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dirty="0" smtClean="0"/>
              <a:t> (not a </a:t>
            </a:r>
            <a:r>
              <a:rPr lang="de-DE" sz="2000" dirty="0" err="1" smtClean="0"/>
              <a:t>perfect</a:t>
            </a:r>
            <a:r>
              <a:rPr lang="de-DE" sz="2000" dirty="0" smtClean="0"/>
              <a:t> </a:t>
            </a:r>
            <a:r>
              <a:rPr lang="de-DE" sz="2000" dirty="0" err="1" smtClean="0"/>
              <a:t>example</a:t>
            </a:r>
            <a:r>
              <a:rPr lang="de-DE" sz="2000" dirty="0" smtClean="0"/>
              <a:t>)</a:t>
            </a:r>
          </a:p>
          <a:p>
            <a:pPr lvl="1"/>
            <a:r>
              <a:rPr lang="de-DE" sz="2000" dirty="0" err="1" smtClean="0"/>
              <a:t>reduplication</a:t>
            </a:r>
            <a:r>
              <a:rPr lang="de-DE" sz="2000" dirty="0" smtClean="0"/>
              <a:t>: 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orang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+orang</a:t>
            </a:r>
            <a:r>
              <a:rPr lang="de-DE" sz="2000" dirty="0" smtClean="0"/>
              <a:t>  (plural </a:t>
            </a:r>
            <a:r>
              <a:rPr lang="de-DE" sz="2000" dirty="0" err="1" smtClean="0"/>
              <a:t>of</a:t>
            </a:r>
            <a:r>
              <a:rPr lang="de-DE" sz="2000" dirty="0" smtClean="0"/>
              <a:t> „man“ in </a:t>
            </a:r>
            <a:r>
              <a:rPr lang="de-DE" sz="2000" dirty="0" err="1" smtClean="0"/>
              <a:t>Indonesian</a:t>
            </a:r>
            <a:r>
              <a:rPr lang="de-DE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Derivation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creates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words</a:t>
            </a:r>
            <a:endParaRPr lang="de-DE" sz="2400" dirty="0" smtClean="0"/>
          </a:p>
          <a:p>
            <a:r>
              <a:rPr lang="de-DE" sz="2400" dirty="0" err="1" smtClean="0"/>
              <a:t>Examples</a:t>
            </a:r>
            <a:r>
              <a:rPr lang="de-DE" sz="2400" dirty="0" smtClean="0"/>
              <a:t>: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un+translat+abil+ity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piti+less-ness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dirty="0" err="1" smtClean="0"/>
              <a:t>changes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part-of-speech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/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meaning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word</a:t>
            </a:r>
            <a:endParaRPr lang="de-DE" sz="2400" dirty="0" smtClean="0"/>
          </a:p>
          <a:p>
            <a:r>
              <a:rPr lang="de-DE" sz="2400" dirty="0" err="1" smtClean="0"/>
              <a:t>adds</a:t>
            </a:r>
            <a:r>
              <a:rPr lang="de-DE" sz="2400" dirty="0" smtClean="0"/>
              <a:t> </a:t>
            </a:r>
            <a:r>
              <a:rPr lang="de-DE" sz="2400" dirty="0" err="1" smtClean="0"/>
              <a:t>prefixes</a:t>
            </a:r>
            <a:r>
              <a:rPr lang="de-DE" sz="2400" dirty="0" smtClean="0"/>
              <a:t>, </a:t>
            </a:r>
            <a:r>
              <a:rPr lang="de-DE" sz="2400" dirty="0" err="1" smtClean="0"/>
              <a:t>suffixes</a:t>
            </a:r>
            <a:r>
              <a:rPr lang="de-DE" sz="2400" dirty="0" smtClean="0"/>
              <a:t>, </a:t>
            </a:r>
            <a:r>
              <a:rPr lang="de-DE" sz="2400" dirty="0" err="1" smtClean="0"/>
              <a:t>circumfixes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/>
          </a:p>
          <a:p>
            <a:r>
              <a:rPr lang="de-DE" sz="2400" dirty="0" err="1" smtClean="0"/>
              <a:t>conversion</a:t>
            </a:r>
            <a:r>
              <a:rPr lang="de-DE" sz="2400" dirty="0" smtClean="0"/>
              <a:t>: </a:t>
            </a:r>
            <a:r>
              <a:rPr lang="de-DE" sz="2400" dirty="0" err="1" smtClean="0"/>
              <a:t>changes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part-of-speech</a:t>
            </a:r>
            <a:r>
              <a:rPr lang="de-DE" sz="2400" dirty="0" smtClean="0"/>
              <a:t> </a:t>
            </a:r>
            <a:r>
              <a:rPr lang="de-DE" sz="2400" dirty="0" err="1" smtClean="0"/>
              <a:t>without</a:t>
            </a:r>
            <a:r>
              <a:rPr lang="de-DE" sz="2400" dirty="0" smtClean="0"/>
              <a:t> </a:t>
            </a:r>
            <a:r>
              <a:rPr lang="de-DE" sz="2400" dirty="0" err="1" smtClean="0"/>
              <a:t>modifying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word</a:t>
            </a:r>
            <a:r>
              <a:rPr lang="de-DE" sz="2400" dirty="0" smtClean="0"/>
              <a:t>   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book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(N)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book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(V)   leid(en) (V) → Leid (N)</a:t>
            </a:r>
          </a:p>
          <a:p>
            <a:r>
              <a:rPr lang="de-DE" sz="2400" dirty="0" err="1" smtClean="0"/>
              <a:t>templatic</a:t>
            </a:r>
            <a:r>
              <a:rPr lang="de-DE" sz="2400" dirty="0" smtClean="0"/>
              <a:t> </a:t>
            </a:r>
            <a:r>
              <a:rPr lang="de-DE" sz="2400" dirty="0" err="1" smtClean="0"/>
              <a:t>morphology</a:t>
            </a:r>
            <a:r>
              <a:rPr lang="de-DE" sz="2400" dirty="0" smtClean="0"/>
              <a:t> in </a:t>
            </a:r>
            <a:r>
              <a:rPr lang="de-DE" sz="2400" dirty="0" err="1" smtClean="0"/>
              <a:t>Arabic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ktb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+ CVCCVC + (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a,a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) -&gt;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kattab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write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Compounding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creates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words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combining</a:t>
            </a:r>
            <a:r>
              <a:rPr lang="de-DE" sz="2400" dirty="0" smtClean="0"/>
              <a:t> </a:t>
            </a:r>
            <a:r>
              <a:rPr lang="de-DE" sz="2400" dirty="0" err="1" smtClean="0"/>
              <a:t>several</a:t>
            </a:r>
            <a:r>
              <a:rPr lang="de-DE" sz="2400" dirty="0" smtClean="0"/>
              <a:t> </a:t>
            </a:r>
            <a:r>
              <a:rPr lang="de-DE" sz="2400" dirty="0" err="1" smtClean="0"/>
              <a:t>stems</a:t>
            </a:r>
            <a:endParaRPr lang="de-DE" sz="2400" dirty="0" smtClean="0"/>
          </a:p>
          <a:p>
            <a:r>
              <a:rPr lang="de-DE" sz="2400" dirty="0" err="1"/>
              <a:t>e</a:t>
            </a:r>
            <a:r>
              <a:rPr lang="de-DE" sz="2400" dirty="0" err="1" smtClean="0"/>
              <a:t>xample</a:t>
            </a:r>
            <a:r>
              <a:rPr lang="de-DE" sz="2400" dirty="0" smtClean="0"/>
              <a:t>: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Donau-dampf-schiff-fahrts-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gesellschaft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dirty="0" err="1" smtClean="0"/>
              <a:t>very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productive</a:t>
            </a:r>
            <a:r>
              <a:rPr lang="de-DE" sz="2400" dirty="0" smtClean="0"/>
              <a:t> in German</a:t>
            </a:r>
            <a:br>
              <a:rPr lang="de-DE" sz="2400" dirty="0" smtClean="0"/>
            </a:br>
            <a:endParaRPr lang="de-DE" sz="2400" dirty="0" smtClean="0"/>
          </a:p>
          <a:p>
            <a:r>
              <a:rPr lang="de-DE" sz="2400" dirty="0" err="1" smtClean="0"/>
              <a:t>affixoid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err="1" smtClean="0"/>
              <a:t>compounding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turns</a:t>
            </a:r>
            <a:r>
              <a:rPr lang="de-DE" sz="2400" dirty="0" smtClean="0"/>
              <a:t> </a:t>
            </a:r>
            <a:r>
              <a:rPr lang="de-DE" sz="2400" dirty="0" err="1" smtClean="0"/>
              <a:t>into</a:t>
            </a:r>
            <a:r>
              <a:rPr lang="de-DE" sz="2400" dirty="0" smtClean="0"/>
              <a:t> a </a:t>
            </a:r>
            <a:r>
              <a:rPr lang="de-DE" sz="2400" dirty="0" err="1" smtClean="0"/>
              <a:t>derivation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endParaRPr lang="de-DE" sz="2400" dirty="0" smtClean="0"/>
          </a:p>
          <a:p>
            <a:pPr>
              <a:buNone/>
            </a:pPr>
            <a:r>
              <a:rPr lang="de-DE" sz="2400" dirty="0"/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Gas+werk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Stück+werk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Laub+werk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schul+frei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schulter+frei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schulden+frei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/>
              <a:t> → </a:t>
            </a:r>
            <a:r>
              <a:rPr lang="de-DE" sz="2400" dirty="0" err="1" smtClean="0"/>
              <a:t>no</a:t>
            </a:r>
            <a:r>
              <a:rPr lang="de-DE" sz="2400" dirty="0" smtClean="0"/>
              <a:t> absolute </a:t>
            </a:r>
            <a:r>
              <a:rPr lang="de-DE" sz="2400" dirty="0" err="1" smtClean="0"/>
              <a:t>boundary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</a:t>
            </a:r>
            <a:r>
              <a:rPr lang="de-DE" sz="2400" dirty="0" err="1" smtClean="0"/>
              <a:t>compounding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derivation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1588</Words>
  <Application>Microsoft Office PowerPoint</Application>
  <PresentationFormat>On-screen Show (4:3)</PresentationFormat>
  <Paragraphs>442</Paragraphs>
  <Slides>56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Larissa-Design</vt:lpstr>
      <vt:lpstr>Finite State Morphology</vt:lpstr>
      <vt:lpstr>Outline</vt:lpstr>
      <vt:lpstr>Credits</vt:lpstr>
      <vt:lpstr>Review: Computational Morphology</vt:lpstr>
      <vt:lpstr>Terminology</vt:lpstr>
      <vt:lpstr>Word Formation Processes</vt:lpstr>
      <vt:lpstr>Inflection</vt:lpstr>
      <vt:lpstr>Derivation</vt:lpstr>
      <vt:lpstr>Compounding</vt:lpstr>
      <vt:lpstr>Classification of Languages</vt:lpstr>
      <vt:lpstr>Productivity</vt:lpstr>
      <vt:lpstr>Morphotactics</vt:lpstr>
      <vt:lpstr>Orthographic/Phonological Rules</vt:lpstr>
      <vt:lpstr>Morphological Ambiguity</vt:lpstr>
      <vt:lpstr>Ingredients of a Morph. Analyser</vt:lpstr>
      <vt:lpstr>Computational Morphology</vt:lpstr>
      <vt:lpstr>Implementation</vt:lpstr>
      <vt:lpstr>Short History</vt:lpstr>
      <vt:lpstr>Finite State Automaton</vt:lpstr>
      <vt:lpstr>Finite State Automaton</vt:lpstr>
      <vt:lpstr>Finite State Automaton</vt:lpstr>
      <vt:lpstr>Operations on FSAs</vt:lpstr>
      <vt:lpstr>From Regular Expressions to FSAs</vt:lpstr>
      <vt:lpstr>From Regular Expressions to FSAs</vt:lpstr>
      <vt:lpstr>From Regular Expressions to FSAs</vt:lpstr>
      <vt:lpstr>From Regular Expressions to FSAs</vt:lpstr>
      <vt:lpstr>From Regular Expressions to FSAs</vt:lpstr>
      <vt:lpstr>From Regular Expressions to FSAs</vt:lpstr>
      <vt:lpstr>From Regular Expressions to FSAs</vt:lpstr>
      <vt:lpstr>Properties of FSAs</vt:lpstr>
      <vt:lpstr>Properties of FSAs II</vt:lpstr>
      <vt:lpstr>Conclusion: Finite State Acceptors</vt:lpstr>
      <vt:lpstr>Finite State Transducers</vt:lpstr>
      <vt:lpstr>FSTs and Regular Expressions</vt:lpstr>
      <vt:lpstr>Note on FST Operations</vt:lpstr>
      <vt:lpstr>PowerPoint Presentation</vt:lpstr>
      <vt:lpstr>PowerPoint Presentation</vt:lpstr>
      <vt:lpstr>Regular Relations</vt:lpstr>
      <vt:lpstr>Weighted Transducers</vt:lpstr>
      <vt:lpstr>Working with FSTs</vt:lpstr>
      <vt:lpstr>FST Toolkits</vt:lpstr>
      <vt:lpstr>SFST</vt:lpstr>
      <vt:lpstr>SFST Example Session</vt:lpstr>
      <vt:lpstr>SFST Programming Language</vt:lpstr>
      <vt:lpstr>SFST Programming Language</vt:lpstr>
      <vt:lpstr>Disjunction</vt:lpstr>
      <vt:lpstr>Multi-Character Symbols</vt:lpstr>
      <vt:lpstr>Multi-Character Symbols</vt:lpstr>
      <vt:lpstr>Conclusion: Finite State Morphology</vt:lpstr>
      <vt:lpstr>PowerPoint Presentation</vt:lpstr>
      <vt:lpstr>PowerPoint Presentation</vt:lpstr>
      <vt:lpstr>Appendix</vt:lpstr>
      <vt:lpstr>From Regular Expressions to FSAs</vt:lpstr>
      <vt:lpstr>Determinisation of FSAs</vt:lpstr>
      <vt:lpstr>Composition of FSAs</vt:lpstr>
      <vt:lpstr>Minimisation of FSAs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Morphology</dc:title>
  <dc:creator>Helmut Schmid</dc:creator>
  <cp:lastModifiedBy>alex</cp:lastModifiedBy>
  <cp:revision>108</cp:revision>
  <dcterms:created xsi:type="dcterms:W3CDTF">2015-04-08T08:29:46Z</dcterms:created>
  <dcterms:modified xsi:type="dcterms:W3CDTF">2017-05-15T15:42:51Z</dcterms:modified>
</cp:coreProperties>
</file>