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7" r:id="rId3"/>
    <p:sldId id="296" r:id="rId4"/>
    <p:sldId id="301" r:id="rId5"/>
    <p:sldId id="316" r:id="rId6"/>
    <p:sldId id="317" r:id="rId7"/>
    <p:sldId id="318" r:id="rId8"/>
    <p:sldId id="310" r:id="rId9"/>
    <p:sldId id="311" r:id="rId10"/>
    <p:sldId id="305" r:id="rId11"/>
    <p:sldId id="319" r:id="rId12"/>
    <p:sldId id="303" r:id="rId13"/>
    <p:sldId id="312" r:id="rId14"/>
    <p:sldId id="313" r:id="rId15"/>
    <p:sldId id="314" r:id="rId16"/>
    <p:sldId id="321" r:id="rId17"/>
    <p:sldId id="315" r:id="rId18"/>
    <p:sldId id="322" r:id="rId19"/>
    <p:sldId id="320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84" d="100"/>
          <a:sy n="84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9B065-0542-4774-A704-9A6292230CF3}" type="datetimeFigureOut">
              <a:rPr lang="de-DE" smtClean="0"/>
              <a:t>23.05.2016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0D799-9FB1-4492-AE55-05AFC0AF0D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541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0D799-9FB1-4492-AE55-05AFC0AF0D11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954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B3FA-123B-4FFC-A11B-99B9A6F36464}" type="datetimeFigureOut">
              <a:rPr lang="de-DE" smtClean="0"/>
              <a:pPr/>
              <a:t>23.05.2016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C53D-0B38-4BE7-B153-0974BAED55A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Finite State </a:t>
            </a:r>
            <a:r>
              <a:rPr lang="de-DE" dirty="0" err="1" smtClean="0"/>
              <a:t>Morphology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de-DE" b="1" dirty="0"/>
              <a:t>Alexander Fraser &amp; Luisa </a:t>
            </a:r>
            <a:r>
              <a:rPr lang="de-DE" b="1" dirty="0" err="1"/>
              <a:t>Berlanda</a:t>
            </a:r>
            <a:endParaRPr lang="de-DE" b="1" dirty="0"/>
          </a:p>
          <a:p>
            <a:r>
              <a:rPr lang="de-DE" b="1" dirty="0"/>
              <a:t>fraser@cis.uni-muenchen.de</a:t>
            </a:r>
          </a:p>
          <a:p>
            <a:endParaRPr lang="de-DE" b="1" dirty="0"/>
          </a:p>
          <a:p>
            <a:r>
              <a:rPr lang="de-DE" b="1" dirty="0"/>
              <a:t>CIS, Ludwig-Maximilians-Universität München</a:t>
            </a:r>
          </a:p>
          <a:p>
            <a:endParaRPr lang="en-US" b="1" dirty="0"/>
          </a:p>
          <a:p>
            <a:r>
              <a:rPr lang="en-US" b="1" dirty="0"/>
              <a:t>Computational Morphology and Electronic Dictionaries</a:t>
            </a:r>
          </a:p>
          <a:p>
            <a:r>
              <a:rPr lang="de-DE" b="1" dirty="0" err="1"/>
              <a:t>SoSe</a:t>
            </a:r>
            <a:r>
              <a:rPr lang="de-DE" b="1" dirty="0"/>
              <a:t> 2016</a:t>
            </a:r>
          </a:p>
          <a:p>
            <a:r>
              <a:rPr lang="de-DE" b="1" dirty="0" smtClean="0"/>
              <a:t>2016-25-05</a:t>
            </a:r>
            <a:endParaRPr lang="de-DE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Symbol Set Variables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#</a:t>
            </a:r>
            <a:r>
              <a:rPr lang="de-DE" sz="2000" dirty="0" err="1" smtClean="0"/>
              <a:t>cons</a:t>
            </a:r>
            <a:r>
              <a:rPr lang="de-DE" sz="2000" dirty="0" smtClean="0"/>
              <a:t># = </a:t>
            </a:r>
            <a:r>
              <a:rPr lang="de-DE" sz="2000" dirty="0" err="1" smtClean="0"/>
              <a:t>bcdfghjklmnpqrstvwxzß</a:t>
            </a:r>
            <a:endParaRPr lang="de-DE" sz="20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#CONS# = </a:t>
            </a:r>
            <a:r>
              <a:rPr lang="de-DE" sz="2000" dirty="0" err="1" smtClean="0"/>
              <a:t>BCDFGHJKLMNPQRSTVWXZß</a:t>
            </a:r>
            <a:endParaRPr lang="de-DE" sz="20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#</a:t>
            </a:r>
            <a:r>
              <a:rPr lang="de-DE" sz="2000" dirty="0" err="1" smtClean="0"/>
              <a:t>Cons</a:t>
            </a:r>
            <a:r>
              <a:rPr lang="de-DE" sz="2000" dirty="0" smtClean="0"/>
              <a:t># = #</a:t>
            </a:r>
            <a:r>
              <a:rPr lang="de-DE" sz="2000" dirty="0" err="1" smtClean="0"/>
              <a:t>cons</a:t>
            </a:r>
            <a:r>
              <a:rPr lang="de-DE" sz="2000" dirty="0" smtClean="0"/>
              <a:t># #CONS#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#</a:t>
            </a:r>
            <a:r>
              <a:rPr lang="de-DE" sz="2000" dirty="0" err="1" smtClean="0"/>
              <a:t>vowel</a:t>
            </a:r>
            <a:r>
              <a:rPr lang="de-DE" sz="2000" dirty="0" smtClean="0"/>
              <a:t># = </a:t>
            </a:r>
            <a:r>
              <a:rPr lang="de-DE" sz="2000" dirty="0" err="1" smtClean="0"/>
              <a:t>aeiouäöü</a:t>
            </a:r>
            <a:endParaRPr lang="de-DE" sz="20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#VOWEL# = AEIOUÄÖÜ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#</a:t>
            </a:r>
            <a:r>
              <a:rPr lang="de-DE" sz="2000" dirty="0" err="1" smtClean="0"/>
              <a:t>Vowel</a:t>
            </a:r>
            <a:r>
              <a:rPr lang="de-DE" sz="2000" dirty="0" smtClean="0"/>
              <a:t># = #</a:t>
            </a:r>
            <a:r>
              <a:rPr lang="de-DE" sz="2000" dirty="0" err="1" smtClean="0"/>
              <a:t>vowel</a:t>
            </a:r>
            <a:r>
              <a:rPr lang="de-DE" sz="2000" dirty="0" smtClean="0"/>
              <a:t># #VOWEL#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#</a:t>
            </a:r>
            <a:r>
              <a:rPr lang="de-DE" sz="2000" dirty="0" err="1" smtClean="0"/>
              <a:t>letter</a:t>
            </a:r>
            <a:r>
              <a:rPr lang="de-DE" sz="2000" dirty="0" smtClean="0"/>
              <a:t># = #</a:t>
            </a:r>
            <a:r>
              <a:rPr lang="de-DE" sz="2000" dirty="0" err="1" smtClean="0"/>
              <a:t>vowel</a:t>
            </a:r>
            <a:r>
              <a:rPr lang="de-DE" sz="2000" dirty="0" smtClean="0"/>
              <a:t># #</a:t>
            </a:r>
            <a:r>
              <a:rPr lang="de-DE" sz="2000" dirty="0" err="1" smtClean="0"/>
              <a:t>cons</a:t>
            </a:r>
            <a:r>
              <a:rPr lang="de-DE" sz="2000" dirty="0" smtClean="0"/>
              <a:t>#</a:t>
            </a:r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#LETTER# = #VOWEL# #CONS#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0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000" dirty="0" smtClean="0"/>
              <a:t>[#LETTER# #</a:t>
            </a:r>
            <a:r>
              <a:rPr lang="de-DE" sz="2000" dirty="0" err="1" smtClean="0"/>
              <a:t>letter</a:t>
            </a:r>
            <a:r>
              <a:rPr lang="de-DE" sz="2000" dirty="0" smtClean="0"/>
              <a:t>#]:[#</a:t>
            </a:r>
            <a:r>
              <a:rPr lang="de-DE" sz="2000" dirty="0" err="1" smtClean="0"/>
              <a:t>letter</a:t>
            </a:r>
            <a:r>
              <a:rPr lang="de-DE" sz="2000" dirty="0" smtClean="0"/>
              <a:t># #LETTER#]*</a:t>
            </a:r>
          </a:p>
          <a:p>
            <a:pPr marL="273050" indent="-273050">
              <a:buNone/>
              <a:tabLst>
                <a:tab pos="1619250" algn="l"/>
              </a:tabLst>
            </a:pPr>
            <a:endParaRPr lang="de-DE" sz="2000" dirty="0" smtClean="0"/>
          </a:p>
          <a:p>
            <a:pPr marL="273050" indent="-273050">
              <a:buNone/>
              <a:tabLst>
                <a:tab pos="1619250" algn="l"/>
              </a:tabLst>
            </a:pP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would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get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Hallo</a:t>
            </a:r>
            <a:r>
              <a:rPr lang="de-DE" sz="2400" dirty="0" smtClean="0"/>
              <a:t>  </a:t>
            </a:r>
            <a:r>
              <a:rPr lang="de-DE" sz="2400" dirty="0" err="1" smtClean="0"/>
              <a:t>and</a:t>
            </a:r>
            <a:r>
              <a:rPr lang="de-DE" sz="2400" dirty="0" smtClean="0"/>
              <a:t>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Ruß</a:t>
            </a:r>
            <a:r>
              <a:rPr lang="de-DE" sz="2400" dirty="0" smtClean="0"/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Solution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 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Hallo</a:t>
            </a:r>
            <a:r>
              <a:rPr lang="de-DE" dirty="0"/>
              <a:t>  </a:t>
            </a:r>
            <a:r>
              <a:rPr lang="de-DE" dirty="0" err="1"/>
              <a:t>and</a:t>
            </a:r>
            <a:r>
              <a:rPr lang="de-DE" dirty="0"/>
              <a:t>  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Ruß</a:t>
            </a:r>
            <a:r>
              <a:rPr lang="de-DE" dirty="0"/>
              <a:t>?</a:t>
            </a:r>
          </a:p>
          <a:p>
            <a:endParaRPr lang="de-DE" dirty="0" smtClean="0"/>
          </a:p>
          <a:p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hALLO</a:t>
            </a: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rUß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3413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Alphabet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 smtClean="0"/>
              <a:t>The </a:t>
            </a:r>
            <a:r>
              <a:rPr lang="de-DE" sz="2000" dirty="0" err="1" smtClean="0"/>
              <a:t>alphabet</a:t>
            </a:r>
            <a:r>
              <a:rPr lang="de-DE" sz="2000" dirty="0" smtClean="0"/>
              <a:t> </a:t>
            </a:r>
            <a:r>
              <a:rPr lang="de-DE" sz="2000" dirty="0" err="1" smtClean="0"/>
              <a:t>defines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set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available</a:t>
            </a:r>
            <a:r>
              <a:rPr lang="de-DE" sz="2000" dirty="0" smtClean="0"/>
              <a:t> </a:t>
            </a:r>
            <a:r>
              <a:rPr lang="de-DE" sz="2000" dirty="0" err="1" smtClean="0"/>
              <a:t>symbol</a:t>
            </a:r>
            <a:r>
              <a:rPr lang="de-DE" sz="2000" dirty="0" smtClean="0"/>
              <a:t> </a:t>
            </a:r>
            <a:r>
              <a:rPr lang="de-DE" sz="2000" dirty="0" err="1" smtClean="0"/>
              <a:t>pairs</a:t>
            </a:r>
            <a:r>
              <a:rPr lang="de-DE" sz="2000" dirty="0" smtClean="0"/>
              <a:t> </a:t>
            </a:r>
            <a:r>
              <a:rPr lang="de-DE" sz="2000" dirty="0" err="1" smtClean="0"/>
              <a:t>which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relevant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wildcard</a:t>
            </a:r>
            <a:r>
              <a:rPr lang="de-DE" sz="2000" dirty="0" smtClean="0"/>
              <a:t> </a:t>
            </a:r>
            <a:r>
              <a:rPr lang="de-DE" sz="2000" dirty="0" err="1" smtClean="0"/>
              <a:t>symbol</a:t>
            </a:r>
            <a:r>
              <a:rPr lang="de-DE" sz="2000" dirty="0" smtClean="0"/>
              <a:t> „.“,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negation</a:t>
            </a:r>
            <a:r>
              <a:rPr lang="de-DE" sz="2000" dirty="0" smtClean="0"/>
              <a:t> </a:t>
            </a:r>
            <a:r>
              <a:rPr lang="de-DE" sz="2000" dirty="0" err="1" smtClean="0"/>
              <a:t>operator</a:t>
            </a:r>
            <a:r>
              <a:rPr lang="de-DE" sz="2000" dirty="0" smtClean="0"/>
              <a:t> „!“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replacement</a:t>
            </a:r>
            <a:r>
              <a:rPr lang="de-DE" sz="2000" dirty="0" smtClean="0"/>
              <a:t> </a:t>
            </a:r>
            <a:r>
              <a:rPr lang="de-DE" sz="2000" dirty="0" err="1" smtClean="0"/>
              <a:t>operators</a:t>
            </a:r>
            <a:r>
              <a:rPr lang="de-DE" sz="2000" dirty="0" smtClean="0"/>
              <a:t> (</a:t>
            </a:r>
            <a:r>
              <a:rPr lang="de-DE" sz="2000" dirty="0" err="1" smtClean="0"/>
              <a:t>introduced</a:t>
            </a:r>
            <a:r>
              <a:rPr lang="de-DE" sz="2000" dirty="0" smtClean="0"/>
              <a:t> </a:t>
            </a:r>
            <a:r>
              <a:rPr lang="de-DE" sz="2000" dirty="0" err="1" smtClean="0"/>
              <a:t>later</a:t>
            </a:r>
            <a:r>
              <a:rPr lang="de-DE" sz="2000" dirty="0" smtClean="0"/>
              <a:t>).</a:t>
            </a:r>
            <a:br>
              <a:rPr lang="de-DE" sz="2000" dirty="0" smtClean="0"/>
            </a:br>
            <a:endParaRPr lang="de-DE" sz="2000" dirty="0" smtClean="0"/>
          </a:p>
          <a:p>
            <a:pPr marL="0" indent="0">
              <a:buNone/>
              <a:tabLst>
                <a:tab pos="1619250" algn="l"/>
              </a:tabLst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ALPHABET = [A-Z] [A-Z]:[a-z]</a:t>
            </a:r>
          </a:p>
          <a:p>
            <a:pPr marL="0" indent="0">
              <a:buNone/>
              <a:tabLst>
                <a:tab pos="1619250" algn="l"/>
              </a:tabLst>
            </a:pPr>
            <a:r>
              <a:rPr lang="de-DE" sz="2000" dirty="0" smtClean="0"/>
              <a:t>The </a:t>
            </a:r>
            <a:r>
              <a:rPr lang="de-DE" sz="2000" dirty="0" err="1" smtClean="0"/>
              <a:t>expression</a:t>
            </a:r>
            <a:r>
              <a:rPr lang="de-DE" sz="2000" dirty="0" smtClean="0"/>
              <a:t> on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right-hand</a:t>
            </a:r>
            <a:r>
              <a:rPr lang="de-DE" sz="2000" dirty="0" smtClean="0"/>
              <a:t> </a:t>
            </a:r>
            <a:r>
              <a:rPr lang="de-DE" sz="2000" dirty="0" err="1" smtClean="0"/>
              <a:t>side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compiled</a:t>
            </a:r>
            <a:r>
              <a:rPr lang="de-DE" sz="2000" dirty="0" smtClean="0"/>
              <a:t> </a:t>
            </a:r>
            <a:r>
              <a:rPr lang="de-DE" sz="2000" dirty="0" err="1" smtClean="0"/>
              <a:t>into</a:t>
            </a:r>
            <a:r>
              <a:rPr lang="de-DE" sz="2000" dirty="0" smtClean="0"/>
              <a:t> a </a:t>
            </a:r>
            <a:r>
              <a:rPr lang="de-DE" sz="2000" dirty="0" err="1" smtClean="0"/>
              <a:t>transducer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set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character</a:t>
            </a:r>
            <a:r>
              <a:rPr lang="de-DE" sz="2000" dirty="0" smtClean="0"/>
              <a:t> </a:t>
            </a:r>
            <a:r>
              <a:rPr lang="de-DE" sz="2000" dirty="0" err="1" smtClean="0"/>
              <a:t>pairs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extracted</a:t>
            </a:r>
            <a:r>
              <a:rPr lang="de-DE" sz="2000" dirty="0" smtClean="0"/>
              <a:t> </a:t>
            </a:r>
            <a:r>
              <a:rPr lang="de-DE" sz="2000" dirty="0" err="1" smtClean="0"/>
              <a:t>from</a:t>
            </a:r>
            <a:r>
              <a:rPr lang="de-DE" sz="2000" dirty="0" smtClean="0"/>
              <a:t> </a:t>
            </a:r>
            <a:r>
              <a:rPr lang="de-DE" sz="2000" dirty="0" err="1" smtClean="0"/>
              <a:t>its</a:t>
            </a:r>
            <a:r>
              <a:rPr lang="de-DE" sz="2000" dirty="0" smtClean="0"/>
              <a:t> </a:t>
            </a:r>
            <a:r>
              <a:rPr lang="de-DE" sz="2000" dirty="0" err="1" smtClean="0"/>
              <a:t>transitions</a:t>
            </a:r>
            <a:r>
              <a:rPr lang="de-DE" sz="2000" dirty="0" smtClean="0"/>
              <a:t>.</a:t>
            </a:r>
          </a:p>
          <a:p>
            <a:pPr marL="0" indent="0">
              <a:buNone/>
              <a:tabLst>
                <a:tab pos="1619250" algn="l"/>
              </a:tabLst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A:. 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here</a:t>
            </a:r>
            <a:r>
              <a:rPr lang="de-DE" sz="2000" dirty="0" smtClean="0"/>
              <a:t> </a:t>
            </a:r>
            <a:r>
              <a:rPr lang="de-DE" sz="2000" dirty="0" err="1" smtClean="0"/>
              <a:t>identical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A:[Aa]</a:t>
            </a:r>
          </a:p>
          <a:p>
            <a:pPr marL="0" indent="0">
              <a:buNone/>
              <a:tabLst>
                <a:tab pos="1619250" algn="l"/>
              </a:tabLst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.     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identical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 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.:.</a:t>
            </a:r>
          </a:p>
          <a:p>
            <a:pPr marL="714375" indent="-714375"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[^A-Z]</a:t>
            </a:r>
            <a:r>
              <a:rPr lang="de-DE" sz="2000" dirty="0" smtClean="0"/>
              <a:t>	all </a:t>
            </a:r>
            <a:r>
              <a:rPr lang="de-DE" sz="2000" dirty="0" err="1" smtClean="0"/>
              <a:t>characters</a:t>
            </a:r>
            <a:r>
              <a:rPr lang="de-DE" sz="2000" dirty="0" smtClean="0"/>
              <a:t> </a:t>
            </a:r>
            <a:r>
              <a:rPr lang="de-DE" sz="2000" dirty="0" err="1" smtClean="0"/>
              <a:t>appearing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alphabet</a:t>
            </a:r>
            <a:r>
              <a:rPr lang="de-DE" sz="2000" dirty="0" smtClean="0"/>
              <a:t> </a:t>
            </a:r>
            <a:r>
              <a:rPr lang="de-DE" sz="2000" dirty="0" err="1" smtClean="0"/>
              <a:t>which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not </a:t>
            </a:r>
            <a:r>
              <a:rPr lang="de-DE" sz="2000" dirty="0" err="1" smtClean="0"/>
              <a:t>uppercase</a:t>
            </a:r>
            <a:r>
              <a:rPr lang="de-DE" sz="2000" dirty="0" smtClean="0"/>
              <a:t> </a:t>
            </a:r>
            <a:r>
              <a:rPr lang="de-DE" sz="2000" dirty="0" err="1" smtClean="0"/>
              <a:t>letters</a:t>
            </a:r>
            <a:r>
              <a:rPr lang="de-DE" sz="2000" dirty="0" smtClean="0"/>
              <a:t>, i.e.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set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lowercase</a:t>
            </a:r>
            <a:r>
              <a:rPr lang="de-DE" sz="2000" dirty="0" smtClean="0"/>
              <a:t> </a:t>
            </a:r>
            <a:r>
              <a:rPr lang="de-DE" sz="2000" dirty="0" err="1" smtClean="0"/>
              <a:t>letters</a:t>
            </a:r>
            <a:r>
              <a:rPr lang="de-DE" sz="2000" dirty="0" smtClean="0"/>
              <a:t>.</a:t>
            </a:r>
          </a:p>
          <a:p>
            <a:pPr marL="714375" indent="-714375"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.*    </a:t>
            </a:r>
            <a:r>
              <a:rPr lang="de-DE" sz="2000" dirty="0" err="1" smtClean="0"/>
              <a:t>maps</a:t>
            </a:r>
            <a:r>
              <a:rPr lang="de-DE" sz="2000" dirty="0" smtClean="0"/>
              <a:t> </a:t>
            </a:r>
            <a:r>
              <a:rPr lang="de-DE" sz="2000" dirty="0" err="1" smtClean="0"/>
              <a:t>mixed</a:t>
            </a:r>
            <a:r>
              <a:rPr lang="de-DE" sz="2000" dirty="0" smtClean="0"/>
              <a:t> </a:t>
            </a:r>
            <a:r>
              <a:rPr lang="de-DE" sz="2000" dirty="0" err="1" smtClean="0"/>
              <a:t>letter</a:t>
            </a:r>
            <a:r>
              <a:rPr lang="de-DE" sz="2000" dirty="0" smtClean="0"/>
              <a:t> </a:t>
            </a:r>
            <a:r>
              <a:rPr lang="de-DE" sz="2000" dirty="0" err="1" smtClean="0"/>
              <a:t>sequences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all </a:t>
            </a:r>
            <a:r>
              <a:rPr lang="de-DE" sz="2000" dirty="0" err="1" smtClean="0"/>
              <a:t>uppercase</a:t>
            </a:r>
            <a:r>
              <a:rPr lang="de-DE" sz="2000" dirty="0" smtClean="0"/>
              <a:t> </a:t>
            </a:r>
            <a:r>
              <a:rPr lang="de-DE" sz="2000" dirty="0" err="1" smtClean="0"/>
              <a:t>letter</a:t>
            </a:r>
            <a:r>
              <a:rPr lang="de-DE" sz="2000" dirty="0" smtClean="0"/>
              <a:t> </a:t>
            </a:r>
            <a:r>
              <a:rPr lang="de-DE" sz="2000" dirty="0" err="1" smtClean="0"/>
              <a:t>sequences</a:t>
            </a:r>
            <a:r>
              <a:rPr lang="de-DE" sz="2000" dirty="0" smtClean="0"/>
              <a:t> (</a:t>
            </a:r>
            <a:r>
              <a:rPr lang="de-DE" sz="2000" dirty="0" err="1" smtClean="0"/>
              <a:t>analysis</a:t>
            </a:r>
            <a:r>
              <a:rPr lang="de-DE" sz="2000" dirty="0" smtClean="0"/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Alphabet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 smtClean="0"/>
              <a:t>fullform.lex:</a:t>
            </a:r>
          </a:p>
          <a:p>
            <a:pPr marL="0" indent="0">
              <a:buNone/>
            </a:pP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house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&lt;N&gt;&lt;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marL="0" indent="0">
              <a:buNone/>
            </a:pP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house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&lt;&gt;:s&lt;N&gt;&lt;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walk&lt;V&gt;&lt;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inf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walk&lt;&gt;:i&lt;&gt;:n&lt;&gt;:g&lt;V&gt;&lt;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ger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r>
              <a:rPr lang="de-DE" sz="2000" dirty="0" smtClean="0"/>
              <a:t>emorph.fst: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ALPHABET = [a-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-Z] [&lt;V&gt;&lt;N&gt;&lt;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pl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ger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inf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&gt;]:&lt;&gt;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fullform.lex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“ || .*</a:t>
            </a:r>
          </a:p>
          <a:p>
            <a:pPr marL="0" indent="0">
              <a:buNone/>
            </a:pPr>
            <a:endParaRPr lang="de-DE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sz="2000" dirty="0" err="1" smtClean="0"/>
              <a:t>reads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lexicon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deletes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grammatical</a:t>
            </a:r>
            <a:r>
              <a:rPr lang="de-DE" sz="2000" dirty="0" smtClean="0"/>
              <a:t> </a:t>
            </a:r>
            <a:r>
              <a:rPr lang="de-DE" sz="2000" dirty="0" err="1" smtClean="0"/>
              <a:t>markers</a:t>
            </a:r>
            <a:r>
              <a:rPr lang="de-DE" sz="2000" dirty="0" smtClean="0"/>
              <a:t> on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surface</a:t>
            </a:r>
            <a:r>
              <a:rPr lang="de-DE" sz="2000" dirty="0" smtClean="0"/>
              <a:t> </a:t>
            </a:r>
            <a:r>
              <a:rPr lang="de-DE" sz="2000" dirty="0" err="1" smtClean="0"/>
              <a:t>side</a:t>
            </a:r>
            <a:r>
              <a:rPr lang="de-DE" sz="2000" dirty="0" smtClean="0"/>
              <a:t>.</a:t>
            </a:r>
          </a:p>
          <a:p>
            <a:pPr marL="0" indent="0">
              <a:buNone/>
            </a:pPr>
            <a:endParaRPr lang="de-DE" sz="20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Orthographic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Rules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err="1" smtClean="0"/>
              <a:t>Replace</a:t>
            </a:r>
            <a:r>
              <a:rPr lang="de-DE" sz="2400" dirty="0" smtClean="0"/>
              <a:t> </a:t>
            </a:r>
            <a:r>
              <a:rPr lang="de-DE" sz="2400" dirty="0" err="1" smtClean="0"/>
              <a:t>operator</a:t>
            </a:r>
            <a:r>
              <a:rPr lang="de-DE" sz="2400" dirty="0" smtClean="0"/>
              <a:t>:  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t ^─&gt; (l _ r)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err="1" smtClean="0"/>
              <a:t>applies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mapping</a:t>
            </a:r>
            <a:r>
              <a:rPr lang="de-DE" sz="2000" dirty="0" smtClean="0"/>
              <a:t> </a:t>
            </a:r>
            <a:r>
              <a:rPr lang="de-DE" sz="2000" dirty="0" err="1" smtClean="0"/>
              <a:t>implemented</a:t>
            </a:r>
            <a:r>
              <a:rPr lang="de-DE" sz="2000" dirty="0" smtClean="0"/>
              <a:t>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transducer</a:t>
            </a:r>
            <a:r>
              <a:rPr lang="de-DE" sz="2000" dirty="0" smtClean="0"/>
              <a:t> t in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left</a:t>
            </a:r>
            <a:r>
              <a:rPr lang="de-DE" sz="2000" dirty="0" smtClean="0"/>
              <a:t> </a:t>
            </a:r>
            <a:r>
              <a:rPr lang="de-DE" sz="2000" dirty="0" err="1" smtClean="0"/>
              <a:t>context</a:t>
            </a:r>
            <a:r>
              <a:rPr lang="de-DE" sz="2000" dirty="0" smtClean="0"/>
              <a:t> l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right</a:t>
            </a:r>
            <a:r>
              <a:rPr lang="de-DE" sz="2000" dirty="0" smtClean="0"/>
              <a:t> </a:t>
            </a:r>
            <a:r>
              <a:rPr lang="de-DE" sz="2000" dirty="0" err="1" smtClean="0"/>
              <a:t>context</a:t>
            </a:r>
            <a:r>
              <a:rPr lang="de-DE" sz="2000" dirty="0" smtClean="0"/>
              <a:t> r. l </a:t>
            </a:r>
            <a:r>
              <a:rPr lang="de-DE" sz="2000" dirty="0" err="1" smtClean="0"/>
              <a:t>and</a:t>
            </a:r>
            <a:r>
              <a:rPr lang="de-DE" sz="2000" dirty="0" smtClean="0"/>
              <a:t> r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automata</a:t>
            </a:r>
            <a:r>
              <a:rPr lang="de-DE" sz="2000" dirty="0" smtClean="0"/>
              <a:t> (i.e. </a:t>
            </a:r>
            <a:r>
              <a:rPr lang="de-DE" sz="2000" dirty="0" err="1" smtClean="0"/>
              <a:t>transducers</a:t>
            </a:r>
            <a:r>
              <a:rPr lang="de-DE" sz="2000" dirty="0" smtClean="0"/>
              <a:t> </a:t>
            </a:r>
            <a:r>
              <a:rPr lang="de-DE" sz="2000" dirty="0" err="1" smtClean="0"/>
              <a:t>mapping</a:t>
            </a:r>
            <a:r>
              <a:rPr lang="de-DE" sz="2000" dirty="0" smtClean="0"/>
              <a:t> </a:t>
            </a:r>
            <a:r>
              <a:rPr lang="de-DE" sz="2000" dirty="0" err="1" smtClean="0"/>
              <a:t>strings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themselves</a:t>
            </a:r>
            <a:r>
              <a:rPr lang="de-DE" sz="2000" dirty="0" smtClean="0"/>
              <a:t>.)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000" dirty="0" smtClean="0"/>
              <a:t>e-</a:t>
            </a:r>
            <a:r>
              <a:rPr lang="de-DE" sz="2000" dirty="0" err="1" smtClean="0"/>
              <a:t>elision</a:t>
            </a:r>
            <a:r>
              <a:rPr lang="de-DE" sz="2000" dirty="0" smtClean="0"/>
              <a:t>:   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bake&lt;V&gt;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ing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→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baking</a:t>
            </a:r>
            <a:endParaRPr lang="de-DE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3941763" algn="l"/>
              </a:tabLst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$Morph$ = bake&lt;V&gt;{&lt;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ger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ing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3941763" algn="l"/>
              </a:tabLst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ALPHABET = [A-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-z] &lt;V&gt;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$e-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elision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 = </a:t>
            </a:r>
            <a:r>
              <a:rPr lang="de-DE" sz="2000" dirty="0" smtClean="0">
                <a:solidFill>
                  <a:srgbClr val="C00000"/>
                </a:solidFill>
              </a:rPr>
              <a:t>e:&lt;&gt; ^─&gt; (_ _&lt;V&gt; [ei] )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delete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e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before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&lt;V&gt;e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or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&lt;V&gt;i</a:t>
            </a:r>
            <a:b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$Morph$ = $Morph$ || $e-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elision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	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%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apply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rule</a:t>
            </a:r>
            <a:endParaRPr lang="de-DE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3941763" algn="l"/>
              </a:tabLst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ALPHABET = [A-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-z] &lt;V&gt;:&lt;&gt;	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%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delete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the</a:t>
            </a:r>
            <a:r>
              <a:rPr lang="de-DE" sz="2000" dirty="0" smtClean="0">
                <a:solidFill>
                  <a:schemeClr val="accent3">
                    <a:lumMod val="75000"/>
                  </a:schemeClr>
                </a:solidFill>
              </a:rPr>
              <a:t> &lt;V&gt; </a:t>
            </a:r>
            <a:r>
              <a:rPr lang="de-DE" sz="2000" dirty="0" err="1" smtClean="0">
                <a:solidFill>
                  <a:schemeClr val="accent3">
                    <a:lumMod val="75000"/>
                  </a:schemeClr>
                </a:solidFill>
              </a:rPr>
              <a:t>marker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$Morph$ || .*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Orthographic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Rules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000" dirty="0" err="1" smtClean="0"/>
              <a:t>What</a:t>
            </a:r>
            <a:r>
              <a:rPr lang="de-DE" sz="2000" dirty="0" smtClean="0"/>
              <a:t> </a:t>
            </a:r>
            <a:r>
              <a:rPr lang="de-DE" sz="2000" dirty="0" err="1" smtClean="0"/>
              <a:t>does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program</a:t>
            </a:r>
            <a:r>
              <a:rPr lang="de-DE" sz="2000" dirty="0" smtClean="0"/>
              <a:t>?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Morph$ = bake&lt;V&gt;{&lt;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ger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&gt;}:{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ing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} |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crash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&lt;V&gt;{&lt;3&gt;&lt;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&gt;}:s | happy&lt;ADJ&gt;{&lt;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comp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&gt;}:{er} | 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fly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&lt;V&gt;{&lt;3&gt;&lt;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sg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&gt;}:s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ALPHABET = [A-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-z] &lt;V&gt;&lt;N&gt;&lt;ADJ&gt;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$e-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elision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 = </a:t>
            </a:r>
            <a:r>
              <a:rPr lang="de-DE" sz="2000" dirty="0" smtClean="0">
                <a:solidFill>
                  <a:srgbClr val="C00000"/>
                </a:solidFill>
              </a:rPr>
              <a:t>e:&lt;&gt; ^-&gt; (__&lt;V&gt; [ei])</a:t>
            </a:r>
            <a:br>
              <a:rPr lang="de-DE" sz="2000" dirty="0" smtClean="0">
                <a:solidFill>
                  <a:srgbClr val="C00000"/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$e-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epenthesis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 = </a:t>
            </a:r>
            <a:r>
              <a:rPr lang="de-DE" sz="2000" dirty="0" smtClean="0">
                <a:solidFill>
                  <a:srgbClr val="C00000"/>
                </a:solidFill>
              </a:rPr>
              <a:t>(&lt;V&gt; &lt;&gt;:e) ^-&gt; ([</a:t>
            </a:r>
            <a:r>
              <a:rPr lang="de-DE" sz="2000" dirty="0" err="1" smtClean="0">
                <a:solidFill>
                  <a:srgbClr val="C00000"/>
                </a:solidFill>
              </a:rPr>
              <a:t>sh</a:t>
            </a:r>
            <a:r>
              <a:rPr lang="de-DE" sz="2000" dirty="0" smtClean="0">
                <a:solidFill>
                  <a:srgbClr val="C00000"/>
                </a:solidFill>
              </a:rPr>
              <a:t>]__ s)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$y2i$ = </a:t>
            </a:r>
            <a:r>
              <a:rPr lang="de-DE" sz="2000" dirty="0" smtClean="0">
                <a:solidFill>
                  <a:srgbClr val="C00000"/>
                </a:solidFill>
              </a:rPr>
              <a:t>y:i ^-&gt; ([^ae] __[&lt;ADJ&gt;&lt;V&gt;] e)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$y2ie$ = </a:t>
            </a:r>
            <a:r>
              <a:rPr lang="de-DE" sz="2000" dirty="0" smtClean="0">
                <a:solidFill>
                  <a:srgbClr val="C00000"/>
                </a:solidFill>
              </a:rPr>
              <a:t>y:{</a:t>
            </a:r>
            <a:r>
              <a:rPr lang="de-DE" sz="2000" dirty="0" err="1" smtClean="0">
                <a:solidFill>
                  <a:srgbClr val="C00000"/>
                </a:solidFill>
              </a:rPr>
              <a:t>ie</a:t>
            </a:r>
            <a:r>
              <a:rPr lang="de-DE" sz="2000" dirty="0" smtClean="0">
                <a:solidFill>
                  <a:srgbClr val="C00000"/>
                </a:solidFill>
              </a:rPr>
              <a:t>} ^-&gt; ([^ae] __ [&lt;V&gt;&lt;N&gt;] s)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$Morph$ = $Morph$ || $e-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elision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 || $e-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epenthesis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 || $y2i$ || $y2ie$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ALPHABET = [A-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-z] [&lt;V&gt;&lt;N&gt;&lt;ADJ&gt;]:&lt;&gt;</a:t>
            </a:r>
            <a:b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$Morph$ || .*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Solution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e-epenthesis:   </a:t>
            </a:r>
            <a:r>
              <a:rPr lang="de-DE" dirty="0" err="1">
                <a:solidFill>
                  <a:schemeClr val="accent3">
                    <a:lumMod val="75000"/>
                  </a:schemeClr>
                </a:solidFill>
              </a:rPr>
              <a:t>crash</a:t>
            </a:r>
            <a:r>
              <a:rPr lang="de-DE" dirty="0">
                <a:solidFill>
                  <a:schemeClr val="accent3">
                    <a:lumMod val="75000"/>
                  </a:schemeClr>
                </a:solidFill>
              </a:rPr>
              <a:t>&lt;V&gt;s → </a:t>
            </a:r>
            <a:r>
              <a:rPr lang="de-DE" dirty="0" err="1" smtClean="0">
                <a:solidFill>
                  <a:schemeClr val="accent3">
                    <a:lumMod val="75000"/>
                  </a:schemeClr>
                </a:solidFill>
              </a:rPr>
              <a:t>crashes</a:t>
            </a:r>
            <a:endParaRPr lang="de-DE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de-DE" dirty="0" smtClean="0"/>
              <a:t>y </a:t>
            </a:r>
            <a:r>
              <a:rPr lang="de-DE" dirty="0" err="1"/>
              <a:t>to</a:t>
            </a:r>
            <a:r>
              <a:rPr lang="de-DE" dirty="0"/>
              <a:t> i:</a:t>
            </a:r>
            <a:r>
              <a:rPr lang="de-DE" dirty="0">
                <a:solidFill>
                  <a:schemeClr val="accent3">
                    <a:lumMod val="75000"/>
                  </a:schemeClr>
                </a:solidFill>
              </a:rPr>
              <a:t> happy&lt;ADJ&gt;er→ </a:t>
            </a:r>
            <a:r>
              <a:rPr lang="de-DE" dirty="0" err="1">
                <a:solidFill>
                  <a:schemeClr val="accent3">
                    <a:lumMod val="75000"/>
                  </a:schemeClr>
                </a:solidFill>
              </a:rPr>
              <a:t>happier</a:t>
            </a:r>
            <a:r>
              <a:rPr lang="de-DE" dirty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de-DE" dirty="0" err="1">
                <a:solidFill>
                  <a:schemeClr val="accent3">
                    <a:lumMod val="75000"/>
                  </a:schemeClr>
                </a:solidFill>
              </a:rPr>
              <a:t>fly</a:t>
            </a:r>
            <a:r>
              <a:rPr lang="de-DE" dirty="0">
                <a:solidFill>
                  <a:schemeClr val="accent3">
                    <a:lumMod val="75000"/>
                  </a:schemeClr>
                </a:solidFill>
              </a:rPr>
              <a:t>&lt;V&gt;s → flies</a:t>
            </a:r>
          </a:p>
          <a:p>
            <a:endParaRPr lang="de-DE" dirty="0" smtClean="0"/>
          </a:p>
          <a:p>
            <a:r>
              <a:rPr lang="de-DE" dirty="0" err="1"/>
              <a:t>o</a:t>
            </a:r>
            <a:r>
              <a:rPr lang="de-DE" dirty="0" err="1" smtClean="0"/>
              <a:t>nly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analyze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2305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Agreement Variables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Morph$ =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big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&lt;ADJ&gt;{&lt;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comp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&gt;}:{er} | 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fat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&lt;ADJ&gt;{&lt;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comp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&gt;}:{er}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cons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 = [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bcdfghjklmnpqrstvwxz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]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vowel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 = [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aeiouy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]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solidFill>
                  <a:srgbClr val="C00000"/>
                </a:solidFill>
              </a:rPr>
              <a:t>#=g# = </a:t>
            </a:r>
            <a:r>
              <a:rPr lang="de-DE" sz="2400" dirty="0" err="1" smtClean="0">
                <a:solidFill>
                  <a:srgbClr val="C00000"/>
                </a:solidFill>
              </a:rPr>
              <a:t>bdglmnpt</a:t>
            </a:r>
            <a:r>
              <a:rPr lang="de-DE" sz="2400" dirty="0" smtClean="0">
                <a:solidFill>
                  <a:srgbClr val="C00000"/>
                </a:solidFill>
              </a:rPr>
              <a:t/>
            </a:r>
            <a:br>
              <a:rPr lang="de-DE" sz="2400" dirty="0" smtClean="0">
                <a:solidFill>
                  <a:srgbClr val="C00000"/>
                </a:solidFill>
              </a:rPr>
            </a:br>
            <a:r>
              <a:rPr lang="de-DE" sz="2400" dirty="0" smtClean="0">
                <a:solidFill>
                  <a:srgbClr val="C00000"/>
                </a:solidFill>
              </a:rPr>
              <a:t>$g$ = [#=g#] &lt;&gt;:[#=g#]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ALPHABET = [A-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-z] &lt;V&gt;&lt;N&gt;&lt;ADJ&gt;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gemination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 = </a:t>
            </a:r>
            <a:r>
              <a:rPr lang="de-DE" sz="2400" dirty="0" smtClean="0">
                <a:solidFill>
                  <a:srgbClr val="C00000"/>
                </a:solidFill>
              </a:rPr>
              <a:t>$g$ ^-&gt; ($</a:t>
            </a:r>
            <a:r>
              <a:rPr lang="de-DE" sz="2400" dirty="0" err="1" smtClean="0">
                <a:solidFill>
                  <a:srgbClr val="C00000"/>
                </a:solidFill>
              </a:rPr>
              <a:t>cons</a:t>
            </a:r>
            <a:r>
              <a:rPr lang="de-DE" sz="2400" dirty="0" smtClean="0">
                <a:solidFill>
                  <a:srgbClr val="C00000"/>
                </a:solidFill>
              </a:rPr>
              <a:t>$ $</a:t>
            </a:r>
            <a:r>
              <a:rPr lang="de-DE" sz="2400" dirty="0" err="1" smtClean="0">
                <a:solidFill>
                  <a:srgbClr val="C00000"/>
                </a:solidFill>
              </a:rPr>
              <a:t>vowel</a:t>
            </a:r>
            <a:r>
              <a:rPr lang="de-DE" sz="2400" dirty="0" smtClean="0">
                <a:solidFill>
                  <a:srgbClr val="C00000"/>
                </a:solidFill>
              </a:rPr>
              <a:t>$ __&lt;ADJ&gt; e)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$Morph$ = $Morph$ || $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gemination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ALPHABET = [A-</a:t>
            </a:r>
            <a:r>
              <a:rPr lang="de-DE" sz="2400" dirty="0" err="1" smtClean="0">
                <a:solidFill>
                  <a:schemeClr val="accent5">
                    <a:lumMod val="75000"/>
                  </a:schemeClr>
                </a:solidFill>
              </a:rPr>
              <a:t>Za</a:t>
            </a: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-z] [&lt;V&gt;&lt;N&gt;&lt;ADJ&gt;]:&lt;&gt;</a:t>
            </a:r>
            <a:b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e-DE" sz="2400" dirty="0" smtClean="0">
                <a:solidFill>
                  <a:schemeClr val="accent5">
                    <a:lumMod val="75000"/>
                  </a:schemeClr>
                </a:solidFill>
              </a:rPr>
              <a:t>$Morph$ || .*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de-DE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Solution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analyze</a:t>
            </a:r>
            <a:r>
              <a:rPr lang="de-DE" dirty="0"/>
              <a:t>&gt; </a:t>
            </a:r>
            <a:r>
              <a:rPr lang="de-DE" dirty="0" err="1"/>
              <a:t>bigger</a:t>
            </a:r>
            <a:endParaRPr lang="de-DE" dirty="0"/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/>
              <a:t>big</a:t>
            </a:r>
            <a:r>
              <a:rPr lang="de-DE" dirty="0" smtClean="0"/>
              <a:t>&lt;ADJ</a:t>
            </a:r>
            <a:r>
              <a:rPr lang="de-DE" dirty="0"/>
              <a:t>&gt;&lt;</a:t>
            </a:r>
            <a:r>
              <a:rPr lang="de-DE" dirty="0" err="1"/>
              <a:t>comp</a:t>
            </a:r>
            <a:r>
              <a:rPr lang="de-DE" dirty="0"/>
              <a:t>&gt;</a:t>
            </a:r>
          </a:p>
          <a:p>
            <a:r>
              <a:rPr lang="de-DE" dirty="0" err="1"/>
              <a:t>analyze</a:t>
            </a:r>
            <a:r>
              <a:rPr lang="de-DE" dirty="0"/>
              <a:t>&gt; </a:t>
            </a:r>
            <a:r>
              <a:rPr lang="de-DE" dirty="0" err="1" smtClean="0"/>
              <a:t>fater</a:t>
            </a:r>
            <a:endParaRPr lang="de-DE" dirty="0"/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fater</a:t>
            </a:r>
            <a:endParaRPr lang="de-DE" dirty="0"/>
          </a:p>
          <a:p>
            <a:r>
              <a:rPr lang="de-DE" dirty="0" err="1"/>
              <a:t>analyze</a:t>
            </a:r>
            <a:r>
              <a:rPr lang="de-DE" dirty="0"/>
              <a:t>&gt; </a:t>
            </a:r>
            <a:r>
              <a:rPr lang="de-DE" dirty="0" err="1"/>
              <a:t>fatter</a:t>
            </a:r>
            <a:endParaRPr lang="de-DE" dirty="0"/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/>
              <a:t>fat</a:t>
            </a:r>
            <a:r>
              <a:rPr lang="de-DE" dirty="0" smtClean="0"/>
              <a:t>&lt;ADJ</a:t>
            </a:r>
            <a:r>
              <a:rPr lang="de-DE" dirty="0"/>
              <a:t>&gt;&lt;</a:t>
            </a:r>
            <a:r>
              <a:rPr lang="de-DE" dirty="0" err="1" smtClean="0"/>
              <a:t>comp</a:t>
            </a:r>
            <a:r>
              <a:rPr lang="de-D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19181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/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452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>
              <a:tabLst>
                <a:tab pos="2963863" algn="l"/>
              </a:tabLst>
            </a:pP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programming</a:t>
            </a:r>
            <a:r>
              <a:rPr lang="de-DE" sz="2800" dirty="0" smtClean="0"/>
              <a:t> </a:t>
            </a:r>
            <a:r>
              <a:rPr lang="de-DE" sz="2800" dirty="0" err="1" smtClean="0"/>
              <a:t>language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developing</a:t>
            </a:r>
            <a:r>
              <a:rPr lang="de-DE" sz="2800" dirty="0" smtClean="0"/>
              <a:t> finite-</a:t>
            </a:r>
            <a:r>
              <a:rPr lang="de-DE" sz="2800" dirty="0" err="1" smtClean="0"/>
              <a:t>state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transducers</a:t>
            </a: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compiler</a:t>
            </a:r>
            <a:r>
              <a:rPr lang="de-DE" sz="2800" dirty="0" smtClean="0"/>
              <a:t> </a:t>
            </a:r>
            <a:r>
              <a:rPr lang="de-DE" sz="2800" dirty="0" err="1" smtClean="0"/>
              <a:t>which</a:t>
            </a:r>
            <a:r>
              <a:rPr lang="de-DE" sz="2800" dirty="0" smtClean="0"/>
              <a:t> </a:t>
            </a:r>
            <a:r>
              <a:rPr lang="de-DE" sz="2800" dirty="0" err="1" smtClean="0"/>
              <a:t>translates</a:t>
            </a:r>
            <a:r>
              <a:rPr lang="de-DE" sz="2800" dirty="0" smtClean="0"/>
              <a:t> </a:t>
            </a:r>
            <a:r>
              <a:rPr lang="de-DE" sz="2800" dirty="0" err="1" smtClean="0"/>
              <a:t>programs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transducers</a:t>
            </a:r>
            <a:endParaRPr lang="de-DE" sz="2800" dirty="0" smtClean="0"/>
          </a:p>
          <a:p>
            <a:pPr marL="273050" indent="-273050">
              <a:tabLst>
                <a:tab pos="2963863" algn="l"/>
              </a:tabLst>
            </a:pPr>
            <a:r>
              <a:rPr lang="de-DE" sz="2800" dirty="0" err="1" smtClean="0"/>
              <a:t>tools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endParaRPr lang="de-DE" sz="28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applying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printing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  <a:p>
            <a:pPr marL="673100" lvl="1" indent="-273050">
              <a:tabLst>
                <a:tab pos="2963863" algn="l"/>
              </a:tabLst>
            </a:pPr>
            <a:r>
              <a:rPr lang="de-DE" sz="2400" dirty="0" err="1" smtClean="0"/>
              <a:t>comparing</a:t>
            </a:r>
            <a:r>
              <a:rPr lang="de-DE" sz="2400" dirty="0" smtClean="0"/>
              <a:t> </a:t>
            </a:r>
            <a:r>
              <a:rPr lang="de-DE" sz="2400" dirty="0" err="1" smtClean="0"/>
              <a:t>transducers</a:t>
            </a:r>
            <a:endParaRPr lang="de-DE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SFST </a:t>
            </a:r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Example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Session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echo "</a:t>
            </a:r>
            <a:r>
              <a:rPr lang="de-DE" sz="2800" dirty="0" err="1" smtClean="0"/>
              <a:t>Hello</a:t>
            </a:r>
            <a:r>
              <a:rPr lang="de-DE" sz="2800" dirty="0" smtClean="0"/>
              <a:t>\ World\!" &gt; test.fst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storing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small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test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</a:t>
            </a:r>
            <a:r>
              <a:rPr lang="de-DE" sz="2800" dirty="0" err="1" smtClean="0"/>
              <a:t>fst-compiler</a:t>
            </a:r>
            <a:r>
              <a:rPr lang="de-DE" sz="2800" dirty="0" smtClean="0"/>
              <a:t> test.fst </a:t>
            </a:r>
            <a:r>
              <a:rPr lang="de-DE" sz="2800" dirty="0" err="1" smtClean="0"/>
              <a:t>test.a</a:t>
            </a:r>
            <a:r>
              <a:rPr lang="de-DE" sz="2800" dirty="0" smtClean="0"/>
              <a:t>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calling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compiler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test.fst: 2</a:t>
            </a:r>
          </a:p>
          <a:p>
            <a:pPr marL="273050" indent="-273050">
              <a:buNone/>
              <a:tabLst>
                <a:tab pos="4214813" algn="l"/>
              </a:tabLst>
            </a:pP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smtClean="0"/>
              <a:t>&gt; </a:t>
            </a:r>
            <a:r>
              <a:rPr lang="de-DE" sz="2800" dirty="0" err="1" smtClean="0"/>
              <a:t>fst-mor</a:t>
            </a:r>
            <a:r>
              <a:rPr lang="de-DE" sz="2800" dirty="0" smtClean="0"/>
              <a:t> </a:t>
            </a:r>
            <a:r>
              <a:rPr lang="de-DE" sz="2800" dirty="0" err="1" smtClean="0"/>
              <a:t>test.a</a:t>
            </a:r>
            <a:r>
              <a:rPr lang="de-DE" sz="2800" dirty="0" smtClean="0"/>
              <a:t>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interactive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usage</a:t>
            </a:r>
            <a:endParaRPr lang="de-DE" sz="2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reading</a:t>
            </a:r>
            <a:r>
              <a:rPr lang="de-DE" sz="2800" dirty="0" smtClean="0"/>
              <a:t> </a:t>
            </a:r>
            <a:r>
              <a:rPr lang="de-DE" sz="2800" dirty="0" err="1" smtClean="0"/>
              <a:t>transducer</a:t>
            </a:r>
            <a:r>
              <a:rPr lang="de-DE" sz="2800" dirty="0" smtClean="0"/>
              <a:t>...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loaded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finished</a:t>
            </a:r>
            <a:r>
              <a:rPr lang="de-DE" sz="2800" dirty="0" smtClean="0"/>
              <a:t>.</a:t>
            </a:r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World!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Hello</a:t>
            </a:r>
            <a:r>
              <a:rPr lang="de-DE" sz="2800" dirty="0" smtClean="0"/>
              <a:t> World!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recognised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another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input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no</a:t>
            </a:r>
            <a:r>
              <a:rPr lang="de-DE" sz="2800" dirty="0" smtClean="0"/>
              <a:t> </a:t>
            </a:r>
            <a:r>
              <a:rPr lang="de-DE" sz="2800" dirty="0" err="1" smtClean="0"/>
              <a:t>result</a:t>
            </a:r>
            <a:r>
              <a:rPr lang="de-DE" sz="2800" dirty="0" smtClean="0"/>
              <a:t> </a:t>
            </a:r>
            <a:r>
              <a:rPr lang="de-DE" sz="2800" dirty="0" err="1" smtClean="0"/>
              <a:t>for</a:t>
            </a:r>
            <a:r>
              <a:rPr lang="de-DE" sz="2800" dirty="0" smtClean="0"/>
              <a:t> </a:t>
            </a:r>
            <a:r>
              <a:rPr lang="de-DE" sz="2800" dirty="0" err="1" smtClean="0"/>
              <a:t>Hello</a:t>
            </a:r>
            <a:r>
              <a:rPr lang="de-DE" sz="2800" dirty="0" smtClean="0"/>
              <a:t> World	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not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recognised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r>
              <a:rPr lang="de-DE" sz="2800" dirty="0" err="1" smtClean="0"/>
              <a:t>analyze</a:t>
            </a:r>
            <a:r>
              <a:rPr lang="de-DE" sz="2800" dirty="0" smtClean="0"/>
              <a:t>&gt; q	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terminate</a:t>
            </a:r>
            <a:r>
              <a:rPr lang="de-DE" sz="2800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800" i="1" dirty="0" err="1" smtClean="0">
                <a:solidFill>
                  <a:schemeClr val="accent5">
                    <a:lumMod val="75000"/>
                  </a:schemeClr>
                </a:solidFill>
              </a:rPr>
              <a:t>program</a:t>
            </a:r>
            <a:endParaRPr lang="de-DE" sz="2800" dirty="0" smtClean="0"/>
          </a:p>
          <a:p>
            <a:pPr marL="273050" indent="-273050">
              <a:buNone/>
              <a:tabLst>
                <a:tab pos="4214813" algn="l"/>
              </a:tabLst>
            </a:pPr>
            <a:endParaRPr lang="de-DE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Transducer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Variables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Vroot</a:t>
            </a:r>
            <a:r>
              <a:rPr lang="de-DE" sz="2000" dirty="0" smtClean="0"/>
              <a:t>$ = walk | talk | </a:t>
            </a:r>
            <a:r>
              <a:rPr lang="de-DE" sz="2000" dirty="0" err="1" smtClean="0"/>
              <a:t>bark</a:t>
            </a:r>
            <a:r>
              <a:rPr lang="de-DE" sz="2000" dirty="0" smtClean="0"/>
              <a:t>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list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verbs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sz="20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Vinfl</a:t>
            </a:r>
            <a:r>
              <a:rPr lang="de-DE" sz="2000" dirty="0" smtClean="0"/>
              <a:t>$ = &lt;V&gt;:&lt;&gt; (\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verbal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[&lt;</a:t>
            </a:r>
            <a:r>
              <a:rPr lang="de-DE" sz="2000" dirty="0" err="1" smtClean="0"/>
              <a:t>inf</a:t>
            </a:r>
            <a:r>
              <a:rPr lang="de-DE" sz="2000" dirty="0" smtClean="0"/>
              <a:t>&gt;&lt;n3s&gt;]:&lt;&gt; |\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{&lt;3s&gt;}:{s} |\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ger</a:t>
            </a:r>
            <a:r>
              <a:rPr lang="de-DE" sz="2000" dirty="0" smtClean="0"/>
              <a:t>&gt;}:{</a:t>
            </a:r>
            <a:r>
              <a:rPr lang="de-DE" sz="2000" dirty="0" err="1" smtClean="0"/>
              <a:t>ing</a:t>
            </a:r>
            <a:r>
              <a:rPr lang="de-DE" sz="2000" dirty="0" smtClean="0"/>
              <a:t>} |\</a:t>
            </a:r>
          </a:p>
          <a:p>
            <a:pPr marL="273050" indent="-273050">
              <a:spcAft>
                <a:spcPts val="1200"/>
              </a:spcAft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past</a:t>
            </a:r>
            <a:r>
              <a:rPr lang="de-DE" sz="2000" dirty="0" smtClean="0"/>
              <a:t>&gt;}:{</a:t>
            </a:r>
            <a:r>
              <a:rPr lang="de-DE" sz="2000" dirty="0" err="1" smtClean="0"/>
              <a:t>ed</a:t>
            </a:r>
            <a:r>
              <a:rPr lang="de-DE" sz="2000" dirty="0" smtClean="0"/>
              <a:t>})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Nroot</a:t>
            </a:r>
            <a:r>
              <a:rPr lang="de-DE" sz="2000" dirty="0" smtClean="0"/>
              <a:t>$ = hat | </a:t>
            </a:r>
            <a:r>
              <a:rPr lang="de-DE" sz="2000" dirty="0" err="1" smtClean="0"/>
              <a:t>head</a:t>
            </a:r>
            <a:r>
              <a:rPr lang="de-DE" sz="2000" dirty="0" smtClean="0"/>
              <a:t> | </a:t>
            </a:r>
            <a:r>
              <a:rPr lang="de-DE" sz="2000" dirty="0" err="1" smtClean="0"/>
              <a:t>trick</a:t>
            </a:r>
            <a:r>
              <a:rPr lang="de-DE" sz="2000" dirty="0" smtClean="0"/>
              <a:t>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list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of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nouns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Ninfl</a:t>
            </a:r>
            <a:r>
              <a:rPr lang="de-DE" sz="2000" dirty="0" smtClean="0"/>
              <a:t>$ = &lt;N&gt;:&lt;&gt; (\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regular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nominal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sg</a:t>
            </a:r>
            <a:r>
              <a:rPr lang="de-DE" sz="2000" dirty="0" smtClean="0"/>
              <a:t>&gt;}:{} |\</a:t>
            </a:r>
          </a:p>
          <a:p>
            <a:pPr marL="273050" indent="-273050">
              <a:spcAft>
                <a:spcPts val="1200"/>
              </a:spcAft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pl</a:t>
            </a:r>
            <a:r>
              <a:rPr lang="de-DE" sz="2000" dirty="0" smtClean="0"/>
              <a:t>&gt;}:{s})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Vroot</a:t>
            </a:r>
            <a:r>
              <a:rPr lang="de-DE" sz="2000" dirty="0" smtClean="0"/>
              <a:t>$ $</a:t>
            </a:r>
            <a:r>
              <a:rPr lang="de-DE" sz="2000" dirty="0" err="1" smtClean="0"/>
              <a:t>Vinfl</a:t>
            </a:r>
            <a:r>
              <a:rPr lang="de-DE" sz="2000" dirty="0" smtClean="0"/>
              <a:t>$ | $</a:t>
            </a:r>
            <a:r>
              <a:rPr lang="de-DE" sz="2000" dirty="0" err="1" smtClean="0"/>
              <a:t>Nroot</a:t>
            </a:r>
            <a:r>
              <a:rPr lang="de-DE" sz="2000" dirty="0" smtClean="0"/>
              <a:t>$ $</a:t>
            </a:r>
            <a:r>
              <a:rPr lang="de-DE" sz="2000" dirty="0" err="1" smtClean="0"/>
              <a:t>Ninfl</a:t>
            </a:r>
            <a:r>
              <a:rPr lang="de-DE" sz="2000" dirty="0" smtClean="0"/>
              <a:t>$	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%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combine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stems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and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inflectional</a:t>
            </a:r>
            <a:r>
              <a:rPr lang="de-DE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000" i="1" dirty="0" err="1" smtClean="0">
                <a:solidFill>
                  <a:schemeClr val="accent3">
                    <a:lumMod val="75000"/>
                  </a:schemeClr>
                </a:solidFill>
              </a:rPr>
              <a:t>endings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endParaRPr lang="de-DE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accent5">
                    <a:lumMod val="75000"/>
                  </a:schemeClr>
                </a:solidFill>
              </a:rPr>
              <a:t>Homework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2800" dirty="0"/>
              <a:t>Write a </a:t>
            </a:r>
            <a:r>
              <a:rPr lang="de-DE" sz="2800" dirty="0" err="1"/>
              <a:t>pipeline</a:t>
            </a:r>
            <a:r>
              <a:rPr lang="de-DE" sz="2800" dirty="0"/>
              <a:t> </a:t>
            </a:r>
            <a:r>
              <a:rPr lang="de-DE" sz="2800" dirty="0" err="1"/>
              <a:t>that</a:t>
            </a:r>
            <a:r>
              <a:rPr lang="de-DE" sz="2800" dirty="0"/>
              <a:t> </a:t>
            </a:r>
            <a:r>
              <a:rPr lang="de-DE" sz="2800" dirty="0" err="1"/>
              <a:t>maps</a:t>
            </a:r>
            <a:r>
              <a:rPr lang="de-DE" sz="2800" dirty="0"/>
              <a:t> all </a:t>
            </a:r>
            <a:r>
              <a:rPr lang="de-DE" sz="2800" dirty="0" err="1"/>
              <a:t>letters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lowercase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orders</a:t>
            </a:r>
            <a:r>
              <a:rPr lang="de-DE" sz="2800" dirty="0"/>
              <a:t> </a:t>
            </a:r>
            <a:r>
              <a:rPr lang="de-DE" sz="2800" dirty="0" err="1"/>
              <a:t>them</a:t>
            </a:r>
            <a:r>
              <a:rPr lang="de-DE" sz="2800" dirty="0"/>
              <a:t> </a:t>
            </a:r>
            <a:r>
              <a:rPr lang="de-DE" sz="2800" dirty="0" err="1"/>
              <a:t>backwards</a:t>
            </a:r>
            <a:endParaRPr lang="de-DE" sz="2800" dirty="0"/>
          </a:p>
          <a:p>
            <a:pPr marL="0" indent="0">
              <a:buNone/>
            </a:pPr>
            <a:endParaRPr lang="de-DE" sz="2600" dirty="0"/>
          </a:p>
          <a:p>
            <a:r>
              <a:rPr lang="de-DE" sz="2600" dirty="0"/>
              <a:t>Family Huber </a:t>
            </a:r>
            <a:r>
              <a:rPr lang="de-DE" sz="2600" dirty="0" err="1"/>
              <a:t>has</a:t>
            </a:r>
            <a:r>
              <a:rPr lang="de-DE" sz="2600" dirty="0"/>
              <a:t> </a:t>
            </a:r>
            <a:r>
              <a:rPr lang="de-DE" sz="2600" dirty="0" err="1"/>
              <a:t>three</a:t>
            </a:r>
            <a:r>
              <a:rPr lang="de-DE" sz="2600" dirty="0"/>
              <a:t> </a:t>
            </a:r>
            <a:r>
              <a:rPr lang="de-DE" sz="2600" dirty="0" err="1"/>
              <a:t>children</a:t>
            </a:r>
            <a:r>
              <a:rPr lang="de-DE" sz="2600" dirty="0"/>
              <a:t>. </a:t>
            </a:r>
            <a:r>
              <a:rPr lang="de-DE" sz="2600" dirty="0" err="1"/>
              <a:t>Their</a:t>
            </a:r>
            <a:r>
              <a:rPr lang="de-DE" sz="2600" dirty="0"/>
              <a:t> </a:t>
            </a:r>
            <a:r>
              <a:rPr lang="de-DE" sz="2600" dirty="0" err="1"/>
              <a:t>first</a:t>
            </a:r>
            <a:r>
              <a:rPr lang="de-DE" sz="2600" dirty="0"/>
              <a:t> </a:t>
            </a:r>
            <a:r>
              <a:rPr lang="de-DE" sz="2600" dirty="0" err="1"/>
              <a:t>child</a:t>
            </a:r>
            <a:r>
              <a:rPr lang="de-DE" sz="2600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called</a:t>
            </a:r>
            <a:r>
              <a:rPr lang="de-DE" sz="2600" dirty="0"/>
              <a:t> Mia,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next</a:t>
            </a:r>
            <a:r>
              <a:rPr lang="de-DE" sz="2600" dirty="0"/>
              <a:t> </a:t>
            </a:r>
            <a:r>
              <a:rPr lang="de-DE" sz="2600" dirty="0" err="1"/>
              <a:t>one</a:t>
            </a:r>
            <a:r>
              <a:rPr lang="de-DE" sz="2600" dirty="0"/>
              <a:t> Toni </a:t>
            </a:r>
            <a:r>
              <a:rPr lang="de-DE" sz="2600" dirty="0" err="1"/>
              <a:t>and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last </a:t>
            </a:r>
            <a:r>
              <a:rPr lang="de-DE" sz="2600" dirty="0" err="1"/>
              <a:t>one</a:t>
            </a:r>
            <a:r>
              <a:rPr lang="de-DE" sz="2600" dirty="0"/>
              <a:t> Pia. </a:t>
            </a:r>
          </a:p>
          <a:p>
            <a:r>
              <a:rPr lang="de-DE" sz="2600" dirty="0"/>
              <a:t>Family Band </a:t>
            </a:r>
            <a:r>
              <a:rPr lang="de-DE" sz="2600" dirty="0" err="1"/>
              <a:t>has</a:t>
            </a:r>
            <a:r>
              <a:rPr lang="de-DE" sz="2600" dirty="0"/>
              <a:t> </a:t>
            </a:r>
            <a:r>
              <a:rPr lang="de-DE" sz="2600" dirty="0" err="1"/>
              <a:t>three</a:t>
            </a:r>
            <a:r>
              <a:rPr lang="de-DE" sz="2600" dirty="0"/>
              <a:t> </a:t>
            </a:r>
            <a:r>
              <a:rPr lang="de-DE" sz="2600" dirty="0" err="1"/>
              <a:t>children</a:t>
            </a:r>
            <a:r>
              <a:rPr lang="de-DE" sz="2600" dirty="0"/>
              <a:t> </a:t>
            </a:r>
            <a:r>
              <a:rPr lang="de-DE" sz="2600" dirty="0" err="1"/>
              <a:t>as</a:t>
            </a:r>
            <a:r>
              <a:rPr lang="de-DE" sz="2600" dirty="0"/>
              <a:t> </a:t>
            </a:r>
            <a:r>
              <a:rPr lang="de-DE" sz="2600" dirty="0" err="1"/>
              <a:t>well</a:t>
            </a:r>
            <a:r>
              <a:rPr lang="de-DE" sz="2600" dirty="0"/>
              <a:t>. Michael, Paul </a:t>
            </a:r>
            <a:r>
              <a:rPr lang="de-DE" sz="2600" dirty="0" err="1"/>
              <a:t>and</a:t>
            </a:r>
            <a:r>
              <a:rPr lang="de-DE" sz="2600" dirty="0"/>
              <a:t> Pia.</a:t>
            </a:r>
          </a:p>
          <a:p>
            <a:r>
              <a:rPr lang="de-DE" sz="2600" dirty="0"/>
              <a:t>Write a </a:t>
            </a:r>
            <a:r>
              <a:rPr lang="de-DE" sz="2600" dirty="0" err="1"/>
              <a:t>program</a:t>
            </a:r>
            <a:r>
              <a:rPr lang="de-DE" sz="2600" dirty="0"/>
              <a:t>, </a:t>
            </a:r>
            <a:r>
              <a:rPr lang="de-DE" sz="2600" dirty="0" err="1"/>
              <a:t>that</a:t>
            </a:r>
            <a:r>
              <a:rPr lang="de-DE" sz="2600" dirty="0"/>
              <a:t> </a:t>
            </a:r>
            <a:r>
              <a:rPr lang="de-DE" sz="2600" dirty="0" err="1"/>
              <a:t>can</a:t>
            </a:r>
            <a:r>
              <a:rPr lang="de-DE" sz="2600" dirty="0"/>
              <a:t> </a:t>
            </a:r>
            <a:r>
              <a:rPr lang="de-DE" sz="2600" dirty="0" err="1"/>
              <a:t>tell</a:t>
            </a:r>
            <a:r>
              <a:rPr lang="de-DE" sz="2600" dirty="0"/>
              <a:t> </a:t>
            </a:r>
            <a:r>
              <a:rPr lang="de-DE" sz="2600" dirty="0" err="1"/>
              <a:t>us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following</a:t>
            </a:r>
            <a:r>
              <a:rPr lang="de-DE" sz="2600" dirty="0"/>
              <a:t> </a:t>
            </a:r>
            <a:r>
              <a:rPr lang="de-DE" sz="2600" dirty="0" err="1"/>
              <a:t>details</a:t>
            </a:r>
            <a:r>
              <a:rPr lang="de-DE" sz="2600" dirty="0"/>
              <a:t> </a:t>
            </a:r>
            <a:r>
              <a:rPr lang="de-DE" sz="2600" dirty="0" err="1"/>
              <a:t>about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children</a:t>
            </a:r>
            <a:r>
              <a:rPr lang="de-DE" sz="2600" dirty="0"/>
              <a:t>: </a:t>
            </a:r>
            <a:r>
              <a:rPr lang="de-DE" sz="2600" dirty="0" err="1"/>
              <a:t>which</a:t>
            </a:r>
            <a:r>
              <a:rPr lang="de-DE" sz="2600" dirty="0"/>
              <a:t> </a:t>
            </a:r>
            <a:r>
              <a:rPr lang="de-DE" sz="2600" dirty="0" err="1"/>
              <a:t>family</a:t>
            </a:r>
            <a:r>
              <a:rPr lang="de-DE" sz="2600" dirty="0"/>
              <a:t> </a:t>
            </a:r>
            <a:r>
              <a:rPr lang="de-DE" sz="2600" dirty="0" err="1"/>
              <a:t>does</a:t>
            </a:r>
            <a:r>
              <a:rPr lang="de-DE" sz="2600" dirty="0"/>
              <a:t> he/</a:t>
            </a:r>
            <a:r>
              <a:rPr lang="de-DE" sz="2600" dirty="0" err="1"/>
              <a:t>she</a:t>
            </a:r>
            <a:r>
              <a:rPr lang="de-DE" sz="2600" dirty="0"/>
              <a:t> </a:t>
            </a:r>
            <a:r>
              <a:rPr lang="de-DE" sz="2600" dirty="0" err="1"/>
              <a:t>belong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,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it</a:t>
            </a:r>
            <a:r>
              <a:rPr lang="de-DE" sz="2600" dirty="0"/>
              <a:t> a </a:t>
            </a:r>
            <a:r>
              <a:rPr lang="de-DE" sz="2600" dirty="0" err="1"/>
              <a:t>son</a:t>
            </a:r>
            <a:r>
              <a:rPr lang="de-DE" sz="2600" dirty="0"/>
              <a:t> </a:t>
            </a:r>
            <a:r>
              <a:rPr lang="de-DE" sz="2600" dirty="0" err="1"/>
              <a:t>or</a:t>
            </a:r>
            <a:r>
              <a:rPr lang="de-DE" sz="2600" dirty="0"/>
              <a:t> a </a:t>
            </a:r>
            <a:r>
              <a:rPr lang="de-DE" sz="2600" dirty="0" err="1"/>
              <a:t>daugter</a:t>
            </a:r>
            <a:r>
              <a:rPr lang="de-DE" sz="2600" dirty="0"/>
              <a:t>, was he/</a:t>
            </a:r>
            <a:r>
              <a:rPr lang="de-DE" sz="2600" dirty="0" err="1"/>
              <a:t>she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first</a:t>
            </a:r>
            <a:r>
              <a:rPr lang="de-DE" sz="2600" dirty="0"/>
              <a:t>, </a:t>
            </a:r>
            <a:r>
              <a:rPr lang="de-DE" sz="2600" dirty="0" err="1"/>
              <a:t>second</a:t>
            </a:r>
            <a:r>
              <a:rPr lang="de-DE" sz="2600" dirty="0"/>
              <a:t> </a:t>
            </a:r>
            <a:r>
              <a:rPr lang="de-DE" sz="2600" dirty="0" err="1"/>
              <a:t>or</a:t>
            </a:r>
            <a:r>
              <a:rPr lang="de-DE" sz="2600" dirty="0"/>
              <a:t> </a:t>
            </a:r>
            <a:r>
              <a:rPr lang="de-DE" sz="2600" dirty="0" err="1"/>
              <a:t>third</a:t>
            </a:r>
            <a:r>
              <a:rPr lang="de-DE" sz="2600" dirty="0"/>
              <a:t> </a:t>
            </a:r>
            <a:r>
              <a:rPr lang="de-DE" sz="2600" dirty="0" err="1"/>
              <a:t>child</a:t>
            </a:r>
            <a:r>
              <a:rPr lang="de-DE" sz="2600" dirty="0"/>
              <a:t>.</a:t>
            </a:r>
          </a:p>
          <a:p>
            <a:r>
              <a:rPr lang="de-DE" sz="2600" dirty="0"/>
              <a:t>Output </a:t>
            </a:r>
            <a:r>
              <a:rPr lang="de-DE" sz="2600" dirty="0" err="1"/>
              <a:t>format</a:t>
            </a:r>
            <a:r>
              <a:rPr lang="de-DE" sz="26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&lt;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family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family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name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first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second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child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&gt;&lt;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gender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&gt;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056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Solution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Write a </a:t>
            </a:r>
            <a:r>
              <a:rPr lang="de-DE" dirty="0" err="1"/>
              <a:t>pipeline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maps</a:t>
            </a:r>
            <a:r>
              <a:rPr lang="de-DE" dirty="0"/>
              <a:t> all </a:t>
            </a:r>
            <a:r>
              <a:rPr lang="de-DE" dirty="0" err="1"/>
              <a:t>letters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lowercase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orders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</a:t>
            </a:r>
            <a:r>
              <a:rPr lang="de-DE" dirty="0" err="1"/>
              <a:t>backwards</a:t>
            </a:r>
            <a:endParaRPr lang="de-DE" dirty="0"/>
          </a:p>
          <a:p>
            <a:pPr marL="0" indent="0">
              <a:buNone/>
            </a:pPr>
            <a:endParaRPr lang="de-DE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[</a:t>
            </a: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a-z]:[A-Z]* || [ZYXWVUTSRQPONMLKJIHFECBA]:[A-Z]*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1203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Solution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sz="2600" dirty="0" smtClean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de-DE" sz="26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de-DE" sz="26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{&lt;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family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huber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&gt;}:{} ({&lt;1&gt;&lt;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daughter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mia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} |{&lt;1&gt;&lt;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son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toni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} |{&lt;2&gt;&lt;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daughter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pia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}) |\</a:t>
            </a:r>
          </a:p>
          <a:p>
            <a:pPr marL="0" indent="0">
              <a:buNone/>
            </a:pPr>
            <a:endParaRPr lang="de-DE" sz="2600" dirty="0" smtClean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de-DE" sz="26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{&lt;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family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&gt;&lt;band&gt;}:{} ({&lt;1&gt;&lt;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son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michael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} |{&lt;2&gt;&lt;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son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paul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} |{&lt;1&gt;&lt;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daughter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&gt;}:{</a:t>
            </a:r>
            <a:r>
              <a:rPr lang="de-DE" sz="2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pia</a:t>
            </a:r>
            <a:r>
              <a:rPr lang="de-DE" sz="26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})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1964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Lexicon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Files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Vroot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 = “verb.lex“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</a:t>
            </a:r>
            <a:r>
              <a:rPr lang="de-DE" sz="2000" dirty="0" err="1" smtClean="0">
                <a:solidFill>
                  <a:schemeClr val="accent5">
                    <a:lumMod val="75000"/>
                  </a:schemeClr>
                </a:solidFill>
              </a:rPr>
              <a:t>Nroot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$ = “noun.lex“</a:t>
            </a:r>
          </a:p>
          <a:p>
            <a:pPr marL="273050" indent="-273050">
              <a:buNone/>
              <a:tabLst>
                <a:tab pos="3678238" algn="l"/>
              </a:tabLst>
            </a:pPr>
            <a:endParaRPr lang="de-DE" sz="2000" dirty="0" smtClean="0"/>
          </a:p>
          <a:p>
            <a:pPr marL="0" indent="0">
              <a:buNone/>
              <a:tabLst>
                <a:tab pos="3678238" algn="l"/>
              </a:tabLst>
            </a:pPr>
            <a:r>
              <a:rPr lang="de-DE" sz="2000" dirty="0" smtClean="0"/>
              <a:t>The </a:t>
            </a:r>
            <a:r>
              <a:rPr lang="de-DE" sz="2000" dirty="0" err="1" smtClean="0"/>
              <a:t>command</a:t>
            </a:r>
            <a:r>
              <a:rPr lang="de-DE" sz="2000" dirty="0" smtClean="0"/>
              <a:t> “</a:t>
            </a:r>
            <a:r>
              <a:rPr lang="de-DE" sz="2000" dirty="0" err="1" smtClean="0"/>
              <a:t>filename</a:t>
            </a:r>
            <a:r>
              <a:rPr lang="de-DE" sz="2000" dirty="0" smtClean="0"/>
              <a:t>“ </a:t>
            </a:r>
            <a:r>
              <a:rPr lang="de-DE" sz="2000" dirty="0" err="1" smtClean="0"/>
              <a:t>reads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respective</a:t>
            </a:r>
            <a:r>
              <a:rPr lang="de-DE" sz="2000" dirty="0" smtClean="0"/>
              <a:t> </a:t>
            </a:r>
            <a:r>
              <a:rPr lang="de-DE" sz="2000" dirty="0" err="1" smtClean="0"/>
              <a:t>file</a:t>
            </a:r>
            <a:r>
              <a:rPr lang="de-DE" sz="2000" dirty="0" smtClean="0"/>
              <a:t> </a:t>
            </a:r>
            <a:r>
              <a:rPr lang="de-DE" sz="2000" dirty="0" err="1" smtClean="0"/>
              <a:t>line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line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forms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disjunction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all </a:t>
            </a:r>
            <a:r>
              <a:rPr lang="de-DE" sz="2000" dirty="0" err="1" smtClean="0"/>
              <a:t>lines</a:t>
            </a:r>
            <a:r>
              <a:rPr lang="de-DE" sz="2000" dirty="0" smtClean="0"/>
              <a:t>. </a:t>
            </a:r>
            <a:r>
              <a:rPr lang="de-DE" sz="2000" dirty="0" err="1" smtClean="0"/>
              <a:t>Only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symbols</a:t>
            </a:r>
            <a:r>
              <a:rPr lang="de-DE" sz="2000" dirty="0" smtClean="0"/>
              <a:t> : \ &lt; &gt; %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treated</a:t>
            </a:r>
            <a:r>
              <a:rPr lang="de-DE" sz="2000" dirty="0" smtClean="0"/>
              <a:t> </a:t>
            </a:r>
            <a:r>
              <a:rPr lang="de-DE" sz="2000" dirty="0" err="1" smtClean="0"/>
              <a:t>as</a:t>
            </a:r>
            <a:r>
              <a:rPr lang="de-DE" sz="2000" dirty="0" smtClean="0"/>
              <a:t> </a:t>
            </a:r>
            <a:r>
              <a:rPr lang="de-DE" sz="2000" dirty="0" err="1" smtClean="0"/>
              <a:t>operators</a:t>
            </a:r>
            <a:r>
              <a:rPr lang="de-DE" sz="2000" dirty="0" smtClean="0"/>
              <a:t>. </a:t>
            </a:r>
          </a:p>
          <a:p>
            <a:pPr marL="0" indent="0">
              <a:buNone/>
              <a:tabLst>
                <a:tab pos="3678238" algn="l"/>
              </a:tabLst>
            </a:pPr>
            <a:endParaRPr lang="de-DE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chemeClr val="accent5">
                    <a:lumMod val="75000"/>
                  </a:schemeClr>
                </a:solidFill>
              </a:rPr>
              <a:t>Lexicon</a:t>
            </a:r>
            <a:r>
              <a:rPr lang="de-DE" dirty="0" smtClean="0">
                <a:solidFill>
                  <a:schemeClr val="accent5">
                    <a:lumMod val="75000"/>
                  </a:schemeClr>
                </a:solidFill>
              </a:rPr>
              <a:t> Files</a:t>
            </a: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Vroot</a:t>
            </a:r>
            <a:r>
              <a:rPr lang="de-DE" sz="2000" dirty="0" smtClean="0"/>
              <a:t>$ = 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“verb.lex“</a:t>
            </a:r>
            <a:endParaRPr lang="de-DE" sz="2000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Vinfl</a:t>
            </a:r>
            <a:r>
              <a:rPr lang="de-DE" sz="2000" dirty="0" smtClean="0"/>
              <a:t>$ = &lt;V&gt;:&lt;&gt; (\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[&lt;</a:t>
            </a:r>
            <a:r>
              <a:rPr lang="de-DE" sz="2000" dirty="0" err="1" smtClean="0"/>
              <a:t>inf</a:t>
            </a:r>
            <a:r>
              <a:rPr lang="de-DE" sz="2000" dirty="0" smtClean="0"/>
              <a:t>&gt;&lt;n3s&gt;]:&lt;&gt; |\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{&lt;3s&gt;}:{s} |\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ger</a:t>
            </a:r>
            <a:r>
              <a:rPr lang="de-DE" sz="2000" dirty="0" smtClean="0"/>
              <a:t>&gt;}:{</a:t>
            </a:r>
            <a:r>
              <a:rPr lang="de-DE" sz="2000" dirty="0" err="1" smtClean="0"/>
              <a:t>ing</a:t>
            </a:r>
            <a:r>
              <a:rPr lang="de-DE" sz="2000" dirty="0" smtClean="0"/>
              <a:t>} |\</a:t>
            </a:r>
          </a:p>
          <a:p>
            <a:pPr marL="273050" indent="-273050">
              <a:spcAft>
                <a:spcPts val="1200"/>
              </a:spcAft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past</a:t>
            </a:r>
            <a:r>
              <a:rPr lang="de-DE" sz="2000" dirty="0" smtClean="0"/>
              <a:t>&gt;}:{</a:t>
            </a:r>
            <a:r>
              <a:rPr lang="de-DE" sz="2000" dirty="0" err="1" smtClean="0"/>
              <a:t>ed</a:t>
            </a:r>
            <a:r>
              <a:rPr lang="de-DE" sz="2000" dirty="0" smtClean="0"/>
              <a:t>})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Nroot</a:t>
            </a:r>
            <a:r>
              <a:rPr lang="de-DE" sz="2000" dirty="0" smtClean="0"/>
              <a:t>$ = </a:t>
            </a:r>
            <a:r>
              <a:rPr lang="de-DE" sz="2000" dirty="0" smtClean="0">
                <a:solidFill>
                  <a:schemeClr val="accent5">
                    <a:lumMod val="75000"/>
                  </a:schemeClr>
                </a:solidFill>
              </a:rPr>
              <a:t>“noun.lex“</a:t>
            </a:r>
            <a:endParaRPr lang="de-DE" sz="2000" dirty="0" smtClean="0"/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Ninfl</a:t>
            </a:r>
            <a:r>
              <a:rPr lang="de-DE" sz="2000" dirty="0" smtClean="0"/>
              <a:t>$ = &lt;N&gt;:&lt;&gt; (\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sg</a:t>
            </a:r>
            <a:r>
              <a:rPr lang="de-DE" sz="2000" dirty="0" smtClean="0"/>
              <a:t>&gt;}:{} |\</a:t>
            </a:r>
          </a:p>
          <a:p>
            <a:pPr marL="273050" indent="-273050">
              <a:spcAft>
                <a:spcPts val="1200"/>
              </a:spcAft>
              <a:buNone/>
              <a:tabLst>
                <a:tab pos="3678238" algn="l"/>
              </a:tabLst>
            </a:pPr>
            <a:r>
              <a:rPr lang="de-DE" sz="2000" dirty="0" smtClean="0"/>
              <a:t>	{&lt;</a:t>
            </a:r>
            <a:r>
              <a:rPr lang="de-DE" sz="2000" dirty="0" err="1" smtClean="0"/>
              <a:t>pl</a:t>
            </a:r>
            <a:r>
              <a:rPr lang="de-DE" sz="2000" dirty="0" smtClean="0"/>
              <a:t>&gt;}:{s})</a:t>
            </a:r>
          </a:p>
          <a:p>
            <a:pPr marL="273050" indent="-273050">
              <a:buNone/>
              <a:tabLst>
                <a:tab pos="3678238" algn="l"/>
              </a:tabLst>
            </a:pPr>
            <a:r>
              <a:rPr lang="de-DE" sz="2000" dirty="0" smtClean="0"/>
              <a:t>$</a:t>
            </a:r>
            <a:r>
              <a:rPr lang="de-DE" sz="2000" dirty="0" err="1" smtClean="0"/>
              <a:t>Vroot</a:t>
            </a:r>
            <a:r>
              <a:rPr lang="de-DE" sz="2000" dirty="0" smtClean="0"/>
              <a:t>$ $</a:t>
            </a:r>
            <a:r>
              <a:rPr lang="de-DE" sz="2000" dirty="0" err="1" smtClean="0"/>
              <a:t>Vinfl</a:t>
            </a:r>
            <a:r>
              <a:rPr lang="de-DE" sz="2000" dirty="0" smtClean="0"/>
              <a:t>$ | $</a:t>
            </a:r>
            <a:r>
              <a:rPr lang="de-DE" sz="2000" dirty="0" err="1" smtClean="0"/>
              <a:t>Nroot</a:t>
            </a:r>
            <a:r>
              <a:rPr lang="de-DE" sz="2000" dirty="0" smtClean="0"/>
              <a:t>$ $</a:t>
            </a:r>
            <a:r>
              <a:rPr lang="de-DE" sz="2000" dirty="0" err="1" smtClean="0"/>
              <a:t>Ninfl</a:t>
            </a:r>
            <a:r>
              <a:rPr lang="de-DE" sz="2000" dirty="0" smtClean="0"/>
              <a:t>$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654</Words>
  <Application>Microsoft Office PowerPoint</Application>
  <PresentationFormat>Bildschirmpräsentation (4:3)</PresentationFormat>
  <Paragraphs>151</Paragraphs>
  <Slides>19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Larissa-Design</vt:lpstr>
      <vt:lpstr>Finite State Morphology</vt:lpstr>
      <vt:lpstr>SFST</vt:lpstr>
      <vt:lpstr>SFST Example Session</vt:lpstr>
      <vt:lpstr>Transducer Variables</vt:lpstr>
      <vt:lpstr>Homework</vt:lpstr>
      <vt:lpstr>Solution</vt:lpstr>
      <vt:lpstr>Solution</vt:lpstr>
      <vt:lpstr>Lexicon Files</vt:lpstr>
      <vt:lpstr>Lexicon Files</vt:lpstr>
      <vt:lpstr>Symbol Set Variables</vt:lpstr>
      <vt:lpstr>Solution</vt:lpstr>
      <vt:lpstr>Alphabet</vt:lpstr>
      <vt:lpstr>Alphabet</vt:lpstr>
      <vt:lpstr>Orthographic Rules</vt:lpstr>
      <vt:lpstr>Orthographic Rules</vt:lpstr>
      <vt:lpstr>Solution</vt:lpstr>
      <vt:lpstr>Agreement Variables</vt:lpstr>
      <vt:lpstr>Solution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Finite State Morphology</dc:title>
  <dc:creator>Helmut Schmid</dc:creator>
  <cp:lastModifiedBy>Luisa Berlanda</cp:lastModifiedBy>
  <cp:revision>97</cp:revision>
  <dcterms:created xsi:type="dcterms:W3CDTF">2015-04-08T08:29:46Z</dcterms:created>
  <dcterms:modified xsi:type="dcterms:W3CDTF">2016-05-23T18:26:22Z</dcterms:modified>
</cp:coreProperties>
</file>