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5" r:id="rId3"/>
  </p:sldMasterIdLst>
  <p:sldIdLst>
    <p:sldId id="316" r:id="rId4"/>
    <p:sldId id="317" r:id="rId5"/>
    <p:sldId id="319" r:id="rId6"/>
    <p:sldId id="332" r:id="rId7"/>
    <p:sldId id="328" r:id="rId8"/>
    <p:sldId id="330" r:id="rId9"/>
    <p:sldId id="331" r:id="rId10"/>
    <p:sldId id="329" r:id="rId11"/>
    <p:sldId id="327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33" r:id="rId20"/>
    <p:sldId id="318" r:id="rId2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4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1AAAF-400F-407F-A18E-B2873700F425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903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6CB38-DC84-4576-B223-719A044F9BA7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2772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F24D5-0F57-4971-9DD0-CC41CDA8B234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857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85169-790E-4155-BAFC-2CCF0C175FAF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665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E06F2-F3F2-43D4-A7BB-BDD049024E76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355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B80F2-E0DD-405D-ABBF-DBB8B16A6637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747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670A2-B32C-43C1-A4DF-5CA7DEC34B26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9850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1FBAE-BB7B-4B98-AE08-55A1C46384C2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7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45A79-F928-4065-8D44-738D66B9D542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0037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FF84B-FD07-4FF0-A787-2A78B3765E5F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6662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ECBFE7-6B56-4B80-A2FD-850A5F2E06E4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2015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032207-5E89-4916-B54B-6CE762049931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7239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09F94AC-9621-4B51-8FAD-D2717D6D5294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4626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18C1BF-DCD8-4647-976F-3E2C6AB94C0F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2265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1AAAF-400F-407F-A18E-B2873700F425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9440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6CB38-DC84-4576-B223-719A044F9BA7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89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F24D5-0F57-4971-9DD0-CC41CDA8B234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3396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85169-790E-4155-BAFC-2CCF0C175FAF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570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E06F2-F3F2-43D4-A7BB-BDD049024E76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1378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B80F2-E0DD-405D-ABBF-DBB8B16A6637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5588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670A2-B32C-43C1-A4DF-5CA7DEC34B26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756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1FBAE-BB7B-4B98-AE08-55A1C46384C2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0285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45A79-F928-4065-8D44-738D66B9D542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9264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FF84B-FD07-4FF0-A787-2A78B3765E5F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5581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ECBFE7-6B56-4B80-A2FD-850A5F2E06E4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55537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032207-5E89-4916-B54B-6CE762049931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9475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09F94AC-9621-4B51-8FAD-D2717D6D5294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64625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18C1BF-DCD8-4647-976F-3E2C6AB94C0F}" type="slidenum">
              <a:rPr lang="zh-TW" altLang="en-US">
                <a:solidFill>
                  <a:srgbClr val="808080"/>
                </a:solidFill>
              </a:rPr>
              <a:pPr/>
              <a:t>‹#›</a:t>
            </a:fld>
            <a:endParaRPr lang="en-US" altLang="zh-TW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704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B3FA-123B-4FFC-A11B-99B9A6F36464}" type="datetimeFigureOut">
              <a:rPr lang="de-DE" smtClean="0"/>
              <a:pPr/>
              <a:t>25.05.2016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8C53D-0B38-4BE7-B153-0974BAED55A5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>
                <a:solidFill>
                  <a:srgbClr val="33669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200" b="0" i="1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mtClean="0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b="0" i="1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8283129-3EB4-4888-A27A-E7EF753A6593}" type="slidenum">
              <a:rPr lang="zh-TW" altLang="en-US" smtClean="0">
                <a:solidFill>
                  <a:srgbClr val="80808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 smtClean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055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>
                <a:solidFill>
                  <a:srgbClr val="33669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200" b="0" i="1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mtClean="0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b="0" i="1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8283129-3EB4-4888-A27A-E7EF753A6593}" type="slidenum">
              <a:rPr lang="zh-TW" altLang="en-US" smtClean="0">
                <a:solidFill>
                  <a:srgbClr val="80808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 smtClean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360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600" b="1" i="1">
          <a:solidFill>
            <a:srgbClr val="292929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Two Level Morphology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67136"/>
          </a:xfrm>
        </p:spPr>
        <p:txBody>
          <a:bodyPr>
            <a:normAutofit fontScale="62500" lnSpcReduction="20000"/>
          </a:bodyPr>
          <a:lstStyle/>
          <a:p>
            <a:r>
              <a:rPr lang="de-DE" b="1" dirty="0"/>
              <a:t>Alexander Fraser &amp; Liane Guillou</a:t>
            </a:r>
          </a:p>
          <a:p>
            <a:r>
              <a:rPr lang="de-DE" b="1" dirty="0"/>
              <a:t>{fraser,liane}@cis.uni-muenchen.de</a:t>
            </a:r>
          </a:p>
          <a:p>
            <a:endParaRPr lang="de-DE" b="1" dirty="0" smtClean="0"/>
          </a:p>
          <a:p>
            <a:r>
              <a:rPr lang="de-DE" b="1" dirty="0" smtClean="0"/>
              <a:t>CIS</a:t>
            </a:r>
            <a:r>
              <a:rPr lang="de-DE" b="1" dirty="0"/>
              <a:t>, </a:t>
            </a:r>
            <a:r>
              <a:rPr lang="de-DE" b="1" dirty="0" smtClean="0"/>
              <a:t>Ludwig-Maximilians-Universität München</a:t>
            </a:r>
            <a:endParaRPr lang="de-DE" b="1" dirty="0"/>
          </a:p>
          <a:p>
            <a:endParaRPr lang="en-US" b="1" dirty="0" smtClean="0"/>
          </a:p>
          <a:p>
            <a:r>
              <a:rPr lang="en-US" b="1" dirty="0" smtClean="0"/>
              <a:t>Computational </a:t>
            </a:r>
            <a:r>
              <a:rPr lang="en-US" b="1" dirty="0"/>
              <a:t>Morphology and Electronic Dictionaries</a:t>
            </a:r>
          </a:p>
          <a:p>
            <a:r>
              <a:rPr lang="de-DE" b="1" dirty="0"/>
              <a:t>SoSe 2016</a:t>
            </a:r>
          </a:p>
          <a:p>
            <a:r>
              <a:rPr lang="de-DE" b="1" dirty="0" smtClean="0"/>
              <a:t>2016-05-09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44034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2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85D39-1F4A-4C74-A2D0-91874CF45239}" type="slidenum">
              <a:rPr lang="zh-TW" altLang="en-US">
                <a:solidFill>
                  <a:srgbClr val="808080"/>
                </a:solidFill>
              </a:rPr>
              <a:pPr/>
              <a:t>10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3.2 Finite-State Morphological Parsing</a:t>
            </a:r>
            <a:br>
              <a:rPr lang="en-US" altLang="zh-TW" sz="3200"/>
            </a:br>
            <a:r>
              <a:rPr lang="en-US" altLang="zh-TW" sz="3200"/>
              <a:t> </a:t>
            </a:r>
            <a:r>
              <a:rPr lang="en-US" altLang="zh-TW" sz="2400"/>
              <a:t>Orthographic Rules and FSTs</a:t>
            </a:r>
            <a:endParaRPr lang="zh-TW" altLang="en-US" sz="240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09763"/>
            <a:ext cx="7847013" cy="439737"/>
          </a:xfrm>
        </p:spPr>
        <p:txBody>
          <a:bodyPr/>
          <a:lstStyle/>
          <a:p>
            <a:r>
              <a:rPr lang="en-US" altLang="zh-TW" sz="1800" b="1"/>
              <a:t>Spelling rules</a:t>
            </a:r>
            <a:r>
              <a:rPr lang="en-US" altLang="zh-TW" sz="1800"/>
              <a:t> (or </a:t>
            </a:r>
            <a:r>
              <a:rPr lang="en-US" altLang="zh-TW" sz="1800" b="1"/>
              <a:t>orthographic rules</a:t>
            </a:r>
            <a:r>
              <a:rPr lang="en-US" altLang="zh-TW" sz="1800"/>
              <a:t>)</a:t>
            </a:r>
          </a:p>
        </p:txBody>
      </p:sp>
      <p:graphicFrame>
        <p:nvGraphicFramePr>
          <p:cNvPr id="256043" name="Group 43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813621797"/>
              </p:ext>
            </p:extLst>
          </p:nvPr>
        </p:nvGraphicFramePr>
        <p:xfrm>
          <a:off x="1187450" y="2492375"/>
          <a:ext cx="6985000" cy="1657350"/>
        </p:xfrm>
        <a:graphic>
          <a:graphicData uri="http://schemas.openxmlformats.org/drawingml/2006/table">
            <a:tbl>
              <a:tblPr/>
              <a:tblGrid>
                <a:gridCol w="1817688"/>
                <a:gridCol w="3511550"/>
                <a:gridCol w="1655762"/>
              </a:tblGrid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Description of Rule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Example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9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Consonant doubling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 deletion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 insertion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Y replacement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K insertion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1-letter consonant doubled before </a:t>
                      </a: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en-US" altLang="zh-TW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ing</a:t>
                      </a: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/-</a:t>
                      </a:r>
                      <a:r>
                        <a:rPr kumimoji="1" lang="en-US" altLang="zh-TW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ed</a:t>
                      </a:r>
                      <a:endParaRPr kumimoji="1" lang="en-US" altLang="zh-TW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Silent e dropped before </a:t>
                      </a: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en-US" altLang="zh-TW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ing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and </a:t>
                      </a: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en-US" altLang="zh-TW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ed</a:t>
                      </a:r>
                      <a:endParaRPr kumimoji="1" lang="en-US" altLang="zh-TW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 added after </a:t>
                      </a:r>
                      <a:r>
                        <a:rPr kumimoji="1" lang="en-US" altLang="zh-TW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-s</a:t>
                      </a: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</a:t>
                      </a:r>
                      <a:r>
                        <a:rPr kumimoji="1" lang="en-US" altLang="zh-TW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-z</a:t>
                      </a: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</a:t>
                      </a:r>
                      <a:r>
                        <a:rPr kumimoji="1" lang="en-US" altLang="zh-TW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-x</a:t>
                      </a: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</a:t>
                      </a:r>
                      <a:r>
                        <a:rPr kumimoji="1" lang="en-US" altLang="zh-TW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en-US" altLang="zh-TW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ch</a:t>
                      </a: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</a:t>
                      </a:r>
                      <a:r>
                        <a:rPr kumimoji="1" lang="en-US" altLang="zh-TW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en-US" altLang="zh-TW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sh</a:t>
                      </a: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before </a:t>
                      </a:r>
                      <a:r>
                        <a:rPr kumimoji="1" lang="en-US" altLang="zh-TW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-s</a:t>
                      </a:r>
                      <a:endParaRPr kumimoji="1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-y 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changes to </a:t>
                      </a: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en-US" altLang="zh-TW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ie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before </a:t>
                      </a: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-s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</a:t>
                      </a: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en-US" altLang="zh-TW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before </a:t>
                      </a: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en-US" altLang="zh-TW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ed</a:t>
                      </a:r>
                      <a:endParaRPr kumimoji="1" lang="en-US" altLang="zh-TW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Verb ending with </a:t>
                      </a: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vowel 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+ </a:t>
                      </a: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-c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add </a:t>
                      </a:r>
                      <a:r>
                        <a:rPr kumimoji="1" lang="en-US" altLang="zh-TW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beg/begging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make/making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watch/watches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try/tries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panic/panicked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034" name="Rectangle 34"/>
          <p:cNvSpPr>
            <a:spLocks noChangeArrowheads="1"/>
          </p:cNvSpPr>
          <p:nvPr/>
        </p:nvSpPr>
        <p:spPr bwMode="auto">
          <a:xfrm>
            <a:off x="684213" y="4292600"/>
            <a:ext cx="791845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1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lvl="1" fontAlgn="base">
              <a:spcAft>
                <a:spcPct val="0"/>
              </a:spcAft>
            </a:pPr>
            <a:r>
              <a:rPr lang="en-US" altLang="zh-TW" smtClean="0">
                <a:solidFill>
                  <a:srgbClr val="000000"/>
                </a:solidFill>
              </a:rPr>
              <a:t>These spelling changes can be thought as taking as input a simple concatenation of morphemes and producing as output a slightly-modified concatenation of morphemes.</a:t>
            </a:r>
          </a:p>
        </p:txBody>
      </p:sp>
      <p:pic>
        <p:nvPicPr>
          <p:cNvPr id="256035" name="Picture 3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2638" y="4941888"/>
            <a:ext cx="4391025" cy="1311275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12492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572DA-80D4-42DF-A121-517607806930}" type="slidenum">
              <a:rPr lang="zh-TW" altLang="en-US">
                <a:solidFill>
                  <a:srgbClr val="808080"/>
                </a:solidFill>
              </a:rPr>
              <a:pPr/>
              <a:t>11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3.2 Finite-State Morphological Parsing</a:t>
            </a:r>
            <a:br>
              <a:rPr lang="en-US" altLang="zh-TW" sz="3200"/>
            </a:br>
            <a:r>
              <a:rPr lang="en-US" altLang="zh-TW" sz="3200"/>
              <a:t>  </a:t>
            </a:r>
            <a:r>
              <a:rPr lang="en-US" altLang="zh-TW" sz="2400"/>
              <a:t>Orthographic Rules and FSTs</a:t>
            </a:r>
            <a:endParaRPr lang="zh-TW" altLang="en-US" sz="2400"/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727075"/>
          </a:xfrm>
        </p:spPr>
        <p:txBody>
          <a:bodyPr/>
          <a:lstStyle/>
          <a:p>
            <a:r>
              <a:rPr lang="en-US" altLang="zh-TW" dirty="0">
                <a:latin typeface="Arial"/>
              </a:rPr>
              <a:t>“</a:t>
            </a:r>
            <a:r>
              <a:rPr lang="en-US" altLang="zh-TW" dirty="0"/>
              <a:t>insert an </a:t>
            </a:r>
            <a:r>
              <a:rPr lang="en-US" altLang="zh-TW" i="1" dirty="0"/>
              <a:t>e</a:t>
            </a:r>
            <a:r>
              <a:rPr lang="en-US" altLang="zh-TW" dirty="0"/>
              <a:t> on the surface tape just when the lexical tape has a morpheme ending in </a:t>
            </a:r>
            <a:r>
              <a:rPr lang="en-US" altLang="zh-TW" i="1" dirty="0"/>
              <a:t>x</a:t>
            </a:r>
            <a:r>
              <a:rPr lang="en-US" altLang="zh-TW" dirty="0"/>
              <a:t> (or </a:t>
            </a:r>
            <a:r>
              <a:rPr lang="en-US" altLang="zh-TW" i="1" dirty="0"/>
              <a:t>z, </a:t>
            </a:r>
            <a:r>
              <a:rPr lang="en-US" altLang="zh-TW" dirty="0" err="1"/>
              <a:t>etc</a:t>
            </a:r>
            <a:r>
              <a:rPr lang="en-US" altLang="zh-TW" dirty="0"/>
              <a:t>) and the next morphemes is </a:t>
            </a:r>
            <a:r>
              <a:rPr lang="en-US" altLang="zh-TW" dirty="0" smtClean="0"/>
              <a:t>–</a:t>
            </a:r>
            <a:r>
              <a:rPr lang="en-US" altLang="zh-TW" i="1" dirty="0" smtClean="0"/>
              <a:t>s</a:t>
            </a:r>
            <a:r>
              <a:rPr lang="en-US" altLang="zh-TW" dirty="0" smtClean="0">
                <a:latin typeface="Arial"/>
              </a:rPr>
              <a:t>”</a:t>
            </a:r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257028" name="Text Box 4"/>
          <p:cNvSpPr txBox="1">
            <a:spLocks noChangeArrowheads="1"/>
          </p:cNvSpPr>
          <p:nvPr/>
        </p:nvSpPr>
        <p:spPr bwMode="auto">
          <a:xfrm>
            <a:off x="2824163" y="2781300"/>
            <a:ext cx="187583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dirty="0" smtClean="0">
                <a:solidFill>
                  <a:srgbClr val="000000"/>
                </a:solidFill>
                <a:cs typeface="Times New Roman" pitchFamily="18" charset="0"/>
              </a:rPr>
              <a:t>               </a:t>
            </a:r>
            <a:r>
              <a:rPr kumimoji="1" lang="en-US" altLang="zh-TW" i="1" dirty="0" smtClean="0">
                <a:solidFill>
                  <a:srgbClr val="000000"/>
                </a:solidFill>
                <a:cs typeface="Times New Roman" pitchFamily="18" charset="0"/>
              </a:rPr>
              <a:t>x</a:t>
            </a:r>
            <a:endParaRPr kumimoji="1" lang="en-US" altLang="zh-TW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l-GR" altLang="zh-TW" dirty="0" smtClean="0">
                <a:solidFill>
                  <a:srgbClr val="000000"/>
                </a:solidFill>
                <a:cs typeface="Times New Roman" pitchFamily="18" charset="0"/>
              </a:rPr>
              <a:t>ε</a:t>
            </a:r>
            <a:r>
              <a:rPr kumimoji="1" lang="el-GR" altLang="zh-TW" dirty="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</a:t>
            </a:r>
            <a:r>
              <a:rPr kumimoji="1" lang="en-US" altLang="zh-TW" dirty="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e/      </a:t>
            </a:r>
            <a:r>
              <a:rPr kumimoji="1" lang="en-US" altLang="zh-TW" i="1" dirty="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s   ^    s#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i="1" dirty="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              z</a:t>
            </a:r>
            <a:endParaRPr kumimoji="1" lang="el-GR" altLang="zh-TW" dirty="0" smtClean="0">
              <a:solidFill>
                <a:srgbClr val="000000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57029" name="AutoShape 5"/>
          <p:cNvSpPr>
            <a:spLocks/>
          </p:cNvSpPr>
          <p:nvPr/>
        </p:nvSpPr>
        <p:spPr bwMode="auto">
          <a:xfrm>
            <a:off x="3635375" y="2832100"/>
            <a:ext cx="73025" cy="792163"/>
          </a:xfrm>
          <a:prstGeom prst="leftBrace">
            <a:avLst>
              <a:gd name="adj1" fmla="val 9039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de-DE" sz="2400" b="1" smtClean="0">
              <a:solidFill>
                <a:srgbClr val="000000"/>
              </a:solidFill>
            </a:endParaRPr>
          </a:p>
        </p:txBody>
      </p:sp>
      <p:sp>
        <p:nvSpPr>
          <p:cNvPr id="257030" name="AutoShape 6"/>
          <p:cNvSpPr>
            <a:spLocks/>
          </p:cNvSpPr>
          <p:nvPr/>
        </p:nvSpPr>
        <p:spPr bwMode="auto">
          <a:xfrm>
            <a:off x="3924300" y="2832100"/>
            <a:ext cx="71438" cy="792163"/>
          </a:xfrm>
          <a:prstGeom prst="rightBrace">
            <a:avLst>
              <a:gd name="adj1" fmla="val 924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de-DE" sz="2400" b="1" smtClean="0">
              <a:solidFill>
                <a:srgbClr val="000000"/>
              </a:solidFill>
            </a:endParaRPr>
          </a:p>
        </p:txBody>
      </p:sp>
      <p:sp>
        <p:nvSpPr>
          <p:cNvPr id="257031" name="Line 7"/>
          <p:cNvSpPr>
            <a:spLocks noChangeShapeType="1"/>
          </p:cNvSpPr>
          <p:nvPr/>
        </p:nvSpPr>
        <p:spPr bwMode="auto">
          <a:xfrm>
            <a:off x="4140200" y="33369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de-DE" sz="2400" b="1" smtClean="0">
              <a:solidFill>
                <a:srgbClr val="000000"/>
              </a:solidFill>
            </a:endParaRPr>
          </a:p>
        </p:txBody>
      </p:sp>
      <p:sp>
        <p:nvSpPr>
          <p:cNvPr id="257033" name="Text Box 9"/>
          <p:cNvSpPr txBox="1">
            <a:spLocks noChangeArrowheads="1"/>
          </p:cNvSpPr>
          <p:nvPr/>
        </p:nvSpPr>
        <p:spPr bwMode="auto">
          <a:xfrm>
            <a:off x="1084263" y="4221163"/>
            <a:ext cx="1192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kumimoji="1" lang="en-US" altLang="zh-TW" sz="1600" i="1" dirty="0" smtClean="0">
                <a:solidFill>
                  <a:srgbClr val="000000"/>
                </a:solidFill>
              </a:rPr>
              <a:t>a</a:t>
            </a:r>
            <a:r>
              <a:rPr kumimoji="1" lang="en-US" altLang="zh-TW" sz="1600" dirty="0" smtClean="0">
                <a:solidFill>
                  <a:srgbClr val="000000"/>
                </a:solidFill>
                <a:sym typeface="Symbol" pitchFamily="18" charset="2"/>
              </a:rPr>
              <a:t> </a:t>
            </a:r>
            <a:r>
              <a:rPr kumimoji="1" lang="en-US" altLang="zh-TW" sz="1600" i="1" dirty="0" smtClean="0">
                <a:solidFill>
                  <a:srgbClr val="000000"/>
                </a:solidFill>
              </a:rPr>
              <a:t>b </a:t>
            </a:r>
            <a:r>
              <a:rPr kumimoji="1" lang="en-US" altLang="zh-TW" sz="1600" dirty="0" smtClean="0">
                <a:solidFill>
                  <a:srgbClr val="000000"/>
                </a:solidFill>
              </a:rPr>
              <a:t>/ </a:t>
            </a:r>
            <a:r>
              <a:rPr kumimoji="1" lang="en-US" altLang="zh-TW" sz="1600" i="1" dirty="0" smtClean="0">
                <a:solidFill>
                  <a:srgbClr val="000000"/>
                </a:solidFill>
              </a:rPr>
              <a:t>c </a:t>
            </a:r>
            <a:r>
              <a:rPr kumimoji="1" lang="en-US" altLang="zh-TW" sz="1600" i="1" u="sng" dirty="0" smtClean="0">
                <a:solidFill>
                  <a:srgbClr val="000000"/>
                </a:solidFill>
              </a:rPr>
              <a:t>   </a:t>
            </a:r>
            <a:r>
              <a:rPr kumimoji="1" lang="en-US" altLang="zh-TW" sz="1600" i="1" dirty="0" smtClean="0">
                <a:solidFill>
                  <a:srgbClr val="000000"/>
                </a:solidFill>
              </a:rPr>
              <a:t>d</a:t>
            </a:r>
            <a:endParaRPr kumimoji="1" lang="zh-TW" altLang="en-US" sz="1600" b="1" dirty="0" smtClean="0">
              <a:solidFill>
                <a:srgbClr val="000000"/>
              </a:solidFill>
            </a:endParaRPr>
          </a:p>
        </p:txBody>
      </p:sp>
      <p:sp>
        <p:nvSpPr>
          <p:cNvPr id="257034" name="Rectangle 10"/>
          <p:cNvSpPr>
            <a:spLocks noChangeArrowheads="1"/>
          </p:cNvSpPr>
          <p:nvPr/>
        </p:nvSpPr>
        <p:spPr bwMode="auto">
          <a:xfrm>
            <a:off x="684213" y="3789363"/>
            <a:ext cx="7772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en-US" altLang="zh-TW" dirty="0" smtClean="0">
                <a:solidFill>
                  <a:srgbClr val="000000"/>
                </a:solidFill>
                <a:latin typeface="Arial"/>
              </a:rPr>
              <a:t>“</a:t>
            </a:r>
            <a:r>
              <a:rPr lang="en-US" altLang="zh-TW" dirty="0" smtClean="0">
                <a:solidFill>
                  <a:srgbClr val="000000"/>
                </a:solidFill>
              </a:rPr>
              <a:t>rewrite </a:t>
            </a:r>
            <a:r>
              <a:rPr lang="en-US" altLang="zh-TW" i="1" dirty="0" smtClean="0">
                <a:solidFill>
                  <a:srgbClr val="000000"/>
                </a:solidFill>
              </a:rPr>
              <a:t>a</a:t>
            </a:r>
            <a:r>
              <a:rPr lang="en-US" altLang="zh-TW" dirty="0" smtClean="0">
                <a:solidFill>
                  <a:srgbClr val="000000"/>
                </a:solidFill>
              </a:rPr>
              <a:t> as </a:t>
            </a:r>
            <a:r>
              <a:rPr lang="en-US" altLang="zh-TW" i="1" dirty="0" smtClean="0">
                <a:solidFill>
                  <a:srgbClr val="000000"/>
                </a:solidFill>
              </a:rPr>
              <a:t>b</a:t>
            </a:r>
            <a:r>
              <a:rPr lang="en-US" altLang="zh-TW" dirty="0" smtClean="0">
                <a:solidFill>
                  <a:srgbClr val="000000"/>
                </a:solidFill>
              </a:rPr>
              <a:t> when it occurs between </a:t>
            </a:r>
            <a:r>
              <a:rPr lang="en-US" altLang="zh-TW" i="1" dirty="0" smtClean="0">
                <a:solidFill>
                  <a:srgbClr val="000000"/>
                </a:solidFill>
              </a:rPr>
              <a:t>c</a:t>
            </a:r>
            <a:r>
              <a:rPr lang="en-US" altLang="zh-TW" dirty="0" smtClean="0">
                <a:solidFill>
                  <a:srgbClr val="000000"/>
                </a:solidFill>
              </a:rPr>
              <a:t> and </a:t>
            </a:r>
            <a:r>
              <a:rPr lang="en-US" altLang="zh-TW" i="1" dirty="0" smtClean="0">
                <a:solidFill>
                  <a:srgbClr val="000000"/>
                </a:solidFill>
              </a:rPr>
              <a:t>d</a:t>
            </a:r>
            <a:r>
              <a:rPr lang="en-US" altLang="zh-TW" dirty="0" smtClean="0">
                <a:solidFill>
                  <a:srgbClr val="000000"/>
                </a:solidFill>
                <a:latin typeface="Arial"/>
              </a:rPr>
              <a:t>”</a:t>
            </a:r>
            <a:endParaRPr lang="en-US" altLang="zh-TW" dirty="0" smtClean="0">
              <a:solidFill>
                <a:srgbClr val="000000"/>
              </a:solidFill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813798" y="4797152"/>
            <a:ext cx="7772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en-US" altLang="zh-TW" dirty="0" smtClean="0">
                <a:solidFill>
                  <a:srgbClr val="000000"/>
                </a:solidFill>
                <a:latin typeface="Arial"/>
              </a:rPr>
              <a:t>This syntax is from the seminar paper of Chomsky and Halle (1968)</a:t>
            </a:r>
          </a:p>
          <a:p>
            <a:pPr fontAlgn="base">
              <a:spcAft>
                <a:spcPct val="0"/>
              </a:spcAft>
            </a:pPr>
            <a:r>
              <a:rPr lang="en-US" altLang="zh-TW" dirty="0" smtClean="0">
                <a:solidFill>
                  <a:srgbClr val="000000"/>
                </a:solidFill>
                <a:latin typeface="Arial"/>
              </a:rPr>
              <a:t>Note that ^ is used as a morpheme boundary, and # means that we talking about a word-final "-s"</a:t>
            </a:r>
            <a:endParaRPr lang="en-US" altLang="zh-TW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EF3D-A633-464F-9503-77C0A21F807D}" type="slidenum">
              <a:rPr lang="zh-TW" altLang="en-US">
                <a:solidFill>
                  <a:srgbClr val="808080"/>
                </a:solidFill>
              </a:rPr>
              <a:pPr/>
              <a:t>12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26522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3.2 Finite-State Morphological Parsing</a:t>
            </a:r>
            <a:br>
              <a:rPr lang="en-US" altLang="zh-TW" sz="3200"/>
            </a:br>
            <a:r>
              <a:rPr lang="en-US" altLang="zh-TW" sz="3200"/>
              <a:t>  </a:t>
            </a:r>
            <a:r>
              <a:rPr lang="en-US" altLang="zh-TW" sz="2400"/>
              <a:t>Orthographic Rules and FSTs</a:t>
            </a:r>
            <a:endParaRPr lang="zh-TW" altLang="en-US" sz="2400"/>
          </a:p>
        </p:txBody>
      </p:sp>
      <p:pic>
        <p:nvPicPr>
          <p:cNvPr id="265220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7813" y="1916113"/>
            <a:ext cx="4608512" cy="2247900"/>
          </a:xfrm>
          <a:noFill/>
          <a:ln/>
        </p:spPr>
      </p:pic>
      <p:pic>
        <p:nvPicPr>
          <p:cNvPr id="265224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20838" y="4329113"/>
            <a:ext cx="6119812" cy="18367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65227" name="Text Box 11"/>
          <p:cNvSpPr txBox="1">
            <a:spLocks noChangeArrowheads="1"/>
          </p:cNvSpPr>
          <p:nvPr/>
        </p:nvSpPr>
        <p:spPr bwMode="auto">
          <a:xfrm>
            <a:off x="4425950" y="2341563"/>
            <a:ext cx="3746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i="1" smtClean="0">
                <a:solidFill>
                  <a:srgbClr val="000000"/>
                </a:solidFill>
              </a:rPr>
              <a:t>The transducer for the E-insertion rule</a:t>
            </a:r>
          </a:p>
        </p:txBody>
      </p:sp>
    </p:spTree>
    <p:extLst>
      <p:ext uri="{BB962C8B-B14F-4D97-AF65-F5344CB8AC3E}">
        <p14:creationId xmlns:p14="http://schemas.microsoft.com/office/powerpoint/2010/main" val="25328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A7A0-B63B-4D6B-88AD-2E4A88654DFB}" type="slidenum">
              <a:rPr lang="zh-TW" altLang="en-US">
                <a:solidFill>
                  <a:srgbClr val="808080"/>
                </a:solidFill>
              </a:rPr>
              <a:pPr/>
              <a:t>13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3.3 Combining FST Lexicon and Rules</a:t>
            </a:r>
            <a:endParaRPr lang="zh-TW" altLang="en-US" sz="2400"/>
          </a:p>
        </p:txBody>
      </p:sp>
      <p:graphicFrame>
        <p:nvGraphicFramePr>
          <p:cNvPr id="258052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190750" y="2463800"/>
          <a:ext cx="4762500" cy="314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點陣圖影像" r:id="rId3" imgW="4762913" imgH="3147333" progId="Paint.Picture">
                  <p:embed/>
                </p:oleObj>
              </mc:Choice>
              <mc:Fallback>
                <p:oleObj name="點陣圖影像" r:id="rId3" imgW="4762913" imgH="314733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750" y="2463800"/>
                        <a:ext cx="4762500" cy="314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864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580A-2EFD-400C-96B8-02925F1B0C75}" type="slidenum">
              <a:rPr lang="zh-TW" altLang="en-US">
                <a:solidFill>
                  <a:srgbClr val="808080"/>
                </a:solidFill>
              </a:rPr>
              <a:pPr/>
              <a:t>14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3.3 Combining FST Lexicon and Rules</a:t>
            </a:r>
            <a:endParaRPr lang="zh-TW" altLang="en-US" sz="2400"/>
          </a:p>
        </p:txBody>
      </p:sp>
      <p:graphicFrame>
        <p:nvGraphicFramePr>
          <p:cNvPr id="270340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395288" y="2708275"/>
          <a:ext cx="3810000" cy="231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點陣圖影像" r:id="rId3" imgW="5904762" imgH="3591426" progId="Paint.Picture">
                  <p:embed/>
                </p:oleObj>
              </mc:Choice>
              <mc:Fallback>
                <p:oleObj name="點陣圖影像" r:id="rId3" imgW="5904762" imgH="359142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708275"/>
                        <a:ext cx="3810000" cy="231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0342" name="Picture 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1484313"/>
            <a:ext cx="4248150" cy="2879725"/>
          </a:xfrm>
          <a:noFill/>
          <a:ln/>
        </p:spPr>
      </p:pic>
      <p:pic>
        <p:nvPicPr>
          <p:cNvPr id="270344" name="Picture 8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4437063"/>
            <a:ext cx="3810000" cy="1858962"/>
          </a:xfrm>
          <a:noFill/>
          <a:ln/>
        </p:spPr>
      </p:pic>
      <p:sp>
        <p:nvSpPr>
          <p:cNvPr id="270348" name="Line 12"/>
          <p:cNvSpPr>
            <a:spLocks noChangeShapeType="1"/>
          </p:cNvSpPr>
          <p:nvPr/>
        </p:nvSpPr>
        <p:spPr bwMode="auto">
          <a:xfrm flipH="1">
            <a:off x="3492500" y="3068638"/>
            <a:ext cx="1295400" cy="288925"/>
          </a:xfrm>
          <a:prstGeom prst="line">
            <a:avLst/>
          </a:prstGeom>
          <a:noFill/>
          <a:ln w="57150">
            <a:solidFill>
              <a:srgbClr val="0033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de-DE" sz="2400" b="1" smtClean="0">
              <a:solidFill>
                <a:srgbClr val="000000"/>
              </a:solidFill>
            </a:endParaRPr>
          </a:p>
        </p:txBody>
      </p:sp>
      <p:sp>
        <p:nvSpPr>
          <p:cNvPr id="270349" name="Line 13"/>
          <p:cNvSpPr>
            <a:spLocks noChangeShapeType="1"/>
          </p:cNvSpPr>
          <p:nvPr/>
        </p:nvSpPr>
        <p:spPr bwMode="auto">
          <a:xfrm flipH="1" flipV="1">
            <a:off x="3779838" y="4437063"/>
            <a:ext cx="1223962" cy="504825"/>
          </a:xfrm>
          <a:prstGeom prst="line">
            <a:avLst/>
          </a:prstGeom>
          <a:noFill/>
          <a:ln w="57150">
            <a:solidFill>
              <a:srgbClr val="0033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de-DE" sz="2400" b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44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7B75-E7CC-4246-BDF8-85DCF54187F2}" type="slidenum">
              <a:rPr lang="zh-TW" altLang="en-US">
                <a:solidFill>
                  <a:srgbClr val="808080"/>
                </a:solidFill>
              </a:rPr>
              <a:pPr/>
              <a:t>15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3.3 Combining FST Lexicon and Rules</a:t>
            </a:r>
            <a:endParaRPr lang="zh-TW" altLang="en-US" sz="2400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The power of FSTs is that the exact same cascade with the same state sequences is used </a:t>
            </a:r>
          </a:p>
          <a:p>
            <a:pPr lvl="1"/>
            <a:r>
              <a:rPr lang="en-US" altLang="zh-TW"/>
              <a:t>when machine is generating the surface form from the lexical tape, or</a:t>
            </a:r>
          </a:p>
          <a:p>
            <a:pPr lvl="1"/>
            <a:r>
              <a:rPr lang="en-US" altLang="zh-TW"/>
              <a:t>When it is parsing the lexical tape from the surface tape.</a:t>
            </a:r>
          </a:p>
          <a:p>
            <a:r>
              <a:rPr lang="en-US" altLang="zh-TW"/>
              <a:t>Parsing can be slightly more complicated than generation, because of the problem of </a:t>
            </a:r>
            <a:r>
              <a:rPr lang="en-US" altLang="zh-TW" b="1"/>
              <a:t>ambiguity.</a:t>
            </a:r>
            <a:r>
              <a:rPr lang="en-US" altLang="zh-TW"/>
              <a:t> </a:t>
            </a:r>
          </a:p>
          <a:p>
            <a:pPr lvl="1"/>
            <a:r>
              <a:rPr lang="en-US" altLang="zh-TW"/>
              <a:t>For example, </a:t>
            </a:r>
            <a:r>
              <a:rPr lang="en-US" altLang="zh-TW" i="1"/>
              <a:t>foxes</a:t>
            </a:r>
            <a:r>
              <a:rPr lang="en-US" altLang="zh-TW"/>
              <a:t> could be </a:t>
            </a:r>
            <a:r>
              <a:rPr lang="en-US" altLang="zh-TW">
                <a:latin typeface="Courier New" pitchFamily="49" charset="0"/>
              </a:rPr>
              <a:t>fox +V +3SG</a:t>
            </a:r>
            <a:r>
              <a:rPr lang="en-US" altLang="zh-TW"/>
              <a:t> as well as  </a:t>
            </a:r>
            <a:r>
              <a:rPr lang="en-US" altLang="zh-TW">
                <a:latin typeface="Courier New" pitchFamily="49" charset="0"/>
              </a:rPr>
              <a:t>fox +N +PL</a:t>
            </a:r>
            <a:endParaRPr lang="en-US" altLang="zh-TW"/>
          </a:p>
          <a:p>
            <a:pPr lvl="1"/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483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B817F-A2FC-4CF4-9890-FFF66B821131}" type="slidenum">
              <a:rPr lang="zh-TW" altLang="en-US">
                <a:solidFill>
                  <a:srgbClr val="808080"/>
                </a:solidFill>
              </a:rPr>
              <a:pPr/>
              <a:t>16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3.4 Lexicon-Free FSTs: the Porter Stemmer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Information retrieval</a:t>
            </a:r>
          </a:p>
          <a:p>
            <a:r>
              <a:rPr lang="en-US" altLang="zh-TW" dirty="0"/>
              <a:t>One of the mostly widely used </a:t>
            </a:r>
            <a:r>
              <a:rPr lang="en-US" altLang="zh-TW" b="1" dirty="0" smtClean="0"/>
              <a:t>stemming</a:t>
            </a:r>
            <a:r>
              <a:rPr lang="en-US" altLang="zh-TW" dirty="0" smtClean="0"/>
              <a:t> </a:t>
            </a:r>
            <a:r>
              <a:rPr lang="en-US" altLang="zh-TW" dirty="0"/>
              <a:t>algorithms is the simple and efficient Porter (1980) algorithm, which is based on a series of simple cascaded rewrite rules.</a:t>
            </a:r>
          </a:p>
          <a:p>
            <a:pPr lvl="1"/>
            <a:r>
              <a:rPr lang="en-US" altLang="zh-TW" dirty="0"/>
              <a:t>ATIONAL </a:t>
            </a:r>
            <a:r>
              <a:rPr lang="en-US" altLang="zh-TW" dirty="0">
                <a:sym typeface="Symbol" pitchFamily="18" charset="2"/>
              </a:rPr>
              <a:t></a:t>
            </a:r>
            <a:r>
              <a:rPr lang="en-US" altLang="zh-TW" dirty="0"/>
              <a:t> ATE (e.g., relational  </a:t>
            </a:r>
            <a:r>
              <a:rPr lang="en-US" altLang="zh-TW" dirty="0">
                <a:sym typeface="Symbol" pitchFamily="18" charset="2"/>
              </a:rPr>
              <a:t></a:t>
            </a:r>
            <a:r>
              <a:rPr lang="en-US" altLang="zh-TW" dirty="0"/>
              <a:t> relate)</a:t>
            </a:r>
          </a:p>
          <a:p>
            <a:pPr lvl="1"/>
            <a:r>
              <a:rPr lang="en-US" altLang="zh-TW" dirty="0"/>
              <a:t>ING  </a:t>
            </a:r>
            <a:r>
              <a:rPr lang="en-US" altLang="zh-TW" dirty="0">
                <a:sym typeface="Symbol" pitchFamily="18" charset="2"/>
              </a:rPr>
              <a:t></a:t>
            </a:r>
            <a:r>
              <a:rPr lang="en-US" altLang="zh-TW" dirty="0"/>
              <a:t> </a:t>
            </a:r>
            <a:r>
              <a:rPr lang="el-GR" altLang="zh-TW" dirty="0">
                <a:cs typeface="Times New Roman" pitchFamily="18" charset="0"/>
              </a:rPr>
              <a:t>ε</a:t>
            </a:r>
            <a:r>
              <a:rPr lang="en-US" altLang="zh-TW" dirty="0">
                <a:cs typeface="Times New Roman" pitchFamily="18" charset="0"/>
              </a:rPr>
              <a:t>if stem contains vowel (e.g., motoring </a:t>
            </a:r>
            <a:r>
              <a:rPr lang="en-US" altLang="zh-TW" dirty="0"/>
              <a:t> </a:t>
            </a:r>
            <a:r>
              <a:rPr lang="en-US" altLang="zh-TW" dirty="0">
                <a:sym typeface="Symbol" pitchFamily="18" charset="2"/>
              </a:rPr>
              <a:t></a:t>
            </a:r>
            <a:r>
              <a:rPr lang="en-US" altLang="zh-TW" dirty="0"/>
              <a:t> motor)</a:t>
            </a:r>
          </a:p>
          <a:p>
            <a:r>
              <a:rPr lang="en-US" altLang="zh-TW" dirty="0"/>
              <a:t>Problem:</a:t>
            </a:r>
          </a:p>
          <a:p>
            <a:pPr lvl="1"/>
            <a:r>
              <a:rPr lang="en-US" altLang="zh-TW" dirty="0"/>
              <a:t>Not perfect: error of </a:t>
            </a:r>
            <a:r>
              <a:rPr lang="en-US" altLang="zh-TW" dirty="0" err="1"/>
              <a:t>commision</a:t>
            </a:r>
            <a:r>
              <a:rPr lang="en-US" altLang="zh-TW" dirty="0"/>
              <a:t>, omission</a:t>
            </a:r>
          </a:p>
          <a:p>
            <a:r>
              <a:rPr lang="en-US" altLang="zh-TW" dirty="0"/>
              <a:t>Experiments have been made </a:t>
            </a:r>
          </a:p>
          <a:p>
            <a:pPr lvl="1"/>
            <a:r>
              <a:rPr lang="en-US" altLang="zh-TW" dirty="0"/>
              <a:t>Some improvement with smaller documents</a:t>
            </a:r>
          </a:p>
          <a:p>
            <a:pPr lvl="1"/>
            <a:r>
              <a:rPr lang="en-US" altLang="zh-TW" dirty="0"/>
              <a:t>Any improvement is quite small</a:t>
            </a:r>
            <a:endParaRPr lang="el-GR" altLang="zh-TW" dirty="0"/>
          </a:p>
        </p:txBody>
      </p:sp>
    </p:spTree>
    <p:extLst>
      <p:ext uri="{BB962C8B-B14F-4D97-AF65-F5344CB8AC3E}">
        <p14:creationId xmlns:p14="http://schemas.microsoft.com/office/powerpoint/2010/main" val="4188694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Two-level morphology depends on using two composed transducers to capture complex morphological phenomena</a:t>
            </a:r>
          </a:p>
          <a:p>
            <a:r>
              <a:rPr lang="de-DE" dirty="0" smtClean="0"/>
              <a:t>The example we looked at involved the orthography of realizing the plural morpheme "-s" in English</a:t>
            </a:r>
          </a:p>
          <a:p>
            <a:r>
              <a:rPr lang="de-DE" dirty="0" smtClean="0"/>
              <a:t>Two-level morphology is the technology behind most morphological analysis systems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218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598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Today we will briefly discuss two-level </a:t>
            </a:r>
            <a:r>
              <a:rPr lang="de-DE" dirty="0" smtClean="0"/>
              <a:t>morphology</a:t>
            </a:r>
          </a:p>
          <a:p>
            <a:r>
              <a:rPr lang="de-DE" dirty="0" smtClean="0"/>
              <a:t>Then Luisa will present an exercise showing how to use these concepts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94221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Credits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Adapted from </a:t>
            </a:r>
            <a:r>
              <a:rPr lang="en-US" altLang="zh-TW" dirty="0"/>
              <a:t>a lecture by Ching-Long </a:t>
            </a:r>
            <a:r>
              <a:rPr lang="en-US" altLang="zh-TW" dirty="0" err="1" smtClean="0"/>
              <a:t>Yeh</a:t>
            </a:r>
            <a:r>
              <a:rPr lang="en-US" altLang="zh-TW" dirty="0" smtClean="0"/>
              <a:t>, Tatung University</a:t>
            </a:r>
          </a:p>
          <a:p>
            <a:r>
              <a:rPr lang="en-US" altLang="zh-TW" dirty="0" smtClean="0"/>
              <a:t>Which was adapted from</a:t>
            </a:r>
            <a:r>
              <a:rPr lang="en-US" altLang="zh-TW"/>
              <a:t>: </a:t>
            </a:r>
            <a:endParaRPr lang="en-US" altLang="zh-TW" smtClean="0"/>
          </a:p>
          <a:p>
            <a:r>
              <a:rPr lang="en-US" altLang="zh-TW" smtClean="0"/>
              <a:t>Chapter </a:t>
            </a:r>
            <a:r>
              <a:rPr lang="en-US" altLang="zh-TW" dirty="0"/>
              <a:t>3</a:t>
            </a:r>
            <a:r>
              <a:rPr lang="zh-TW" altLang="en-US" dirty="0"/>
              <a:t> </a:t>
            </a:r>
            <a:r>
              <a:rPr lang="de-DE" altLang="zh-TW" dirty="0" smtClean="0"/>
              <a:t>Morphology and Finite-State Transducers</a:t>
            </a:r>
          </a:p>
          <a:p>
            <a:r>
              <a:rPr lang="en-US" altLang="zh-TW" i="1" dirty="0" smtClean="0"/>
              <a:t>Speech and Language Processing</a:t>
            </a:r>
          </a:p>
          <a:p>
            <a:r>
              <a:rPr lang="en-US" altLang="zh-TW" i="1" dirty="0" smtClean="0"/>
              <a:t>An </a:t>
            </a:r>
            <a:r>
              <a:rPr lang="en-US" altLang="zh-TW" i="1" dirty="0"/>
              <a:t>Introduction to Natural Language Processing, Computational Linguistics, and Speech </a:t>
            </a:r>
            <a:r>
              <a:rPr lang="en-US" altLang="zh-TW" i="1" dirty="0" smtClean="0"/>
              <a:t>Recognition</a:t>
            </a:r>
          </a:p>
          <a:p>
            <a:r>
              <a:rPr lang="en-US" altLang="zh-TW" dirty="0" smtClean="0"/>
              <a:t>Daniel </a:t>
            </a:r>
            <a:r>
              <a:rPr lang="en-US" altLang="zh-TW" dirty="0" err="1"/>
              <a:t>Jurafsky</a:t>
            </a:r>
            <a:r>
              <a:rPr lang="en-US" altLang="zh-TW" dirty="0"/>
              <a:t> and</a:t>
            </a:r>
            <a:r>
              <a:rPr lang="en-US" altLang="zh-TW" dirty="0">
                <a:latin typeface="Arial"/>
              </a:rPr>
              <a:t> </a:t>
            </a:r>
            <a:r>
              <a:rPr lang="en-US" altLang="zh-TW" dirty="0"/>
              <a:t>James H. Martin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391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Two-Level Morphology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Two-level morphology is a key idea for dealing with morphology in a finite state framework</a:t>
            </a:r>
          </a:p>
          <a:p>
            <a:r>
              <a:rPr lang="de-DE" dirty="0" smtClean="0"/>
              <a:t>The critical generalization is that it is difficult to deal with things like orthographic rules in English with a single transducer</a:t>
            </a:r>
          </a:p>
          <a:p>
            <a:r>
              <a:rPr lang="de-DE" dirty="0" smtClean="0"/>
              <a:t>The key to making this work will be to use </a:t>
            </a:r>
            <a:r>
              <a:rPr lang="de-DE" b="1" dirty="0" smtClean="0"/>
              <a:t>two transducers</a:t>
            </a:r>
          </a:p>
          <a:p>
            <a:r>
              <a:rPr lang="de-DE" dirty="0" smtClean="0"/>
              <a:t>Recall that we can </a:t>
            </a:r>
            <a:r>
              <a:rPr lang="de-DE" b="1" dirty="0" smtClean="0"/>
              <a:t>compose</a:t>
            </a:r>
            <a:r>
              <a:rPr lang="de-DE" dirty="0" smtClean="0"/>
              <a:t> transducers</a:t>
            </a:r>
          </a:p>
          <a:p>
            <a:pPr lvl="1"/>
            <a:r>
              <a:rPr lang="de-DE" dirty="0" smtClean="0"/>
              <a:t>Composing intuitively means we feed the output of the first transducer as the input to the second transducer</a:t>
            </a:r>
          </a:p>
        </p:txBody>
      </p:sp>
    </p:spTree>
    <p:extLst>
      <p:ext uri="{BB962C8B-B14F-4D97-AF65-F5344CB8AC3E}">
        <p14:creationId xmlns:p14="http://schemas.microsoft.com/office/powerpoint/2010/main" val="352372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2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D3E6-9BC2-4113-9D96-782E7D3BA27F}" type="slidenum">
              <a:rPr lang="zh-TW" altLang="en-US">
                <a:solidFill>
                  <a:srgbClr val="808080"/>
                </a:solidFill>
              </a:rPr>
              <a:pPr/>
              <a:t>5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3.2 Finite-State Morphological Parsing</a:t>
            </a:r>
            <a:br>
              <a:rPr lang="en-US" altLang="zh-TW" sz="3200"/>
            </a:br>
            <a:r>
              <a:rPr lang="en-US" altLang="zh-TW" sz="3200"/>
              <a:t> </a:t>
            </a:r>
            <a:r>
              <a:rPr lang="en-US" altLang="zh-TW" sz="2400"/>
              <a:t>Morphological Parsing with FST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8207375" cy="1735138"/>
          </a:xfrm>
        </p:spPr>
        <p:txBody>
          <a:bodyPr/>
          <a:lstStyle/>
          <a:p>
            <a:r>
              <a:rPr lang="en-US" altLang="zh-TW" sz="1800"/>
              <a:t>Inversion is useful because it makes it easy to convert a FST-as-parser into an FST-as-generator.</a:t>
            </a:r>
          </a:p>
          <a:p>
            <a:r>
              <a:rPr lang="en-US" altLang="zh-TW" sz="1800"/>
              <a:t>Composition is useful because it allows us to take two transducers than run in series and replace them with one complex transducer.</a:t>
            </a:r>
          </a:p>
          <a:p>
            <a:pPr lvl="1"/>
            <a:r>
              <a:rPr lang="en-US" altLang="zh-TW" sz="1600" i="1"/>
              <a:t>T</a:t>
            </a:r>
            <a:r>
              <a:rPr lang="en-US" altLang="zh-TW" sz="1600" baseline="-25000"/>
              <a:t>1</a:t>
            </a:r>
            <a:r>
              <a:rPr lang="zh-TW" altLang="en-US" sz="1600">
                <a:sym typeface="Symbol" pitchFamily="18" charset="2"/>
              </a:rPr>
              <a:t>。</a:t>
            </a:r>
            <a:r>
              <a:rPr lang="en-US" altLang="zh-TW" sz="1600" i="1"/>
              <a:t>T</a:t>
            </a:r>
            <a:r>
              <a:rPr lang="en-US" altLang="zh-TW" sz="1600" baseline="-25000"/>
              <a:t>2</a:t>
            </a:r>
            <a:r>
              <a:rPr lang="en-US" altLang="zh-TW" sz="1600"/>
              <a:t>(</a:t>
            </a:r>
            <a:r>
              <a:rPr lang="en-US" altLang="zh-TW" sz="1600" i="1"/>
              <a:t>S</a:t>
            </a:r>
            <a:r>
              <a:rPr lang="en-US" altLang="zh-TW" sz="1600"/>
              <a:t>) = </a:t>
            </a:r>
            <a:r>
              <a:rPr lang="en-US" altLang="zh-TW" sz="1600" i="1"/>
              <a:t>T</a:t>
            </a:r>
            <a:r>
              <a:rPr lang="en-US" altLang="zh-TW" sz="1600" baseline="-25000"/>
              <a:t>2</a:t>
            </a:r>
            <a:r>
              <a:rPr lang="en-US" altLang="zh-TW" sz="1600"/>
              <a:t>(</a:t>
            </a:r>
            <a:r>
              <a:rPr lang="en-US" altLang="zh-TW" sz="1600" i="1"/>
              <a:t>T</a:t>
            </a:r>
            <a:r>
              <a:rPr lang="en-US" altLang="zh-TW" sz="1600" baseline="-25000"/>
              <a:t>1</a:t>
            </a:r>
            <a:r>
              <a:rPr lang="en-US" altLang="zh-TW" sz="1600"/>
              <a:t>(</a:t>
            </a:r>
            <a:r>
              <a:rPr lang="en-US" altLang="zh-TW" sz="1600" i="1"/>
              <a:t>S</a:t>
            </a:r>
            <a:r>
              <a:rPr lang="en-US" altLang="zh-TW" sz="1600"/>
              <a:t>) )</a:t>
            </a:r>
          </a:p>
        </p:txBody>
      </p:sp>
      <p:pic>
        <p:nvPicPr>
          <p:cNvPr id="24371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0200" y="3933825"/>
            <a:ext cx="3810000" cy="1493838"/>
          </a:xfrm>
          <a:noFill/>
          <a:ln/>
        </p:spPr>
      </p:pic>
      <p:graphicFrame>
        <p:nvGraphicFramePr>
          <p:cNvPr id="243744" name="Group 32"/>
          <p:cNvGraphicFramePr>
            <a:graphicFrameLocks noGrp="1"/>
          </p:cNvGraphicFramePr>
          <p:nvPr>
            <p:ph sz="quarter" idx="3"/>
          </p:nvPr>
        </p:nvGraphicFramePr>
        <p:xfrm>
          <a:off x="4354513" y="4221163"/>
          <a:ext cx="4321175" cy="1481138"/>
        </p:xfrm>
        <a:graphic>
          <a:graphicData uri="http://schemas.openxmlformats.org/drawingml/2006/table">
            <a:tbl>
              <a:tblPr/>
              <a:tblGrid>
                <a:gridCol w="1223962"/>
                <a:gridCol w="1728788"/>
                <a:gridCol w="1368425"/>
              </a:tblGrid>
              <a:tr h="292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Reg-noun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Irreg-pl-noun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Irreg-sg-noun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6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fox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fog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aardvark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 o:e o:e s 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sheep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 o:i u:</a:t>
                      </a:r>
                      <a:r>
                        <a:rPr kumimoji="1" lang="el-GR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ε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s:c e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goose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sheep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mouse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3745" name="Text Box 33"/>
          <p:cNvSpPr txBox="1">
            <a:spLocks noChangeArrowheads="1"/>
          </p:cNvSpPr>
          <p:nvPr/>
        </p:nvSpPr>
        <p:spPr bwMode="auto">
          <a:xfrm>
            <a:off x="825500" y="5373688"/>
            <a:ext cx="3314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i="1" smtClean="0">
                <a:solidFill>
                  <a:srgbClr val="000000"/>
                </a:solidFill>
              </a:rPr>
              <a:t>A transducer for English nominal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i="1" smtClean="0">
                <a:solidFill>
                  <a:srgbClr val="000000"/>
                </a:solidFill>
              </a:rPr>
              <a:t>number inflection T</a:t>
            </a:r>
            <a:r>
              <a:rPr kumimoji="1" lang="en-US" altLang="zh-TW" i="1" baseline="-25000" smtClean="0">
                <a:solidFill>
                  <a:srgbClr val="000000"/>
                </a:solidFill>
              </a:rPr>
              <a:t>num</a:t>
            </a:r>
          </a:p>
        </p:txBody>
      </p:sp>
    </p:spTree>
    <p:extLst>
      <p:ext uri="{BB962C8B-B14F-4D97-AF65-F5344CB8AC3E}">
        <p14:creationId xmlns:p14="http://schemas.microsoft.com/office/powerpoint/2010/main" val="336407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9776"/>
            <a:ext cx="7772400" cy="1143000"/>
          </a:xfrm>
        </p:spPr>
        <p:txBody>
          <a:bodyPr/>
          <a:lstStyle/>
          <a:p>
            <a:r>
              <a:rPr lang="en-US" altLang="zh-TW" sz="3200"/>
              <a:t>3.2 Finite-State Morphological Parsing</a:t>
            </a:r>
            <a:br>
              <a:rPr lang="en-US" altLang="zh-TW" sz="3200"/>
            </a:br>
            <a:r>
              <a:rPr lang="en-US" altLang="zh-TW" sz="3200"/>
              <a:t> </a:t>
            </a:r>
            <a:r>
              <a:rPr lang="en-US" altLang="zh-TW" sz="2400"/>
              <a:t>Morphological Parsing with FST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3057" y="1772816"/>
            <a:ext cx="8207375" cy="1152128"/>
          </a:xfrm>
        </p:spPr>
        <p:txBody>
          <a:bodyPr/>
          <a:lstStyle/>
          <a:p>
            <a:r>
              <a:rPr lang="en-US" altLang="zh-TW" sz="1800" dirty="0" smtClean="0"/>
              <a:t>Composition </a:t>
            </a:r>
            <a:r>
              <a:rPr lang="en-US" altLang="zh-TW" sz="1800" dirty="0"/>
              <a:t>is useful because it allows us to take two transducers than run in series and replace them with one complex transducer.</a:t>
            </a:r>
          </a:p>
          <a:p>
            <a:pPr lvl="1"/>
            <a:r>
              <a:rPr lang="en-US" altLang="zh-TW" sz="1600" i="1" dirty="0"/>
              <a:t>T</a:t>
            </a:r>
            <a:r>
              <a:rPr lang="en-US" altLang="zh-TW" sz="1600" baseline="-25000" dirty="0"/>
              <a:t>1</a:t>
            </a:r>
            <a:r>
              <a:rPr lang="zh-TW" altLang="en-US" sz="1600" dirty="0">
                <a:sym typeface="Symbol" pitchFamily="18" charset="2"/>
              </a:rPr>
              <a:t>。</a:t>
            </a:r>
            <a:r>
              <a:rPr lang="en-US" altLang="zh-TW" sz="1600" i="1" dirty="0"/>
              <a:t>T</a:t>
            </a:r>
            <a:r>
              <a:rPr lang="en-US" altLang="zh-TW" sz="1600" baseline="-25000" dirty="0"/>
              <a:t>2</a:t>
            </a:r>
            <a:r>
              <a:rPr lang="en-US" altLang="zh-TW" sz="1600" dirty="0"/>
              <a:t>(</a:t>
            </a:r>
            <a:r>
              <a:rPr lang="en-US" altLang="zh-TW" sz="1600" i="1" dirty="0"/>
              <a:t>S</a:t>
            </a:r>
            <a:r>
              <a:rPr lang="en-US" altLang="zh-TW" sz="1600" dirty="0"/>
              <a:t>) = </a:t>
            </a:r>
            <a:r>
              <a:rPr lang="en-US" altLang="zh-TW" sz="1600" i="1" dirty="0"/>
              <a:t>T</a:t>
            </a:r>
            <a:r>
              <a:rPr lang="en-US" altLang="zh-TW" sz="1600" baseline="-25000" dirty="0"/>
              <a:t>2</a:t>
            </a:r>
            <a:r>
              <a:rPr lang="en-US" altLang="zh-TW" sz="1600" dirty="0"/>
              <a:t>(</a:t>
            </a:r>
            <a:r>
              <a:rPr lang="en-US" altLang="zh-TW" sz="1600" i="1" dirty="0"/>
              <a:t>T</a:t>
            </a:r>
            <a:r>
              <a:rPr lang="en-US" altLang="zh-TW" sz="1600" baseline="-25000" dirty="0"/>
              <a:t>1</a:t>
            </a:r>
            <a:r>
              <a:rPr lang="en-US" altLang="zh-TW" sz="1600" dirty="0"/>
              <a:t>(</a:t>
            </a:r>
            <a:r>
              <a:rPr lang="en-US" altLang="zh-TW" sz="1600" i="1" dirty="0"/>
              <a:t>S</a:t>
            </a:r>
            <a:r>
              <a:rPr lang="en-US" altLang="zh-TW" sz="1600" dirty="0"/>
              <a:t>) )</a:t>
            </a:r>
          </a:p>
        </p:txBody>
      </p:sp>
      <p:pic>
        <p:nvPicPr>
          <p:cNvPr id="24371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551" y="4149080"/>
            <a:ext cx="6909038" cy="2708920"/>
          </a:xfrm>
          <a:noFill/>
          <a:ln/>
        </p:spPr>
      </p:pic>
      <p:graphicFrame>
        <p:nvGraphicFramePr>
          <p:cNvPr id="243744" name="Group 32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815456957"/>
              </p:ext>
            </p:extLst>
          </p:nvPr>
        </p:nvGraphicFramePr>
        <p:xfrm>
          <a:off x="4572000" y="2564904"/>
          <a:ext cx="4321175" cy="1481138"/>
        </p:xfrm>
        <a:graphic>
          <a:graphicData uri="http://schemas.openxmlformats.org/drawingml/2006/table">
            <a:tbl>
              <a:tblPr/>
              <a:tblGrid>
                <a:gridCol w="1223962"/>
                <a:gridCol w="1728788"/>
                <a:gridCol w="1368425"/>
              </a:tblGrid>
              <a:tr h="292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Reg</a:t>
                      </a: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-noun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Irreg-pl-noun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Irreg-sg-noun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6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fox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fog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aardvark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 o:e o:e s 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sheep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 o:i u:</a:t>
                      </a:r>
                      <a:r>
                        <a:rPr kumimoji="1" lang="el-GR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ε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s:c e</a:t>
                      </a:r>
                      <a:endParaRPr kumimoji="1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goose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sheep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mouse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3745" name="Text Box 33"/>
          <p:cNvSpPr txBox="1">
            <a:spLocks noChangeArrowheads="1"/>
          </p:cNvSpPr>
          <p:nvPr/>
        </p:nvSpPr>
        <p:spPr bwMode="auto">
          <a:xfrm>
            <a:off x="251520" y="3356992"/>
            <a:ext cx="3314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 b="0" i="1" dirty="0"/>
              <a:t>A transducer for English nominal </a:t>
            </a:r>
          </a:p>
          <a:p>
            <a:r>
              <a:rPr lang="en-US" altLang="zh-TW" sz="1800" b="0" i="1" dirty="0"/>
              <a:t>number inflection </a:t>
            </a:r>
            <a:r>
              <a:rPr lang="en-US" altLang="zh-TW" sz="1800" b="0" i="1" dirty="0" err="1"/>
              <a:t>T</a:t>
            </a:r>
            <a:r>
              <a:rPr lang="en-US" altLang="zh-TW" sz="1800" b="0" i="1" baseline="-25000" dirty="0" err="1"/>
              <a:t>num</a:t>
            </a:r>
            <a:endParaRPr lang="en-US" altLang="zh-TW" sz="1800" b="0" i="1" baseline="-25000" dirty="0"/>
          </a:p>
        </p:txBody>
      </p:sp>
    </p:spTree>
    <p:extLst>
      <p:ext uri="{BB962C8B-B14F-4D97-AF65-F5344CB8AC3E}">
        <p14:creationId xmlns:p14="http://schemas.microsoft.com/office/powerpoint/2010/main" val="336407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42AA-0FBA-46E4-952E-A085F120143C}" type="slidenum">
              <a:rPr lang="zh-TW" altLang="en-US"/>
              <a:pPr/>
              <a:t>7</a:t>
            </a:fld>
            <a:endParaRPr lang="en-US" altLang="zh-TW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3.2 Finite-State Morphological Parsing</a:t>
            </a:r>
            <a:br>
              <a:rPr lang="en-US" altLang="zh-TW" sz="3200"/>
            </a:br>
            <a:r>
              <a:rPr lang="en-US" altLang="zh-TW" sz="3200"/>
              <a:t> </a:t>
            </a:r>
            <a:r>
              <a:rPr lang="en-US" altLang="zh-TW" sz="2400"/>
              <a:t>Morphological Parsing with FST</a:t>
            </a:r>
          </a:p>
        </p:txBody>
      </p:sp>
      <p:pic>
        <p:nvPicPr>
          <p:cNvPr id="24474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2420938"/>
            <a:ext cx="6335712" cy="3249612"/>
          </a:xfrm>
          <a:noFill/>
          <a:ln/>
        </p:spPr>
      </p:pic>
      <p:sp>
        <p:nvSpPr>
          <p:cNvPr id="244742" name="Text Box 6"/>
          <p:cNvSpPr txBox="1">
            <a:spLocks noChangeArrowheads="1"/>
          </p:cNvSpPr>
          <p:nvPr/>
        </p:nvSpPr>
        <p:spPr bwMode="auto">
          <a:xfrm>
            <a:off x="2124075" y="5538788"/>
            <a:ext cx="55197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 b="0" i="1"/>
              <a:t>The transducer T</a:t>
            </a:r>
            <a:r>
              <a:rPr lang="en-US" altLang="zh-TW" sz="1800" b="0" i="1" baseline="-25000"/>
              <a:t>stems</a:t>
            </a:r>
            <a:r>
              <a:rPr lang="en-US" altLang="zh-TW" sz="1800" b="0" i="1"/>
              <a:t>, which maps roots to their root-class</a:t>
            </a:r>
          </a:p>
        </p:txBody>
      </p:sp>
    </p:spTree>
    <p:extLst>
      <p:ext uri="{BB962C8B-B14F-4D97-AF65-F5344CB8AC3E}">
        <p14:creationId xmlns:p14="http://schemas.microsoft.com/office/powerpoint/2010/main" val="149465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>
                <a:solidFill>
                  <a:srgbClr val="808080"/>
                </a:solidFill>
              </a:rPr>
              <a:t>Morphology and FSTs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42AA-0FBA-46E4-952E-A085F120143C}" type="slidenum">
              <a:rPr lang="zh-TW" altLang="en-US">
                <a:solidFill>
                  <a:srgbClr val="808080"/>
                </a:solidFill>
              </a:rPr>
              <a:pPr/>
              <a:t>8</a:t>
            </a:fld>
            <a:endParaRPr lang="en-US" altLang="zh-TW">
              <a:solidFill>
                <a:srgbClr val="808080"/>
              </a:solidFill>
            </a:endParaRPr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3.2 Finite-State Morphological Parsing</a:t>
            </a:r>
            <a:br>
              <a:rPr lang="en-US" altLang="zh-TW" sz="3200"/>
            </a:br>
            <a:r>
              <a:rPr lang="en-US" altLang="zh-TW" sz="3200"/>
              <a:t> </a:t>
            </a:r>
            <a:r>
              <a:rPr lang="en-US" altLang="zh-TW" sz="2400"/>
              <a:t>Morphological Parsing with FST</a:t>
            </a:r>
          </a:p>
        </p:txBody>
      </p:sp>
      <p:pic>
        <p:nvPicPr>
          <p:cNvPr id="24474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2420938"/>
            <a:ext cx="6335712" cy="3249612"/>
          </a:xfrm>
          <a:noFill/>
          <a:ln/>
        </p:spPr>
      </p:pic>
      <p:sp>
        <p:nvSpPr>
          <p:cNvPr id="244742" name="Text Box 6"/>
          <p:cNvSpPr txBox="1">
            <a:spLocks noChangeArrowheads="1"/>
          </p:cNvSpPr>
          <p:nvPr/>
        </p:nvSpPr>
        <p:spPr bwMode="auto">
          <a:xfrm>
            <a:off x="2124075" y="5538788"/>
            <a:ext cx="55197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i="1" smtClean="0">
                <a:solidFill>
                  <a:srgbClr val="000000"/>
                </a:solidFill>
              </a:rPr>
              <a:t>The transducer T</a:t>
            </a:r>
            <a:r>
              <a:rPr kumimoji="1" lang="en-US" altLang="zh-TW" i="1" baseline="-25000" smtClean="0">
                <a:solidFill>
                  <a:srgbClr val="000000"/>
                </a:solidFill>
              </a:rPr>
              <a:t>stems</a:t>
            </a:r>
            <a:r>
              <a:rPr kumimoji="1" lang="en-US" altLang="zh-TW" i="1" smtClean="0">
                <a:solidFill>
                  <a:srgbClr val="000000"/>
                </a:solidFill>
              </a:rPr>
              <a:t>, which maps roots to their root-class</a:t>
            </a:r>
          </a:p>
        </p:txBody>
      </p:sp>
    </p:spTree>
    <p:extLst>
      <p:ext uri="{BB962C8B-B14F-4D97-AF65-F5344CB8AC3E}">
        <p14:creationId xmlns:p14="http://schemas.microsoft.com/office/powerpoint/2010/main" val="149465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Morphology and FSTs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A6EC0-D76F-4A23-83D5-1E75D97801DD}" type="slidenum">
              <a:rPr lang="zh-TW" altLang="en-US"/>
              <a:pPr/>
              <a:t>9</a:t>
            </a:fld>
            <a:endParaRPr lang="en-US" altLang="zh-TW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3.2 Finite-State Morphological Parsing</a:t>
            </a:r>
            <a:br>
              <a:rPr lang="en-US" altLang="zh-TW" sz="3200"/>
            </a:br>
            <a:r>
              <a:rPr lang="en-US" altLang="zh-TW" sz="3200"/>
              <a:t> </a:t>
            </a:r>
            <a:r>
              <a:rPr lang="en-US" altLang="zh-TW" sz="2400"/>
              <a:t>Morphological Parsing with FST</a:t>
            </a:r>
            <a:endParaRPr lang="zh-TW" altLang="en-US" sz="2400"/>
          </a:p>
        </p:txBody>
      </p:sp>
      <p:pic>
        <p:nvPicPr>
          <p:cNvPr id="208900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773238"/>
            <a:ext cx="5834063" cy="3957637"/>
          </a:xfrm>
          <a:noFill/>
          <a:ln/>
        </p:spPr>
      </p:pic>
      <p:sp>
        <p:nvSpPr>
          <p:cNvPr id="208902" name="Text Box 6"/>
          <p:cNvSpPr txBox="1">
            <a:spLocks noChangeArrowheads="1"/>
          </p:cNvSpPr>
          <p:nvPr/>
        </p:nvSpPr>
        <p:spPr bwMode="auto">
          <a:xfrm>
            <a:off x="684213" y="5734050"/>
            <a:ext cx="4375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 b="0" i="1"/>
              <a:t>A fleshed-out English nominal inflection FST </a:t>
            </a:r>
          </a:p>
          <a:p>
            <a:r>
              <a:rPr lang="en-US" altLang="zh-TW" sz="1800" b="0" i="1"/>
              <a:t>T</a:t>
            </a:r>
            <a:r>
              <a:rPr lang="en-US" altLang="zh-TW" sz="1800" b="0" i="1" baseline="-25000"/>
              <a:t>lex</a:t>
            </a:r>
            <a:r>
              <a:rPr lang="en-US" altLang="zh-TW" sz="1800" b="0" i="1"/>
              <a:t> = T</a:t>
            </a:r>
            <a:r>
              <a:rPr lang="en-US" altLang="zh-TW" sz="1800" b="0" i="1" baseline="-25000"/>
              <a:t>num</a:t>
            </a:r>
            <a:r>
              <a:rPr lang="zh-TW" altLang="en-US" sz="1800" b="0" i="1"/>
              <a:t>。</a:t>
            </a:r>
            <a:r>
              <a:rPr lang="en-US" altLang="zh-TW" sz="1800" b="0" i="1"/>
              <a:t>T</a:t>
            </a:r>
            <a:r>
              <a:rPr lang="en-US" altLang="zh-TW" sz="1800" b="0" i="1" baseline="-25000"/>
              <a:t>stems</a:t>
            </a:r>
          </a:p>
        </p:txBody>
      </p:sp>
      <p:sp>
        <p:nvSpPr>
          <p:cNvPr id="208903" name="Text Box 7"/>
          <p:cNvSpPr txBox="1">
            <a:spLocks noChangeArrowheads="1"/>
          </p:cNvSpPr>
          <p:nvPr/>
        </p:nvSpPr>
        <p:spPr bwMode="auto">
          <a:xfrm>
            <a:off x="6300788" y="2060575"/>
            <a:ext cx="20780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0"/>
              <a:t>^: morpheme boundary</a:t>
            </a:r>
          </a:p>
          <a:p>
            <a:r>
              <a:rPr lang="en-US" altLang="zh-TW" sz="1600" b="0"/>
              <a:t>#: word boundary</a:t>
            </a:r>
          </a:p>
        </p:txBody>
      </p:sp>
      <p:pic>
        <p:nvPicPr>
          <p:cNvPr id="208904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65638" y="4770438"/>
            <a:ext cx="4427537" cy="81915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76668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862</Words>
  <Application>Microsoft Office PowerPoint</Application>
  <PresentationFormat>On-screen Show (4:3)</PresentationFormat>
  <Paragraphs>148</Paragraphs>
  <Slides>18</Slides>
  <Notes>0</Notes>
  <HiddenSlides>2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Larissa-Design</vt:lpstr>
      <vt:lpstr>預設簡報設計</vt:lpstr>
      <vt:lpstr>1_預設簡報設計</vt:lpstr>
      <vt:lpstr>點陣圖影像</vt:lpstr>
      <vt:lpstr>Two Level Morphology</vt:lpstr>
      <vt:lpstr>Outline</vt:lpstr>
      <vt:lpstr>Credits</vt:lpstr>
      <vt:lpstr>Two-Level Morphology</vt:lpstr>
      <vt:lpstr>3.2 Finite-State Morphological Parsing  Morphological Parsing with FST</vt:lpstr>
      <vt:lpstr>3.2 Finite-State Morphological Parsing  Morphological Parsing with FST</vt:lpstr>
      <vt:lpstr>3.2 Finite-State Morphological Parsing  Morphological Parsing with FST</vt:lpstr>
      <vt:lpstr>3.2 Finite-State Morphological Parsing  Morphological Parsing with FST</vt:lpstr>
      <vt:lpstr>3.2 Finite-State Morphological Parsing  Morphological Parsing with FST</vt:lpstr>
      <vt:lpstr>3.2 Finite-State Morphological Parsing  Orthographic Rules and FSTs</vt:lpstr>
      <vt:lpstr>3.2 Finite-State Morphological Parsing   Orthographic Rules and FSTs</vt:lpstr>
      <vt:lpstr>3.2 Finite-State Morphological Parsing   Orthographic Rules and FSTs</vt:lpstr>
      <vt:lpstr>3.3 Combining FST Lexicon and Rules</vt:lpstr>
      <vt:lpstr>3.3 Combining FST Lexicon and Rules</vt:lpstr>
      <vt:lpstr>3.3 Combining FST Lexicon and Rules</vt:lpstr>
      <vt:lpstr>3.4 Lexicon-Free FSTs: the Porter Stemmer</vt:lpstr>
      <vt:lpstr>Summary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Finite State Morphology</dc:title>
  <dc:creator>Alex Fraser</dc:creator>
  <cp:lastModifiedBy>alex</cp:lastModifiedBy>
  <cp:revision>115</cp:revision>
  <dcterms:created xsi:type="dcterms:W3CDTF">2015-04-08T08:29:46Z</dcterms:created>
  <dcterms:modified xsi:type="dcterms:W3CDTF">2016-05-25T09:43:09Z</dcterms:modified>
</cp:coreProperties>
</file>