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70"/>
  </p:notesMasterIdLst>
  <p:sldIdLst>
    <p:sldId id="256" r:id="rId4"/>
    <p:sldId id="302" r:id="rId5"/>
    <p:sldId id="303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381" r:id="rId28"/>
    <p:sldId id="382" r:id="rId29"/>
    <p:sldId id="383" r:id="rId30"/>
    <p:sldId id="384" r:id="rId31"/>
    <p:sldId id="385" r:id="rId32"/>
    <p:sldId id="386" r:id="rId33"/>
    <p:sldId id="387" r:id="rId34"/>
    <p:sldId id="388" r:id="rId35"/>
    <p:sldId id="389" r:id="rId36"/>
    <p:sldId id="390" r:id="rId37"/>
    <p:sldId id="391" r:id="rId38"/>
    <p:sldId id="392" r:id="rId39"/>
    <p:sldId id="393" r:id="rId40"/>
    <p:sldId id="394" r:id="rId41"/>
    <p:sldId id="395" r:id="rId42"/>
    <p:sldId id="396" r:id="rId43"/>
    <p:sldId id="397" r:id="rId44"/>
    <p:sldId id="398" r:id="rId45"/>
    <p:sldId id="399" r:id="rId46"/>
    <p:sldId id="400" r:id="rId47"/>
    <p:sldId id="401" r:id="rId48"/>
    <p:sldId id="402" r:id="rId49"/>
    <p:sldId id="403" r:id="rId50"/>
    <p:sldId id="404" r:id="rId51"/>
    <p:sldId id="405" r:id="rId52"/>
    <p:sldId id="406" r:id="rId53"/>
    <p:sldId id="407" r:id="rId54"/>
    <p:sldId id="408" r:id="rId55"/>
    <p:sldId id="409" r:id="rId56"/>
    <p:sldId id="410" r:id="rId57"/>
    <p:sldId id="411" r:id="rId58"/>
    <p:sldId id="413" r:id="rId59"/>
    <p:sldId id="414" r:id="rId60"/>
    <p:sldId id="415" r:id="rId61"/>
    <p:sldId id="428" r:id="rId62"/>
    <p:sldId id="426" r:id="rId63"/>
    <p:sldId id="427" r:id="rId64"/>
    <p:sldId id="425" r:id="rId65"/>
    <p:sldId id="423" r:id="rId66"/>
    <p:sldId id="419" r:id="rId67"/>
    <p:sldId id="422" r:id="rId68"/>
    <p:sldId id="412" r:id="rId6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tableStyles" Target="tableStyle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A6AEA-F54B-49CA-997B-6B9A13BAFF9D}" type="datetimeFigureOut">
              <a:rPr lang="de-DE" smtClean="0"/>
              <a:t>02.05.2016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01F35-6FC5-487C-B3A3-888124A3F5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688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7327529-7AF0-4796-A7C3-D4478E7F7337}" type="slidenum">
              <a:rPr lang="en-US" altLang="de-DE">
                <a:solidFill>
                  <a:prstClr val="black"/>
                </a:solidFill>
                <a:latin typeface="Times" charset="0"/>
              </a:rPr>
              <a:pPr/>
              <a:t>3</a:t>
            </a:fld>
            <a:endParaRPr lang="en-US" altLang="de-DE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292F5EA-0598-42F0-985C-273CD0745C63}" type="slidenum">
              <a:rPr lang="en-US" altLang="de-DE">
                <a:latin typeface="Times" charset="0"/>
              </a:rPr>
              <a:pPr/>
              <a:t>16</a:t>
            </a:fld>
            <a:endParaRPr lang="en-US" altLang="de-DE">
              <a:latin typeface="Times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C312EA4-8B40-460C-8D95-D027A2B17A49}" type="slidenum">
              <a:rPr lang="en-US" altLang="de-DE">
                <a:latin typeface="Times" charset="0"/>
              </a:rPr>
              <a:pPr/>
              <a:t>17</a:t>
            </a:fld>
            <a:endParaRPr lang="en-US" altLang="de-DE">
              <a:latin typeface="Times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6A8D20E-0303-4335-8643-0F248CA91FED}" type="slidenum">
              <a:rPr lang="en-US" altLang="de-DE">
                <a:latin typeface="Times" charset="0"/>
              </a:rPr>
              <a:pPr/>
              <a:t>18</a:t>
            </a:fld>
            <a:endParaRPr lang="en-US" altLang="de-DE">
              <a:latin typeface="Times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B58D615-722C-4FEA-85FC-7A600F3E4331}" type="slidenum">
              <a:rPr lang="en-US" altLang="de-DE">
                <a:latin typeface="Times" charset="0"/>
              </a:rPr>
              <a:pPr/>
              <a:t>19</a:t>
            </a:fld>
            <a:endParaRPr lang="en-US" altLang="de-DE">
              <a:latin typeface="Times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53FF73D-9AA7-4CA3-A5A1-1DB90A4E7A9F}" type="slidenum">
              <a:rPr lang="en-US" altLang="de-DE">
                <a:latin typeface="Times" charset="0"/>
              </a:rPr>
              <a:pPr/>
              <a:t>20</a:t>
            </a:fld>
            <a:endParaRPr lang="en-US" altLang="de-DE">
              <a:latin typeface="Times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BFEEC4-DE6F-4569-BE5B-1B93CF8BE6B9}" type="slidenum">
              <a:rPr lang="en-US" altLang="de-DE">
                <a:latin typeface="Times" charset="0"/>
              </a:rPr>
              <a:pPr/>
              <a:t>21</a:t>
            </a:fld>
            <a:endParaRPr lang="en-US" altLang="de-DE">
              <a:latin typeface="Times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81109D6-6D3D-4759-8979-B746906B25B3}" type="slidenum">
              <a:rPr lang="en-US" altLang="de-DE">
                <a:latin typeface="Times" charset="0"/>
              </a:rPr>
              <a:pPr/>
              <a:t>25</a:t>
            </a:fld>
            <a:endParaRPr lang="en-US" altLang="de-DE">
              <a:latin typeface="Times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01CBF0-1251-45A4-AEC9-6ECDB1EA133A}" type="slidenum">
              <a:rPr lang="en-US" altLang="de-DE">
                <a:latin typeface="Times" charset="0"/>
              </a:rPr>
              <a:pPr/>
              <a:t>27</a:t>
            </a:fld>
            <a:endParaRPr lang="en-US" altLang="de-DE">
              <a:latin typeface="Times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6387F3F-77ED-479D-B7ED-2EBE450A7D37}" type="slidenum">
              <a:rPr lang="en-US" altLang="de-DE">
                <a:latin typeface="Times" charset="0"/>
              </a:rPr>
              <a:pPr/>
              <a:t>29</a:t>
            </a:fld>
            <a:endParaRPr lang="en-US" altLang="de-DE">
              <a:latin typeface="Times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2E58770-E27C-4CF1-881B-594734C9752C}" type="slidenum">
              <a:rPr lang="en-US" altLang="de-DE">
                <a:latin typeface="Times" charset="0"/>
              </a:rPr>
              <a:pPr/>
              <a:t>30</a:t>
            </a:fld>
            <a:endParaRPr lang="en-US" altLang="de-DE">
              <a:latin typeface="Times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0E07996-F8A7-461D-9DEC-D5F5244A61B7}" type="slidenum">
              <a:rPr lang="en-US" altLang="de-DE">
                <a:latin typeface="Times" charset="0"/>
              </a:rPr>
              <a:pPr/>
              <a:t>4</a:t>
            </a:fld>
            <a:endParaRPr lang="en-US" altLang="de-DE">
              <a:latin typeface="Times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DF0C3F8-4349-4409-A729-A2C12F76BA8B}" type="slidenum">
              <a:rPr lang="en-US" altLang="de-DE">
                <a:latin typeface="Times" charset="0"/>
              </a:rPr>
              <a:pPr/>
              <a:t>32</a:t>
            </a:fld>
            <a:endParaRPr lang="en-US" altLang="de-DE">
              <a:latin typeface="Times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2C248CC-7900-4C14-8CCA-D1A7BE36C766}" type="slidenum">
              <a:rPr lang="en-US" altLang="de-DE">
                <a:latin typeface="Times" charset="0"/>
              </a:rPr>
              <a:pPr/>
              <a:t>33</a:t>
            </a:fld>
            <a:endParaRPr lang="en-US" altLang="de-DE">
              <a:latin typeface="Times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14798D9-CFB9-4C5C-92C7-A3C2B02C10D5}" type="slidenum">
              <a:rPr lang="en-US" altLang="de-DE">
                <a:latin typeface="Times" charset="0"/>
              </a:rPr>
              <a:pPr/>
              <a:t>34</a:t>
            </a:fld>
            <a:endParaRPr lang="en-US" altLang="de-DE">
              <a:latin typeface="Times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F9BA9FC-7C3A-4542-97EB-ACF0B4D3BC1A}" type="slidenum">
              <a:rPr lang="en-US" altLang="de-DE">
                <a:latin typeface="Times" charset="0"/>
              </a:rPr>
              <a:pPr/>
              <a:t>37</a:t>
            </a:fld>
            <a:endParaRPr lang="en-US" altLang="de-DE">
              <a:latin typeface="Times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5E62C8B-6053-4472-889F-7946FF5D4C9D}" type="slidenum">
              <a:rPr lang="en-US" altLang="de-DE">
                <a:latin typeface="Times" charset="0"/>
              </a:rPr>
              <a:pPr/>
              <a:t>38</a:t>
            </a:fld>
            <a:endParaRPr lang="en-US" altLang="de-DE">
              <a:latin typeface="Times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3EAF7B-A8EA-4531-8A70-057D9A0B99DC}" type="slidenum">
              <a:rPr lang="en-US" altLang="de-DE">
                <a:latin typeface="Times" charset="0"/>
              </a:rPr>
              <a:pPr/>
              <a:t>39</a:t>
            </a:fld>
            <a:endParaRPr lang="en-US" altLang="de-DE">
              <a:latin typeface="Times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A2EBB2F-2582-4FE5-9AB3-6EA3A29DDE59}" type="slidenum">
              <a:rPr lang="en-US" altLang="de-DE">
                <a:latin typeface="Times" charset="0"/>
              </a:rPr>
              <a:pPr/>
              <a:t>40</a:t>
            </a:fld>
            <a:endParaRPr lang="en-US" altLang="de-DE">
              <a:latin typeface="Times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55B642D-9340-43EB-9FEA-C45C73701CE1}" type="slidenum">
              <a:rPr lang="en-US" altLang="de-DE">
                <a:latin typeface="Times" charset="0"/>
              </a:rPr>
              <a:pPr/>
              <a:t>41</a:t>
            </a:fld>
            <a:endParaRPr lang="en-US" altLang="de-DE">
              <a:latin typeface="Times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6BDB009-E004-461B-9BF8-84769B617AE5}" type="slidenum">
              <a:rPr lang="en-US" altLang="de-DE">
                <a:latin typeface="Times" charset="0"/>
              </a:rPr>
              <a:pPr/>
              <a:t>42</a:t>
            </a:fld>
            <a:endParaRPr lang="en-US" altLang="de-DE">
              <a:latin typeface="Times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0110510-046D-4CE4-9234-AECCA64E4853}" type="slidenum">
              <a:rPr lang="en-US" altLang="de-DE">
                <a:latin typeface="Times" charset="0"/>
              </a:rPr>
              <a:pPr/>
              <a:t>43</a:t>
            </a:fld>
            <a:endParaRPr lang="en-US" altLang="de-DE">
              <a:latin typeface="Times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4EB5E4E-678E-4089-8896-C1983DAB71FA}" type="slidenum">
              <a:rPr lang="en-US" altLang="de-DE">
                <a:latin typeface="Times" charset="0"/>
              </a:rPr>
              <a:pPr/>
              <a:t>5</a:t>
            </a:fld>
            <a:endParaRPr lang="en-US" altLang="de-DE">
              <a:latin typeface="Times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AF76046-7BAA-4E44-8186-DECEA59DECBC}" type="slidenum">
              <a:rPr lang="en-US" altLang="de-DE">
                <a:latin typeface="Times" charset="0"/>
              </a:rPr>
              <a:pPr/>
              <a:t>44</a:t>
            </a:fld>
            <a:endParaRPr lang="en-US" altLang="de-DE">
              <a:latin typeface="Times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24EB4F5-5607-4967-B6AB-71B52151D005}" type="slidenum">
              <a:rPr lang="en-US" altLang="de-DE">
                <a:latin typeface="Times" charset="0"/>
              </a:rPr>
              <a:pPr/>
              <a:t>45</a:t>
            </a:fld>
            <a:endParaRPr lang="en-US" altLang="de-DE">
              <a:latin typeface="Times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F25EF5B-4C79-4B3C-860E-706E067FF410}" type="slidenum">
              <a:rPr lang="en-US" altLang="de-DE">
                <a:latin typeface="Times" charset="0"/>
              </a:rPr>
              <a:pPr/>
              <a:t>46</a:t>
            </a:fld>
            <a:endParaRPr lang="en-US" altLang="de-DE">
              <a:latin typeface="Times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FF3FFC9-4936-4B54-9651-0236309D3DF6}" type="slidenum">
              <a:rPr lang="en-US" altLang="de-DE">
                <a:latin typeface="Times" charset="0"/>
              </a:rPr>
              <a:pPr/>
              <a:t>47</a:t>
            </a:fld>
            <a:endParaRPr lang="en-US" altLang="de-DE">
              <a:latin typeface="Times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B204F32-3586-489B-A322-A871400C1115}" type="slidenum">
              <a:rPr lang="en-US" altLang="de-DE">
                <a:latin typeface="Times" charset="0"/>
              </a:rPr>
              <a:pPr/>
              <a:t>50</a:t>
            </a:fld>
            <a:endParaRPr lang="en-US" altLang="de-DE">
              <a:latin typeface="Times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A26B2CD-6A35-4641-8033-9151B501F0E1}" type="slidenum">
              <a:rPr lang="en-US" altLang="de-DE">
                <a:latin typeface="Times" charset="0"/>
              </a:rPr>
              <a:pPr/>
              <a:t>51</a:t>
            </a:fld>
            <a:endParaRPr lang="en-US" altLang="de-DE">
              <a:latin typeface="Times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C7FD5CD-DCBF-40CE-B75F-DFEDDB88EBB1}" type="slidenum">
              <a:rPr lang="en-US" altLang="de-DE">
                <a:latin typeface="Times" charset="0"/>
              </a:rPr>
              <a:pPr/>
              <a:t>52</a:t>
            </a:fld>
            <a:endParaRPr lang="en-US" altLang="de-DE">
              <a:latin typeface="Times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263A43F-A5C1-4AD9-B202-A64880CD19BC}" type="slidenum">
              <a:rPr lang="en-US" altLang="de-DE">
                <a:latin typeface="Times" charset="0"/>
              </a:rPr>
              <a:pPr/>
              <a:t>53</a:t>
            </a:fld>
            <a:endParaRPr lang="en-US" altLang="de-DE">
              <a:latin typeface="Times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7B8831D-2072-4031-AE43-C89472ED82AC}" type="slidenum">
              <a:rPr lang="en-US" altLang="de-DE">
                <a:latin typeface="Times" charset="0"/>
              </a:rPr>
              <a:pPr/>
              <a:t>54</a:t>
            </a:fld>
            <a:endParaRPr lang="en-US" altLang="de-DE">
              <a:latin typeface="Times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769D312-332E-41B4-BA64-02E5AA260541}" type="slidenum">
              <a:rPr lang="en-US" altLang="de-DE">
                <a:latin typeface="Times" charset="0"/>
              </a:rPr>
              <a:pPr/>
              <a:t>66</a:t>
            </a:fld>
            <a:endParaRPr lang="en-US" altLang="de-DE">
              <a:latin typeface="Times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7568298-CD58-4DF4-B648-FD8E1A215D32}" type="slidenum">
              <a:rPr lang="en-US" altLang="de-DE">
                <a:latin typeface="Times" charset="0"/>
              </a:rPr>
              <a:pPr/>
              <a:t>6</a:t>
            </a:fld>
            <a:endParaRPr lang="en-US" altLang="de-DE">
              <a:latin typeface="Times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161816-20C6-4058-9E66-25BD3FDFB0D1}" type="slidenum">
              <a:rPr lang="en-US" altLang="de-DE">
                <a:latin typeface="Times" charset="0"/>
              </a:rPr>
              <a:pPr/>
              <a:t>7</a:t>
            </a:fld>
            <a:endParaRPr lang="en-US" altLang="de-DE">
              <a:latin typeface="Times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E2E774-E23E-4C8B-BFA5-88D9BFCBD6D9}" type="slidenum">
              <a:rPr lang="en-US" altLang="de-DE">
                <a:latin typeface="Times" charset="0"/>
              </a:rPr>
              <a:pPr/>
              <a:t>9</a:t>
            </a:fld>
            <a:endParaRPr lang="en-US" altLang="de-DE">
              <a:latin typeface="Times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AB4155D-4AB3-40D5-B9A6-CDDA85072C54}" type="slidenum">
              <a:rPr lang="en-US" altLang="de-DE">
                <a:latin typeface="Times" charset="0"/>
              </a:rPr>
              <a:pPr/>
              <a:t>10</a:t>
            </a:fld>
            <a:endParaRPr lang="en-US" altLang="de-DE">
              <a:latin typeface="Times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8E4FF61-0C94-4CBA-9F97-7E8B719BC399}" type="slidenum">
              <a:rPr lang="en-US" altLang="de-DE">
                <a:latin typeface="Times" charset="0"/>
              </a:rPr>
              <a:pPr/>
              <a:t>12</a:t>
            </a:fld>
            <a:endParaRPr lang="en-US" altLang="de-DE">
              <a:latin typeface="Times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C63F339-2EC3-4938-B1B2-6868AFBA829F}" type="slidenum">
              <a:rPr lang="en-US" altLang="de-DE">
                <a:latin typeface="Times" charset="0"/>
              </a:rPr>
              <a:pPr/>
              <a:t>13</a:t>
            </a:fld>
            <a:endParaRPr lang="en-US" altLang="de-DE">
              <a:latin typeface="Times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/>
              <a:t>02.05.2016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307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/>
              <a:t>02.05.2016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182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/>
              <a:t>02.05.2016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433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0513" y="2546350"/>
            <a:ext cx="711200" cy="474663"/>
            <a:chOff x="720" y="336"/>
            <a:chExt cx="624" cy="43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de-DE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de-DE" altLang="de-DE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14338" y="2968625"/>
            <a:ext cx="738187" cy="474663"/>
            <a:chOff x="912" y="2640"/>
            <a:chExt cx="672" cy="43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de-DE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de-DE" altLang="de-DE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DE" altLang="de-DE" smtClean="0">
              <a:solidFill>
                <a:srgbClr val="000000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DE" altLang="de-DE" smtClean="0">
              <a:solidFill>
                <a:srgbClr val="000000"/>
              </a:solidFill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de-DE" altLang="de-DE" sz="2400" smtClean="0">
              <a:solidFill>
                <a:srgbClr val="000000"/>
              </a:solidFill>
            </a:endParaRPr>
          </a:p>
        </p:txBody>
      </p:sp>
      <p:pic>
        <p:nvPicPr>
          <p:cNvPr id="13" name="Picture 16" descr="came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800600"/>
            <a:ext cx="1646238" cy="170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1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de-DE" noProof="0" smtClean="0"/>
              <a:t>Click to edit Master title style</a:t>
            </a:r>
          </a:p>
        </p:txBody>
      </p:sp>
      <p:sp>
        <p:nvSpPr>
          <p:cNvPr id="15361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de-DE" noProof="0" smtClean="0"/>
              <a:t>Click to edit Master subtitle style</a:t>
            </a:r>
          </a:p>
        </p:txBody>
      </p:sp>
      <p:sp>
        <p:nvSpPr>
          <p:cNvPr id="14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de-DE">
              <a:solidFill>
                <a:srgbClr val="1C1C1C"/>
              </a:solidFill>
            </a:endParaRPr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de-DE">
              <a:solidFill>
                <a:srgbClr val="1C1C1C"/>
              </a:solidFill>
            </a:endParaRP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A3639EF-8594-4BCB-A04E-2CCF90BD1441}" type="slidenum">
              <a:rPr lang="en-US" altLang="de-DE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de-DE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555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373FB-A3BE-4381-8F11-A9AF29707A68}" type="slidenum">
              <a:rPr lang="en-US" alt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29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7469D-A7D5-4655-91B3-62BF40CAD8CC}" type="slidenum">
              <a:rPr lang="en-US" alt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944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786E5-025E-4AF8-8A46-0B4F85A6EBAB}" type="slidenum">
              <a:rPr lang="en-US" alt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05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BC31B-5A4E-42B8-97B5-27DDB03C8630}" type="slidenum">
              <a:rPr lang="en-US" alt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42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248FF-5BFC-44F1-9B7B-0AFF07CD73B3}" type="slidenum">
              <a:rPr lang="en-US" alt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790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37456-CD18-43C6-A8CA-2B07A724144C}" type="slidenum">
              <a:rPr lang="en-US" alt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557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7E3BB-B8EF-4A4E-9B34-BC19521BD90B}" type="slidenum">
              <a:rPr lang="en-US" alt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75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/>
              <a:t>02.05.2016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7592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2B297-2637-4D04-A29C-0632074CB21A}" type="slidenum">
              <a:rPr lang="en-US" alt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5695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D5568-E60F-43FB-B512-6966D16E8577}" type="slidenum">
              <a:rPr lang="en-US" alt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2672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09FDF-401B-4FD0-8F4B-A1AF5F1DD63E}" type="slidenum">
              <a:rPr lang="en-US" alt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1851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164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3569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1232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2552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9004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2293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4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/>
              <a:t>02.05.2016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7843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8345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6236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7413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27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/>
              <a:t>02.05.2016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23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/>
              <a:t>02.05.2016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138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/>
              <a:t>02.05.2016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70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/>
              <a:t>02.05.2016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800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/>
              <a:t>02.05.2016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82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8005-A859-4F0B-A390-62B7A18EDF55}" type="datetimeFigureOut">
              <a:rPr lang="de-DE" smtClean="0"/>
              <a:t>02.05.2016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8CF5-9328-4E6C-A456-C44D5C2EBFE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38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88005-A859-4F0B-A390-62B7A18EDF55}" type="datetimeFigureOut">
              <a:rPr lang="de-DE" smtClean="0"/>
              <a:t>02.05.2016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88CF5-9328-4E6C-A456-C44D5C2EBFE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95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de-DE" altLang="de-DE" sz="2400" smtClean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de-DE" altLang="de-DE" sz="2400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de-DE" altLang="de-DE" sz="2400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de-DE" altLang="de-DE" sz="240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de-DE" altLang="de-DE" sz="2400" smtClean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de-DE" altLang="de-DE" sz="2400" smtClean="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 flipV="1">
            <a:off x="460375" y="1828800"/>
            <a:ext cx="8683625" cy="460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de-DE" altLang="de-DE" sz="2400" smtClean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1525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1525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de-DE">
              <a:solidFill>
                <a:srgbClr val="000000"/>
              </a:solidFill>
            </a:endParaRPr>
          </a:p>
        </p:txBody>
      </p:sp>
      <p:sp>
        <p:nvSpPr>
          <p:cNvPr id="152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C4DC84-D41B-4ED1-B0B8-CA4275E5856D}" type="slidenum">
              <a:rPr lang="en-US" altLang="de-DE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014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88005-A859-4F0B-A390-62B7A18EDF55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88CF5-9328-4E6C-A456-C44D5C2EBFE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30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d.uoc.gr/~hy439/Perl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Review of Basic Perl and 		Perl Regular Expressions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67136"/>
          </a:xfrm>
        </p:spPr>
        <p:txBody>
          <a:bodyPr>
            <a:normAutofit fontScale="62500" lnSpcReduction="20000"/>
          </a:bodyPr>
          <a:lstStyle/>
          <a:p>
            <a:r>
              <a:rPr lang="de-DE" b="1" dirty="0"/>
              <a:t>Alexander Fraser &amp; Liane Guillou</a:t>
            </a:r>
          </a:p>
          <a:p>
            <a:r>
              <a:rPr lang="de-DE" b="1" dirty="0"/>
              <a:t>{fraser,liane}@cis.uni-muenchen.de</a:t>
            </a:r>
          </a:p>
          <a:p>
            <a:endParaRPr lang="de-DE" b="1" dirty="0" smtClean="0"/>
          </a:p>
          <a:p>
            <a:r>
              <a:rPr lang="de-DE" b="1" dirty="0" smtClean="0"/>
              <a:t>CIS</a:t>
            </a:r>
            <a:r>
              <a:rPr lang="de-DE" b="1" dirty="0"/>
              <a:t>, </a:t>
            </a:r>
            <a:r>
              <a:rPr lang="de-DE" b="1" dirty="0" smtClean="0"/>
              <a:t>Ludwig-Maximilians-Universität München</a:t>
            </a:r>
            <a:endParaRPr lang="de-DE" b="1" dirty="0"/>
          </a:p>
          <a:p>
            <a:endParaRPr lang="en-US" b="1" dirty="0" smtClean="0"/>
          </a:p>
          <a:p>
            <a:r>
              <a:rPr lang="en-US" b="1" dirty="0" smtClean="0"/>
              <a:t>Computational </a:t>
            </a:r>
            <a:r>
              <a:rPr lang="en-US" b="1" dirty="0"/>
              <a:t>Morphology and Electronic Dictionaries</a:t>
            </a:r>
          </a:p>
          <a:p>
            <a:r>
              <a:rPr lang="de-DE" b="1" dirty="0"/>
              <a:t>SoSe 2016</a:t>
            </a:r>
          </a:p>
          <a:p>
            <a:r>
              <a:rPr lang="de-DE" b="1" dirty="0" smtClean="0"/>
              <a:t>2016-05-02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46194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DBA5B3-27F4-4CBC-A482-9FE8693D11CB}" type="slidenum">
              <a:rPr lang="en-US" altLang="de-DE"/>
              <a:pPr eaLnBrk="1" hangingPunct="1"/>
              <a:t>10</a:t>
            </a:fld>
            <a:endParaRPr lang="en-US" altLang="de-DE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Arithmetic in Perl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6106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2800">
                <a:latin typeface="Trebuchet MS" charset="0"/>
              </a:rPr>
              <a:t>$a = 1 + 2;      # Add 1 and 2 and store in $a</a:t>
            </a:r>
          </a:p>
          <a:p>
            <a:r>
              <a:rPr lang="en-US" altLang="de-DE" sz="2800">
                <a:latin typeface="Trebuchet MS" charset="0"/>
              </a:rPr>
              <a:t>$a = 3 - 4;      # Subtract 4 from 3 and store in $a</a:t>
            </a:r>
          </a:p>
          <a:p>
            <a:r>
              <a:rPr lang="en-US" altLang="de-DE" sz="2800">
                <a:latin typeface="Trebuchet MS" charset="0"/>
              </a:rPr>
              <a:t>$a = 5 * 6;      # Multiply 5 and 6</a:t>
            </a:r>
          </a:p>
          <a:p>
            <a:r>
              <a:rPr lang="en-US" altLang="de-DE" sz="2800">
                <a:latin typeface="Trebuchet MS" charset="0"/>
              </a:rPr>
              <a:t>$a = 7 / 8;     # Divide 7 by 8 to give 0.875</a:t>
            </a:r>
          </a:p>
          <a:p>
            <a:r>
              <a:rPr lang="en-US" altLang="de-DE" sz="2800">
                <a:latin typeface="Trebuchet MS" charset="0"/>
              </a:rPr>
              <a:t>$a = 9 ** 10;   # Nine to the power of 10, that is, 9</a:t>
            </a:r>
            <a:r>
              <a:rPr lang="en-US" altLang="de-DE" sz="2800" baseline="30000">
                <a:latin typeface="Trebuchet MS" charset="0"/>
              </a:rPr>
              <a:t>10</a:t>
            </a:r>
            <a:endParaRPr lang="en-US" altLang="de-DE" sz="2800">
              <a:latin typeface="Trebuchet MS" charset="0"/>
            </a:endParaRPr>
          </a:p>
          <a:p>
            <a:r>
              <a:rPr lang="en-US" altLang="de-DE" sz="2800">
                <a:latin typeface="Trebuchet MS" charset="0"/>
              </a:rPr>
              <a:t>$a = 5 </a:t>
            </a:r>
            <a:r>
              <a:rPr lang="en-US" altLang="de-DE" sz="2800" b="1">
                <a:latin typeface="Trebuchet MS" charset="0"/>
              </a:rPr>
              <a:t>%</a:t>
            </a:r>
            <a:r>
              <a:rPr lang="en-US" altLang="de-DE" sz="2800">
                <a:latin typeface="Trebuchet MS" charset="0"/>
              </a:rPr>
              <a:t> 2;     # Remainder of 5 divided by 2</a:t>
            </a:r>
          </a:p>
          <a:p>
            <a:r>
              <a:rPr lang="en-US" altLang="de-DE" sz="2800">
                <a:latin typeface="Trebuchet MS" charset="0"/>
              </a:rPr>
              <a:t>++$a;             # Increment $a and then return it</a:t>
            </a:r>
          </a:p>
          <a:p>
            <a:r>
              <a:rPr lang="en-US" altLang="de-DE" sz="2800">
                <a:latin typeface="Trebuchet MS" charset="0"/>
              </a:rPr>
              <a:t>$a++;             # Return $a and then increment it</a:t>
            </a:r>
          </a:p>
          <a:p>
            <a:r>
              <a:rPr lang="en-US" altLang="de-DE" sz="2800">
                <a:latin typeface="Trebuchet MS" charset="0"/>
              </a:rPr>
              <a:t>--$a;              # Decrement $a and then return it</a:t>
            </a:r>
          </a:p>
          <a:p>
            <a:r>
              <a:rPr lang="en-US" altLang="de-DE" sz="2800">
                <a:latin typeface="Trebuchet MS" charset="0"/>
              </a:rPr>
              <a:t>$a--;              # Return $a and then decrement it</a:t>
            </a:r>
          </a:p>
        </p:txBody>
      </p:sp>
    </p:spTree>
    <p:extLst>
      <p:ext uri="{BB962C8B-B14F-4D97-AF65-F5344CB8AC3E}">
        <p14:creationId xmlns:p14="http://schemas.microsoft.com/office/powerpoint/2010/main" val="411896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CA7F24-A223-4F63-88BB-EF76F83E5720}" type="slidenum">
              <a:rPr lang="en-US" altLang="de-DE"/>
              <a:pPr eaLnBrk="1" hangingPunct="1"/>
              <a:t>11</a:t>
            </a:fld>
            <a:endParaRPr lang="en-US" altLang="de-DE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Arithmetic in Perl cont’d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You sometimes may need to group terms</a:t>
            </a:r>
          </a:p>
          <a:p>
            <a:pPr lvl="1" eaLnBrk="1" hangingPunct="1"/>
            <a:r>
              <a:rPr lang="en-US" altLang="de-DE" smtClean="0"/>
              <a:t>Use parentheses ()</a:t>
            </a:r>
          </a:p>
          <a:p>
            <a:pPr lvl="1" eaLnBrk="1" hangingPunct="1"/>
            <a:r>
              <a:rPr lang="en-US" altLang="de-DE" smtClean="0"/>
              <a:t>(5-6)*2  is not 5-(6*2)</a:t>
            </a:r>
          </a:p>
        </p:txBody>
      </p:sp>
    </p:spTree>
    <p:extLst>
      <p:ext uri="{BB962C8B-B14F-4D97-AF65-F5344CB8AC3E}">
        <p14:creationId xmlns:p14="http://schemas.microsoft.com/office/powerpoint/2010/main" val="175985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07A84E-3E1C-46E9-8D90-A7433D61E869}" type="slidenum">
              <a:rPr lang="en-US" altLang="de-DE"/>
              <a:pPr eaLnBrk="1" hangingPunct="1"/>
              <a:t>12</a:t>
            </a:fld>
            <a:endParaRPr lang="en-US" altLang="de-DE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String and assignment operators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1773238"/>
            <a:ext cx="800100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de-DE" sz="3200">
                <a:latin typeface="Trebuchet MS" charset="0"/>
              </a:rPr>
              <a:t>$a = $b . $c;   # Concatenate $b and $c</a:t>
            </a:r>
          </a:p>
          <a:p>
            <a:pPr>
              <a:lnSpc>
                <a:spcPct val="120000"/>
              </a:lnSpc>
            </a:pPr>
            <a:r>
              <a:rPr lang="en-US" altLang="de-DE" sz="3200">
                <a:latin typeface="Trebuchet MS" charset="0"/>
              </a:rPr>
              <a:t>$a = $b x $c;   # $b repeated $c times</a:t>
            </a:r>
          </a:p>
          <a:p>
            <a:pPr>
              <a:lnSpc>
                <a:spcPct val="120000"/>
              </a:lnSpc>
            </a:pPr>
            <a:endParaRPr lang="en-US" altLang="de-DE" sz="3200">
              <a:latin typeface="Trebuchet MS" charset="0"/>
            </a:endParaRPr>
          </a:p>
          <a:p>
            <a:pPr>
              <a:lnSpc>
                <a:spcPct val="120000"/>
              </a:lnSpc>
            </a:pPr>
            <a:r>
              <a:rPr lang="en-US" altLang="de-DE" sz="3200">
                <a:latin typeface="Trebuchet MS" charset="0"/>
              </a:rPr>
              <a:t>$a = $b;        # Assign $b to $a</a:t>
            </a:r>
          </a:p>
          <a:p>
            <a:pPr>
              <a:lnSpc>
                <a:spcPct val="120000"/>
              </a:lnSpc>
            </a:pPr>
            <a:r>
              <a:rPr lang="en-US" altLang="de-DE" sz="3200">
                <a:latin typeface="Trebuchet MS" charset="0"/>
              </a:rPr>
              <a:t>$a += $b;       # Add $b to $a</a:t>
            </a:r>
          </a:p>
          <a:p>
            <a:pPr>
              <a:lnSpc>
                <a:spcPct val="120000"/>
              </a:lnSpc>
            </a:pPr>
            <a:r>
              <a:rPr lang="en-US" altLang="de-DE" sz="3200">
                <a:latin typeface="Trebuchet MS" charset="0"/>
              </a:rPr>
              <a:t>$a -= $b;       # Subtract $b from $a</a:t>
            </a:r>
          </a:p>
          <a:p>
            <a:pPr>
              <a:lnSpc>
                <a:spcPct val="120000"/>
              </a:lnSpc>
            </a:pPr>
            <a:r>
              <a:rPr lang="en-US" altLang="de-DE" sz="3200">
                <a:latin typeface="Trebuchet MS" charset="0"/>
              </a:rPr>
              <a:t>$a .= $b;       # Append $b onto $a</a:t>
            </a:r>
          </a:p>
        </p:txBody>
      </p:sp>
    </p:spTree>
    <p:extLst>
      <p:ext uri="{BB962C8B-B14F-4D97-AF65-F5344CB8AC3E}">
        <p14:creationId xmlns:p14="http://schemas.microsoft.com/office/powerpoint/2010/main" val="125402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1558DD-C73A-4691-BFE7-5FE9338C691B}" type="slidenum">
              <a:rPr lang="en-US" altLang="de-DE"/>
              <a:pPr eaLnBrk="1" hangingPunct="1"/>
              <a:t>13</a:t>
            </a:fld>
            <a:endParaRPr lang="en-US" altLang="de-DE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Single and double quotes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$a = 'apples';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$b = 'bananas';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print $a . ' and ' . $b;</a:t>
            </a:r>
            <a:endParaRPr lang="en-US" altLang="de-DE" smtClean="0"/>
          </a:p>
          <a:p>
            <a:pPr lvl="1" eaLnBrk="1" hangingPunct="1">
              <a:lnSpc>
                <a:spcPct val="90000"/>
              </a:lnSpc>
            </a:pPr>
            <a:r>
              <a:rPr lang="en-US" altLang="de-DE" smtClean="0"/>
              <a:t>prints:  </a:t>
            </a:r>
            <a:r>
              <a:rPr lang="en-US" altLang="de-DE" smtClean="0">
                <a:latin typeface="Trebuchet MS" charset="0"/>
              </a:rPr>
              <a:t>apples and bananas</a:t>
            </a:r>
            <a:endParaRPr lang="en-US" altLang="de-DE" smtClean="0"/>
          </a:p>
          <a:p>
            <a:pPr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print '$a and $b';</a:t>
            </a:r>
            <a:endParaRPr lang="en-US" altLang="de-DE" smtClean="0"/>
          </a:p>
          <a:p>
            <a:pPr lvl="1" eaLnBrk="1" hangingPunct="1">
              <a:lnSpc>
                <a:spcPct val="90000"/>
              </a:lnSpc>
            </a:pPr>
            <a:r>
              <a:rPr lang="en-US" altLang="de-DE" smtClean="0"/>
              <a:t>prints: </a:t>
            </a:r>
            <a:r>
              <a:rPr lang="en-US" altLang="de-DE" smtClean="0">
                <a:latin typeface="Trebuchet MS" charset="0"/>
              </a:rPr>
              <a:t>$a and $b</a:t>
            </a:r>
            <a:endParaRPr lang="en-US" altLang="de-DE" smtClean="0"/>
          </a:p>
          <a:p>
            <a:pPr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print "$a and $b";</a:t>
            </a:r>
            <a:endParaRPr lang="en-US" altLang="de-DE" smtClean="0"/>
          </a:p>
          <a:p>
            <a:pPr lvl="1" eaLnBrk="1" hangingPunct="1">
              <a:lnSpc>
                <a:spcPct val="90000"/>
              </a:lnSpc>
            </a:pPr>
            <a:r>
              <a:rPr lang="en-US" altLang="de-DE" smtClean="0"/>
              <a:t>prints: </a:t>
            </a:r>
            <a:r>
              <a:rPr lang="en-US" altLang="de-DE" smtClean="0">
                <a:latin typeface="Trebuchet MS" charset="0"/>
              </a:rPr>
              <a:t>apples and bananas</a:t>
            </a:r>
            <a:endParaRPr lang="en-US" altLang="de-DE" smtClean="0"/>
          </a:p>
        </p:txBody>
      </p:sp>
    </p:spTree>
    <p:extLst>
      <p:ext uri="{BB962C8B-B14F-4D97-AF65-F5344CB8AC3E}">
        <p14:creationId xmlns:p14="http://schemas.microsoft.com/office/powerpoint/2010/main" val="274019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606471-B5C0-4F7C-8493-EBC36067CB51}" type="slidenum">
              <a:rPr lang="en-US" altLang="de-DE"/>
              <a:pPr eaLnBrk="1" hangingPunct="1"/>
              <a:t>14</a:t>
            </a:fld>
            <a:endParaRPr lang="en-US" altLang="de-DE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Perl Example 2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574088" cy="346551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de-DE" sz="2000" dirty="0" smtClean="0"/>
              <a:t>#!/</a:t>
            </a:r>
            <a:r>
              <a:rPr lang="en-US" altLang="de-DE" sz="2000" dirty="0" err="1" smtClean="0"/>
              <a:t>usr</a:t>
            </a:r>
            <a:r>
              <a:rPr lang="en-US" altLang="de-DE" sz="2000" dirty="0" smtClean="0"/>
              <a:t>/bin/</a:t>
            </a:r>
            <a:r>
              <a:rPr lang="en-US" altLang="de-DE" sz="2000" dirty="0" err="1" smtClean="0"/>
              <a:t>perl</a:t>
            </a:r>
            <a:r>
              <a:rPr lang="en-US" altLang="de-DE" sz="2000" dirty="0" smtClean="0"/>
              <a:t> -w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2000" dirty="0" smtClean="0"/>
              <a:t># program to add two numbers</a:t>
            </a:r>
          </a:p>
          <a:p>
            <a:pPr eaLnBrk="1" hangingPunct="1">
              <a:buFont typeface="Wingdings" pitchFamily="2" charset="2"/>
              <a:buNone/>
            </a:pPr>
            <a:endParaRPr lang="en-US" altLang="de-DE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de-DE" sz="2000" dirty="0" smtClean="0"/>
              <a:t>use strict;</a:t>
            </a:r>
          </a:p>
          <a:p>
            <a:pPr eaLnBrk="1" hangingPunct="1">
              <a:buFont typeface="Wingdings" pitchFamily="2" charset="2"/>
              <a:buNone/>
            </a:pPr>
            <a:endParaRPr lang="en-US" altLang="de-DE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de-DE" sz="2000" dirty="0" smtClean="0"/>
              <a:t>my $a = 3;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2000" dirty="0" smtClean="0"/>
              <a:t>my $b = 5;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2000" dirty="0" smtClean="0"/>
              <a:t>my $c = “the sum of $a and $b and 9 is: ”;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2000" dirty="0" smtClean="0"/>
              <a:t>my $d = $a + $b + 9;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2000" dirty="0" smtClean="0"/>
              <a:t>print “$c $d\n”;</a:t>
            </a:r>
            <a:endParaRPr lang="en-US" altLang="de-DE" sz="2800" dirty="0" smtClean="0"/>
          </a:p>
          <a:p>
            <a:pPr eaLnBrk="1" hangingPunct="1"/>
            <a:endParaRPr lang="en-US" altLang="de-DE" sz="2800" dirty="0" smtClean="0"/>
          </a:p>
        </p:txBody>
      </p:sp>
    </p:spTree>
    <p:extLst>
      <p:ext uri="{BB962C8B-B14F-4D97-AF65-F5344CB8AC3E}">
        <p14:creationId xmlns:p14="http://schemas.microsoft.com/office/powerpoint/2010/main" val="170425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FF48CF-1405-4EB5-815F-033461C56995}" type="slidenum">
              <a:rPr lang="en-US" altLang="de-DE"/>
              <a:pPr eaLnBrk="1" hangingPunct="1"/>
              <a:t>15</a:t>
            </a:fld>
            <a:endParaRPr lang="en-US" altLang="de-DE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Exercise 1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Modify example 2 to print (12 -9 )*3</a:t>
            </a:r>
          </a:p>
          <a:p>
            <a:pPr eaLnBrk="1" hangingPunct="1"/>
            <a:r>
              <a:rPr lang="en-US" altLang="de-DE" smtClean="0"/>
              <a:t>(don’t do it in your head!)</a:t>
            </a:r>
          </a:p>
        </p:txBody>
      </p:sp>
    </p:spTree>
    <p:extLst>
      <p:ext uri="{BB962C8B-B14F-4D97-AF65-F5344CB8AC3E}">
        <p14:creationId xmlns:p14="http://schemas.microsoft.com/office/powerpoint/2010/main" val="117415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9E6DD7-9D1F-41A5-8E5C-B5D03583F697}" type="slidenum">
              <a:rPr lang="en-US" altLang="de-DE"/>
              <a:pPr eaLnBrk="1" hangingPunct="1"/>
              <a:t>16</a:t>
            </a:fld>
            <a:endParaRPr lang="en-US" altLang="de-DE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>
                <a:latin typeface="Trebuchet MS" charset="0"/>
              </a:rPr>
              <a:t>if </a:t>
            </a:r>
            <a:r>
              <a:rPr lang="en-US" altLang="de-DE" smtClean="0"/>
              <a:t>statements</a:t>
            </a:r>
          </a:p>
        </p:txBody>
      </p:sp>
      <p:sp>
        <p:nvSpPr>
          <p:cNvPr id="161795" name="Text Box 3"/>
          <p:cNvSpPr txBox="1">
            <a:spLocks noChangeArrowheads="1"/>
          </p:cNvSpPr>
          <p:nvPr/>
        </p:nvSpPr>
        <p:spPr bwMode="auto">
          <a:xfrm>
            <a:off x="533400" y="2286000"/>
            <a:ext cx="807720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3200">
                <a:latin typeface="Trebuchet MS" charset="0"/>
              </a:rPr>
              <a:t>if ($a eq “”)</a:t>
            </a:r>
          </a:p>
          <a:p>
            <a:r>
              <a:rPr lang="en-US" altLang="de-DE" sz="3200">
                <a:latin typeface="Trebuchet MS" charset="0"/>
              </a:rPr>
              <a:t>{</a:t>
            </a:r>
          </a:p>
          <a:p>
            <a:r>
              <a:rPr lang="en-US" altLang="de-DE" sz="3200">
                <a:latin typeface="Trebuchet MS" charset="0"/>
              </a:rPr>
              <a:t>        print "The string is empty\n";</a:t>
            </a:r>
          </a:p>
          <a:p>
            <a:r>
              <a:rPr lang="en-US" altLang="de-DE" sz="3200">
                <a:latin typeface="Trebuchet MS" charset="0"/>
              </a:rPr>
              <a:t>}</a:t>
            </a:r>
          </a:p>
          <a:p>
            <a:r>
              <a:rPr lang="en-US" altLang="de-DE" sz="3200">
                <a:latin typeface="Trebuchet MS" charset="0"/>
              </a:rPr>
              <a:t>else</a:t>
            </a:r>
          </a:p>
          <a:p>
            <a:r>
              <a:rPr lang="en-US" altLang="de-DE" sz="3200">
                <a:latin typeface="Trebuchet MS" charset="0"/>
              </a:rPr>
              <a:t>{</a:t>
            </a:r>
          </a:p>
          <a:p>
            <a:r>
              <a:rPr lang="en-US" altLang="de-DE" sz="3200">
                <a:latin typeface="Trebuchet MS" charset="0"/>
              </a:rPr>
              <a:t>        print "The string is not empty\n";</a:t>
            </a:r>
          </a:p>
          <a:p>
            <a:r>
              <a:rPr lang="en-US" altLang="de-DE" sz="3200">
                <a:latin typeface="Trebuchet M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946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B505BD0-CFC9-4850-8CCB-9A01779BC2F6}" type="slidenum">
              <a:rPr lang="en-US" altLang="de-DE"/>
              <a:pPr eaLnBrk="1" hangingPunct="1"/>
              <a:t>17</a:t>
            </a:fld>
            <a:endParaRPr lang="en-US" altLang="de-DE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Tests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All of the following are </a:t>
            </a:r>
            <a:r>
              <a:rPr lang="en-US" altLang="de-DE" i="1" smtClean="0"/>
              <a:t>false</a:t>
            </a:r>
            <a:r>
              <a:rPr lang="en-US" altLang="de-DE" smtClean="0"/>
              <a:t>:</a:t>
            </a:r>
            <a:br>
              <a:rPr lang="en-US" altLang="de-DE" smtClean="0"/>
            </a:br>
            <a:r>
              <a:rPr lang="en-US" altLang="de-DE" smtClean="0"/>
              <a:t>	</a:t>
            </a:r>
            <a:r>
              <a:rPr lang="en-US" altLang="de-DE" smtClean="0">
                <a:latin typeface="Trebuchet MS" charset="0"/>
              </a:rPr>
              <a:t>0, '0', "0", '', "”, “Zero”</a:t>
            </a:r>
          </a:p>
          <a:p>
            <a:pPr eaLnBrk="1" hangingPunct="1"/>
            <a:r>
              <a:rPr lang="en-US" altLang="de-DE" smtClean="0"/>
              <a:t>Anything not </a:t>
            </a:r>
            <a:r>
              <a:rPr lang="en-US" altLang="de-DE" i="1" smtClean="0"/>
              <a:t>false</a:t>
            </a:r>
            <a:r>
              <a:rPr lang="en-US" altLang="de-DE" smtClean="0"/>
              <a:t> is </a:t>
            </a:r>
            <a:r>
              <a:rPr lang="en-US" altLang="de-DE" i="1" smtClean="0"/>
              <a:t>true</a:t>
            </a:r>
          </a:p>
          <a:p>
            <a:pPr eaLnBrk="1" hangingPunct="1"/>
            <a:r>
              <a:rPr lang="en-US" altLang="de-DE" smtClean="0"/>
              <a:t>Use</a:t>
            </a:r>
            <a:r>
              <a:rPr lang="en-US" altLang="de-DE" smtClean="0">
                <a:latin typeface="Trebuchet MS" charset="0"/>
              </a:rPr>
              <a:t> == </a:t>
            </a:r>
            <a:r>
              <a:rPr lang="en-US" altLang="de-DE" smtClean="0"/>
              <a:t>and</a:t>
            </a:r>
            <a:r>
              <a:rPr lang="en-US" altLang="de-DE" smtClean="0">
                <a:latin typeface="Trebuchet MS" charset="0"/>
              </a:rPr>
              <a:t> != </a:t>
            </a:r>
            <a:r>
              <a:rPr lang="en-US" altLang="de-DE" smtClean="0"/>
              <a:t>for numbers,</a:t>
            </a:r>
            <a:r>
              <a:rPr lang="en-US" altLang="de-DE" smtClean="0">
                <a:latin typeface="Trebuchet MS" charset="0"/>
              </a:rPr>
              <a:t> eq </a:t>
            </a:r>
            <a:r>
              <a:rPr lang="en-US" altLang="de-DE" smtClean="0"/>
              <a:t>and</a:t>
            </a:r>
            <a:r>
              <a:rPr lang="en-US" altLang="de-DE" smtClean="0">
                <a:latin typeface="Trebuchet MS" charset="0"/>
              </a:rPr>
              <a:t> ne </a:t>
            </a:r>
            <a:r>
              <a:rPr lang="en-US" altLang="de-DE" smtClean="0"/>
              <a:t>for strings</a:t>
            </a:r>
          </a:p>
          <a:p>
            <a:pPr eaLnBrk="1" hangingPunct="1"/>
            <a:r>
              <a:rPr lang="en-US" altLang="de-DE" smtClean="0">
                <a:latin typeface="Trebuchet MS" charset="0"/>
              </a:rPr>
              <a:t>&amp;&amp;</a:t>
            </a:r>
            <a:r>
              <a:rPr lang="en-US" altLang="de-DE" smtClean="0"/>
              <a:t>, </a:t>
            </a:r>
            <a:r>
              <a:rPr lang="en-US" altLang="de-DE" smtClean="0">
                <a:latin typeface="Trebuchet MS" charset="0"/>
              </a:rPr>
              <a:t>||</a:t>
            </a:r>
            <a:r>
              <a:rPr lang="en-US" altLang="de-DE" smtClean="0"/>
              <a:t>, and </a:t>
            </a:r>
            <a:r>
              <a:rPr lang="en-US" altLang="de-DE" smtClean="0">
                <a:latin typeface="Trebuchet MS" charset="0"/>
              </a:rPr>
              <a:t>! </a:t>
            </a:r>
            <a:r>
              <a:rPr lang="en-US" altLang="de-DE" smtClean="0"/>
              <a:t>are </a:t>
            </a:r>
            <a:r>
              <a:rPr lang="en-US" altLang="de-DE" i="1" smtClean="0"/>
              <a:t>and</a:t>
            </a:r>
            <a:r>
              <a:rPr lang="en-US" altLang="de-DE" smtClean="0"/>
              <a:t>, </a:t>
            </a:r>
            <a:r>
              <a:rPr lang="en-US" altLang="de-DE" i="1" smtClean="0"/>
              <a:t>or</a:t>
            </a:r>
            <a:r>
              <a:rPr lang="en-US" altLang="de-DE" smtClean="0"/>
              <a:t>, and </a:t>
            </a:r>
            <a:r>
              <a:rPr lang="en-US" altLang="de-DE" i="1" smtClean="0"/>
              <a:t>not</a:t>
            </a:r>
            <a:r>
              <a:rPr lang="en-US" altLang="de-DE" smtClean="0"/>
              <a:t>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75751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00F256-91A8-4899-ADAF-96E8AE213ED4}" type="slidenum">
              <a:rPr lang="en-US" altLang="de-DE"/>
              <a:pPr eaLnBrk="1" hangingPunct="1"/>
              <a:t>18</a:t>
            </a:fld>
            <a:endParaRPr lang="en-US" altLang="de-DE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>
                <a:latin typeface="Trebuchet MS" charset="0"/>
              </a:rPr>
              <a:t>if - elsif</a:t>
            </a:r>
            <a:r>
              <a:rPr lang="en-US" altLang="de-DE" smtClean="0"/>
              <a:t> statements</a:t>
            </a:r>
          </a:p>
        </p:txBody>
      </p:sp>
      <p:sp>
        <p:nvSpPr>
          <p:cNvPr id="165891" name="Text Box 3"/>
          <p:cNvSpPr txBox="1">
            <a:spLocks noChangeArrowheads="1"/>
          </p:cNvSpPr>
          <p:nvPr/>
        </p:nvSpPr>
        <p:spPr bwMode="auto">
          <a:xfrm>
            <a:off x="533400" y="2362200"/>
            <a:ext cx="7848600" cy="385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if ($a eq “”) 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  { print "The string is empty\n"; }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elsif (length($a) == 1)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  { print "The string has one character\n"; }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elsif (length($a) == 2)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  { print "The string has two characters\n"; }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else 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  { print "The string has many characters\n"; }</a:t>
            </a:r>
          </a:p>
        </p:txBody>
      </p:sp>
    </p:spTree>
    <p:extLst>
      <p:ext uri="{BB962C8B-B14F-4D97-AF65-F5344CB8AC3E}">
        <p14:creationId xmlns:p14="http://schemas.microsoft.com/office/powerpoint/2010/main" val="294873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7F83AF-DA3F-4957-948A-135F5DC107F2}" type="slidenum">
              <a:rPr lang="en-US" altLang="de-DE"/>
              <a:pPr eaLnBrk="1" hangingPunct="1"/>
              <a:t>19</a:t>
            </a:fld>
            <a:endParaRPr lang="en-US" altLang="de-DE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>
                <a:latin typeface="Trebuchet MS" charset="0"/>
              </a:rPr>
              <a:t>while</a:t>
            </a:r>
            <a:r>
              <a:rPr lang="en-US" altLang="de-DE" smtClean="0"/>
              <a:t> loops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04800" y="2209800"/>
            <a:ext cx="86106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2800" dirty="0">
                <a:latin typeface="Trebuchet MS" charset="0"/>
              </a:rPr>
              <a:t>#!/</a:t>
            </a:r>
            <a:r>
              <a:rPr lang="en-US" altLang="de-DE" sz="2800" dirty="0" err="1" smtClean="0">
                <a:latin typeface="Trebuchet MS" charset="0"/>
              </a:rPr>
              <a:t>usr</a:t>
            </a:r>
            <a:r>
              <a:rPr lang="en-US" altLang="de-DE" sz="2800" dirty="0" smtClean="0">
                <a:latin typeface="Trebuchet MS" charset="0"/>
              </a:rPr>
              <a:t>/bin/</a:t>
            </a:r>
            <a:r>
              <a:rPr lang="en-US" altLang="de-DE" sz="2800" dirty="0" err="1" smtClean="0">
                <a:latin typeface="Trebuchet MS" charset="0"/>
              </a:rPr>
              <a:t>perl</a:t>
            </a:r>
            <a:r>
              <a:rPr lang="en-US" altLang="de-DE" sz="2800" dirty="0" smtClean="0">
                <a:latin typeface="Trebuchet MS" charset="0"/>
              </a:rPr>
              <a:t> –w</a:t>
            </a:r>
          </a:p>
          <a:p>
            <a:endParaRPr lang="en-US" altLang="de-DE" sz="2800" dirty="0" smtClean="0">
              <a:latin typeface="Trebuchet MS" charset="0"/>
            </a:endParaRPr>
          </a:p>
          <a:p>
            <a:r>
              <a:rPr lang="en-US" altLang="de-DE" sz="2800" dirty="0" smtClean="0">
                <a:latin typeface="Trebuchet MS" charset="0"/>
              </a:rPr>
              <a:t>use strict;</a:t>
            </a:r>
            <a:endParaRPr lang="en-US" altLang="de-DE" sz="2800" dirty="0">
              <a:latin typeface="Trebuchet MS" charset="0"/>
            </a:endParaRPr>
          </a:p>
          <a:p>
            <a:endParaRPr lang="en-US" altLang="de-DE" sz="2800" dirty="0">
              <a:latin typeface="Trebuchet MS" charset="0"/>
            </a:endParaRPr>
          </a:p>
          <a:p>
            <a:r>
              <a:rPr lang="en-US" altLang="de-DE" sz="2800" dirty="0">
                <a:latin typeface="Trebuchet MS" charset="0"/>
              </a:rPr>
              <a:t>my $</a:t>
            </a:r>
            <a:r>
              <a:rPr lang="en-US" altLang="de-DE" sz="2800" dirty="0" err="1">
                <a:latin typeface="Trebuchet MS" charset="0"/>
              </a:rPr>
              <a:t>i</a:t>
            </a:r>
            <a:r>
              <a:rPr lang="en-US" altLang="de-DE" sz="2800" dirty="0">
                <a:latin typeface="Trebuchet MS" charset="0"/>
              </a:rPr>
              <a:t> = 5;</a:t>
            </a:r>
          </a:p>
          <a:p>
            <a:r>
              <a:rPr lang="en-US" altLang="de-DE" sz="2800" dirty="0">
                <a:latin typeface="Trebuchet MS" charset="0"/>
              </a:rPr>
              <a:t>while ($</a:t>
            </a:r>
            <a:r>
              <a:rPr lang="en-US" altLang="de-DE" sz="2800" dirty="0" err="1">
                <a:latin typeface="Trebuchet MS" charset="0"/>
              </a:rPr>
              <a:t>i</a:t>
            </a:r>
            <a:r>
              <a:rPr lang="en-US" altLang="de-DE" sz="2800" dirty="0">
                <a:latin typeface="Trebuchet MS" charset="0"/>
              </a:rPr>
              <a:t> &lt; 15)</a:t>
            </a:r>
          </a:p>
          <a:p>
            <a:r>
              <a:rPr lang="en-US" altLang="de-DE" sz="2800" dirty="0">
                <a:latin typeface="Trebuchet MS" charset="0"/>
              </a:rPr>
              <a:t>{</a:t>
            </a:r>
          </a:p>
          <a:p>
            <a:r>
              <a:rPr lang="en-US" altLang="de-DE" sz="2800" dirty="0">
                <a:latin typeface="Trebuchet MS" charset="0"/>
              </a:rPr>
              <a:t>    print ”$</a:t>
            </a:r>
            <a:r>
              <a:rPr lang="en-US" altLang="de-DE" sz="2800" dirty="0" err="1">
                <a:latin typeface="Trebuchet MS" charset="0"/>
              </a:rPr>
              <a:t>i</a:t>
            </a:r>
            <a:r>
              <a:rPr lang="en-US" altLang="de-DE" sz="2800" dirty="0">
                <a:latin typeface="Trebuchet MS" charset="0"/>
              </a:rPr>
              <a:t>";     </a:t>
            </a:r>
          </a:p>
          <a:p>
            <a:r>
              <a:rPr lang="en-US" altLang="de-DE" sz="2800" dirty="0">
                <a:latin typeface="Trebuchet MS" charset="0"/>
              </a:rPr>
              <a:t>    $</a:t>
            </a:r>
            <a:r>
              <a:rPr lang="en-US" altLang="de-DE" sz="2800" dirty="0" err="1">
                <a:latin typeface="Trebuchet MS" charset="0"/>
              </a:rPr>
              <a:t>i</a:t>
            </a:r>
            <a:r>
              <a:rPr lang="en-US" altLang="de-DE" sz="2800" dirty="0">
                <a:latin typeface="Trebuchet MS" charset="0"/>
              </a:rPr>
              <a:t>++;</a:t>
            </a:r>
            <a:br>
              <a:rPr lang="en-US" altLang="de-DE" sz="2800" dirty="0">
                <a:latin typeface="Trebuchet MS" charset="0"/>
              </a:rPr>
            </a:br>
            <a:r>
              <a:rPr lang="en-US" altLang="de-DE" sz="2800" dirty="0">
                <a:latin typeface="Trebuchet M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826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Today will start with a review of Perl</a:t>
            </a:r>
          </a:p>
          <a:p>
            <a:r>
              <a:rPr lang="de-DE" dirty="0" smtClean="0"/>
              <a:t>Followed by Perl regular expressions</a:t>
            </a:r>
          </a:p>
          <a:p>
            <a:pPr lvl="1"/>
            <a:r>
              <a:rPr lang="de-DE" dirty="0" smtClean="0"/>
              <a:t>Regular expressions are closely tied to the Finite State Acceptors (and Transducers) we saw last time</a:t>
            </a:r>
          </a:p>
        </p:txBody>
      </p:sp>
    </p:spTree>
    <p:extLst>
      <p:ext uri="{BB962C8B-B14F-4D97-AF65-F5344CB8AC3E}">
        <p14:creationId xmlns:p14="http://schemas.microsoft.com/office/powerpoint/2010/main" val="30654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158CC6-57BC-4629-BD52-303ED8F49F9A}" type="slidenum">
              <a:rPr lang="en-US" altLang="de-DE"/>
              <a:pPr eaLnBrk="1" hangingPunct="1"/>
              <a:t>20</a:t>
            </a:fld>
            <a:endParaRPr lang="en-US" altLang="de-DE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>
                <a:latin typeface="Trebuchet MS" charset="0"/>
              </a:rPr>
              <a:t>do..while</a:t>
            </a:r>
            <a:r>
              <a:rPr lang="en-US" altLang="de-DE" smtClean="0"/>
              <a:t> loops</a:t>
            </a:r>
          </a:p>
        </p:txBody>
      </p:sp>
      <p:sp>
        <p:nvSpPr>
          <p:cNvPr id="167939" name="Text Box 3"/>
          <p:cNvSpPr txBox="1">
            <a:spLocks noChangeArrowheads="1"/>
          </p:cNvSpPr>
          <p:nvPr/>
        </p:nvSpPr>
        <p:spPr bwMode="auto">
          <a:xfrm>
            <a:off x="609600" y="2209800"/>
            <a:ext cx="792480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3200">
                <a:latin typeface="Trebuchet MS" charset="0"/>
              </a:rPr>
              <a:t>#!/usr/local/bin/perl</a:t>
            </a:r>
          </a:p>
          <a:p>
            <a:r>
              <a:rPr lang="en-US" altLang="de-DE" sz="3200">
                <a:latin typeface="Trebuchet MS" charset="0"/>
              </a:rPr>
              <a:t>my $i = 5;</a:t>
            </a:r>
          </a:p>
          <a:p>
            <a:r>
              <a:rPr lang="en-US" altLang="de-DE" sz="3200">
                <a:latin typeface="Trebuchet MS" charset="0"/>
              </a:rPr>
              <a:t>do</a:t>
            </a:r>
          </a:p>
          <a:p>
            <a:r>
              <a:rPr lang="en-US" altLang="de-DE" sz="3200">
                <a:latin typeface="Trebuchet MS" charset="0"/>
              </a:rPr>
              <a:t>{</a:t>
            </a:r>
          </a:p>
          <a:p>
            <a:r>
              <a:rPr lang="en-US" altLang="de-DE" sz="3200">
                <a:latin typeface="Trebuchet MS" charset="0"/>
              </a:rPr>
              <a:t>       print ”$i\n"; </a:t>
            </a:r>
            <a:br>
              <a:rPr lang="en-US" altLang="de-DE" sz="3200">
                <a:latin typeface="Trebuchet MS" charset="0"/>
              </a:rPr>
            </a:br>
            <a:r>
              <a:rPr lang="en-US" altLang="de-DE" sz="3200">
                <a:latin typeface="Trebuchet MS" charset="0"/>
              </a:rPr>
              <a:t>       $i++;</a:t>
            </a:r>
          </a:p>
          <a:p>
            <a:r>
              <a:rPr lang="en-US" altLang="de-DE" sz="3200">
                <a:latin typeface="Trebuchet MS" charset="0"/>
              </a:rPr>
              <a:t>}</a:t>
            </a:r>
          </a:p>
          <a:p>
            <a:r>
              <a:rPr lang="en-US" altLang="de-DE" sz="3200">
                <a:latin typeface="Trebuchet MS" charset="0"/>
              </a:rPr>
              <a:t>while ($i &lt; 15” &amp;&amp; $i != 5);</a:t>
            </a:r>
          </a:p>
        </p:txBody>
      </p:sp>
    </p:spTree>
    <p:extLst>
      <p:ext uri="{BB962C8B-B14F-4D97-AF65-F5344CB8AC3E}">
        <p14:creationId xmlns:p14="http://schemas.microsoft.com/office/powerpoint/2010/main" val="358284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F2AE05-7121-4027-A417-10C925DA1FC5}" type="slidenum">
              <a:rPr lang="en-US" altLang="de-DE"/>
              <a:pPr eaLnBrk="1" hangingPunct="1"/>
              <a:t>21</a:t>
            </a:fld>
            <a:endParaRPr lang="en-US" altLang="de-DE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>
                <a:latin typeface="Trebuchet MS" charset="0"/>
              </a:rPr>
              <a:t>for</a:t>
            </a:r>
            <a:r>
              <a:rPr lang="en-US" altLang="de-DE" smtClean="0"/>
              <a:t> loops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de-DE" smtClean="0"/>
          </a:p>
          <a:p>
            <a:pPr eaLnBrk="1" hangingPunct="1"/>
            <a:r>
              <a:rPr lang="en-US" altLang="de-DE" smtClean="0">
                <a:latin typeface="Trebuchet MS" charset="0"/>
              </a:rPr>
              <a:t>for (my $i = 5; $i &lt; 15; $i++)</a:t>
            </a:r>
            <a:br>
              <a:rPr lang="en-US" altLang="de-DE" smtClean="0">
                <a:latin typeface="Trebuchet MS" charset="0"/>
              </a:rPr>
            </a:br>
            <a:r>
              <a:rPr lang="en-US" altLang="de-DE" smtClean="0">
                <a:latin typeface="Trebuchet MS" charset="0"/>
              </a:rPr>
              <a:t>{</a:t>
            </a:r>
            <a:br>
              <a:rPr lang="en-US" altLang="de-DE" smtClean="0">
                <a:latin typeface="Trebuchet MS" charset="0"/>
              </a:rPr>
            </a:br>
            <a:r>
              <a:rPr lang="en-US" altLang="de-DE" smtClean="0">
                <a:latin typeface="Trebuchet MS" charset="0"/>
              </a:rPr>
              <a:t>        print "$i\n";</a:t>
            </a:r>
            <a:br>
              <a:rPr lang="en-US" altLang="de-DE" smtClean="0">
                <a:latin typeface="Trebuchet MS" charset="0"/>
              </a:rPr>
            </a:br>
            <a:r>
              <a:rPr lang="en-US" altLang="de-DE" smtClean="0">
                <a:latin typeface="Trebuchet M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0781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4708D9-E68F-461F-926C-2D47F3865D9A}" type="slidenum">
              <a:rPr lang="en-US" altLang="de-DE"/>
              <a:pPr eaLnBrk="1" hangingPunct="1"/>
              <a:t>22</a:t>
            </a:fld>
            <a:endParaRPr lang="en-US" altLang="de-DE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last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840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The </a:t>
            </a:r>
            <a:r>
              <a:rPr lang="en-US" altLang="de-DE" sz="2400" b="1" smtClean="0"/>
              <a:t>last</a:t>
            </a:r>
            <a:r>
              <a:rPr lang="en-US" altLang="de-DE" sz="2400" smtClean="0"/>
              <a:t> statement can be used to exit a loop before it would otherwise end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400" smtClean="0">
                <a:latin typeface="Trebuchet MS" charset="0"/>
              </a:rPr>
              <a:t>	</a:t>
            </a:r>
            <a:endParaRPr lang="en-US" altLang="de-DE" sz="2800" smtClean="0">
              <a:latin typeface="Trebuchet MS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000" smtClean="0">
                <a:latin typeface="Trebuchet MS" charset="0"/>
              </a:rPr>
              <a:t>	for (my $i = 5; $i &lt; 15; $i++)</a:t>
            </a:r>
            <a:br>
              <a:rPr lang="en-US" altLang="de-DE" sz="2000" smtClean="0">
                <a:latin typeface="Trebuchet MS" charset="0"/>
              </a:rPr>
            </a:br>
            <a:r>
              <a:rPr lang="en-US" altLang="de-DE" sz="2000" smtClean="0">
                <a:latin typeface="Trebuchet MS" charset="0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000" smtClean="0">
                <a:latin typeface="Trebuchet MS" charset="0"/>
              </a:rPr>
              <a:t>		print "$i,";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000" smtClean="0">
                <a:latin typeface="Trebuchet MS" charset="0"/>
              </a:rPr>
              <a:t>		if($i == 10)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000" smtClean="0">
                <a:latin typeface="Trebuchet MS" charset="0"/>
              </a:rPr>
              <a:t>		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000" smtClean="0">
                <a:latin typeface="Trebuchet MS" charset="0"/>
              </a:rPr>
              <a:t>			last;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000" smtClean="0">
                <a:latin typeface="Trebuchet MS" charset="0"/>
              </a:rPr>
              <a:t>		}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000" smtClean="0">
                <a:latin typeface="Trebuchet MS" charset="0"/>
              </a:rPr>
              <a:t>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000" smtClean="0">
                <a:latin typeface="Trebuchet MS" charset="0"/>
              </a:rPr>
              <a:t>	print “\n”;</a:t>
            </a:r>
            <a:endParaRPr lang="en-US" altLang="de-DE" sz="2400" smtClean="0">
              <a:latin typeface="Trebuchet MS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800" smtClean="0">
                <a:latin typeface="Trebuchet MS" charset="0"/>
              </a:rPr>
              <a:t>	when run, this prints 5,6,7,8,9,10</a:t>
            </a:r>
          </a:p>
        </p:txBody>
      </p:sp>
    </p:spTree>
    <p:extLst>
      <p:ext uri="{BB962C8B-B14F-4D97-AF65-F5344CB8AC3E}">
        <p14:creationId xmlns:p14="http://schemas.microsoft.com/office/powerpoint/2010/main" val="118092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C96DDD-CD4B-4520-9FA3-D0D1391B91B1}" type="slidenum">
              <a:rPr lang="en-US" altLang="de-DE"/>
              <a:pPr eaLnBrk="1" hangingPunct="1"/>
              <a:t>23</a:t>
            </a:fld>
            <a:endParaRPr lang="en-US" altLang="de-DE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next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840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z="2000" smtClean="0"/>
              <a:t>The </a:t>
            </a:r>
            <a:r>
              <a:rPr lang="en-US" altLang="de-DE" sz="2000" b="1" smtClean="0"/>
              <a:t>next</a:t>
            </a:r>
            <a:r>
              <a:rPr lang="en-US" altLang="de-DE" sz="2000" smtClean="0"/>
              <a:t> statement can be used to end the current loop iteration early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000" smtClean="0">
                <a:latin typeface="Trebuchet MS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1800" smtClean="0">
                <a:latin typeface="Trebuchet MS" charset="0"/>
              </a:rPr>
              <a:t>	for (my $i = 5; $i &lt; 15; $i++)</a:t>
            </a:r>
            <a:br>
              <a:rPr lang="en-US" altLang="de-DE" sz="1800" smtClean="0">
                <a:latin typeface="Trebuchet MS" charset="0"/>
              </a:rPr>
            </a:br>
            <a:r>
              <a:rPr lang="en-US" altLang="de-DE" sz="1800" smtClean="0">
                <a:latin typeface="Trebuchet MS" charset="0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1800" smtClean="0">
                <a:latin typeface="Trebuchet MS" charset="0"/>
              </a:rPr>
              <a:t>		if($i == 10)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1800" smtClean="0">
                <a:latin typeface="Trebuchet MS" charset="0"/>
              </a:rPr>
              <a:t>		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1800" smtClean="0">
                <a:latin typeface="Trebuchet MS" charset="0"/>
              </a:rPr>
              <a:t>			next;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1800" smtClean="0">
                <a:latin typeface="Trebuchet MS" charset="0"/>
              </a:rPr>
              <a:t>	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1800" smtClean="0">
                <a:latin typeface="Trebuchet MS" charset="0"/>
              </a:rPr>
              <a:t>		 print "$i,";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1800" smtClean="0">
                <a:latin typeface="Trebuchet MS" charset="0"/>
              </a:rPr>
              <a:t>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1800" smtClean="0">
                <a:latin typeface="Trebuchet MS" charset="0"/>
              </a:rPr>
              <a:t>	print “\n”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de-DE" sz="2800" smtClean="0">
              <a:latin typeface="Trebuchet MS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800" smtClean="0">
                <a:latin typeface="Trebuchet MS" charset="0"/>
              </a:rPr>
              <a:t>when run, this prints 5,6,7,8,9,11,12,13,14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de-DE" sz="2400" smtClean="0"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21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8BB29D-6539-40B9-A73F-853A69F09031}" type="slidenum">
              <a:rPr lang="en-US" altLang="de-DE"/>
              <a:pPr eaLnBrk="1" hangingPunct="1"/>
              <a:t>24</a:t>
            </a:fld>
            <a:endParaRPr lang="en-US" altLang="de-DE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93038" cy="1143000"/>
          </a:xfrm>
        </p:spPr>
        <p:txBody>
          <a:bodyPr/>
          <a:lstStyle/>
          <a:p>
            <a:pPr eaLnBrk="1" hangingPunct="1"/>
            <a:r>
              <a:rPr lang="en-US" altLang="de-DE" smtClean="0"/>
              <a:t>Standard I/O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59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On the UNIX command line;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b="1" smtClean="0"/>
              <a:t>&lt; </a:t>
            </a:r>
            <a:r>
              <a:rPr lang="en-US" altLang="de-DE" sz="2400" b="1" i="1" smtClean="0"/>
              <a:t>filename</a:t>
            </a:r>
            <a:r>
              <a:rPr lang="en-US" altLang="de-DE" sz="2400" smtClean="0"/>
              <a:t> means to get input from this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b="1" smtClean="0"/>
              <a:t>&gt; </a:t>
            </a:r>
            <a:r>
              <a:rPr lang="en-US" altLang="de-DE" sz="2400" b="1" i="1" smtClean="0"/>
              <a:t>filename</a:t>
            </a:r>
            <a:r>
              <a:rPr lang="en-US" altLang="de-DE" sz="2400" smtClean="0"/>
              <a:t> means to send output to this file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>
                <a:latin typeface="Trebuchet MS" charset="0"/>
              </a:rPr>
              <a:t>STDIN </a:t>
            </a:r>
            <a:r>
              <a:rPr lang="en-US" altLang="de-DE" sz="2800" smtClean="0"/>
              <a:t>is standard input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smtClean="0"/>
              <a:t>To read a line from standard input use: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400" smtClean="0"/>
              <a:t>	my $line = &lt;STDIN&gt;;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>
                <a:latin typeface="Trebuchet MS" charset="0"/>
              </a:rPr>
              <a:t>STDOUT</a:t>
            </a:r>
            <a:r>
              <a:rPr lang="en-US" altLang="de-DE" sz="2800" smtClean="0"/>
              <a:t> is standard output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smtClean="0"/>
              <a:t>Print will output to STDOUT by default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smtClean="0"/>
              <a:t>You can also use 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400" smtClean="0"/>
              <a:t>		print STDOUT “my output goes here”;</a:t>
            </a:r>
          </a:p>
        </p:txBody>
      </p:sp>
    </p:spTree>
    <p:extLst>
      <p:ext uri="{BB962C8B-B14F-4D97-AF65-F5344CB8AC3E}">
        <p14:creationId xmlns:p14="http://schemas.microsoft.com/office/powerpoint/2010/main" val="85127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9387DD-D71C-4F82-B8CC-A0CD60AC7B0E}" type="slidenum">
              <a:rPr lang="en-US" altLang="de-DE"/>
              <a:pPr eaLnBrk="1" hangingPunct="1"/>
              <a:t>25</a:t>
            </a:fld>
            <a:endParaRPr lang="en-US" altLang="de-DE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File I/O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664575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Often we want to read/write from specific files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In perl, we use </a:t>
            </a:r>
            <a:r>
              <a:rPr lang="en-US" altLang="de-DE" sz="2400" b="1" smtClean="0"/>
              <a:t>file handles</a:t>
            </a:r>
            <a:r>
              <a:rPr lang="en-US" altLang="de-DE" sz="2400" smtClean="0"/>
              <a:t> to manipulate files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The syntax to open a handle to read to a file for </a:t>
            </a:r>
            <a:r>
              <a:rPr lang="en-US" altLang="de-DE" sz="2400" b="1" smtClean="0"/>
              <a:t>reading</a:t>
            </a:r>
            <a:r>
              <a:rPr lang="en-US" altLang="de-DE" sz="2400" smtClean="0"/>
              <a:t> is different than opening a handle for </a:t>
            </a:r>
            <a:r>
              <a:rPr lang="en-US" altLang="de-DE" sz="2400" b="1" smtClean="0"/>
              <a:t>writing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000" smtClean="0"/>
              <a:t>To open a file handle for reading: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000" smtClean="0"/>
              <a:t>	open IN, “&lt;fileName”;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000" smtClean="0"/>
              <a:t>To open a file handle for writing: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000" smtClean="0"/>
              <a:t>	open OUT, “&gt;fileName”;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de-DE" sz="2400" b="1" i="1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>
                <a:latin typeface="Trebuchet MS" charset="0"/>
              </a:rPr>
              <a:t>File handles must be closed when we are finished with them -- this syntax is the same for all file handles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000" smtClean="0">
                <a:latin typeface="Trebuchet MS" charset="0"/>
              </a:rPr>
              <a:t>	close IN;</a:t>
            </a:r>
          </a:p>
          <a:p>
            <a:pPr eaLnBrk="1" hangingPunct="1">
              <a:lnSpc>
                <a:spcPct val="90000"/>
              </a:lnSpc>
            </a:pPr>
            <a:endParaRPr lang="en-US" altLang="de-DE" smtClean="0"/>
          </a:p>
        </p:txBody>
      </p:sp>
    </p:spTree>
    <p:extLst>
      <p:ext uri="{BB962C8B-B14F-4D97-AF65-F5344CB8AC3E}">
        <p14:creationId xmlns:p14="http://schemas.microsoft.com/office/powerpoint/2010/main" val="164340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3B579C-C1B6-4946-B9D4-61DF3C4652B3}" type="slidenum">
              <a:rPr lang="en-US" altLang="de-DE"/>
              <a:pPr eaLnBrk="1" hangingPunct="1"/>
              <a:t>26</a:t>
            </a:fld>
            <a:endParaRPr lang="en-US" altLang="de-DE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File I/O cont’d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Once a file handle is open, you may use it just like you would use STDIN or STDOUT</a:t>
            </a:r>
          </a:p>
          <a:p>
            <a:pPr eaLnBrk="1" hangingPunct="1"/>
            <a:r>
              <a:rPr lang="en-US" altLang="de-DE" smtClean="0"/>
              <a:t>To read from an open file handle:</a:t>
            </a:r>
          </a:p>
          <a:p>
            <a:pPr lvl="1" eaLnBrk="1" hangingPunct="1"/>
            <a:r>
              <a:rPr lang="en-US" altLang="de-DE" smtClean="0"/>
              <a:t>my $line = &lt;IN&gt;;</a:t>
            </a:r>
          </a:p>
          <a:p>
            <a:pPr eaLnBrk="1" hangingPunct="1"/>
            <a:r>
              <a:rPr lang="en-US" altLang="de-DE" smtClean="0"/>
              <a:t>To write to an open file handle:	</a:t>
            </a:r>
          </a:p>
          <a:p>
            <a:pPr lvl="1" eaLnBrk="1" hangingPunct="1"/>
            <a:r>
              <a:rPr lang="en-US" altLang="de-DE" smtClean="0"/>
              <a:t>print OUT “my output data\n”;</a:t>
            </a:r>
          </a:p>
        </p:txBody>
      </p:sp>
    </p:spTree>
    <p:extLst>
      <p:ext uri="{BB962C8B-B14F-4D97-AF65-F5344CB8AC3E}">
        <p14:creationId xmlns:p14="http://schemas.microsoft.com/office/powerpoint/2010/main" val="304454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E4AB8B-B4B6-4A7A-A2CC-DCC54DBEC452}" type="slidenum">
              <a:rPr lang="en-US" altLang="de-DE"/>
              <a:pPr eaLnBrk="1" hangingPunct="1"/>
              <a:t>27</a:t>
            </a:fld>
            <a:endParaRPr lang="en-US" altLang="de-DE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Perl Example 3</a:t>
            </a:r>
          </a:p>
        </p:txBody>
      </p:sp>
      <p:sp>
        <p:nvSpPr>
          <p:cNvPr id="175107" name="Text Box 3"/>
          <p:cNvSpPr txBox="1">
            <a:spLocks noChangeArrowheads="1"/>
          </p:cNvSpPr>
          <p:nvPr/>
        </p:nvSpPr>
        <p:spPr bwMode="auto">
          <a:xfrm>
            <a:off x="609600" y="2133600"/>
            <a:ext cx="8001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2400" dirty="0">
                <a:latin typeface="Trebuchet MS" charset="0"/>
              </a:rPr>
              <a:t>#!/</a:t>
            </a:r>
            <a:r>
              <a:rPr lang="en-US" altLang="de-DE" sz="2400" dirty="0" err="1" smtClean="0">
                <a:latin typeface="Trebuchet MS" charset="0"/>
              </a:rPr>
              <a:t>usr</a:t>
            </a:r>
            <a:r>
              <a:rPr lang="en-US" altLang="de-DE" sz="2400" dirty="0" smtClean="0">
                <a:latin typeface="Trebuchet MS" charset="0"/>
              </a:rPr>
              <a:t>/bin/</a:t>
            </a:r>
            <a:r>
              <a:rPr lang="en-US" altLang="de-DE" sz="2400" dirty="0" err="1" smtClean="0">
                <a:latin typeface="Trebuchet MS" charset="0"/>
              </a:rPr>
              <a:t>perl</a:t>
            </a:r>
            <a:r>
              <a:rPr lang="en-US" altLang="de-DE" sz="2400" dirty="0" smtClean="0">
                <a:latin typeface="Trebuchet MS" charset="0"/>
              </a:rPr>
              <a:t> -w</a:t>
            </a:r>
            <a:endParaRPr lang="en-US" altLang="de-DE" sz="2400" dirty="0">
              <a:latin typeface="Trebuchet MS" charset="0"/>
            </a:endParaRPr>
          </a:p>
          <a:p>
            <a:r>
              <a:rPr lang="en-US" altLang="de-DE" sz="2400" dirty="0">
                <a:latin typeface="Trebuchet MS" charset="0"/>
              </a:rPr>
              <a:t># singlespace.pl: remove blank lines from a file</a:t>
            </a:r>
          </a:p>
          <a:p>
            <a:r>
              <a:rPr lang="en-US" altLang="de-DE" sz="2400" dirty="0">
                <a:latin typeface="Trebuchet MS" charset="0"/>
              </a:rPr>
              <a:t># Usage: </a:t>
            </a:r>
            <a:r>
              <a:rPr lang="en-US" altLang="de-DE" sz="2400" dirty="0" err="1">
                <a:latin typeface="Trebuchet MS" charset="0"/>
              </a:rPr>
              <a:t>perl</a:t>
            </a:r>
            <a:r>
              <a:rPr lang="en-US" altLang="de-DE" sz="2400" dirty="0">
                <a:latin typeface="Trebuchet MS" charset="0"/>
              </a:rPr>
              <a:t> singlespace.pl &lt; </a:t>
            </a:r>
            <a:r>
              <a:rPr lang="en-US" altLang="de-DE" sz="2400" dirty="0" err="1">
                <a:latin typeface="Trebuchet MS" charset="0"/>
              </a:rPr>
              <a:t>oldfile</a:t>
            </a:r>
            <a:r>
              <a:rPr lang="en-US" altLang="de-DE" sz="2400" dirty="0">
                <a:latin typeface="Trebuchet MS" charset="0"/>
              </a:rPr>
              <a:t> &gt; </a:t>
            </a:r>
            <a:r>
              <a:rPr lang="en-US" altLang="de-DE" sz="2400" dirty="0" err="1">
                <a:latin typeface="Trebuchet MS" charset="0"/>
              </a:rPr>
              <a:t>newfile</a:t>
            </a:r>
            <a:endParaRPr lang="en-US" altLang="de-DE" sz="2400" dirty="0">
              <a:latin typeface="Trebuchet MS" charset="0"/>
            </a:endParaRPr>
          </a:p>
          <a:p>
            <a:r>
              <a:rPr lang="en-US" altLang="de-DE" sz="2400" dirty="0" smtClean="0">
                <a:latin typeface="Trebuchet MS" charset="0"/>
              </a:rPr>
              <a:t>use strict;</a:t>
            </a:r>
          </a:p>
          <a:p>
            <a:r>
              <a:rPr lang="en-US" altLang="de-DE" sz="2400" dirty="0" smtClean="0">
                <a:latin typeface="Trebuchet MS" charset="0"/>
              </a:rPr>
              <a:t>while </a:t>
            </a:r>
            <a:r>
              <a:rPr lang="en-US" altLang="de-DE" sz="2400" dirty="0">
                <a:latin typeface="Trebuchet MS" charset="0"/>
              </a:rPr>
              <a:t>(my $line = &lt;STDIN&gt;) </a:t>
            </a:r>
          </a:p>
          <a:p>
            <a:r>
              <a:rPr lang="en-US" altLang="de-DE" sz="2400" dirty="0">
                <a:latin typeface="Trebuchet MS" charset="0"/>
              </a:rPr>
              <a:t>{</a:t>
            </a:r>
          </a:p>
          <a:p>
            <a:r>
              <a:rPr lang="en-US" altLang="de-DE" sz="2400" dirty="0">
                <a:latin typeface="Trebuchet MS" charset="0"/>
              </a:rPr>
              <a:t>    if ($line </a:t>
            </a:r>
            <a:r>
              <a:rPr lang="en-US" altLang="de-DE" sz="2400" dirty="0" err="1">
                <a:latin typeface="Trebuchet MS" charset="0"/>
              </a:rPr>
              <a:t>eq</a:t>
            </a:r>
            <a:r>
              <a:rPr lang="en-US" altLang="de-DE" sz="2400" dirty="0">
                <a:latin typeface="Trebuchet MS" charset="0"/>
              </a:rPr>
              <a:t> "\n")</a:t>
            </a:r>
          </a:p>
          <a:p>
            <a:r>
              <a:rPr lang="en-US" altLang="de-DE" sz="2400" dirty="0">
                <a:latin typeface="Trebuchet MS" charset="0"/>
              </a:rPr>
              <a:t>    {</a:t>
            </a:r>
          </a:p>
          <a:p>
            <a:r>
              <a:rPr lang="en-US" altLang="de-DE" sz="2400" dirty="0">
                <a:latin typeface="Trebuchet MS" charset="0"/>
              </a:rPr>
              <a:t>        next;</a:t>
            </a:r>
          </a:p>
          <a:p>
            <a:r>
              <a:rPr lang="en-US" altLang="de-DE" sz="2400" dirty="0">
                <a:latin typeface="Trebuchet MS" charset="0"/>
              </a:rPr>
              <a:t>    }</a:t>
            </a:r>
          </a:p>
          <a:p>
            <a:r>
              <a:rPr lang="en-US" altLang="de-DE" sz="2400" dirty="0">
                <a:latin typeface="Trebuchet MS" charset="0"/>
              </a:rPr>
              <a:t>    print "$line";</a:t>
            </a:r>
          </a:p>
          <a:p>
            <a:r>
              <a:rPr lang="en-US" altLang="de-DE" sz="2400" dirty="0">
                <a:latin typeface="Trebuchet MS" charset="0"/>
              </a:rPr>
              <a:t>}</a:t>
            </a:r>
            <a:endParaRPr lang="en-US" altLang="de-DE" sz="3200" dirty="0"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0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676E68-F348-4412-B66F-93BADA60E45C}" type="slidenum">
              <a:rPr lang="en-US" altLang="de-DE"/>
              <a:pPr eaLnBrk="1" hangingPunct="1"/>
              <a:t>28</a:t>
            </a:fld>
            <a:endParaRPr lang="en-US" altLang="de-DE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Exercise 2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Modify Example 3 so that blank lines are removed ONLY if they occur in first 10 lines of original file</a:t>
            </a:r>
          </a:p>
        </p:txBody>
      </p:sp>
    </p:spTree>
    <p:extLst>
      <p:ext uri="{BB962C8B-B14F-4D97-AF65-F5344CB8AC3E}">
        <p14:creationId xmlns:p14="http://schemas.microsoft.com/office/powerpoint/2010/main" val="132632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14A719-7354-4479-A7B6-542A0B677CBF}" type="slidenum">
              <a:rPr lang="en-US" altLang="de-DE"/>
              <a:pPr eaLnBrk="1" hangingPunct="1"/>
              <a:t>29</a:t>
            </a:fld>
            <a:endParaRPr lang="en-US" altLang="de-DE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Arrays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362200"/>
            <a:ext cx="8610600" cy="4114800"/>
          </a:xfrm>
        </p:spPr>
        <p:txBody>
          <a:bodyPr/>
          <a:lstStyle/>
          <a:p>
            <a:pPr eaLnBrk="1" hangingPunct="1"/>
            <a:r>
              <a:rPr lang="en-US" altLang="de-DE" sz="2800" smtClean="0">
                <a:latin typeface="Trebuchet MS" charset="0"/>
              </a:rPr>
              <a:t>my @food = ("apples", "bananas", "cherries");</a:t>
            </a:r>
          </a:p>
          <a:p>
            <a:pPr eaLnBrk="1" hangingPunct="1"/>
            <a:r>
              <a:rPr lang="en-US" altLang="de-DE" sz="2800" smtClean="0"/>
              <a:t>But…</a:t>
            </a:r>
            <a:endParaRPr lang="en-US" altLang="de-DE" sz="2800" smtClean="0">
              <a:latin typeface="Trebuchet MS" charset="0"/>
            </a:endParaRPr>
          </a:p>
          <a:p>
            <a:pPr eaLnBrk="1" hangingPunct="1"/>
            <a:r>
              <a:rPr lang="en-US" altLang="de-DE" sz="2800" smtClean="0">
                <a:latin typeface="Trebuchet MS" charset="0"/>
              </a:rPr>
              <a:t>  print $food[1];</a:t>
            </a:r>
            <a:endParaRPr lang="en-US" altLang="de-DE" sz="2800" smtClean="0"/>
          </a:p>
          <a:p>
            <a:pPr lvl="1" eaLnBrk="1" hangingPunct="1"/>
            <a:r>
              <a:rPr lang="en-US" altLang="de-DE" sz="2400" smtClean="0"/>
              <a:t>prints </a:t>
            </a:r>
            <a:r>
              <a:rPr lang="en-US" altLang="de-DE" sz="2400" smtClean="0">
                <a:latin typeface="Trebuchet MS" charset="0"/>
              </a:rPr>
              <a:t>"bananas"</a:t>
            </a:r>
            <a:r>
              <a:rPr lang="en-US" altLang="de-DE" sz="2400" smtClean="0"/>
              <a:t> </a:t>
            </a:r>
          </a:p>
          <a:p>
            <a:pPr eaLnBrk="1" hangingPunct="1"/>
            <a:r>
              <a:rPr lang="en-US" altLang="de-DE" sz="2800" smtClean="0">
                <a:latin typeface="Trebuchet MS" charset="0"/>
              </a:rPr>
              <a:t>my @morefood = ("meat", @food);</a:t>
            </a:r>
            <a:endParaRPr lang="en-US" altLang="de-DE" sz="2800" smtClean="0"/>
          </a:p>
          <a:p>
            <a:pPr lvl="1" eaLnBrk="1" hangingPunct="1"/>
            <a:r>
              <a:rPr lang="en-US" altLang="de-DE" sz="2400" smtClean="0">
                <a:latin typeface="Trebuchet MS" charset="0"/>
              </a:rPr>
              <a:t>@morefood now contains:</a:t>
            </a:r>
            <a:br>
              <a:rPr lang="en-US" altLang="de-DE" sz="2400" smtClean="0">
                <a:latin typeface="Trebuchet MS" charset="0"/>
              </a:rPr>
            </a:br>
            <a:r>
              <a:rPr lang="en-US" altLang="de-DE" sz="2400" smtClean="0">
                <a:latin typeface="Trebuchet MS" charset="0"/>
              </a:rPr>
              <a:t>      ("meat", "apples", "bananas", "cherries");</a:t>
            </a:r>
          </a:p>
          <a:p>
            <a:pPr eaLnBrk="1" hangingPunct="1"/>
            <a:endParaRPr lang="en-US" altLang="de-DE" sz="2800" smtClean="0"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79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BC93E6-4B37-466A-85C3-1602D241CEF2}" type="slidenum">
              <a:rPr lang="en-US" altLang="de-DE">
                <a:solidFill>
                  <a:srgbClr val="1C1C1C"/>
                </a:solidFill>
              </a:rPr>
              <a:pPr eaLnBrk="1" hangingPunct="1"/>
              <a:t>3</a:t>
            </a:fld>
            <a:endParaRPr lang="en-US" altLang="de-DE">
              <a:solidFill>
                <a:srgbClr val="1C1C1C"/>
              </a:solidFill>
            </a:endParaRPr>
          </a:p>
        </p:txBody>
      </p:sp>
      <p:sp>
        <p:nvSpPr>
          <p:cNvPr id="3076" name="Text Box 11"/>
          <p:cNvSpPr txBox="1">
            <a:spLocks noChangeArrowheads="1"/>
          </p:cNvSpPr>
          <p:nvPr/>
        </p:nvSpPr>
        <p:spPr bwMode="auto">
          <a:xfrm>
            <a:off x="228600" y="4510757"/>
            <a:ext cx="38862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z="2000" i="1" dirty="0" smtClean="0">
                <a:solidFill>
                  <a:srgbClr val="000000"/>
                </a:solidFill>
              </a:rPr>
              <a:t>Adapted from Perl Tutorial - Bioinformatics Orientation 2008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z="2000" i="1" dirty="0" smtClean="0">
                <a:solidFill>
                  <a:srgbClr val="000000"/>
                </a:solidFill>
              </a:rPr>
              <a:t>By Eric Bishop</a:t>
            </a:r>
            <a:endParaRPr lang="en-US" altLang="de-DE" sz="2000" i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z="2000" i="1" dirty="0" smtClean="0">
                <a:solidFill>
                  <a:srgbClr val="000000"/>
                </a:solidFill>
              </a:rPr>
              <a:t>which was:</a:t>
            </a:r>
            <a:endParaRPr lang="en-US" altLang="de-DE" sz="2000" i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z="2000" i="1" dirty="0" smtClean="0">
                <a:solidFill>
                  <a:srgbClr val="000000"/>
                </a:solidFill>
              </a:rPr>
              <a:t>Adapted from slides found at: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z="2000" i="1" dirty="0" smtClean="0">
                <a:solidFill>
                  <a:srgbClr val="000000"/>
                </a:solidFill>
                <a:hlinkClick r:id="rId3"/>
              </a:rPr>
              <a:t>www.csd.uoc.gr/~hy439/Perl.ppt</a:t>
            </a:r>
            <a:endParaRPr lang="en-US" altLang="de-DE" sz="2000" i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z="2000" i="1" dirty="0" smtClean="0">
                <a:solidFill>
                  <a:srgbClr val="000000"/>
                </a:solidFill>
              </a:rPr>
              <a:t>(original author is not indicated)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 smtClean="0"/>
              <a:t>Credits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423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2D6023-A1F7-4F41-B1B8-356552898D33}" type="slidenum">
              <a:rPr lang="en-US" altLang="de-DE"/>
              <a:pPr eaLnBrk="1" hangingPunct="1"/>
              <a:t>30</a:t>
            </a:fld>
            <a:endParaRPr lang="en-US" altLang="de-DE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>
                <a:latin typeface="Trebuchet MS" charset="0"/>
              </a:rPr>
              <a:t>push</a:t>
            </a:r>
            <a:r>
              <a:rPr lang="en-US" altLang="de-DE" smtClean="0"/>
              <a:t> and </a:t>
            </a:r>
            <a:r>
              <a:rPr lang="en-US" altLang="de-DE" smtClean="0">
                <a:latin typeface="Trebuchet MS" charset="0"/>
              </a:rPr>
              <a:t>pop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534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push</a:t>
            </a:r>
            <a:r>
              <a:rPr lang="en-US" altLang="de-DE" smtClean="0"/>
              <a:t> adds one or more things to the end of a list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push (@food, "eggs", "bread");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push </a:t>
            </a:r>
            <a:r>
              <a:rPr lang="en-US" altLang="de-DE" smtClean="0"/>
              <a:t>returns the new length of the list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pop</a:t>
            </a:r>
            <a:r>
              <a:rPr lang="en-US" altLang="de-DE" smtClean="0"/>
              <a:t> removes and returns the last element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$sandwich = pop(@food);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$len = @food;  # $len gets length of @food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$#food  # returns index of last element</a:t>
            </a:r>
            <a:endParaRPr lang="en-US" altLang="de-DE" smtClean="0"/>
          </a:p>
        </p:txBody>
      </p:sp>
    </p:spTree>
    <p:extLst>
      <p:ext uri="{BB962C8B-B14F-4D97-AF65-F5344CB8AC3E}">
        <p14:creationId xmlns:p14="http://schemas.microsoft.com/office/powerpoint/2010/main" val="270359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0B12E7-EB1A-49CA-82C8-274B0067873D}" type="slidenum">
              <a:rPr lang="en-US" altLang="de-DE"/>
              <a:pPr eaLnBrk="1" hangingPunct="1"/>
              <a:t>31</a:t>
            </a:fld>
            <a:endParaRPr lang="en-US" altLang="de-DE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@ARGV: a special array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 special array, @ARGV, contains the parameters you pass to a program on the command line</a:t>
            </a:r>
          </a:p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If you run “perl test.pl a b c”, then within test.pl @ARGV will contain (“a”, “b”, “c”)</a:t>
            </a:r>
          </a:p>
        </p:txBody>
      </p:sp>
    </p:spTree>
    <p:extLst>
      <p:ext uri="{BB962C8B-B14F-4D97-AF65-F5344CB8AC3E}">
        <p14:creationId xmlns:p14="http://schemas.microsoft.com/office/powerpoint/2010/main" val="41362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76C903-E2C6-4745-805B-32BC717204B7}" type="slidenum">
              <a:rPr lang="en-US" altLang="de-DE"/>
              <a:pPr eaLnBrk="1" hangingPunct="1"/>
              <a:t>32</a:t>
            </a:fld>
            <a:endParaRPr lang="en-US" altLang="de-DE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>
                <a:latin typeface="Trebuchet MS" charset="0"/>
              </a:rPr>
              <a:t>foreach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2286000"/>
            <a:ext cx="76200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2800">
                <a:latin typeface="Trebuchet MS" charset="0"/>
              </a:rPr>
              <a:t># Visit each item in turn and call it $morsel</a:t>
            </a:r>
          </a:p>
          <a:p>
            <a:endParaRPr lang="en-US" altLang="de-DE" sz="2800">
              <a:latin typeface="Trebuchet MS" charset="0"/>
            </a:endParaRPr>
          </a:p>
          <a:p>
            <a:r>
              <a:rPr lang="en-US" altLang="de-DE" sz="2800">
                <a:latin typeface="Trebuchet MS" charset="0"/>
              </a:rPr>
              <a:t>foreach my $morsel (@food)</a:t>
            </a:r>
          </a:p>
          <a:p>
            <a:r>
              <a:rPr lang="en-US" altLang="de-DE" sz="2800">
                <a:latin typeface="Trebuchet MS" charset="0"/>
              </a:rPr>
              <a:t>{</a:t>
            </a:r>
          </a:p>
          <a:p>
            <a:r>
              <a:rPr lang="en-US" altLang="de-DE" sz="2800">
                <a:latin typeface="Trebuchet MS" charset="0"/>
              </a:rPr>
              <a:t>        print "$morsel\n";  </a:t>
            </a:r>
          </a:p>
          <a:p>
            <a:r>
              <a:rPr lang="en-US" altLang="de-DE" sz="2800">
                <a:latin typeface="Trebuchet MS" charset="0"/>
              </a:rPr>
              <a:t>        print "Yum yum\n"; </a:t>
            </a:r>
          </a:p>
          <a:p>
            <a:r>
              <a:rPr lang="en-US" altLang="de-DE" sz="2800">
                <a:latin typeface="Trebuchet MS" charset="0"/>
              </a:rPr>
              <a:t>}</a:t>
            </a:r>
            <a:endParaRPr lang="en-US" altLang="de-DE" sz="2400"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7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555760-4427-45C5-B6CD-A855F8D3A60C}" type="slidenum">
              <a:rPr lang="en-US" altLang="de-DE"/>
              <a:pPr eaLnBrk="1" hangingPunct="1"/>
              <a:t>33</a:t>
            </a:fld>
            <a:endParaRPr lang="en-US" altLang="de-DE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Hashes / Associative arrays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Associative arrays allow lookup by name rather than by index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Associative array names begin with </a:t>
            </a:r>
            <a:r>
              <a:rPr lang="en-US" altLang="de-DE" sz="2400" smtClean="0">
                <a:latin typeface="Comic Sans MS" charset="0"/>
              </a:rPr>
              <a:t>%</a:t>
            </a:r>
            <a:endParaRPr lang="en-US" altLang="de-DE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000" smtClean="0">
                <a:latin typeface="Trebuchet MS" charset="0"/>
              </a:rPr>
              <a:t>my %fruit = ("apples”=&gt;"red", "bananas”=&gt;"yellow", "cherries”=&gt;"red");</a:t>
            </a:r>
          </a:p>
          <a:p>
            <a:pPr lvl="1" eaLnBrk="1" hangingPunct="1">
              <a:lnSpc>
                <a:spcPct val="90000"/>
              </a:lnSpc>
            </a:pPr>
            <a:endParaRPr lang="en-US" altLang="de-DE" sz="2000" smtClean="0">
              <a:latin typeface="Trebuchet MS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de-DE" sz="2000" smtClean="0"/>
              <a:t>Now, </a:t>
            </a:r>
            <a:r>
              <a:rPr lang="en-US" altLang="de-DE" sz="2000" smtClean="0">
                <a:latin typeface="Trebuchet MS" charset="0"/>
              </a:rPr>
              <a:t>$fruit{"bananas"}</a:t>
            </a:r>
            <a:r>
              <a:rPr lang="en-US" altLang="de-DE" sz="2000" smtClean="0"/>
              <a:t> returns </a:t>
            </a:r>
            <a:r>
              <a:rPr lang="en-US" altLang="de-DE" sz="2000" smtClean="0">
                <a:latin typeface="Trebuchet MS" charset="0"/>
              </a:rPr>
              <a:t>"yellow”</a:t>
            </a:r>
          </a:p>
          <a:p>
            <a:pPr lvl="1" eaLnBrk="1" hangingPunct="1">
              <a:lnSpc>
                <a:spcPct val="90000"/>
              </a:lnSpc>
            </a:pPr>
            <a:endParaRPr lang="en-US" altLang="de-DE" sz="20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de-DE" sz="2000" smtClean="0"/>
              <a:t>To set value of a hash element: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000" smtClean="0"/>
              <a:t>	$fruit{“bananas”} = “green”;</a:t>
            </a:r>
            <a:endParaRPr lang="en-US" altLang="de-DE" sz="2400" smtClean="0"/>
          </a:p>
        </p:txBody>
      </p:sp>
    </p:spTree>
    <p:extLst>
      <p:ext uri="{BB962C8B-B14F-4D97-AF65-F5344CB8AC3E}">
        <p14:creationId xmlns:p14="http://schemas.microsoft.com/office/powerpoint/2010/main" val="15826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A6E99E-72CD-49D7-9AD0-27AE72A59076}" type="slidenum">
              <a:rPr lang="en-US" altLang="de-DE"/>
              <a:pPr eaLnBrk="1" hangingPunct="1"/>
              <a:t>34</a:t>
            </a:fld>
            <a:endParaRPr lang="en-US" altLang="de-DE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Hashes / Associative Arrays II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en-US" altLang="de-DE" sz="1800" smtClean="0">
              <a:latin typeface="Trebuchet MS" charset="0"/>
            </a:endParaRPr>
          </a:p>
          <a:p>
            <a:pPr eaLnBrk="1" hangingPunct="1"/>
            <a:r>
              <a:rPr lang="en-US" altLang="de-DE" sz="2000" smtClean="0"/>
              <a:t>To remove a hash element use </a:t>
            </a:r>
            <a:r>
              <a:rPr lang="en-US" altLang="de-DE" sz="2000" b="1" smtClean="0"/>
              <a:t>delete</a:t>
            </a:r>
          </a:p>
          <a:p>
            <a:pPr lvl="1" eaLnBrk="1" hangingPunct="1"/>
            <a:r>
              <a:rPr lang="en-US" altLang="de-DE" sz="1800" smtClean="0"/>
              <a:t>delete $fruit{“bananas”};</a:t>
            </a:r>
          </a:p>
          <a:p>
            <a:pPr lvl="1" eaLnBrk="1" hangingPunct="1"/>
            <a:endParaRPr lang="en-US" altLang="de-DE" sz="1800" smtClean="0"/>
          </a:p>
          <a:p>
            <a:pPr eaLnBrk="1" hangingPunct="1"/>
            <a:r>
              <a:rPr lang="en-US" altLang="de-DE" sz="2000" smtClean="0"/>
              <a:t>You cannot index an associative array, but you can use the</a:t>
            </a:r>
            <a:r>
              <a:rPr lang="en-US" altLang="de-DE" sz="2000" smtClean="0">
                <a:latin typeface="Trebuchet MS" charset="0"/>
              </a:rPr>
              <a:t> </a:t>
            </a:r>
            <a:r>
              <a:rPr lang="en-US" altLang="de-DE" sz="2000" b="1" smtClean="0">
                <a:latin typeface="Trebuchet MS" charset="0"/>
              </a:rPr>
              <a:t>keys</a:t>
            </a:r>
            <a:r>
              <a:rPr lang="en-US" altLang="de-DE" sz="2000" smtClean="0">
                <a:latin typeface="Trebuchet MS" charset="0"/>
              </a:rPr>
              <a:t> </a:t>
            </a:r>
            <a:r>
              <a:rPr lang="en-US" altLang="de-DE" sz="2000" smtClean="0"/>
              <a:t>and</a:t>
            </a:r>
            <a:r>
              <a:rPr lang="en-US" altLang="de-DE" sz="2000" smtClean="0">
                <a:latin typeface="Trebuchet MS" charset="0"/>
              </a:rPr>
              <a:t> </a:t>
            </a:r>
            <a:r>
              <a:rPr lang="en-US" altLang="de-DE" sz="2000" b="1" smtClean="0">
                <a:latin typeface="Trebuchet MS" charset="0"/>
              </a:rPr>
              <a:t>values</a:t>
            </a:r>
            <a:r>
              <a:rPr lang="en-US" altLang="de-DE" sz="2000" smtClean="0">
                <a:latin typeface="Trebuchet MS" charset="0"/>
              </a:rPr>
              <a:t> </a:t>
            </a:r>
            <a:r>
              <a:rPr lang="en-US" altLang="de-DE" sz="2000" smtClean="0"/>
              <a:t>functions:</a:t>
            </a:r>
          </a:p>
          <a:p>
            <a:pPr eaLnBrk="1" hangingPunct="1">
              <a:buFont typeface="Wingdings" pitchFamily="2" charset="2"/>
              <a:buNone/>
            </a:pPr>
            <a:endParaRPr lang="en-US" altLang="de-DE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de-DE" sz="2000" smtClean="0">
                <a:latin typeface="Trebuchet MS" charset="0"/>
              </a:rPr>
              <a:t>	foreach my $f (keys %fruit)</a:t>
            </a:r>
            <a:br>
              <a:rPr lang="en-US" altLang="de-DE" sz="2000" smtClean="0">
                <a:latin typeface="Trebuchet MS" charset="0"/>
              </a:rPr>
            </a:br>
            <a:r>
              <a:rPr lang="en-US" altLang="de-DE" sz="2000" smtClean="0">
                <a:latin typeface="Trebuchet MS" charset="0"/>
              </a:rPr>
              <a:t>{</a:t>
            </a:r>
            <a:br>
              <a:rPr lang="en-US" altLang="de-DE" sz="2000" smtClean="0">
                <a:latin typeface="Trebuchet MS" charset="0"/>
              </a:rPr>
            </a:br>
            <a:r>
              <a:rPr lang="en-US" altLang="de-DE" sz="2000" smtClean="0">
                <a:latin typeface="Trebuchet MS" charset="0"/>
              </a:rPr>
              <a:t>    print ("The color of $f is " . $fruit{$f} . "\n");</a:t>
            </a:r>
            <a:br>
              <a:rPr lang="en-US" altLang="de-DE" sz="2000" smtClean="0">
                <a:latin typeface="Trebuchet MS" charset="0"/>
              </a:rPr>
            </a:br>
            <a:r>
              <a:rPr lang="en-US" altLang="de-DE" sz="2000" smtClean="0">
                <a:latin typeface="Trebuchet MS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</a:pPr>
            <a:endParaRPr lang="en-US" altLang="de-DE" sz="2000" smtClean="0"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06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CFD411-5C2B-43A8-8DF1-F2483A12F611}" type="slidenum">
              <a:rPr lang="en-US" altLang="de-DE"/>
              <a:pPr eaLnBrk="1" hangingPunct="1"/>
              <a:t>35</a:t>
            </a:fld>
            <a:endParaRPr lang="en-US" altLang="de-DE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Example 4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800" dirty="0" smtClean="0">
                <a:latin typeface="Trebuchet MS" charset="0"/>
              </a:rPr>
              <a:t>#!/</a:t>
            </a:r>
            <a:r>
              <a:rPr lang="en-US" altLang="de-DE" sz="2800" dirty="0" err="1" smtClean="0">
                <a:latin typeface="Trebuchet MS" charset="0"/>
              </a:rPr>
              <a:t>usr</a:t>
            </a:r>
            <a:r>
              <a:rPr lang="en-US" altLang="de-DE" sz="2800" dirty="0" smtClean="0">
                <a:latin typeface="Trebuchet MS" charset="0"/>
              </a:rPr>
              <a:t>/bin/</a:t>
            </a:r>
            <a:r>
              <a:rPr lang="en-US" altLang="de-DE" sz="2800" dirty="0" err="1" smtClean="0">
                <a:latin typeface="Trebuchet MS" charset="0"/>
              </a:rPr>
              <a:t>perl</a:t>
            </a:r>
            <a:r>
              <a:rPr lang="en-US" altLang="de-DE" sz="2800" dirty="0" smtClean="0">
                <a:latin typeface="Trebuchet MS" charset="0"/>
              </a:rPr>
              <a:t> –w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de-DE" sz="2800" dirty="0">
              <a:latin typeface="Trebuchet MS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800" dirty="0" smtClean="0">
                <a:latin typeface="Trebuchet MS" charset="0"/>
              </a:rPr>
              <a:t>use strict;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de-DE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400" dirty="0" smtClean="0"/>
              <a:t>my @names = ( "bob", "</a:t>
            </a:r>
            <a:r>
              <a:rPr lang="en-US" altLang="de-DE" sz="2400" dirty="0" err="1" smtClean="0"/>
              <a:t>sara</a:t>
            </a:r>
            <a:r>
              <a:rPr lang="en-US" altLang="de-DE" sz="2400" dirty="0" smtClean="0"/>
              <a:t>", "joe" 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400" dirty="0" smtClean="0"/>
              <a:t>my %</a:t>
            </a:r>
            <a:r>
              <a:rPr lang="en-US" altLang="de-DE" sz="2400" dirty="0" err="1" smtClean="0"/>
              <a:t>likesHash</a:t>
            </a:r>
            <a:r>
              <a:rPr lang="en-US" altLang="de-DE" sz="2400" dirty="0" smtClean="0"/>
              <a:t> = ( "bob"=&gt;"steak", "</a:t>
            </a:r>
            <a:r>
              <a:rPr lang="en-US" altLang="de-DE" sz="2400" dirty="0" err="1" smtClean="0"/>
              <a:t>sara</a:t>
            </a:r>
            <a:r>
              <a:rPr lang="en-US" altLang="de-DE" sz="2400" dirty="0" smtClean="0"/>
              <a:t>"=&gt;"chocolate", "joe"=&gt;"</a:t>
            </a:r>
            <a:r>
              <a:rPr lang="en-US" altLang="de-DE" sz="2400" dirty="0" err="1" smtClean="0"/>
              <a:t>rasberries</a:t>
            </a:r>
            <a:r>
              <a:rPr lang="en-US" altLang="de-DE" sz="2400" dirty="0" smtClean="0"/>
              <a:t>" );</a:t>
            </a:r>
          </a:p>
          <a:p>
            <a:pPr eaLnBrk="1" hangingPunct="1">
              <a:lnSpc>
                <a:spcPct val="90000"/>
              </a:lnSpc>
            </a:pPr>
            <a:endParaRPr lang="en-US" altLang="de-DE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400" dirty="0" err="1" smtClean="0"/>
              <a:t>foreach</a:t>
            </a:r>
            <a:r>
              <a:rPr lang="en-US" altLang="de-DE" sz="2400" dirty="0" smtClean="0"/>
              <a:t> my $name (@names)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400" dirty="0" smtClean="0"/>
              <a:t>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400" dirty="0" smtClean="0"/>
              <a:t>	my $</a:t>
            </a:r>
            <a:r>
              <a:rPr lang="en-US" altLang="de-DE" sz="2400" dirty="0" err="1" smtClean="0"/>
              <a:t>nextLike</a:t>
            </a:r>
            <a:r>
              <a:rPr lang="en-US" altLang="de-DE" sz="2400" dirty="0" smtClean="0"/>
              <a:t> = $</a:t>
            </a:r>
            <a:r>
              <a:rPr lang="en-US" altLang="de-DE" sz="2400" dirty="0" err="1" smtClean="0"/>
              <a:t>likesHash</a:t>
            </a:r>
            <a:r>
              <a:rPr lang="en-US" altLang="de-DE" sz="2400" dirty="0" smtClean="0"/>
              <a:t>{$name};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400" dirty="0" smtClean="0"/>
              <a:t>	print "$name likes $</a:t>
            </a:r>
            <a:r>
              <a:rPr lang="en-US" altLang="de-DE" sz="2400" dirty="0" err="1" smtClean="0"/>
              <a:t>nextLike</a:t>
            </a:r>
            <a:r>
              <a:rPr lang="en-US" altLang="de-DE" sz="2400" dirty="0" smtClean="0"/>
              <a:t>\n";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de-DE" sz="2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797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3D07B6-9503-4DD8-A222-FCC8CC2D9015}" type="slidenum">
              <a:rPr lang="en-US" altLang="de-DE"/>
              <a:pPr eaLnBrk="1" hangingPunct="1"/>
              <a:t>36</a:t>
            </a:fld>
            <a:endParaRPr lang="en-US" altLang="de-DE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Exercise 3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de-DE" smtClean="0"/>
              <a:t>Modify Example 4 in the following way:</a:t>
            </a:r>
          </a:p>
          <a:p>
            <a:pPr lvl="1" eaLnBrk="1" hangingPunct="1"/>
            <a:r>
              <a:rPr lang="en-US" altLang="de-DE" smtClean="0"/>
              <a:t>Suppose we want to keep track of books that these people like as well as food</a:t>
            </a:r>
          </a:p>
          <a:p>
            <a:pPr lvl="2" eaLnBrk="1" hangingPunct="1"/>
            <a:r>
              <a:rPr lang="en-US" altLang="de-DE" smtClean="0"/>
              <a:t>Bob likes </a:t>
            </a:r>
            <a:r>
              <a:rPr lang="en-US" altLang="de-DE" i="1" smtClean="0"/>
              <a:t>The Lord of the Rings</a:t>
            </a:r>
            <a:endParaRPr lang="en-US" altLang="de-DE" smtClean="0"/>
          </a:p>
          <a:p>
            <a:pPr lvl="2" eaLnBrk="1" hangingPunct="1"/>
            <a:r>
              <a:rPr lang="en-US" altLang="de-DE" smtClean="0"/>
              <a:t>Sara likes </a:t>
            </a:r>
            <a:r>
              <a:rPr lang="en-US" altLang="de-DE" i="1" smtClean="0"/>
              <a:t>Hitchhiker’s Guide to the Galaxy</a:t>
            </a:r>
            <a:endParaRPr lang="en-US" altLang="de-DE" smtClean="0"/>
          </a:p>
          <a:p>
            <a:pPr lvl="2" eaLnBrk="1" hangingPunct="1"/>
            <a:r>
              <a:rPr lang="en-US" altLang="de-DE" smtClean="0"/>
              <a:t>Joe likes </a:t>
            </a:r>
            <a:r>
              <a:rPr lang="en-US" altLang="de-DE" i="1" smtClean="0"/>
              <a:t>Thud!</a:t>
            </a:r>
          </a:p>
          <a:p>
            <a:pPr lvl="1" eaLnBrk="1" hangingPunct="1"/>
            <a:r>
              <a:rPr lang="en-US" altLang="de-DE" smtClean="0"/>
              <a:t>Modify Example 4 to print each person’s book preference as well as food preference</a:t>
            </a:r>
          </a:p>
        </p:txBody>
      </p:sp>
    </p:spTree>
    <p:extLst>
      <p:ext uri="{BB962C8B-B14F-4D97-AF65-F5344CB8AC3E}">
        <p14:creationId xmlns:p14="http://schemas.microsoft.com/office/powerpoint/2010/main" val="304822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6D04FD-57D6-44FE-932E-7273A6DAD23D}" type="slidenum">
              <a:rPr lang="en-US" altLang="de-DE"/>
              <a:pPr eaLnBrk="1" hangingPunct="1"/>
              <a:t>37</a:t>
            </a:fld>
            <a:endParaRPr lang="en-US" altLang="de-DE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Regular Expressions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>
                <a:latin typeface="Trebuchet MS" charset="0"/>
              </a:rPr>
              <a:t>$sentence =~ /the/</a:t>
            </a:r>
            <a:endParaRPr lang="en-US" altLang="de-DE" smtClean="0"/>
          </a:p>
          <a:p>
            <a:pPr lvl="1" eaLnBrk="1" hangingPunct="1"/>
            <a:r>
              <a:rPr lang="en-US" altLang="de-DE" smtClean="0"/>
              <a:t>True if </a:t>
            </a:r>
            <a:r>
              <a:rPr lang="en-US" altLang="de-DE" smtClean="0">
                <a:latin typeface="Trebuchet MS" charset="0"/>
              </a:rPr>
              <a:t>$sentence</a:t>
            </a:r>
            <a:r>
              <a:rPr lang="en-US" altLang="de-DE" smtClean="0"/>
              <a:t> contains </a:t>
            </a:r>
            <a:r>
              <a:rPr lang="en-US" altLang="de-DE" smtClean="0">
                <a:latin typeface="Trebuchet MS" charset="0"/>
              </a:rPr>
              <a:t>"the"</a:t>
            </a:r>
          </a:p>
          <a:p>
            <a:pPr eaLnBrk="1" hangingPunct="1"/>
            <a:r>
              <a:rPr lang="en-US" altLang="de-DE" smtClean="0">
                <a:latin typeface="Trebuchet MS" charset="0"/>
              </a:rPr>
              <a:t>$sentence = "The dog bites.";</a:t>
            </a:r>
            <a:r>
              <a:rPr lang="en-US" altLang="de-DE" smtClean="0"/>
              <a:t/>
            </a:r>
            <a:br>
              <a:rPr lang="en-US" altLang="de-DE" smtClean="0"/>
            </a:br>
            <a:r>
              <a:rPr lang="en-US" altLang="de-DE" smtClean="0">
                <a:latin typeface="Trebuchet MS" charset="0"/>
              </a:rPr>
              <a:t>if ($sentence =~ /the/)  #</a:t>
            </a:r>
            <a:r>
              <a:rPr lang="en-US" altLang="de-DE" smtClean="0"/>
              <a:t> is </a:t>
            </a:r>
            <a:r>
              <a:rPr lang="en-US" altLang="de-DE" i="1" smtClean="0"/>
              <a:t>false</a:t>
            </a:r>
            <a:endParaRPr lang="en-US" altLang="de-DE" smtClean="0"/>
          </a:p>
          <a:p>
            <a:pPr lvl="1" eaLnBrk="1" hangingPunct="1"/>
            <a:r>
              <a:rPr lang="en-US" altLang="de-DE" smtClean="0"/>
              <a:t>…because Perl is case-sensitive</a:t>
            </a:r>
          </a:p>
          <a:p>
            <a:pPr eaLnBrk="1" hangingPunct="1"/>
            <a:r>
              <a:rPr lang="en-US" altLang="de-DE" smtClean="0">
                <a:latin typeface="Trebuchet MS" charset="0"/>
              </a:rPr>
              <a:t>!~ </a:t>
            </a:r>
            <a:r>
              <a:rPr lang="en-US" altLang="de-DE" smtClean="0"/>
              <a:t>is "does not contain"</a:t>
            </a:r>
          </a:p>
        </p:txBody>
      </p:sp>
    </p:spTree>
    <p:extLst>
      <p:ext uri="{BB962C8B-B14F-4D97-AF65-F5344CB8AC3E}">
        <p14:creationId xmlns:p14="http://schemas.microsoft.com/office/powerpoint/2010/main" val="398000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DC36CF-C58D-4B68-B21C-B3AE9E94568E}" type="slidenum">
              <a:rPr lang="en-US" altLang="de-DE"/>
              <a:pPr eaLnBrk="1" hangingPunct="1"/>
              <a:t>38</a:t>
            </a:fld>
            <a:endParaRPr lang="en-US" altLang="de-DE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RE special characters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762000" y="2514600"/>
            <a:ext cx="7848600" cy="356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2800">
                <a:latin typeface="Trebuchet MS" charset="0"/>
              </a:rPr>
              <a:t>.       # Any single character except a newline</a:t>
            </a:r>
            <a:br>
              <a:rPr lang="en-US" altLang="de-DE" sz="2800">
                <a:latin typeface="Trebuchet MS" charset="0"/>
              </a:rPr>
            </a:br>
            <a:endParaRPr lang="en-US" altLang="de-DE" sz="1200">
              <a:latin typeface="Trebuchet MS" charset="0"/>
            </a:endParaRPr>
          </a:p>
          <a:p>
            <a:r>
              <a:rPr lang="en-US" altLang="de-DE" sz="2800" b="1">
                <a:latin typeface="Trebuchet MS" charset="0"/>
              </a:rPr>
              <a:t>^</a:t>
            </a:r>
            <a:r>
              <a:rPr lang="en-US" altLang="de-DE" sz="2800">
                <a:latin typeface="Trebuchet MS" charset="0"/>
              </a:rPr>
              <a:t>       # The beginning of the line or string</a:t>
            </a:r>
            <a:br>
              <a:rPr lang="en-US" altLang="de-DE" sz="2800">
                <a:latin typeface="Trebuchet MS" charset="0"/>
              </a:rPr>
            </a:br>
            <a:endParaRPr lang="en-US" altLang="de-DE" sz="1200">
              <a:latin typeface="Trebuchet MS" charset="0"/>
            </a:endParaRPr>
          </a:p>
          <a:p>
            <a:r>
              <a:rPr lang="en-US" altLang="de-DE" sz="2800">
                <a:latin typeface="Trebuchet MS" charset="0"/>
              </a:rPr>
              <a:t>$       # The end of the line or string</a:t>
            </a:r>
            <a:br>
              <a:rPr lang="en-US" altLang="de-DE" sz="2800">
                <a:latin typeface="Trebuchet MS" charset="0"/>
              </a:rPr>
            </a:br>
            <a:endParaRPr lang="en-US" altLang="de-DE" sz="1200">
              <a:latin typeface="Trebuchet MS" charset="0"/>
            </a:endParaRPr>
          </a:p>
          <a:p>
            <a:r>
              <a:rPr lang="en-US" altLang="de-DE" sz="2800">
                <a:latin typeface="Trebuchet MS" charset="0"/>
              </a:rPr>
              <a:t>*       # Zero or more of the last character</a:t>
            </a:r>
            <a:br>
              <a:rPr lang="en-US" altLang="de-DE" sz="2800">
                <a:latin typeface="Trebuchet MS" charset="0"/>
              </a:rPr>
            </a:br>
            <a:endParaRPr lang="en-US" altLang="de-DE" sz="1200">
              <a:latin typeface="Trebuchet MS" charset="0"/>
            </a:endParaRPr>
          </a:p>
          <a:p>
            <a:r>
              <a:rPr lang="en-US" altLang="de-DE" sz="2800">
                <a:latin typeface="Trebuchet MS" charset="0"/>
              </a:rPr>
              <a:t>+       # One or more of the last character</a:t>
            </a:r>
            <a:br>
              <a:rPr lang="en-US" altLang="de-DE" sz="2800">
                <a:latin typeface="Trebuchet MS" charset="0"/>
              </a:rPr>
            </a:br>
            <a:endParaRPr lang="en-US" altLang="de-DE" sz="1200">
              <a:latin typeface="Trebuchet MS" charset="0"/>
            </a:endParaRPr>
          </a:p>
          <a:p>
            <a:r>
              <a:rPr lang="en-US" altLang="de-DE" sz="2800">
                <a:latin typeface="Trebuchet MS" charset="0"/>
              </a:rPr>
              <a:t>?       # Zero or one of the last character</a:t>
            </a:r>
          </a:p>
        </p:txBody>
      </p:sp>
    </p:spTree>
    <p:extLst>
      <p:ext uri="{BB962C8B-B14F-4D97-AF65-F5344CB8AC3E}">
        <p14:creationId xmlns:p14="http://schemas.microsoft.com/office/powerpoint/2010/main" val="189069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F79915-F900-47D7-9C82-4D6718C190E5}" type="slidenum">
              <a:rPr lang="en-US" altLang="de-DE"/>
              <a:pPr eaLnBrk="1" hangingPunct="1"/>
              <a:t>39</a:t>
            </a:fld>
            <a:endParaRPr lang="en-US" altLang="de-DE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RE examples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457200" y="2362200"/>
            <a:ext cx="8153400" cy="356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2800" b="1">
                <a:latin typeface="Trebuchet MS" charset="0"/>
              </a:rPr>
              <a:t>^</a:t>
            </a:r>
            <a:r>
              <a:rPr lang="en-US" altLang="de-DE" sz="2800">
                <a:latin typeface="Trebuchet MS" charset="0"/>
              </a:rPr>
              <a:t>.*$        # matches the entire string</a:t>
            </a:r>
            <a:br>
              <a:rPr lang="en-US" altLang="de-DE" sz="2800">
                <a:latin typeface="Trebuchet MS" charset="0"/>
              </a:rPr>
            </a:br>
            <a:endParaRPr lang="en-US" altLang="de-DE" sz="1200">
              <a:latin typeface="Trebuchet MS" charset="0"/>
            </a:endParaRPr>
          </a:p>
          <a:p>
            <a:r>
              <a:rPr lang="en-US" altLang="de-DE" sz="2800">
                <a:latin typeface="Trebuchet MS" charset="0"/>
              </a:rPr>
              <a:t>hi.*bye    # matches from "hi" to "bye" inclusive</a:t>
            </a:r>
            <a:br>
              <a:rPr lang="en-US" altLang="de-DE" sz="2800">
                <a:latin typeface="Trebuchet MS" charset="0"/>
              </a:rPr>
            </a:br>
            <a:endParaRPr lang="en-US" altLang="de-DE" sz="1200">
              <a:latin typeface="Trebuchet MS" charset="0"/>
            </a:endParaRPr>
          </a:p>
          <a:p>
            <a:r>
              <a:rPr lang="en-US" altLang="de-DE" sz="2800">
                <a:latin typeface="Trebuchet MS" charset="0"/>
              </a:rPr>
              <a:t>x +y        # matches x, one or more blanks, and y</a:t>
            </a:r>
            <a:br>
              <a:rPr lang="en-US" altLang="de-DE" sz="2800">
                <a:latin typeface="Trebuchet MS" charset="0"/>
              </a:rPr>
            </a:br>
            <a:endParaRPr lang="en-US" altLang="de-DE" sz="1200">
              <a:latin typeface="Trebuchet MS" charset="0"/>
            </a:endParaRPr>
          </a:p>
          <a:p>
            <a:r>
              <a:rPr lang="en-US" altLang="de-DE" sz="2800" b="1">
                <a:latin typeface="Trebuchet MS" charset="0"/>
              </a:rPr>
              <a:t>^</a:t>
            </a:r>
            <a:r>
              <a:rPr lang="en-US" altLang="de-DE" sz="2800">
                <a:latin typeface="Trebuchet MS" charset="0"/>
              </a:rPr>
              <a:t>Dear     # matches "Dear" only at beginning</a:t>
            </a:r>
          </a:p>
          <a:p>
            <a:endParaRPr lang="en-US" altLang="de-DE" sz="1200">
              <a:latin typeface="Trebuchet MS" charset="0"/>
            </a:endParaRPr>
          </a:p>
          <a:p>
            <a:r>
              <a:rPr lang="en-US" altLang="de-DE" sz="2800">
                <a:latin typeface="Trebuchet MS" charset="0"/>
              </a:rPr>
              <a:t>bags?      # matches "bag" or "bags"</a:t>
            </a:r>
            <a:br>
              <a:rPr lang="en-US" altLang="de-DE" sz="2800">
                <a:latin typeface="Trebuchet MS" charset="0"/>
              </a:rPr>
            </a:br>
            <a:endParaRPr lang="en-US" altLang="de-DE" sz="1200">
              <a:latin typeface="Trebuchet MS" charset="0"/>
            </a:endParaRPr>
          </a:p>
          <a:p>
            <a:r>
              <a:rPr lang="en-US" altLang="de-DE" sz="2800">
                <a:latin typeface="Trebuchet MS" charset="0"/>
              </a:rPr>
              <a:t>hiss+       # matches "hiss", "hisss", "hissss", etc.</a:t>
            </a:r>
          </a:p>
        </p:txBody>
      </p:sp>
    </p:spTree>
    <p:extLst>
      <p:ext uri="{BB962C8B-B14F-4D97-AF65-F5344CB8AC3E}">
        <p14:creationId xmlns:p14="http://schemas.microsoft.com/office/powerpoint/2010/main" val="404444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3E917A-93E1-4F55-BB37-0285C124694C}" type="slidenum">
              <a:rPr lang="en-US" altLang="de-DE"/>
              <a:pPr eaLnBrk="1" hangingPunct="1"/>
              <a:t>4</a:t>
            </a:fld>
            <a:endParaRPr lang="en-US" altLang="de-DE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Why Perl?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0800" y="2279650"/>
            <a:ext cx="7389813" cy="35591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Perl is built around regular expressions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smtClean="0"/>
              <a:t>REs are good for string processing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smtClean="0"/>
              <a:t>Therefore Perl is a good scripting language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smtClean="0"/>
              <a:t>Perl is especially popular for CGI scripts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Perl makes full use of the power of UNIX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Short Perl programs can be very short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smtClean="0"/>
              <a:t>“Perl is designed to make the easy jobs easy, without making the difficult jobs impossible.” -- Larry Wall, </a:t>
            </a:r>
            <a:r>
              <a:rPr lang="en-US" altLang="de-DE" sz="2400" i="1" smtClean="0"/>
              <a:t>Programming Perl</a:t>
            </a:r>
            <a:endParaRPr lang="en-US" altLang="de-DE" sz="2400" smtClean="0"/>
          </a:p>
        </p:txBody>
      </p:sp>
    </p:spTree>
    <p:extLst>
      <p:ext uri="{BB962C8B-B14F-4D97-AF65-F5344CB8AC3E}">
        <p14:creationId xmlns:p14="http://schemas.microsoft.com/office/powerpoint/2010/main" val="348846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3053CC-5A5F-4DE5-818E-E876EE829DB1}" type="slidenum">
              <a:rPr lang="en-US" altLang="de-DE"/>
              <a:pPr eaLnBrk="1" hangingPunct="1"/>
              <a:t>40</a:t>
            </a:fld>
            <a:endParaRPr lang="en-US" altLang="de-DE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Square brackets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81000" y="2441575"/>
            <a:ext cx="8382000" cy="44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3200">
                <a:latin typeface="Trebuchet MS" charset="0"/>
              </a:rPr>
              <a:t>[qjk]         # Either q or j or k</a:t>
            </a:r>
          </a:p>
          <a:p>
            <a:endParaRPr lang="en-US" altLang="de-DE" sz="1200">
              <a:latin typeface="Trebuchet MS" charset="0"/>
            </a:endParaRPr>
          </a:p>
          <a:p>
            <a:r>
              <a:rPr lang="en-US" altLang="de-DE" sz="3200">
                <a:latin typeface="Trebuchet MS" charset="0"/>
              </a:rPr>
              <a:t>[</a:t>
            </a:r>
            <a:r>
              <a:rPr lang="en-US" altLang="de-DE" sz="3200" b="1">
                <a:latin typeface="Trebuchet MS" charset="0"/>
              </a:rPr>
              <a:t>^</a:t>
            </a:r>
            <a:r>
              <a:rPr lang="en-US" altLang="de-DE" sz="3200">
                <a:latin typeface="Trebuchet MS" charset="0"/>
              </a:rPr>
              <a:t>qjk]       # Neither q nor j nor k</a:t>
            </a:r>
          </a:p>
          <a:p>
            <a:endParaRPr lang="en-US" altLang="de-DE" sz="1200">
              <a:latin typeface="Trebuchet MS" charset="0"/>
            </a:endParaRPr>
          </a:p>
          <a:p>
            <a:r>
              <a:rPr lang="en-US" altLang="de-DE" sz="3200">
                <a:latin typeface="Trebuchet MS" charset="0"/>
              </a:rPr>
              <a:t>[a-z]         # Anything from a to z inclusive</a:t>
            </a:r>
          </a:p>
          <a:p>
            <a:endParaRPr lang="en-US" altLang="de-DE" sz="1200">
              <a:latin typeface="Trebuchet MS" charset="0"/>
            </a:endParaRPr>
          </a:p>
          <a:p>
            <a:r>
              <a:rPr lang="en-US" altLang="de-DE" sz="3200">
                <a:latin typeface="Trebuchet MS" charset="0"/>
              </a:rPr>
              <a:t>[</a:t>
            </a:r>
            <a:r>
              <a:rPr lang="en-US" altLang="de-DE" sz="3200" b="1">
                <a:latin typeface="Trebuchet MS" charset="0"/>
              </a:rPr>
              <a:t>^</a:t>
            </a:r>
            <a:r>
              <a:rPr lang="en-US" altLang="de-DE" sz="3200">
                <a:latin typeface="Trebuchet MS" charset="0"/>
              </a:rPr>
              <a:t>a-z]       # No lower case letters</a:t>
            </a:r>
          </a:p>
          <a:p>
            <a:endParaRPr lang="en-US" altLang="de-DE" sz="1200">
              <a:latin typeface="Trebuchet MS" charset="0"/>
            </a:endParaRPr>
          </a:p>
          <a:p>
            <a:r>
              <a:rPr lang="en-US" altLang="de-DE" sz="3200">
                <a:latin typeface="Trebuchet MS" charset="0"/>
              </a:rPr>
              <a:t>[a-zA-Z]   # Any letter</a:t>
            </a:r>
          </a:p>
          <a:p>
            <a:endParaRPr lang="en-US" altLang="de-DE" sz="1200">
              <a:latin typeface="Trebuchet MS" charset="0"/>
            </a:endParaRPr>
          </a:p>
          <a:p>
            <a:r>
              <a:rPr lang="en-US" altLang="de-DE" sz="3200">
                <a:latin typeface="Trebuchet MS" charset="0"/>
              </a:rPr>
              <a:t>[a-z]+       # Any non-zero sequence of</a:t>
            </a:r>
            <a:br>
              <a:rPr lang="en-US" altLang="de-DE" sz="3200">
                <a:latin typeface="Trebuchet MS" charset="0"/>
              </a:rPr>
            </a:br>
            <a:r>
              <a:rPr lang="en-US" altLang="de-DE" sz="3200">
                <a:latin typeface="Trebuchet MS" charset="0"/>
              </a:rPr>
              <a:t>                #   lower case letters</a:t>
            </a:r>
          </a:p>
        </p:txBody>
      </p:sp>
    </p:spTree>
    <p:extLst>
      <p:ext uri="{BB962C8B-B14F-4D97-AF65-F5344CB8AC3E}">
        <p14:creationId xmlns:p14="http://schemas.microsoft.com/office/powerpoint/2010/main" val="46162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7BFCE7-C4D2-40E0-B0E1-3800C3454CA6}" type="slidenum">
              <a:rPr lang="en-US" altLang="de-DE"/>
              <a:pPr eaLnBrk="1" hangingPunct="1"/>
              <a:t>41</a:t>
            </a:fld>
            <a:endParaRPr lang="en-US" altLang="de-DE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More examples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609600" y="2209800"/>
            <a:ext cx="8534400" cy="392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3200">
                <a:latin typeface="Trebuchet MS" charset="0"/>
              </a:rPr>
              <a:t>[aeiou]+    # matches one or more vowels</a:t>
            </a:r>
          </a:p>
          <a:p>
            <a:endParaRPr lang="en-US" altLang="de-DE" sz="1200">
              <a:latin typeface="Trebuchet MS" charset="0"/>
            </a:endParaRPr>
          </a:p>
          <a:p>
            <a:r>
              <a:rPr lang="en-US" altLang="de-DE" sz="3200">
                <a:latin typeface="Trebuchet MS" charset="0"/>
              </a:rPr>
              <a:t>[</a:t>
            </a:r>
            <a:r>
              <a:rPr lang="en-US" altLang="de-DE" sz="3200" b="1">
                <a:latin typeface="Trebuchet MS" charset="0"/>
              </a:rPr>
              <a:t>^</a:t>
            </a:r>
            <a:r>
              <a:rPr lang="en-US" altLang="de-DE" sz="3200">
                <a:latin typeface="Trebuchet MS" charset="0"/>
              </a:rPr>
              <a:t>aeiou]+  # matches one or more nonvowels</a:t>
            </a:r>
          </a:p>
          <a:p>
            <a:endParaRPr lang="en-US" altLang="de-DE" sz="1200">
              <a:latin typeface="Trebuchet MS" charset="0"/>
            </a:endParaRPr>
          </a:p>
          <a:p>
            <a:r>
              <a:rPr lang="en-US" altLang="de-DE" sz="3200">
                <a:latin typeface="Trebuchet MS" charset="0"/>
              </a:rPr>
              <a:t>[0-9]+       # matches an unsigned integer</a:t>
            </a:r>
          </a:p>
          <a:p>
            <a:endParaRPr lang="en-US" altLang="de-DE" sz="1200">
              <a:latin typeface="Trebuchet MS" charset="0"/>
            </a:endParaRPr>
          </a:p>
          <a:p>
            <a:r>
              <a:rPr lang="en-US" altLang="de-DE" sz="3200">
                <a:latin typeface="Trebuchet MS" charset="0"/>
              </a:rPr>
              <a:t>[0-9A-F]    # matches a single hex digit</a:t>
            </a:r>
          </a:p>
          <a:p>
            <a:endParaRPr lang="en-US" altLang="de-DE" sz="1200">
              <a:latin typeface="Trebuchet MS" charset="0"/>
            </a:endParaRPr>
          </a:p>
          <a:p>
            <a:r>
              <a:rPr lang="en-US" altLang="de-DE" sz="3200">
                <a:latin typeface="Trebuchet MS" charset="0"/>
              </a:rPr>
              <a:t>[a-zA-Z]    # matches any letter</a:t>
            </a:r>
          </a:p>
          <a:p>
            <a:endParaRPr lang="en-US" altLang="de-DE" sz="1200">
              <a:latin typeface="Trebuchet MS" charset="0"/>
            </a:endParaRPr>
          </a:p>
          <a:p>
            <a:r>
              <a:rPr lang="en-US" altLang="de-DE" sz="3200">
                <a:latin typeface="Trebuchet MS" charset="0"/>
              </a:rPr>
              <a:t>[a-zA-Z0-9_]+   # matches identifiers</a:t>
            </a:r>
          </a:p>
        </p:txBody>
      </p:sp>
    </p:spTree>
    <p:extLst>
      <p:ext uri="{BB962C8B-B14F-4D97-AF65-F5344CB8AC3E}">
        <p14:creationId xmlns:p14="http://schemas.microsoft.com/office/powerpoint/2010/main" val="236343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DD66AF-10FA-4845-82D4-75A4F6B2A4FE}" type="slidenum">
              <a:rPr lang="en-US" altLang="de-DE"/>
              <a:pPr eaLnBrk="1" hangingPunct="1"/>
              <a:t>42</a:t>
            </a:fld>
            <a:endParaRPr lang="en-US" altLang="de-DE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More special characters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09600" y="2066925"/>
            <a:ext cx="8153400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\n     # A newline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\t     # A tab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\w    # Any alphanumeric; same as [a-zA-Z0-9_]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\W   # Any non-word char; same as [^a-zA-Z0-9_]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\d     # Any digit. The same as [0-9]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\D    # Any non-digit. The same as [^0-9]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\s     # Any whitespace character</a:t>
            </a:r>
            <a:br>
              <a:rPr lang="en-US" altLang="de-DE" sz="2800">
                <a:latin typeface="Trebuchet MS" charset="0"/>
              </a:rPr>
            </a:br>
            <a:r>
              <a:rPr lang="en-US" altLang="de-DE" sz="2800">
                <a:latin typeface="Trebuchet MS" charset="0"/>
              </a:rPr>
              <a:t>\S    # Any non-whitespace character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\b    # A word boundary, outside [] only</a:t>
            </a:r>
          </a:p>
          <a:p>
            <a:pPr>
              <a:lnSpc>
                <a:spcPct val="110000"/>
              </a:lnSpc>
            </a:pPr>
            <a:r>
              <a:rPr lang="en-US" altLang="de-DE" sz="2800">
                <a:latin typeface="Trebuchet MS" charset="0"/>
              </a:rPr>
              <a:t>\B    # No word boundary</a:t>
            </a:r>
          </a:p>
        </p:txBody>
      </p:sp>
    </p:spTree>
    <p:extLst>
      <p:ext uri="{BB962C8B-B14F-4D97-AF65-F5344CB8AC3E}">
        <p14:creationId xmlns:p14="http://schemas.microsoft.com/office/powerpoint/2010/main" val="223895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E15157-3604-426F-BA42-04EAB3CC10D2}" type="slidenum">
              <a:rPr lang="en-US" altLang="de-DE"/>
              <a:pPr eaLnBrk="1" hangingPunct="1"/>
              <a:t>43</a:t>
            </a:fld>
            <a:endParaRPr lang="en-US" altLang="de-DE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Quoting special characters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14400" y="2209800"/>
            <a:ext cx="716280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de-DE" sz="3200">
                <a:latin typeface="Trebuchet MS" charset="0"/>
              </a:rPr>
              <a:t>\|      # Vertical bar</a:t>
            </a:r>
          </a:p>
          <a:p>
            <a:pPr>
              <a:lnSpc>
                <a:spcPct val="120000"/>
              </a:lnSpc>
            </a:pPr>
            <a:r>
              <a:rPr lang="en-US" altLang="de-DE" sz="3200">
                <a:latin typeface="Trebuchet MS" charset="0"/>
              </a:rPr>
              <a:t>\[      # An open square bracket</a:t>
            </a:r>
          </a:p>
          <a:p>
            <a:pPr>
              <a:lnSpc>
                <a:spcPct val="120000"/>
              </a:lnSpc>
            </a:pPr>
            <a:r>
              <a:rPr lang="en-US" altLang="de-DE" sz="3200">
                <a:latin typeface="Trebuchet MS" charset="0"/>
              </a:rPr>
              <a:t>\)      # A closing parenthesis</a:t>
            </a:r>
          </a:p>
          <a:p>
            <a:pPr>
              <a:lnSpc>
                <a:spcPct val="120000"/>
              </a:lnSpc>
            </a:pPr>
            <a:r>
              <a:rPr lang="en-US" altLang="de-DE" sz="3200">
                <a:latin typeface="Trebuchet MS" charset="0"/>
              </a:rPr>
              <a:t>\*      # An asterisk</a:t>
            </a:r>
          </a:p>
          <a:p>
            <a:pPr>
              <a:lnSpc>
                <a:spcPct val="120000"/>
              </a:lnSpc>
            </a:pPr>
            <a:r>
              <a:rPr lang="en-US" altLang="de-DE" sz="3200" b="1">
                <a:latin typeface="Trebuchet MS" charset="0"/>
              </a:rPr>
              <a:t>\^</a:t>
            </a:r>
            <a:r>
              <a:rPr lang="en-US" altLang="de-DE" sz="3200">
                <a:latin typeface="Trebuchet MS" charset="0"/>
              </a:rPr>
              <a:t>      # A carat symbol</a:t>
            </a:r>
          </a:p>
          <a:p>
            <a:pPr>
              <a:lnSpc>
                <a:spcPct val="120000"/>
              </a:lnSpc>
            </a:pPr>
            <a:r>
              <a:rPr lang="en-US" altLang="de-DE" sz="3200">
                <a:latin typeface="Trebuchet MS" charset="0"/>
              </a:rPr>
              <a:t>\/      # A slash</a:t>
            </a:r>
          </a:p>
          <a:p>
            <a:pPr>
              <a:lnSpc>
                <a:spcPct val="120000"/>
              </a:lnSpc>
            </a:pPr>
            <a:r>
              <a:rPr lang="en-US" altLang="de-DE" sz="3200">
                <a:latin typeface="Trebuchet MS" charset="0"/>
              </a:rPr>
              <a:t>\\      # A backslash</a:t>
            </a:r>
          </a:p>
        </p:txBody>
      </p:sp>
    </p:spTree>
    <p:extLst>
      <p:ext uri="{BB962C8B-B14F-4D97-AF65-F5344CB8AC3E}">
        <p14:creationId xmlns:p14="http://schemas.microsoft.com/office/powerpoint/2010/main" val="384466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EF4714-4944-494B-AB9F-90DB599BABF7}" type="slidenum">
              <a:rPr lang="en-US" altLang="de-DE"/>
              <a:pPr eaLnBrk="1" hangingPunct="1"/>
              <a:t>44</a:t>
            </a:fld>
            <a:endParaRPr lang="en-US" altLang="de-DE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Alternatives and parentheses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38200" y="2438400"/>
            <a:ext cx="79248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3200">
                <a:latin typeface="Trebuchet MS" charset="0"/>
              </a:rPr>
              <a:t>jelly|cream   # Either jelly or cream</a:t>
            </a:r>
          </a:p>
          <a:p>
            <a:endParaRPr lang="en-US" altLang="de-DE" sz="3200">
              <a:latin typeface="Trebuchet MS" charset="0"/>
            </a:endParaRPr>
          </a:p>
          <a:p>
            <a:r>
              <a:rPr lang="en-US" altLang="de-DE" sz="3200">
                <a:latin typeface="Trebuchet MS" charset="0"/>
              </a:rPr>
              <a:t>(eg|le)gs       # Either eggs or legs</a:t>
            </a:r>
          </a:p>
          <a:p>
            <a:endParaRPr lang="en-US" altLang="de-DE" sz="3200">
              <a:latin typeface="Trebuchet MS" charset="0"/>
            </a:endParaRPr>
          </a:p>
          <a:p>
            <a:r>
              <a:rPr lang="en-US" altLang="de-DE" sz="3200">
                <a:latin typeface="Trebuchet MS" charset="0"/>
              </a:rPr>
              <a:t>(da)+             # Either da or dada or</a:t>
            </a:r>
            <a:br>
              <a:rPr lang="en-US" altLang="de-DE" sz="3200">
                <a:latin typeface="Trebuchet MS" charset="0"/>
              </a:rPr>
            </a:br>
            <a:r>
              <a:rPr lang="en-US" altLang="de-DE" sz="3200">
                <a:latin typeface="Trebuchet MS" charset="0"/>
              </a:rPr>
              <a:t>                     #    dadada or...</a:t>
            </a:r>
          </a:p>
        </p:txBody>
      </p:sp>
    </p:spTree>
    <p:extLst>
      <p:ext uri="{BB962C8B-B14F-4D97-AF65-F5344CB8AC3E}">
        <p14:creationId xmlns:p14="http://schemas.microsoft.com/office/powerpoint/2010/main" val="386397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CF0B3D-5E0E-4CBD-8486-AB6D6B9226AE}" type="slidenum">
              <a:rPr lang="en-US" altLang="de-DE"/>
              <a:pPr eaLnBrk="1" hangingPunct="1"/>
              <a:t>45</a:t>
            </a:fld>
            <a:endParaRPr lang="en-US" altLang="de-DE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The</a:t>
            </a:r>
            <a:r>
              <a:rPr lang="en-US" altLang="de-DE" smtClean="0">
                <a:latin typeface="Trebuchet MS" charset="0"/>
              </a:rPr>
              <a:t> $_ </a:t>
            </a:r>
            <a:r>
              <a:rPr lang="en-US" altLang="de-DE" smtClean="0"/>
              <a:t>variable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Often we want to process one string repeatedly</a:t>
            </a:r>
          </a:p>
          <a:p>
            <a:pPr eaLnBrk="1" hangingPunct="1"/>
            <a:r>
              <a:rPr lang="en-US" altLang="de-DE" smtClean="0"/>
              <a:t>The </a:t>
            </a:r>
            <a:r>
              <a:rPr lang="en-US" altLang="de-DE" smtClean="0">
                <a:latin typeface="Trebuchet MS" charset="0"/>
              </a:rPr>
              <a:t>$_ </a:t>
            </a:r>
            <a:r>
              <a:rPr lang="en-US" altLang="de-DE" smtClean="0"/>
              <a:t>variable holds the </a:t>
            </a:r>
            <a:r>
              <a:rPr lang="en-US" altLang="de-DE" i="1" smtClean="0"/>
              <a:t>current string</a:t>
            </a:r>
          </a:p>
          <a:p>
            <a:pPr eaLnBrk="1" hangingPunct="1"/>
            <a:r>
              <a:rPr lang="en-US" altLang="de-DE" smtClean="0"/>
              <a:t>If a subject is omitted, </a:t>
            </a:r>
            <a:r>
              <a:rPr lang="en-US" altLang="de-DE" smtClean="0">
                <a:latin typeface="Trebuchet MS" charset="0"/>
              </a:rPr>
              <a:t>$_ </a:t>
            </a:r>
            <a:r>
              <a:rPr lang="en-US" altLang="de-DE" smtClean="0"/>
              <a:t>is assumed</a:t>
            </a:r>
          </a:p>
          <a:p>
            <a:pPr eaLnBrk="1" hangingPunct="1"/>
            <a:r>
              <a:rPr lang="en-US" altLang="de-DE" smtClean="0"/>
              <a:t>Hence, the following are equivalent:</a:t>
            </a:r>
          </a:p>
          <a:p>
            <a:pPr lvl="1" eaLnBrk="1" hangingPunct="1"/>
            <a:r>
              <a:rPr lang="en-US" altLang="de-DE" smtClean="0">
                <a:latin typeface="Trebuchet MS" charset="0"/>
              </a:rPr>
              <a:t>if ($sentence =~ /under/) …</a:t>
            </a:r>
          </a:p>
          <a:p>
            <a:pPr lvl="1" eaLnBrk="1" hangingPunct="1"/>
            <a:r>
              <a:rPr lang="en-US" altLang="de-DE" smtClean="0">
                <a:latin typeface="Trebuchet MS" charset="0"/>
              </a:rPr>
              <a:t>$_ = $sentence; if (/under/) ...</a:t>
            </a:r>
            <a:endParaRPr lang="en-US" altLang="de-DE" smtClean="0"/>
          </a:p>
        </p:txBody>
      </p:sp>
    </p:spTree>
    <p:extLst>
      <p:ext uri="{BB962C8B-B14F-4D97-AF65-F5344CB8AC3E}">
        <p14:creationId xmlns:p14="http://schemas.microsoft.com/office/powerpoint/2010/main" val="50449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7A1B59A-85E3-4BF9-AC8E-3BD1A50AA6C3}" type="slidenum">
              <a:rPr lang="en-US" altLang="de-DE"/>
              <a:pPr eaLnBrk="1" hangingPunct="1"/>
              <a:t>46</a:t>
            </a:fld>
            <a:endParaRPr lang="en-US" altLang="de-DE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Case-insensitive substitutions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>
                <a:latin typeface="Trebuchet MS" charset="0"/>
              </a:rPr>
              <a:t>s/london/London/i</a:t>
            </a:r>
            <a:endParaRPr lang="en-US" altLang="de-DE" smtClean="0"/>
          </a:p>
          <a:p>
            <a:pPr lvl="1" eaLnBrk="1" hangingPunct="1"/>
            <a:r>
              <a:rPr lang="en-US" altLang="de-DE" smtClean="0"/>
              <a:t>case-insensitive substitution; will replace </a:t>
            </a:r>
            <a:r>
              <a:rPr lang="en-US" altLang="de-DE" smtClean="0">
                <a:latin typeface="Trebuchet MS" charset="0"/>
              </a:rPr>
              <a:t>london</a:t>
            </a:r>
            <a:r>
              <a:rPr lang="en-US" altLang="de-DE" smtClean="0"/>
              <a:t>, </a:t>
            </a:r>
            <a:r>
              <a:rPr lang="en-US" altLang="de-DE" smtClean="0">
                <a:latin typeface="Trebuchet MS" charset="0"/>
              </a:rPr>
              <a:t>LONDON</a:t>
            </a:r>
            <a:r>
              <a:rPr lang="en-US" altLang="de-DE" smtClean="0"/>
              <a:t>, </a:t>
            </a:r>
            <a:r>
              <a:rPr lang="en-US" altLang="de-DE" smtClean="0">
                <a:latin typeface="Trebuchet MS" charset="0"/>
              </a:rPr>
              <a:t>London</a:t>
            </a:r>
            <a:r>
              <a:rPr lang="en-US" altLang="de-DE" smtClean="0"/>
              <a:t>, </a:t>
            </a:r>
            <a:r>
              <a:rPr lang="en-US" altLang="de-DE" smtClean="0">
                <a:latin typeface="Trebuchet MS" charset="0"/>
              </a:rPr>
              <a:t>LoNDoN</a:t>
            </a:r>
            <a:r>
              <a:rPr lang="en-US" altLang="de-DE" smtClean="0"/>
              <a:t>, etc.</a:t>
            </a:r>
          </a:p>
          <a:p>
            <a:pPr eaLnBrk="1" hangingPunct="1"/>
            <a:r>
              <a:rPr lang="en-US" altLang="de-DE" smtClean="0"/>
              <a:t>You can combine global substitution with case-insensitive substitution</a:t>
            </a:r>
          </a:p>
          <a:p>
            <a:pPr lvl="1" eaLnBrk="1" hangingPunct="1"/>
            <a:r>
              <a:rPr lang="en-US" altLang="de-DE" smtClean="0">
                <a:latin typeface="Trebuchet MS" charset="0"/>
              </a:rPr>
              <a:t>s/london/London/gi</a:t>
            </a:r>
          </a:p>
        </p:txBody>
      </p:sp>
    </p:spTree>
    <p:extLst>
      <p:ext uri="{BB962C8B-B14F-4D97-AF65-F5344CB8AC3E}">
        <p14:creationId xmlns:p14="http://schemas.microsoft.com/office/powerpoint/2010/main" val="2762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5145E2-AE3C-49FE-ADBE-6FD305A6B939}" type="slidenum">
              <a:rPr lang="en-US" altLang="de-DE"/>
              <a:pPr eaLnBrk="1" hangingPunct="1"/>
              <a:t>47</a:t>
            </a:fld>
            <a:endParaRPr lang="en-US" altLang="de-DE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>
                <a:latin typeface="Trebuchet MS" charset="0"/>
              </a:rPr>
              <a:t>split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>
                <a:latin typeface="Trebuchet MS" charset="0"/>
              </a:rPr>
              <a:t>split</a:t>
            </a:r>
            <a:r>
              <a:rPr lang="en-US" altLang="de-DE" smtClean="0"/>
              <a:t> breaks a string into parts</a:t>
            </a:r>
            <a:br>
              <a:rPr lang="en-US" altLang="de-DE" smtClean="0"/>
            </a:br>
            <a:endParaRPr lang="en-US" altLang="de-DE" sz="1200" smtClean="0"/>
          </a:p>
          <a:p>
            <a:pPr eaLnBrk="1" hangingPunct="1"/>
            <a:r>
              <a:rPr lang="en-US" altLang="de-DE" smtClean="0">
                <a:latin typeface="Trebuchet MS" charset="0"/>
              </a:rPr>
              <a:t>$info = "Caine:Michael:Actor:14, Leafy Drive";</a:t>
            </a:r>
            <a:br>
              <a:rPr lang="en-US" altLang="de-DE" smtClean="0">
                <a:latin typeface="Trebuchet MS" charset="0"/>
              </a:rPr>
            </a:br>
            <a:r>
              <a:rPr lang="en-US" altLang="de-DE" smtClean="0">
                <a:latin typeface="Trebuchet MS" charset="0"/>
              </a:rPr>
              <a:t>@personal = split(/:/, $info);</a:t>
            </a:r>
          </a:p>
          <a:p>
            <a:pPr eaLnBrk="1" hangingPunct="1"/>
            <a:endParaRPr lang="en-US" altLang="de-DE" sz="1200" smtClean="0">
              <a:latin typeface="Trebuchet MS" charset="0"/>
            </a:endParaRPr>
          </a:p>
          <a:p>
            <a:pPr eaLnBrk="1" hangingPunct="1"/>
            <a:r>
              <a:rPr lang="en-US" altLang="de-DE" smtClean="0">
                <a:latin typeface="Trebuchet MS" charset="0"/>
              </a:rPr>
              <a:t>@personal =</a:t>
            </a:r>
            <a:br>
              <a:rPr lang="en-US" altLang="de-DE" smtClean="0">
                <a:latin typeface="Trebuchet MS" charset="0"/>
              </a:rPr>
            </a:br>
            <a:r>
              <a:rPr lang="en-US" altLang="de-DE" smtClean="0">
                <a:latin typeface="Trebuchet MS" charset="0"/>
              </a:rPr>
              <a:t>    ("Caine", "Michael", "Actor", "14, Leafy Drive");</a:t>
            </a:r>
          </a:p>
        </p:txBody>
      </p:sp>
    </p:spTree>
    <p:extLst>
      <p:ext uri="{BB962C8B-B14F-4D97-AF65-F5344CB8AC3E}">
        <p14:creationId xmlns:p14="http://schemas.microsoft.com/office/powerpoint/2010/main" val="71555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1AF205-DAB4-4F17-A997-3D86E75F2B3F}" type="slidenum">
              <a:rPr lang="en-US" altLang="de-DE"/>
              <a:pPr eaLnBrk="1" hangingPunct="1"/>
              <a:t>48</a:t>
            </a:fld>
            <a:endParaRPr lang="en-US" altLang="de-DE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Example 5</a:t>
            </a:r>
          </a:p>
        </p:txBody>
      </p:sp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990600" y="2019300"/>
            <a:ext cx="658545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2400" dirty="0">
                <a:latin typeface="Times New Roman" pitchFamily="18" charset="0"/>
              </a:rPr>
              <a:t>#!/</a:t>
            </a:r>
            <a:r>
              <a:rPr lang="en-US" altLang="de-DE" sz="2400" dirty="0" err="1" smtClean="0">
                <a:latin typeface="Times New Roman" pitchFamily="18" charset="0"/>
              </a:rPr>
              <a:t>usr</a:t>
            </a:r>
            <a:r>
              <a:rPr lang="en-US" altLang="de-DE" sz="2400" dirty="0" smtClean="0">
                <a:latin typeface="Times New Roman" pitchFamily="18" charset="0"/>
              </a:rPr>
              <a:t>/bin/</a:t>
            </a:r>
            <a:r>
              <a:rPr lang="en-US" altLang="de-DE" sz="2400" dirty="0" err="1" smtClean="0">
                <a:latin typeface="Times New Roman" pitchFamily="18" charset="0"/>
              </a:rPr>
              <a:t>perl</a:t>
            </a:r>
            <a:r>
              <a:rPr lang="en-US" altLang="de-DE" sz="2400" dirty="0" smtClean="0">
                <a:latin typeface="Times New Roman" pitchFamily="18" charset="0"/>
              </a:rPr>
              <a:t> –w</a:t>
            </a:r>
          </a:p>
          <a:p>
            <a:r>
              <a:rPr lang="en-US" altLang="de-DE" sz="2400" dirty="0" smtClean="0">
                <a:latin typeface="Times New Roman" pitchFamily="18" charset="0"/>
              </a:rPr>
              <a:t>use strict;</a:t>
            </a:r>
            <a:endParaRPr lang="en-US" altLang="de-DE" sz="2400" dirty="0">
              <a:latin typeface="Times New Roman" pitchFamily="18" charset="0"/>
            </a:endParaRPr>
          </a:p>
          <a:p>
            <a:r>
              <a:rPr lang="en-US" altLang="de-DE" sz="2400" dirty="0" smtClean="0">
                <a:latin typeface="Times New Roman" pitchFamily="18" charset="0"/>
              </a:rPr>
              <a:t>my </a:t>
            </a:r>
            <a:r>
              <a:rPr lang="en-US" altLang="de-DE" sz="2400" dirty="0">
                <a:latin typeface="Times New Roman" pitchFamily="18" charset="0"/>
              </a:rPr>
              <a:t>@lines = (	"Boston is cold.",</a:t>
            </a:r>
          </a:p>
          <a:p>
            <a:r>
              <a:rPr lang="en-US" altLang="de-DE" sz="2400" dirty="0">
                <a:latin typeface="Times New Roman" pitchFamily="18" charset="0"/>
              </a:rPr>
              <a:t>		"I like the Boston Red Sox.",</a:t>
            </a:r>
          </a:p>
          <a:p>
            <a:r>
              <a:rPr lang="en-US" altLang="de-DE" sz="2400" dirty="0">
                <a:latin typeface="Times New Roman" pitchFamily="18" charset="0"/>
              </a:rPr>
              <a:t>		"Boston drivers make me see red!" );</a:t>
            </a:r>
          </a:p>
          <a:p>
            <a:r>
              <a:rPr lang="en-US" altLang="de-DE" sz="2400" dirty="0" err="1" smtClean="0">
                <a:latin typeface="Times New Roman" pitchFamily="18" charset="0"/>
              </a:rPr>
              <a:t>foreach</a:t>
            </a:r>
            <a:r>
              <a:rPr lang="en-US" altLang="de-DE" sz="2400" dirty="0" smtClean="0">
                <a:latin typeface="Times New Roman" pitchFamily="18" charset="0"/>
              </a:rPr>
              <a:t> </a:t>
            </a:r>
            <a:r>
              <a:rPr lang="en-US" altLang="de-DE" sz="2400" dirty="0">
                <a:latin typeface="Times New Roman" pitchFamily="18" charset="0"/>
              </a:rPr>
              <a:t>my $line (@lines)</a:t>
            </a:r>
          </a:p>
          <a:p>
            <a:r>
              <a:rPr lang="en-US" altLang="de-DE" sz="2400" dirty="0">
                <a:latin typeface="Times New Roman" pitchFamily="18" charset="0"/>
              </a:rPr>
              <a:t>{</a:t>
            </a:r>
          </a:p>
          <a:p>
            <a:r>
              <a:rPr lang="en-US" altLang="de-DE" sz="2400" dirty="0">
                <a:latin typeface="Times New Roman" pitchFamily="18" charset="0"/>
              </a:rPr>
              <a:t>	if ($line =~ /Boston.*red/</a:t>
            </a:r>
            <a:r>
              <a:rPr lang="en-US" altLang="de-DE" sz="2400" dirty="0" err="1">
                <a:latin typeface="Times New Roman" pitchFamily="18" charset="0"/>
              </a:rPr>
              <a:t>i</a:t>
            </a:r>
            <a:r>
              <a:rPr lang="en-US" altLang="de-DE" sz="2400" dirty="0">
                <a:latin typeface="Times New Roman" pitchFamily="18" charset="0"/>
              </a:rPr>
              <a:t> )</a:t>
            </a:r>
          </a:p>
          <a:p>
            <a:r>
              <a:rPr lang="en-US" altLang="de-DE" sz="2400" dirty="0">
                <a:latin typeface="Times New Roman" pitchFamily="18" charset="0"/>
              </a:rPr>
              <a:t>	{</a:t>
            </a:r>
          </a:p>
          <a:p>
            <a:r>
              <a:rPr lang="en-US" altLang="de-DE" sz="2400" dirty="0">
                <a:latin typeface="Times New Roman" pitchFamily="18" charset="0"/>
              </a:rPr>
              <a:t>		print "$line\n";</a:t>
            </a:r>
          </a:p>
          <a:p>
            <a:r>
              <a:rPr lang="en-US" altLang="de-DE" sz="2400" dirty="0">
                <a:latin typeface="Times New Roman" pitchFamily="18" charset="0"/>
              </a:rPr>
              <a:t>	}</a:t>
            </a:r>
          </a:p>
          <a:p>
            <a:r>
              <a:rPr lang="en-US" altLang="de-DE" sz="2400" dirty="0">
                <a:latin typeface="Times New Roman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6049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078B1A-AD2C-4866-9E01-D5B66FC561F0}" type="slidenum">
              <a:rPr lang="en-US" altLang="de-DE"/>
              <a:pPr eaLnBrk="1" hangingPunct="1"/>
              <a:t>49</a:t>
            </a:fld>
            <a:endParaRPr lang="en-US" altLang="de-DE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Exercise 4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dirty="0" smtClean="0"/>
              <a:t>Add the following to @lines in Example 5: “In Boston, there is a big Citgo sign that is red and white.”</a:t>
            </a:r>
          </a:p>
          <a:p>
            <a:pPr eaLnBrk="1" hangingPunct="1"/>
            <a:r>
              <a:rPr lang="en-US" altLang="de-DE" dirty="0" smtClean="0"/>
              <a:t>Now modify Example 5 to print out only the same two lines as before</a:t>
            </a:r>
          </a:p>
          <a:p>
            <a:pPr eaLnBrk="1" hangingPunct="1"/>
            <a:endParaRPr lang="en-US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299336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18DAB8-5089-4948-BB3E-B9390312CC40}" type="slidenum">
              <a:rPr lang="en-US" altLang="de-DE"/>
              <a:pPr eaLnBrk="1" hangingPunct="1"/>
              <a:t>5</a:t>
            </a:fld>
            <a:endParaRPr lang="en-US" altLang="de-DE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Why not Perl?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58913" y="2214563"/>
            <a:ext cx="7183437" cy="355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Perl is </a:t>
            </a:r>
            <a:r>
              <a:rPr lang="en-US" altLang="de-DE" sz="2800" i="1" smtClean="0"/>
              <a:t>very</a:t>
            </a:r>
            <a:r>
              <a:rPr lang="en-US" altLang="de-DE" sz="2800" smtClean="0"/>
              <a:t> UNIX-oriented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smtClean="0"/>
              <a:t>Perl is available on other platforms...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smtClean="0"/>
              <a:t>...but isn’t always fully implemented there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smtClean="0"/>
              <a:t>However, Perl is often the best way to get some UNIX capabilities on less capable platforms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Perl does not scale well to large programs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smtClean="0"/>
              <a:t>Weak subroutines, heavy use of global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Perl’s syntax is not particularly appealing</a:t>
            </a:r>
          </a:p>
          <a:p>
            <a:pPr lvl="1" eaLnBrk="1" hangingPunct="1">
              <a:lnSpc>
                <a:spcPct val="90000"/>
              </a:lnSpc>
            </a:pPr>
            <a:endParaRPr lang="en-US" altLang="de-DE" sz="2400" smtClean="0"/>
          </a:p>
        </p:txBody>
      </p:sp>
    </p:spTree>
    <p:extLst>
      <p:ext uri="{BB962C8B-B14F-4D97-AF65-F5344CB8AC3E}">
        <p14:creationId xmlns:p14="http://schemas.microsoft.com/office/powerpoint/2010/main" val="186375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4BBF29-C19D-4439-B8A6-7BAC0154DEA9}" type="slidenum">
              <a:rPr lang="en-US" altLang="de-DE"/>
              <a:pPr eaLnBrk="1" hangingPunct="1"/>
              <a:t>50</a:t>
            </a:fld>
            <a:endParaRPr lang="en-US" altLang="de-DE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Calling subroutines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mtClean="0"/>
              <a:t>Assume you have a subroutine </a:t>
            </a:r>
            <a:r>
              <a:rPr lang="en-US" altLang="de-DE" smtClean="0">
                <a:latin typeface="Trebuchet MS" charset="0"/>
              </a:rPr>
              <a:t>printargs</a:t>
            </a:r>
            <a:r>
              <a:rPr lang="en-US" altLang="de-DE" smtClean="0"/>
              <a:t> that just prints out its arguments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/>
              <a:t>Subroutine calls:</a:t>
            </a:r>
            <a:br>
              <a:rPr lang="en-US" altLang="de-DE" smtClean="0"/>
            </a:br>
            <a:endParaRPr lang="en-US" altLang="de-DE" sz="12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printargs("perly", "king");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de-DE" smtClean="0"/>
              <a:t>Prints:</a:t>
            </a:r>
            <a:r>
              <a:rPr lang="en-US" altLang="de-DE" smtClean="0">
                <a:latin typeface="Trebuchet MS" charset="0"/>
              </a:rPr>
              <a:t>   "perly king"</a:t>
            </a:r>
            <a:br>
              <a:rPr lang="en-US" altLang="de-DE" smtClean="0">
                <a:latin typeface="Trebuchet MS" charset="0"/>
              </a:rPr>
            </a:br>
            <a:endParaRPr lang="en-US" altLang="de-DE" sz="1200" smtClean="0">
              <a:latin typeface="Trebuchet MS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de-DE" smtClean="0">
                <a:latin typeface="Trebuchet MS" charset="0"/>
              </a:rPr>
              <a:t>printargs("frog", "and", "toad");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de-DE" smtClean="0"/>
              <a:t>Prints:</a:t>
            </a:r>
            <a:r>
              <a:rPr lang="en-US" altLang="de-DE" smtClean="0">
                <a:latin typeface="Trebuchet MS" charset="0"/>
              </a:rPr>
              <a:t>   "frog and toad"</a:t>
            </a:r>
          </a:p>
        </p:txBody>
      </p:sp>
    </p:spTree>
    <p:extLst>
      <p:ext uri="{BB962C8B-B14F-4D97-AF65-F5344CB8AC3E}">
        <p14:creationId xmlns:p14="http://schemas.microsoft.com/office/powerpoint/2010/main" val="151744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817BFA-C83C-43A1-B1D0-2C0E214117B6}" type="slidenum">
              <a:rPr lang="en-US" altLang="de-DE"/>
              <a:pPr eaLnBrk="1" hangingPunct="1"/>
              <a:t>51</a:t>
            </a:fld>
            <a:endParaRPr lang="en-US" altLang="de-DE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Defining subroutines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611687"/>
          </a:xfrm>
        </p:spPr>
        <p:txBody>
          <a:bodyPr/>
          <a:lstStyle/>
          <a:p>
            <a:pPr eaLnBrk="1" hangingPunct="1"/>
            <a:r>
              <a:rPr lang="en-US" altLang="de-DE" sz="2800" smtClean="0"/>
              <a:t>Here's the definition of </a:t>
            </a:r>
            <a:r>
              <a:rPr lang="en-US" altLang="de-DE" sz="2800" smtClean="0">
                <a:latin typeface="Trebuchet MS" charset="0"/>
              </a:rPr>
              <a:t>printargs</a:t>
            </a:r>
            <a:r>
              <a:rPr lang="en-US" altLang="de-DE" sz="2800" smtClean="0"/>
              <a:t>:</a:t>
            </a:r>
            <a:endParaRPr lang="en-US" altLang="de-DE" sz="2800" smtClean="0">
              <a:latin typeface="Trebuchet MS" charset="0"/>
            </a:endParaRPr>
          </a:p>
          <a:p>
            <a:pPr lvl="1" eaLnBrk="1" hangingPunct="1"/>
            <a:r>
              <a:rPr lang="en-US" altLang="de-DE" sz="2400" smtClean="0">
                <a:latin typeface="Trebuchet MS" charset="0"/>
              </a:rPr>
              <a:t>sub printargs</a:t>
            </a:r>
            <a:br>
              <a:rPr lang="en-US" altLang="de-DE" sz="2400" smtClean="0">
                <a:latin typeface="Trebuchet MS" charset="0"/>
              </a:rPr>
            </a:br>
            <a:r>
              <a:rPr lang="en-US" altLang="de-DE" sz="2400" smtClean="0">
                <a:latin typeface="Trebuchet MS" charset="0"/>
              </a:rPr>
              <a:t>{ print join(“ “, @_) . ”\n"; }</a:t>
            </a:r>
          </a:p>
          <a:p>
            <a:pPr lvl="1" eaLnBrk="1" hangingPunct="1"/>
            <a:endParaRPr lang="en-US" altLang="de-DE" sz="2400" smtClean="0">
              <a:latin typeface="Trebuchet MS" charset="0"/>
            </a:endParaRPr>
          </a:p>
          <a:p>
            <a:pPr lvl="1" eaLnBrk="1" hangingPunct="1"/>
            <a:r>
              <a:rPr lang="en-US" altLang="de-DE" sz="2400" smtClean="0"/>
              <a:t>Parameters for subroutines are in an array called </a:t>
            </a:r>
            <a:r>
              <a:rPr lang="en-US" altLang="de-DE" sz="2400" smtClean="0">
                <a:latin typeface="Trebuchet MS" charset="0"/>
              </a:rPr>
              <a:t>@_</a:t>
            </a:r>
          </a:p>
          <a:p>
            <a:pPr lvl="1" eaLnBrk="1" hangingPunct="1"/>
            <a:endParaRPr lang="en-US" altLang="de-DE" sz="2400" smtClean="0">
              <a:latin typeface="Trebuchet MS" charset="0"/>
            </a:endParaRPr>
          </a:p>
          <a:p>
            <a:pPr lvl="1" eaLnBrk="1" hangingPunct="1"/>
            <a:r>
              <a:rPr lang="en-US" altLang="de-DE" sz="2400" smtClean="0">
                <a:latin typeface="Trebuchet MS" charset="0"/>
              </a:rPr>
              <a:t>The join() function is the opposite of split()</a:t>
            </a:r>
          </a:p>
          <a:p>
            <a:pPr lvl="2" eaLnBrk="1" hangingPunct="1"/>
            <a:r>
              <a:rPr lang="en-US" altLang="de-DE" sz="2000" smtClean="0">
                <a:latin typeface="Trebuchet MS" charset="0"/>
              </a:rPr>
              <a:t>Joins the strings in an array together into one string</a:t>
            </a:r>
          </a:p>
          <a:p>
            <a:pPr lvl="2" eaLnBrk="1" hangingPunct="1"/>
            <a:r>
              <a:rPr lang="en-US" altLang="de-DE" sz="2000" smtClean="0">
                <a:latin typeface="Trebuchet MS" charset="0"/>
              </a:rPr>
              <a:t>The string specified by first argument is put between the strings in the arrray</a:t>
            </a:r>
            <a:endParaRPr lang="en-US" altLang="de-DE" sz="2000" smtClean="0"/>
          </a:p>
          <a:p>
            <a:pPr lvl="1" eaLnBrk="1" hangingPunct="1"/>
            <a:endParaRPr lang="en-US" altLang="de-DE" sz="2400" smtClean="0"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3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D4A9DD-C035-4080-8A83-DA8C0F5625D9}" type="slidenum">
              <a:rPr lang="en-US" altLang="de-DE"/>
              <a:pPr eaLnBrk="1" hangingPunct="1"/>
              <a:t>52</a:t>
            </a:fld>
            <a:endParaRPr lang="en-US" altLang="de-DE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Returning a result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7580313" cy="1258888"/>
          </a:xfrm>
        </p:spPr>
        <p:txBody>
          <a:bodyPr/>
          <a:lstStyle/>
          <a:p>
            <a:pPr eaLnBrk="1" hangingPunct="1"/>
            <a:r>
              <a:rPr lang="en-US" altLang="de-DE" sz="2800" smtClean="0"/>
              <a:t>The value of a subroutine is the value of the last expression that was evaluated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762000" y="3124200"/>
            <a:ext cx="76962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2400">
                <a:latin typeface="Trebuchet MS" charset="0"/>
              </a:rPr>
              <a:t>sub maximum</a:t>
            </a:r>
          </a:p>
          <a:p>
            <a:r>
              <a:rPr lang="en-US" altLang="de-DE" sz="2400">
                <a:latin typeface="Trebuchet MS" charset="0"/>
              </a:rPr>
              <a:t>{</a:t>
            </a:r>
          </a:p>
          <a:p>
            <a:r>
              <a:rPr lang="en-US" altLang="de-DE" sz="2400">
                <a:latin typeface="Trebuchet MS" charset="0"/>
              </a:rPr>
              <a:t>        if ($_[0] &gt; $_[1])</a:t>
            </a:r>
          </a:p>
          <a:p>
            <a:r>
              <a:rPr lang="en-US" altLang="de-DE" sz="2400">
                <a:latin typeface="Trebuchet MS" charset="0"/>
              </a:rPr>
              <a:t>          { $_[0]; }</a:t>
            </a:r>
          </a:p>
          <a:p>
            <a:r>
              <a:rPr lang="en-US" altLang="de-DE" sz="2400">
                <a:latin typeface="Trebuchet MS" charset="0"/>
              </a:rPr>
              <a:t>        else</a:t>
            </a:r>
          </a:p>
          <a:p>
            <a:r>
              <a:rPr lang="en-US" altLang="de-DE" sz="2400">
                <a:latin typeface="Trebuchet MS" charset="0"/>
              </a:rPr>
              <a:t>          { $_[1]; }</a:t>
            </a:r>
          </a:p>
          <a:p>
            <a:r>
              <a:rPr lang="en-US" altLang="de-DE" sz="2400">
                <a:latin typeface="Trebuchet MS" charset="0"/>
              </a:rPr>
              <a:t>}</a:t>
            </a:r>
          </a:p>
          <a:p>
            <a:endParaRPr lang="en-US" altLang="de-DE" sz="2400">
              <a:latin typeface="Trebuchet MS" charset="0"/>
            </a:endParaRPr>
          </a:p>
          <a:p>
            <a:r>
              <a:rPr lang="en-US" altLang="de-DE" sz="2400">
                <a:latin typeface="Trebuchet MS" charset="0"/>
              </a:rPr>
              <a:t>$biggest = maximum(37, 24); </a:t>
            </a:r>
          </a:p>
        </p:txBody>
      </p:sp>
    </p:spTree>
    <p:extLst>
      <p:ext uri="{BB962C8B-B14F-4D97-AF65-F5344CB8AC3E}">
        <p14:creationId xmlns:p14="http://schemas.microsoft.com/office/powerpoint/2010/main" val="190714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B328D1-EE5F-4372-AD28-4586208529C2}" type="slidenum">
              <a:rPr lang="en-US" altLang="de-DE"/>
              <a:pPr eaLnBrk="1" hangingPunct="1"/>
              <a:t>53</a:t>
            </a:fld>
            <a:endParaRPr lang="en-US" altLang="de-DE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Returning a result (cont’d)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7580313" cy="1258888"/>
          </a:xfrm>
        </p:spPr>
        <p:txBody>
          <a:bodyPr/>
          <a:lstStyle/>
          <a:p>
            <a:pPr eaLnBrk="1" hangingPunct="1"/>
            <a:r>
              <a:rPr lang="en-US" altLang="de-DE" sz="2400" smtClean="0"/>
              <a:t>You can also use the “return” keyword to return a value from a subroutine</a:t>
            </a:r>
          </a:p>
          <a:p>
            <a:pPr lvl="1" eaLnBrk="1" hangingPunct="1"/>
            <a:r>
              <a:rPr lang="en-US" altLang="de-DE" sz="2000" smtClean="0"/>
              <a:t>This is better programming practice</a:t>
            </a:r>
          </a:p>
        </p:txBody>
      </p:sp>
      <p:sp>
        <p:nvSpPr>
          <p:cNvPr id="192516" name="Text Box 4"/>
          <p:cNvSpPr txBox="1">
            <a:spLocks noChangeArrowheads="1"/>
          </p:cNvSpPr>
          <p:nvPr/>
        </p:nvSpPr>
        <p:spPr bwMode="auto">
          <a:xfrm>
            <a:off x="762000" y="3657600"/>
            <a:ext cx="76962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2400">
                <a:latin typeface="Trebuchet MS" charset="0"/>
              </a:rPr>
              <a:t>sub maximum</a:t>
            </a:r>
          </a:p>
          <a:p>
            <a:r>
              <a:rPr lang="en-US" altLang="de-DE" sz="2400">
                <a:latin typeface="Trebuchet MS" charset="0"/>
              </a:rPr>
              <a:t>{</a:t>
            </a:r>
          </a:p>
          <a:p>
            <a:r>
              <a:rPr lang="en-US" altLang="de-DE" sz="2400">
                <a:latin typeface="Trebuchet MS" charset="0"/>
              </a:rPr>
              <a:t>        my $max = $_[0];</a:t>
            </a:r>
          </a:p>
          <a:p>
            <a:r>
              <a:rPr lang="en-US" altLang="de-DE" sz="2400">
                <a:latin typeface="Trebuchet MS" charset="0"/>
              </a:rPr>
              <a:t>        if ($_[1] &gt; $_[0])</a:t>
            </a:r>
          </a:p>
          <a:p>
            <a:r>
              <a:rPr lang="en-US" altLang="de-DE" sz="2400">
                <a:latin typeface="Trebuchet MS" charset="0"/>
              </a:rPr>
              <a:t>          { max = $_[1]; }</a:t>
            </a:r>
          </a:p>
          <a:p>
            <a:r>
              <a:rPr lang="en-US" altLang="de-DE" sz="2400">
                <a:latin typeface="Trebuchet MS" charset="0"/>
              </a:rPr>
              <a:t>        return $max;</a:t>
            </a:r>
          </a:p>
          <a:p>
            <a:r>
              <a:rPr lang="en-US" altLang="de-DE" sz="2400">
                <a:latin typeface="Trebuchet MS" charset="0"/>
              </a:rPr>
              <a:t>}</a:t>
            </a:r>
          </a:p>
          <a:p>
            <a:r>
              <a:rPr lang="en-US" altLang="de-DE" sz="2400">
                <a:latin typeface="Trebuchet MS" charset="0"/>
              </a:rPr>
              <a:t>$biggest = maximum(37, 24); </a:t>
            </a:r>
          </a:p>
        </p:txBody>
      </p:sp>
    </p:spTree>
    <p:extLst>
      <p:ext uri="{BB962C8B-B14F-4D97-AF65-F5344CB8AC3E}">
        <p14:creationId xmlns:p14="http://schemas.microsoft.com/office/powerpoint/2010/main" val="8623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60CD2D-0327-4037-BE81-21B472ECA516}" type="slidenum">
              <a:rPr lang="en-US" altLang="de-DE"/>
              <a:pPr eaLnBrk="1" hangingPunct="1"/>
              <a:t>54</a:t>
            </a:fld>
            <a:endParaRPr lang="en-US" altLang="de-DE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Example 6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57200" y="2209800"/>
            <a:ext cx="83058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2000" dirty="0">
                <a:latin typeface="Trebuchet MS" charset="0"/>
              </a:rPr>
              <a:t>#!/</a:t>
            </a:r>
            <a:r>
              <a:rPr lang="en-US" altLang="de-DE" sz="2000" dirty="0" err="1" smtClean="0">
                <a:latin typeface="Trebuchet MS" charset="0"/>
              </a:rPr>
              <a:t>usr</a:t>
            </a:r>
            <a:r>
              <a:rPr lang="en-US" altLang="de-DE" sz="2000" dirty="0" smtClean="0">
                <a:latin typeface="Trebuchet MS" charset="0"/>
              </a:rPr>
              <a:t>/bin/</a:t>
            </a:r>
            <a:r>
              <a:rPr lang="en-US" altLang="de-DE" sz="2000" dirty="0" err="1" smtClean="0">
                <a:latin typeface="Trebuchet MS" charset="0"/>
              </a:rPr>
              <a:t>perl</a:t>
            </a:r>
            <a:r>
              <a:rPr lang="en-US" altLang="de-DE" sz="2000" dirty="0" smtClean="0">
                <a:latin typeface="Trebuchet MS" charset="0"/>
              </a:rPr>
              <a:t> -w</a:t>
            </a:r>
            <a:endParaRPr lang="en-US" altLang="de-DE" sz="2000" dirty="0">
              <a:latin typeface="Trebuchet MS" charset="0"/>
            </a:endParaRPr>
          </a:p>
          <a:p>
            <a:r>
              <a:rPr lang="en-US" altLang="de-DE" sz="2000" dirty="0" smtClean="0">
                <a:latin typeface="Trebuchet MS" charset="0"/>
              </a:rPr>
              <a:t>use strict;</a:t>
            </a:r>
            <a:endParaRPr lang="en-US" altLang="de-DE" sz="2000" dirty="0">
              <a:latin typeface="Trebuchet MS" charset="0"/>
            </a:endParaRPr>
          </a:p>
          <a:p>
            <a:r>
              <a:rPr lang="en-US" altLang="de-DE" sz="2000" dirty="0">
                <a:latin typeface="Trebuchet MS" charset="0"/>
              </a:rPr>
              <a:t>sub inside</a:t>
            </a:r>
          </a:p>
          <a:p>
            <a:r>
              <a:rPr lang="en-US" altLang="de-DE" sz="2000" dirty="0">
                <a:latin typeface="Trebuchet MS" charset="0"/>
              </a:rPr>
              <a:t>{</a:t>
            </a:r>
          </a:p>
          <a:p>
            <a:r>
              <a:rPr lang="en-US" altLang="de-DE" sz="2000" dirty="0">
                <a:latin typeface="Trebuchet MS" charset="0"/>
              </a:rPr>
              <a:t>        my $a = shift @_;                         </a:t>
            </a:r>
          </a:p>
          <a:p>
            <a:r>
              <a:rPr lang="en-US" altLang="de-DE" sz="2000" dirty="0">
                <a:latin typeface="Trebuchet MS" charset="0"/>
              </a:rPr>
              <a:t>        my $b = shift @_;</a:t>
            </a:r>
          </a:p>
          <a:p>
            <a:r>
              <a:rPr lang="en-US" altLang="de-DE" sz="2000" dirty="0">
                <a:latin typeface="Trebuchet MS" charset="0"/>
              </a:rPr>
              <a:t>        $a =~ s/ //g;                          </a:t>
            </a:r>
          </a:p>
          <a:p>
            <a:r>
              <a:rPr lang="en-US" altLang="de-DE" sz="2000" dirty="0">
                <a:latin typeface="Trebuchet MS" charset="0"/>
              </a:rPr>
              <a:t>        $b =~ s/ //g;                          </a:t>
            </a:r>
          </a:p>
          <a:p>
            <a:r>
              <a:rPr lang="en-US" altLang="de-DE" sz="2000" dirty="0">
                <a:latin typeface="Trebuchet MS" charset="0"/>
              </a:rPr>
              <a:t>        return ($a =~ /$b/ || $b =~ /$a/);    </a:t>
            </a:r>
          </a:p>
          <a:p>
            <a:r>
              <a:rPr lang="en-US" altLang="de-DE" sz="2000" dirty="0">
                <a:latin typeface="Trebuchet MS" charset="0"/>
              </a:rPr>
              <a:t>}</a:t>
            </a:r>
          </a:p>
          <a:p>
            <a:r>
              <a:rPr lang="en-US" altLang="de-DE" sz="2000" dirty="0">
                <a:latin typeface="Trebuchet MS" charset="0"/>
              </a:rPr>
              <a:t>if( inside("lemon", "dole money") ) </a:t>
            </a:r>
          </a:p>
          <a:p>
            <a:r>
              <a:rPr lang="en-US" altLang="de-DE" sz="2000" dirty="0">
                <a:latin typeface="Trebuchet MS" charset="0"/>
              </a:rPr>
              <a:t>{</a:t>
            </a:r>
            <a:r>
              <a:rPr lang="en-US" altLang="de-DE" sz="2000" dirty="0">
                <a:latin typeface="Times New Roman" pitchFamily="18" charset="0"/>
              </a:rPr>
              <a:t> </a:t>
            </a:r>
          </a:p>
          <a:p>
            <a:r>
              <a:rPr lang="en-US" altLang="de-DE" sz="2000" dirty="0">
                <a:latin typeface="Times New Roman" pitchFamily="18" charset="0"/>
              </a:rPr>
              <a:t>	print "\"lemon\" is in \"dole money\"\n";</a:t>
            </a:r>
          </a:p>
          <a:p>
            <a:r>
              <a:rPr lang="en-US" altLang="de-DE" sz="2000" dirty="0">
                <a:latin typeface="Times New Roman" pitchFamily="18" charset="0"/>
              </a:rPr>
              <a:t>}</a:t>
            </a:r>
            <a:endParaRPr lang="en-US" altLang="de-DE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37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A1008B-9B08-40C6-A48F-BD10D6B18621}" type="slidenum">
              <a:rPr lang="en-US" altLang="de-DE"/>
              <a:pPr eaLnBrk="1" hangingPunct="1"/>
              <a:t>55</a:t>
            </a:fld>
            <a:endParaRPr lang="en-US" altLang="de-DE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Exercise 5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de-DE" smtClean="0"/>
              <a:t>Create a new subroutine, </a:t>
            </a:r>
            <a:r>
              <a:rPr lang="en-US" altLang="de-DE" b="1" smtClean="0"/>
              <a:t>doesnotstart</a:t>
            </a:r>
            <a:r>
              <a:rPr lang="en-US" altLang="de-DE" smtClean="0"/>
              <a:t> which, given 2 strings, tests that neither string starts with the other one</a:t>
            </a:r>
          </a:p>
          <a:p>
            <a:pPr lvl="1" eaLnBrk="1" hangingPunct="1"/>
            <a:r>
              <a:rPr lang="en-US" altLang="de-DE" smtClean="0"/>
              <a:t>doesnotstart(abc, abcdef) will be false</a:t>
            </a:r>
          </a:p>
          <a:p>
            <a:pPr lvl="1" eaLnBrk="1" hangingPunct="1"/>
            <a:r>
              <a:rPr lang="en-US" altLang="de-DE" smtClean="0"/>
              <a:t>doesnotstart(doggy, dog) will be false</a:t>
            </a:r>
          </a:p>
          <a:p>
            <a:pPr lvl="1" eaLnBrk="1" hangingPunct="1"/>
            <a:r>
              <a:rPr lang="en-US" altLang="de-DE" smtClean="0"/>
              <a:t>doesnotstart(bad dog, dog) will be true</a:t>
            </a:r>
          </a:p>
        </p:txBody>
      </p:sp>
    </p:spTree>
    <p:extLst>
      <p:ext uri="{BB962C8B-B14F-4D97-AF65-F5344CB8AC3E}">
        <p14:creationId xmlns:p14="http://schemas.microsoft.com/office/powerpoint/2010/main" val="406437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Engineering Regular Expressions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There are some nice online packages and websites that can help with this.</a:t>
            </a:r>
          </a:p>
          <a:p>
            <a:endParaRPr lang="de-DE" dirty="0"/>
          </a:p>
          <a:p>
            <a:r>
              <a:rPr lang="de-DE" dirty="0" smtClean="0"/>
              <a:t>Let's look at a regular expression for recognizing simple floating point numbers like:</a:t>
            </a:r>
          </a:p>
          <a:p>
            <a:r>
              <a:rPr lang="de-DE" dirty="0" smtClean="0"/>
              <a:t>1</a:t>
            </a:r>
          </a:p>
          <a:p>
            <a:r>
              <a:rPr lang="de-DE" dirty="0" smtClean="0"/>
              <a:t>-1</a:t>
            </a:r>
          </a:p>
          <a:p>
            <a:r>
              <a:rPr lang="de-DE" dirty="0" smtClean="0"/>
              <a:t>-1.56</a:t>
            </a:r>
          </a:p>
          <a:p>
            <a:r>
              <a:rPr lang="de-DE" dirty="0" smtClean="0"/>
              <a:t>+200000.5</a:t>
            </a:r>
          </a:p>
          <a:p>
            <a:endParaRPr lang="de-DE" dirty="0"/>
          </a:p>
          <a:p>
            <a:r>
              <a:rPr lang="de-DE" dirty="0" smtClean="0"/>
              <a:t>(Credit for basic idea to TCL manual, version 8.5)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91424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/[-+]?([</a:t>
            </a:r>
            <a:r>
              <a:rPr lang="de-DE" dirty="0"/>
              <a:t>0-9</a:t>
            </a:r>
            <a:r>
              <a:rPr lang="de-DE" dirty="0" smtClean="0"/>
              <a:t>])*\.?([</a:t>
            </a:r>
            <a:r>
              <a:rPr lang="de-DE" dirty="0"/>
              <a:t>0-9</a:t>
            </a:r>
            <a:r>
              <a:rPr lang="de-DE" dirty="0" smtClean="0"/>
              <a:t>]*)/</a:t>
            </a:r>
          </a:p>
          <a:p>
            <a:endParaRPr lang="de-DE" dirty="0"/>
          </a:p>
          <a:p>
            <a:r>
              <a:rPr lang="de-DE" dirty="0" smtClean="0"/>
              <a:t>Does this seem reasonable?</a:t>
            </a:r>
          </a:p>
          <a:p>
            <a:endParaRPr lang="de-DE" dirty="0"/>
          </a:p>
          <a:p>
            <a:r>
              <a:rPr lang="de-DE" dirty="0" smtClean="0"/>
              <a:t>We can go to regexper.com, and put in this regular expression and visualize it</a:t>
            </a:r>
          </a:p>
        </p:txBody>
      </p:sp>
    </p:spTree>
    <p:extLst>
      <p:ext uri="{BB962C8B-B14F-4D97-AF65-F5344CB8AC3E}">
        <p14:creationId xmlns:p14="http://schemas.microsoft.com/office/powerpoint/2010/main" val="112507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66"/>
            <a:ext cx="8352928" cy="684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2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can test our regular expression against strings at regex101.com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967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56812F-A8B6-4300-BCFE-9C3AD706BC4D}" type="slidenum">
              <a:rPr lang="en-US" altLang="de-DE"/>
              <a:pPr eaLnBrk="1" hangingPunct="1"/>
              <a:t>6</a:t>
            </a:fld>
            <a:endParaRPr lang="en-US" altLang="de-DE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Perl Example 1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09600" y="2438400"/>
            <a:ext cx="8153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2400" dirty="0">
                <a:latin typeface="Trebuchet MS" charset="0"/>
              </a:rPr>
              <a:t>#!/</a:t>
            </a:r>
            <a:r>
              <a:rPr lang="en-US" altLang="de-DE" sz="2400" dirty="0" err="1" smtClean="0">
                <a:latin typeface="Trebuchet MS" charset="0"/>
              </a:rPr>
              <a:t>usr</a:t>
            </a:r>
            <a:r>
              <a:rPr lang="en-US" altLang="de-DE" sz="2400" dirty="0" smtClean="0">
                <a:latin typeface="Trebuchet MS" charset="0"/>
              </a:rPr>
              <a:t>/bin/</a:t>
            </a:r>
            <a:r>
              <a:rPr lang="en-US" altLang="de-DE" sz="2400" dirty="0" err="1" smtClean="0">
                <a:latin typeface="Trebuchet MS" charset="0"/>
              </a:rPr>
              <a:t>perl</a:t>
            </a:r>
            <a:r>
              <a:rPr lang="en-US" altLang="de-DE" sz="2400" dirty="0" smtClean="0">
                <a:latin typeface="Trebuchet MS" charset="0"/>
              </a:rPr>
              <a:t> -w</a:t>
            </a:r>
            <a:endParaRPr lang="en-US" altLang="de-DE" sz="2400" dirty="0">
              <a:latin typeface="Trebuchet MS" charset="0"/>
            </a:endParaRPr>
          </a:p>
          <a:p>
            <a:r>
              <a:rPr lang="en-US" altLang="de-DE" sz="2400" dirty="0">
                <a:latin typeface="Trebuchet MS" charset="0"/>
              </a:rPr>
              <a:t>#</a:t>
            </a:r>
          </a:p>
          <a:p>
            <a:r>
              <a:rPr lang="en-US" altLang="de-DE" sz="2400" dirty="0">
                <a:latin typeface="Trebuchet MS" charset="0"/>
              </a:rPr>
              <a:t># Program to do the obvious</a:t>
            </a:r>
          </a:p>
          <a:p>
            <a:r>
              <a:rPr lang="en-US" altLang="de-DE" sz="2400" dirty="0">
                <a:latin typeface="Trebuchet MS" charset="0"/>
              </a:rPr>
              <a:t>#</a:t>
            </a:r>
          </a:p>
          <a:p>
            <a:r>
              <a:rPr lang="en-US" altLang="de-DE" sz="2400" dirty="0">
                <a:latin typeface="Trebuchet MS" charset="0"/>
              </a:rPr>
              <a:t>print 'Hello world.';     # Print a message</a:t>
            </a:r>
            <a:endParaRPr lang="en-US" altLang="de-DE" sz="3200" dirty="0"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15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088"/>
            <a:ext cx="9143999" cy="6481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46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Looks good, right?</a:t>
            </a:r>
          </a:p>
          <a:p>
            <a:endParaRPr lang="de-DE" dirty="0"/>
          </a:p>
          <a:p>
            <a:r>
              <a:rPr lang="de-DE" dirty="0" smtClean="0"/>
              <a:t>But... What is up with match 1 on the next slide?</a:t>
            </a:r>
          </a:p>
          <a:p>
            <a:endParaRPr lang="de-DE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3200" dirty="0"/>
              <a:t>Credit here to Veronika Hintzen for noticing and explaining this bug in class!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22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088"/>
            <a:ext cx="9143999" cy="6481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98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Let's go back to the </a:t>
            </a:r>
            <a:r>
              <a:rPr lang="de-DE" dirty="0" smtClean="0"/>
              <a:t>regexper.com graphic (back a few slides)</a:t>
            </a:r>
            <a:endParaRPr lang="de-DE" dirty="0" smtClean="0"/>
          </a:p>
          <a:p>
            <a:r>
              <a:rPr lang="de-DE" dirty="0" smtClean="0"/>
              <a:t>Look at the first group. It looks different from the second </a:t>
            </a:r>
            <a:r>
              <a:rPr lang="de-DE" dirty="0" smtClean="0"/>
              <a:t>group</a:t>
            </a:r>
            <a:endParaRPr lang="de-DE" dirty="0" smtClean="0"/>
          </a:p>
          <a:p>
            <a:r>
              <a:rPr lang="de-DE" dirty="0" smtClean="0"/>
              <a:t>We can fix this by changing the regular expression to be like this (we move the </a:t>
            </a:r>
            <a:r>
              <a:rPr lang="de-DE" dirty="0" smtClean="0"/>
              <a:t>first star </a:t>
            </a:r>
            <a:r>
              <a:rPr lang="de-DE" dirty="0" smtClean="0"/>
              <a:t>inside the parenthesis):</a:t>
            </a:r>
          </a:p>
          <a:p>
            <a:r>
              <a:rPr lang="de-DE" dirty="0" smtClean="0"/>
              <a:t>/[-+]?([0-9]*)\.?([</a:t>
            </a:r>
            <a:r>
              <a:rPr lang="de-DE" dirty="0"/>
              <a:t>0-9]*)/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286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regex101.com allows us to test our new regular </a:t>
            </a:r>
            <a:r>
              <a:rPr lang="de-DE" dirty="0" smtClean="0"/>
              <a:t>expression</a:t>
            </a:r>
          </a:p>
          <a:p>
            <a:pPr lvl="1"/>
            <a:r>
              <a:rPr lang="de-DE" dirty="0" smtClean="0"/>
              <a:t>Now </a:t>
            </a:r>
            <a:r>
              <a:rPr lang="de-DE" dirty="0" smtClean="0"/>
              <a:t>it works as </a:t>
            </a:r>
            <a:r>
              <a:rPr lang="de-DE" dirty="0" smtClean="0"/>
              <a:t>expected!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028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perlretut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Final word: if </a:t>
            </a:r>
            <a:r>
              <a:rPr lang="de-DE" dirty="0" smtClean="0"/>
              <a:t>you really want to master regular expressions, take a look at:</a:t>
            </a:r>
          </a:p>
          <a:p>
            <a:endParaRPr lang="de-DE" dirty="0"/>
          </a:p>
          <a:p>
            <a:r>
              <a:rPr lang="de-DE" dirty="0" smtClean="0"/>
              <a:t>perlretut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The perl regular expressions tutorial</a:t>
            </a:r>
          </a:p>
        </p:txBody>
      </p:sp>
    </p:spTree>
    <p:extLst>
      <p:ext uri="{BB962C8B-B14F-4D97-AF65-F5344CB8AC3E}">
        <p14:creationId xmlns:p14="http://schemas.microsoft.com/office/powerpoint/2010/main" val="194913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1A2830-4DBA-4E30-9DE5-FE0ABD4B1CB4}" type="slidenum">
              <a:rPr lang="en-US" altLang="de-DE"/>
              <a:pPr eaLnBrk="1" hangingPunct="1"/>
              <a:t>66</a:t>
            </a:fld>
            <a:endParaRPr lang="en-US" altLang="de-DE"/>
          </a:p>
        </p:txBody>
      </p:sp>
      <p:sp>
        <p:nvSpPr>
          <p:cNvPr id="2" name="TextBox 1"/>
          <p:cNvSpPr txBox="1"/>
          <p:nvPr/>
        </p:nvSpPr>
        <p:spPr>
          <a:xfrm>
            <a:off x="1835696" y="1916832"/>
            <a:ext cx="4464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dirty="0" smtClean="0"/>
              <a:t>Thank you for </a:t>
            </a:r>
            <a:r>
              <a:rPr lang="de-DE" sz="5400" smtClean="0"/>
              <a:t>your attention</a:t>
            </a:r>
            <a:endParaRPr lang="de-DE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82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A6B337-C60E-4F0D-977D-CF98B9D859D5}" type="slidenum">
              <a:rPr lang="en-US" altLang="de-DE"/>
              <a:pPr eaLnBrk="1" hangingPunct="1"/>
              <a:t>7</a:t>
            </a:fld>
            <a:endParaRPr lang="en-US" altLang="de-DE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Understanding “Hello World”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dirty="0" smtClean="0"/>
              <a:t>Comments are</a:t>
            </a:r>
            <a:r>
              <a:rPr lang="en-US" altLang="de-DE" dirty="0" smtClean="0">
                <a:latin typeface="Trebuchet MS" charset="0"/>
              </a:rPr>
              <a:t> # </a:t>
            </a:r>
            <a:r>
              <a:rPr lang="en-US" altLang="de-DE" dirty="0" smtClean="0"/>
              <a:t>to end of line</a:t>
            </a:r>
          </a:p>
          <a:p>
            <a:pPr lvl="1" eaLnBrk="1" hangingPunct="1"/>
            <a:r>
              <a:rPr lang="en-US" altLang="de-DE" dirty="0" smtClean="0"/>
              <a:t>But the first line, </a:t>
            </a:r>
            <a:r>
              <a:rPr lang="en-US" altLang="de-DE" dirty="0" smtClean="0">
                <a:latin typeface="Trebuchet MS" charset="0"/>
              </a:rPr>
              <a:t>#!/</a:t>
            </a:r>
            <a:r>
              <a:rPr lang="en-US" altLang="de-DE" dirty="0" err="1" smtClean="0">
                <a:latin typeface="Trebuchet MS" charset="0"/>
              </a:rPr>
              <a:t>usr</a:t>
            </a:r>
            <a:r>
              <a:rPr lang="en-US" altLang="de-DE" dirty="0" smtClean="0">
                <a:latin typeface="Trebuchet MS" charset="0"/>
              </a:rPr>
              <a:t>/bin/</a:t>
            </a:r>
            <a:r>
              <a:rPr lang="en-US" altLang="de-DE" dirty="0" err="1" smtClean="0">
                <a:latin typeface="Trebuchet MS" charset="0"/>
              </a:rPr>
              <a:t>perl</a:t>
            </a:r>
            <a:r>
              <a:rPr lang="en-US" altLang="de-DE" dirty="0" smtClean="0"/>
              <a:t>, tells where to find the Perl compiler on your system</a:t>
            </a:r>
          </a:p>
          <a:p>
            <a:pPr lvl="1" eaLnBrk="1" hangingPunct="1"/>
            <a:r>
              <a:rPr lang="en-US" altLang="de-DE" dirty="0" smtClean="0"/>
              <a:t>I use the modifier "-w" to get extra warnings, highly recommended</a:t>
            </a:r>
          </a:p>
          <a:p>
            <a:pPr eaLnBrk="1" hangingPunct="1"/>
            <a:r>
              <a:rPr lang="en-US" altLang="de-DE" dirty="0" smtClean="0"/>
              <a:t>Perl statements end with semicolons</a:t>
            </a:r>
          </a:p>
          <a:p>
            <a:pPr eaLnBrk="1" hangingPunct="1"/>
            <a:r>
              <a:rPr lang="en-US" altLang="de-DE" dirty="0" smtClean="0"/>
              <a:t>Perl is case-sensitive</a:t>
            </a:r>
          </a:p>
        </p:txBody>
      </p:sp>
    </p:spTree>
    <p:extLst>
      <p:ext uri="{BB962C8B-B14F-4D97-AF65-F5344CB8AC3E}">
        <p14:creationId xmlns:p14="http://schemas.microsoft.com/office/powerpoint/2010/main" val="125271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E86D34-B35B-4588-8889-E959067CB614}" type="slidenum">
              <a:rPr lang="en-US" altLang="de-DE"/>
              <a:pPr eaLnBrk="1" hangingPunct="1"/>
              <a:t>8</a:t>
            </a:fld>
            <a:endParaRPr lang="en-US" altLang="de-DE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Running your program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Two ways to run your program:</a:t>
            </a:r>
          </a:p>
          <a:p>
            <a:pPr lvl="1" eaLnBrk="1" hangingPunct="1"/>
            <a:r>
              <a:rPr lang="en-US" altLang="de-DE" smtClean="0"/>
              <a:t>perl hello.pl</a:t>
            </a:r>
          </a:p>
          <a:p>
            <a:pPr lvl="1" eaLnBrk="1" hangingPunct="1"/>
            <a:endParaRPr lang="en-US" altLang="de-DE" smtClean="0"/>
          </a:p>
          <a:p>
            <a:pPr lvl="1" eaLnBrk="1" hangingPunct="1"/>
            <a:r>
              <a:rPr lang="en-US" altLang="de-DE" smtClean="0"/>
              <a:t>chmod 700 hello.pl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de-DE" smtClean="0"/>
              <a:t>	./hello.pl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de-DE" smtClean="0"/>
          </a:p>
        </p:txBody>
      </p:sp>
    </p:spTree>
    <p:extLst>
      <p:ext uri="{BB962C8B-B14F-4D97-AF65-F5344CB8AC3E}">
        <p14:creationId xmlns:p14="http://schemas.microsoft.com/office/powerpoint/2010/main" val="278308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E1E082-9DA2-4A75-87FE-7A3DD05F206D}" type="slidenum">
              <a:rPr lang="en-US" altLang="de-DE"/>
              <a:pPr eaLnBrk="1" hangingPunct="1"/>
              <a:t>9</a:t>
            </a:fld>
            <a:endParaRPr lang="en-US" altLang="de-DE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1143000"/>
          </a:xfrm>
        </p:spPr>
        <p:txBody>
          <a:bodyPr/>
          <a:lstStyle/>
          <a:p>
            <a:pPr eaLnBrk="1" hangingPunct="1"/>
            <a:r>
              <a:rPr lang="en-US" altLang="de-DE" smtClean="0"/>
              <a:t>Scalar variables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de-DE" sz="2800" dirty="0" smtClean="0"/>
              <a:t>Scalar variables start with </a:t>
            </a:r>
            <a:r>
              <a:rPr lang="en-US" altLang="de-DE" sz="2800" dirty="0" smtClean="0">
                <a:latin typeface="Trebuchet MS" charset="0"/>
              </a:rPr>
              <a:t>$</a:t>
            </a:r>
            <a:endParaRPr lang="en-US" altLang="de-DE" sz="2800" dirty="0" smtClean="0"/>
          </a:p>
          <a:p>
            <a:pPr eaLnBrk="1" hangingPunct="1"/>
            <a:r>
              <a:rPr lang="en-US" altLang="de-DE" sz="2800" dirty="0" smtClean="0"/>
              <a:t>Scalar variables hold strings or numbers, and they are interchangeable</a:t>
            </a:r>
          </a:p>
          <a:p>
            <a:pPr eaLnBrk="1" hangingPunct="1"/>
            <a:r>
              <a:rPr lang="en-US" altLang="de-DE" sz="2800" dirty="0" smtClean="0"/>
              <a:t>When you first use (declare) a variable use the </a:t>
            </a:r>
            <a:r>
              <a:rPr lang="en-US" altLang="de-DE" sz="2800" b="1" dirty="0" smtClean="0"/>
              <a:t>my</a:t>
            </a:r>
            <a:r>
              <a:rPr lang="en-US" altLang="de-DE" sz="2800" dirty="0" smtClean="0"/>
              <a:t> keyword to indicate the variable’s scope</a:t>
            </a:r>
          </a:p>
          <a:p>
            <a:pPr lvl="1" eaLnBrk="1" hangingPunct="1"/>
            <a:r>
              <a:rPr lang="en-US" altLang="de-DE" sz="2400" dirty="0" smtClean="0"/>
              <a:t>Without "use strict;", this is not necessary but good programming practice</a:t>
            </a:r>
          </a:p>
          <a:p>
            <a:pPr lvl="1" eaLnBrk="1" hangingPunct="1"/>
            <a:r>
              <a:rPr lang="en-US" altLang="de-DE" sz="2400" dirty="0" smtClean="0"/>
              <a:t>With "use strict;", won't compile (highly recommended!)</a:t>
            </a:r>
          </a:p>
          <a:p>
            <a:pPr lvl="1" eaLnBrk="1" hangingPunct="1"/>
            <a:endParaRPr lang="en-US" altLang="de-DE" sz="2400" dirty="0" smtClean="0"/>
          </a:p>
          <a:p>
            <a:pPr eaLnBrk="1" hangingPunct="1"/>
            <a:r>
              <a:rPr lang="en-US" altLang="de-DE" sz="2800" dirty="0" smtClean="0"/>
              <a:t>Example:</a:t>
            </a:r>
          </a:p>
          <a:p>
            <a:pPr lvl="1"/>
            <a:r>
              <a:rPr lang="en-US" altLang="de-DE" sz="2400" dirty="0" smtClean="0">
                <a:latin typeface="Trebuchet MS" charset="0"/>
              </a:rPr>
              <a:t>use strict;</a:t>
            </a:r>
            <a:endParaRPr lang="en-US" altLang="de-DE" sz="2400" dirty="0" smtClean="0"/>
          </a:p>
          <a:p>
            <a:pPr lvl="1" eaLnBrk="1" hangingPunct="1"/>
            <a:r>
              <a:rPr lang="en-US" altLang="de-DE" sz="2400" dirty="0" smtClean="0">
                <a:latin typeface="Trebuchet MS" charset="0"/>
              </a:rPr>
              <a:t>my $priority = 9;</a:t>
            </a:r>
          </a:p>
        </p:txBody>
      </p:sp>
    </p:spTree>
    <p:extLst>
      <p:ext uri="{BB962C8B-B14F-4D97-AF65-F5344CB8AC3E}">
        <p14:creationId xmlns:p14="http://schemas.microsoft.com/office/powerpoint/2010/main" val="230399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2579</Words>
  <Application>Microsoft Office PowerPoint</Application>
  <PresentationFormat>On-screen Show (4:3)</PresentationFormat>
  <Paragraphs>574</Paragraphs>
  <Slides>66</Slides>
  <Notes>39</Notes>
  <HiddenSlides>6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66</vt:i4>
      </vt:variant>
    </vt:vector>
  </HeadingPairs>
  <TitlesOfParts>
    <vt:vector size="69" baseType="lpstr">
      <vt:lpstr>Office Theme</vt:lpstr>
      <vt:lpstr>Blends</vt:lpstr>
      <vt:lpstr>1_Office Theme</vt:lpstr>
      <vt:lpstr>Review of Basic Perl and   Perl Regular Expressions</vt:lpstr>
      <vt:lpstr>Outline</vt:lpstr>
      <vt:lpstr>Credits</vt:lpstr>
      <vt:lpstr>Why Perl?</vt:lpstr>
      <vt:lpstr>Why not Perl?</vt:lpstr>
      <vt:lpstr>Perl Example 1</vt:lpstr>
      <vt:lpstr>Understanding “Hello World”</vt:lpstr>
      <vt:lpstr>Running your program</vt:lpstr>
      <vt:lpstr>Scalar variables</vt:lpstr>
      <vt:lpstr>Arithmetic in Perl</vt:lpstr>
      <vt:lpstr>Arithmetic in Perl cont’d</vt:lpstr>
      <vt:lpstr>String and assignment operators</vt:lpstr>
      <vt:lpstr>Single and double quotes</vt:lpstr>
      <vt:lpstr>Perl Example 2</vt:lpstr>
      <vt:lpstr>Exercise 1</vt:lpstr>
      <vt:lpstr>if statements</vt:lpstr>
      <vt:lpstr>Tests</vt:lpstr>
      <vt:lpstr>if - elsif statements</vt:lpstr>
      <vt:lpstr>while loops</vt:lpstr>
      <vt:lpstr>do..while loops</vt:lpstr>
      <vt:lpstr>for loops</vt:lpstr>
      <vt:lpstr>last</vt:lpstr>
      <vt:lpstr>next</vt:lpstr>
      <vt:lpstr>Standard I/O</vt:lpstr>
      <vt:lpstr>File I/O</vt:lpstr>
      <vt:lpstr>File I/O cont’d</vt:lpstr>
      <vt:lpstr>Perl Example 3</vt:lpstr>
      <vt:lpstr>Exercise 2</vt:lpstr>
      <vt:lpstr>Arrays</vt:lpstr>
      <vt:lpstr>push and pop</vt:lpstr>
      <vt:lpstr>@ARGV: a special array</vt:lpstr>
      <vt:lpstr>foreach</vt:lpstr>
      <vt:lpstr>Hashes / Associative arrays</vt:lpstr>
      <vt:lpstr>Hashes / Associative Arrays II</vt:lpstr>
      <vt:lpstr>Example 4</vt:lpstr>
      <vt:lpstr>Exercise 3</vt:lpstr>
      <vt:lpstr>Regular Expressions</vt:lpstr>
      <vt:lpstr>RE special characters</vt:lpstr>
      <vt:lpstr>RE examples</vt:lpstr>
      <vt:lpstr>Square brackets</vt:lpstr>
      <vt:lpstr>More examples</vt:lpstr>
      <vt:lpstr>More special characters</vt:lpstr>
      <vt:lpstr>Quoting special characters</vt:lpstr>
      <vt:lpstr>Alternatives and parentheses</vt:lpstr>
      <vt:lpstr>The $_ variable</vt:lpstr>
      <vt:lpstr>Case-insensitive substitutions</vt:lpstr>
      <vt:lpstr>split</vt:lpstr>
      <vt:lpstr>Example 5</vt:lpstr>
      <vt:lpstr>Exercise 4</vt:lpstr>
      <vt:lpstr>Calling subroutines</vt:lpstr>
      <vt:lpstr>Defining subroutines</vt:lpstr>
      <vt:lpstr>Returning a result</vt:lpstr>
      <vt:lpstr>Returning a result (cont’d)</vt:lpstr>
      <vt:lpstr>Example 6</vt:lpstr>
      <vt:lpstr>Exercise 5</vt:lpstr>
      <vt:lpstr>Engineering Regular Expressions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perlretut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Basic Perl and   Perl Regular Expressions</dc:title>
  <dc:creator>alex</dc:creator>
  <cp:lastModifiedBy>alex</cp:lastModifiedBy>
  <cp:revision>13</cp:revision>
  <dcterms:created xsi:type="dcterms:W3CDTF">2016-05-01T18:05:54Z</dcterms:created>
  <dcterms:modified xsi:type="dcterms:W3CDTF">2016-05-02T15:52:54Z</dcterms:modified>
</cp:coreProperties>
</file>