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8CA"/>
          </a:solidFill>
        </a:fill>
      </a:tcStyle>
    </a:wholeTbl>
    <a:band2H>
      <a:tcTxStyle b="def" i="def"/>
      <a:tcStyle>
        <a:tcBdr/>
        <a:fill>
          <a:solidFill>
            <a:srgbClr val="E6EC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0" name="Shape 2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3" name="Shape 2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Suppose that you have a free afternoon and you are thinking whether or not to go and play tennis.</a:t>
            </a:r>
          </a:p>
          <a:p>
            <a:pPr/>
            <a:r>
              <a:t>How you do that?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9" name="Shape 22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When can something like this useful in practice? </a:t>
            </a:r>
          </a:p>
          <a:p>
            <a:pPr/>
            <a:r>
              <a:t>Let us look at a situation more closely….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bg>
      <p:bgPr>
        <a:solidFill>
          <a:srgbClr val="775F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93" name="Rectangle 9"/>
          <p:cNvSpPr/>
          <p:nvPr/>
        </p:nvSpPr>
        <p:spPr>
          <a:xfrm>
            <a:off x="-9144" y="6053328"/>
            <a:ext cx="2249424" cy="713233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94" name="Rectangle 10"/>
          <p:cNvSpPr/>
          <p:nvPr/>
        </p:nvSpPr>
        <p:spPr>
          <a:xfrm>
            <a:off x="2359151" y="6044184"/>
            <a:ext cx="6784849" cy="713233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95" name="Title Text"/>
          <p:cNvSpPr txBox="1"/>
          <p:nvPr>
            <p:ph type="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</p:spPr>
        <p:txBody>
          <a:bodyPr anchor="b"/>
          <a:lstStyle>
            <a:lvl1pPr algn="l" defTabSz="914400">
              <a:defRPr cap="all">
                <a:solidFill>
                  <a:srgbClr val="EBDDC3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6" name="Body Level One…"/>
          <p:cNvSpPr txBox="1"/>
          <p:nvPr>
            <p:ph type="body" sz="quarter" idx="1"/>
          </p:nvPr>
        </p:nvSpPr>
        <p:spPr>
          <a:xfrm>
            <a:off x="2362200" y="6050036"/>
            <a:ext cx="6705600" cy="685801"/>
          </a:xfrm>
          <a:prstGeom prst="rect">
            <a:avLst/>
          </a:prstGeom>
        </p:spPr>
        <p:txBody>
          <a:bodyPr anchor="ctr"/>
          <a:lstStyle>
            <a:lvl1pPr marL="0" indent="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marL="0" indent="45720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2pPr>
            <a:lvl3pPr marL="0" indent="91440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3pPr>
            <a:lvl4pPr marL="0" indent="137160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4pPr>
            <a:lvl5pPr marL="0" indent="1828800" defTabSz="914400">
              <a:buSzTx/>
              <a:buFontTx/>
              <a:buNone/>
              <a:defRPr sz="26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8273660" y="27812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EBDDC3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6"/>
          <p:cNvSpPr/>
          <p:nvPr/>
        </p:nvSpPr>
        <p:spPr>
          <a:xfrm>
            <a:off x="0" y="1234439"/>
            <a:ext cx="9144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05" name="Rectangle 7"/>
          <p:cNvSpPr/>
          <p:nvPr/>
        </p:nvSpPr>
        <p:spPr>
          <a:xfrm>
            <a:off x="0" y="1280160"/>
            <a:ext cx="533400" cy="228601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06" name="Rectangle 8"/>
          <p:cNvSpPr/>
          <p:nvPr/>
        </p:nvSpPr>
        <p:spPr>
          <a:xfrm>
            <a:off x="590550" y="1280160"/>
            <a:ext cx="8553450" cy="228601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07" name="Title Text"/>
          <p:cNvSpPr txBox="1"/>
          <p:nvPr>
            <p:ph type="title"/>
          </p:nvPr>
        </p:nvSpPr>
        <p:spPr>
          <a:xfrm>
            <a:off x="612648" y="228600"/>
            <a:ext cx="8153401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8" name="Body Level One…"/>
          <p:cNvSpPr txBox="1"/>
          <p:nvPr>
            <p:ph type="body" idx="1"/>
          </p:nvPr>
        </p:nvSpPr>
        <p:spPr>
          <a:xfrm>
            <a:off x="612648" y="1600200"/>
            <a:ext cx="8153401" cy="4495800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2" defTabSz="914400">
              <a:buClr>
                <a:srgbClr val="DD8047"/>
              </a:buClr>
              <a:buSzPct val="70000"/>
              <a:buFontTx/>
              <a:buChar char="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4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70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120260" y="125348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Body Level One…"/>
          <p:cNvSpPr txBox="1"/>
          <p:nvPr>
            <p:ph type="body" sz="quarter" idx="1"/>
          </p:nvPr>
        </p:nvSpPr>
        <p:spPr>
          <a:xfrm>
            <a:off x="1371600" y="2743200"/>
            <a:ext cx="7123114" cy="1673225"/>
          </a:xfrm>
          <a:prstGeom prst="rect">
            <a:avLst/>
          </a:prstGeom>
        </p:spPr>
        <p:txBody>
          <a:bodyPr/>
          <a:lstStyle>
            <a:lvl1pPr marL="0" indent="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marL="0" indent="36576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2pPr>
            <a:lvl3pPr marL="0" indent="68580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3pPr>
            <a:lvl4pPr marL="0" indent="114300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4pPr>
            <a:lvl5pPr marL="0" indent="1600200" defTabSz="914400">
              <a:buSzTx/>
              <a:buFontTx/>
              <a:buNone/>
              <a:defRPr sz="28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1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1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20" name="Title Text"/>
          <p:cNvSpPr txBox="1"/>
          <p:nvPr>
            <p:ph type="title"/>
          </p:nvPr>
        </p:nvSpPr>
        <p:spPr>
          <a:xfrm>
            <a:off x="1371600" y="1600200"/>
            <a:ext cx="7620000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433853" y="1886268"/>
            <a:ext cx="427694" cy="434341"/>
          </a:xfrm>
          <a:prstGeom prst="rect">
            <a:avLst/>
          </a:prstGeom>
        </p:spPr>
        <p:txBody>
          <a:bodyPr/>
          <a:lstStyle>
            <a:lvl1pPr algn="ctr">
              <a:defRPr b="1" sz="2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6"/>
          <p:cNvSpPr/>
          <p:nvPr/>
        </p:nvSpPr>
        <p:spPr>
          <a:xfrm>
            <a:off x="0" y="1234439"/>
            <a:ext cx="9144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29" name="Rectangle 7"/>
          <p:cNvSpPr/>
          <p:nvPr/>
        </p:nvSpPr>
        <p:spPr>
          <a:xfrm>
            <a:off x="0" y="1280160"/>
            <a:ext cx="533400" cy="228601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30" name="Rectangle 8"/>
          <p:cNvSpPr/>
          <p:nvPr/>
        </p:nvSpPr>
        <p:spPr>
          <a:xfrm>
            <a:off x="590550" y="1280160"/>
            <a:ext cx="8553450" cy="228601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31" name="Title Text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2" name="Body Level One…"/>
          <p:cNvSpPr txBox="1"/>
          <p:nvPr>
            <p:ph type="body" sz="half" idx="1"/>
          </p:nvPr>
        </p:nvSpPr>
        <p:spPr>
          <a:xfrm>
            <a:off x="609600" y="1589567"/>
            <a:ext cx="3886200" cy="4572001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2" defTabSz="914400">
              <a:buClr>
                <a:srgbClr val="DD8047"/>
              </a:buClr>
              <a:buSzPct val="70000"/>
              <a:buFontTx/>
              <a:buChar char="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4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70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lide Number"/>
          <p:cNvSpPr txBox="1"/>
          <p:nvPr>
            <p:ph type="sldNum" sz="quarter" idx="2"/>
          </p:nvPr>
        </p:nvSpPr>
        <p:spPr>
          <a:xfrm>
            <a:off x="120260" y="125348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6"/>
          <p:cNvSpPr/>
          <p:nvPr/>
        </p:nvSpPr>
        <p:spPr>
          <a:xfrm>
            <a:off x="0" y="1234439"/>
            <a:ext cx="9144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1" name="Rectangle 7"/>
          <p:cNvSpPr/>
          <p:nvPr/>
        </p:nvSpPr>
        <p:spPr>
          <a:xfrm>
            <a:off x="0" y="1280160"/>
            <a:ext cx="533400" cy="228601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2" name="Rectangle 8"/>
          <p:cNvSpPr/>
          <p:nvPr/>
        </p:nvSpPr>
        <p:spPr>
          <a:xfrm>
            <a:off x="590550" y="1280160"/>
            <a:ext cx="8553450" cy="228601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3" name="Title Text"/>
          <p:cNvSpPr txBox="1"/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4" name="Body Level One…"/>
          <p:cNvSpPr txBox="1"/>
          <p:nvPr>
            <p:ph type="body" sz="half" idx="1"/>
          </p:nvPr>
        </p:nvSpPr>
        <p:spPr>
          <a:xfrm>
            <a:off x="609600" y="2438400"/>
            <a:ext cx="3886200" cy="3581400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2" defTabSz="914400">
              <a:buClr>
                <a:srgbClr val="DD8047"/>
              </a:buClr>
              <a:buSzPct val="70000"/>
              <a:buFontTx/>
              <a:buChar char="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4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70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Text Placeholder 15"/>
          <p:cNvSpPr/>
          <p:nvPr>
            <p:ph type="body" sz="quarter" idx="21"/>
          </p:nvPr>
        </p:nvSpPr>
        <p:spPr>
          <a:xfrm>
            <a:off x="609600" y="1752599"/>
            <a:ext cx="3886200" cy="640082"/>
          </a:xfrm>
          <a:prstGeom prst="rect">
            <a:avLst/>
          </a:prstGeom>
          <a:solidFill>
            <a:srgbClr val="DD8047"/>
          </a:solidFill>
        </p:spPr>
        <p:txBody>
          <a:bodyPr anchor="ctr"/>
          <a:lstStyle/>
          <a:p>
            <a:pPr marL="0" indent="0" defTabSz="914400">
              <a:buSzTx/>
              <a:buFontTx/>
              <a:buNone/>
              <a:defRPr b="1" sz="20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6" name="Text Placeholder 14"/>
          <p:cNvSpPr/>
          <p:nvPr>
            <p:ph type="body" sz="quarter" idx="22"/>
          </p:nvPr>
        </p:nvSpPr>
        <p:spPr>
          <a:xfrm>
            <a:off x="4800600" y="1752599"/>
            <a:ext cx="3886200" cy="640082"/>
          </a:xfrm>
          <a:prstGeom prst="rect">
            <a:avLst/>
          </a:prstGeom>
          <a:solidFill>
            <a:srgbClr val="D8B25C"/>
          </a:solidFill>
        </p:spPr>
        <p:txBody>
          <a:bodyPr anchor="ctr"/>
          <a:lstStyle/>
          <a:p>
            <a:pPr marL="0" indent="0" defTabSz="914400">
              <a:buSzTx/>
              <a:buFontTx/>
              <a:buNone/>
              <a:defRPr b="1" sz="20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xfrm>
            <a:off x="120260" y="125348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6"/>
          <p:cNvSpPr/>
          <p:nvPr/>
        </p:nvSpPr>
        <p:spPr>
          <a:xfrm>
            <a:off x="0" y="1234439"/>
            <a:ext cx="9144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55" name="Rectangle 7"/>
          <p:cNvSpPr/>
          <p:nvPr/>
        </p:nvSpPr>
        <p:spPr>
          <a:xfrm>
            <a:off x="0" y="1280160"/>
            <a:ext cx="533400" cy="228601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56" name="Rectangle 8"/>
          <p:cNvSpPr/>
          <p:nvPr/>
        </p:nvSpPr>
        <p:spPr>
          <a:xfrm>
            <a:off x="590550" y="1280160"/>
            <a:ext cx="8553450" cy="228601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57" name="Title Text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8" name="Slide Number"/>
          <p:cNvSpPr txBox="1"/>
          <p:nvPr>
            <p:ph type="sldNum" sz="quarter" idx="2"/>
          </p:nvPr>
        </p:nvSpPr>
        <p:spPr>
          <a:xfrm>
            <a:off x="120260" y="125348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/>
          <p:nvPr>
            <p:ph type="sldNum" sz="quarter" idx="2"/>
          </p:nvPr>
        </p:nvSpPr>
        <p:spPr>
          <a:xfrm>
            <a:off x="120260" y="629792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6"/>
          <p:cNvSpPr/>
          <p:nvPr/>
        </p:nvSpPr>
        <p:spPr>
          <a:xfrm>
            <a:off x="0" y="1234439"/>
            <a:ext cx="9144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73" name="Rectangle 7"/>
          <p:cNvSpPr/>
          <p:nvPr/>
        </p:nvSpPr>
        <p:spPr>
          <a:xfrm>
            <a:off x="0" y="1280160"/>
            <a:ext cx="533400" cy="228601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74" name="Rectangle 8"/>
          <p:cNvSpPr/>
          <p:nvPr/>
        </p:nvSpPr>
        <p:spPr>
          <a:xfrm>
            <a:off x="590550" y="1280160"/>
            <a:ext cx="8553450" cy="228601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75" name="Title Text"/>
          <p:cNvSpPr txBox="1"/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6" name="Body Level One…"/>
          <p:cNvSpPr txBox="1"/>
          <p:nvPr>
            <p:ph type="body" sz="quarter" idx="1"/>
          </p:nvPr>
        </p:nvSpPr>
        <p:spPr>
          <a:xfrm>
            <a:off x="609600" y="1752600"/>
            <a:ext cx="1600200" cy="4343400"/>
          </a:xfrm>
          <a:prstGeom prst="rect">
            <a:avLst/>
          </a:prstGeom>
          <a:solidFill>
            <a:srgbClr val="DD8047"/>
          </a:solidFill>
          <a:ln w="50800" cap="sq">
            <a:solidFill>
              <a:srgbClr val="DD8047"/>
            </a:solidFill>
            <a:miter lim="800000"/>
          </a:ln>
        </p:spPr>
        <p:txBody>
          <a:bodyPr lIns="91439" tIns="91439" rIns="91439" bIns="91439"/>
          <a:lstStyle>
            <a:lvl1pPr marL="0" indent="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  <a:lvl2pPr marL="0" indent="36576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2pPr>
            <a:lvl3pPr marL="0" indent="68580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3pPr>
            <a:lvl4pPr marL="0" indent="114300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4pPr>
            <a:lvl5pPr marL="0" indent="1600200" defTabSz="914400">
              <a:spcBef>
                <a:spcPts val="100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7" name="Slide Number"/>
          <p:cNvSpPr txBox="1"/>
          <p:nvPr>
            <p:ph type="sldNum" sz="quarter" idx="2"/>
          </p:nvPr>
        </p:nvSpPr>
        <p:spPr>
          <a:xfrm>
            <a:off x="120260" y="125348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Body Level One…"/>
          <p:cNvSpPr txBox="1"/>
          <p:nvPr>
            <p:ph type="body" sz="quarter" idx="1"/>
          </p:nvPr>
        </p:nvSpPr>
        <p:spPr>
          <a:xfrm>
            <a:off x="1600200" y="5486400"/>
            <a:ext cx="7315200" cy="685800"/>
          </a:xfrm>
          <a:prstGeom prst="rect">
            <a:avLst/>
          </a:prstGeom>
        </p:spPr>
        <p:txBody>
          <a:bodyPr/>
          <a:lstStyle>
            <a:lvl1pPr marL="0" indent="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1pPr>
            <a:lvl2pPr marL="0" indent="36576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2pPr>
            <a:lvl3pPr marL="0" indent="68580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3pPr>
            <a:lvl4pPr marL="0" indent="114300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4pPr>
            <a:lvl5pPr marL="0" indent="1600200" defTabSz="914400">
              <a:buSzTx/>
              <a:buFontTx/>
              <a:buNone/>
              <a:defRPr sz="17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5" name="Rectangle 7"/>
          <p:cNvSpPr/>
          <p:nvPr/>
        </p:nvSpPr>
        <p:spPr>
          <a:xfrm>
            <a:off x="-9145" y="4572000"/>
            <a:ext cx="9144001" cy="8869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86" name="Rectangle 8"/>
          <p:cNvSpPr/>
          <p:nvPr/>
        </p:nvSpPr>
        <p:spPr>
          <a:xfrm>
            <a:off x="-9145" y="4663440"/>
            <a:ext cx="1463042" cy="713233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87" name="Rectangle 9"/>
          <p:cNvSpPr/>
          <p:nvPr/>
        </p:nvSpPr>
        <p:spPr>
          <a:xfrm>
            <a:off x="1545335" y="4654296"/>
            <a:ext cx="7598666" cy="713233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88" name="Title Text"/>
          <p:cNvSpPr txBox="1"/>
          <p:nvPr>
            <p:ph type="title"/>
          </p:nvPr>
        </p:nvSpPr>
        <p:spPr>
          <a:xfrm>
            <a:off x="1600200" y="4648200"/>
            <a:ext cx="7315200" cy="685800"/>
          </a:xfrm>
          <a:prstGeom prst="rect">
            <a:avLst/>
          </a:prstGeom>
        </p:spPr>
        <p:txBody>
          <a:bodyPr/>
          <a:lstStyle>
            <a:lvl1pPr algn="l" defTabSz="914400">
              <a:defRPr sz="2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9" name="Rectangle 10"/>
          <p:cNvSpPr/>
          <p:nvPr/>
        </p:nvSpPr>
        <p:spPr>
          <a:xfrm>
            <a:off x="1447799" y="0"/>
            <a:ext cx="100586" cy="6867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90" name="Picture Placeholder 2"/>
          <p:cNvSpPr/>
          <p:nvPr>
            <p:ph type="pic" idx="21"/>
          </p:nvPr>
        </p:nvSpPr>
        <p:spPr>
          <a:xfrm>
            <a:off x="1560575" y="0"/>
            <a:ext cx="7583425" cy="456895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1" name="Slide Number"/>
          <p:cNvSpPr txBox="1"/>
          <p:nvPr>
            <p:ph type="sldNum" sz="quarter" idx="2"/>
          </p:nvPr>
        </p:nvSpPr>
        <p:spPr>
          <a:xfrm>
            <a:off x="483091" y="4756467"/>
            <a:ext cx="481618" cy="4851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28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 6"/>
          <p:cNvSpPr/>
          <p:nvPr/>
        </p:nvSpPr>
        <p:spPr>
          <a:xfrm>
            <a:off x="0" y="1234439"/>
            <a:ext cx="9144000" cy="320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199" name="Rectangle 7"/>
          <p:cNvSpPr/>
          <p:nvPr/>
        </p:nvSpPr>
        <p:spPr>
          <a:xfrm>
            <a:off x="0" y="1280160"/>
            <a:ext cx="533400" cy="228601"/>
          </a:xfrm>
          <a:prstGeom prst="rect">
            <a:avLst/>
          </a:prstGeom>
          <a:solidFill>
            <a:srgbClr val="DD8047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200" name="Rectangle 8"/>
          <p:cNvSpPr/>
          <p:nvPr/>
        </p:nvSpPr>
        <p:spPr>
          <a:xfrm>
            <a:off x="590550" y="1280160"/>
            <a:ext cx="8553450" cy="228601"/>
          </a:xfrm>
          <a:prstGeom prst="rect">
            <a:avLst/>
          </a:prstGeom>
          <a:solidFill>
            <a:srgbClr val="94B6D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b="1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</a:p>
        </p:txBody>
      </p:sp>
      <p:sp>
        <p:nvSpPr>
          <p:cNvPr id="201" name="Title Text"/>
          <p:cNvSpPr txBox="1"/>
          <p:nvPr>
            <p:ph type="title"/>
          </p:nvPr>
        </p:nvSpPr>
        <p:spPr>
          <a:xfrm>
            <a:off x="304800" y="152400"/>
            <a:ext cx="8534400" cy="1143000"/>
          </a:xfrm>
          <a:prstGeom prst="rect">
            <a:avLst/>
          </a:prstGeom>
        </p:spPr>
        <p:txBody>
          <a:bodyPr/>
          <a:lstStyle>
            <a:lvl1pPr algn="l" defTabSz="914400">
              <a:defRPr>
                <a:solidFill>
                  <a:srgbClr val="775F55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2" name="Body Level One…"/>
          <p:cNvSpPr txBox="1"/>
          <p:nvPr>
            <p:ph type="body" sz="half" idx="1"/>
          </p:nvPr>
        </p:nvSpPr>
        <p:spPr>
          <a:xfrm>
            <a:off x="685800" y="1524000"/>
            <a:ext cx="3810000" cy="4572000"/>
          </a:xfrm>
          <a:prstGeom prst="rect">
            <a:avLst/>
          </a:prstGeom>
        </p:spPr>
        <p:txBody>
          <a:bodyPr/>
          <a:lstStyle>
            <a:lvl1pPr marL="320040" indent="-320040" defTabSz="914400">
              <a:buClr>
                <a:srgbClr val="DD8047"/>
              </a:buClr>
              <a:buSzPct val="60000"/>
              <a:buFontTx/>
              <a:buChar char="◻"/>
              <a:defRPr sz="2900">
                <a:latin typeface="Tw Cen MT"/>
                <a:ea typeface="Tw Cen MT"/>
                <a:cs typeface="Tw Cen MT"/>
                <a:sym typeface="Tw Cen MT"/>
              </a:defRPr>
            </a:lvl1pPr>
            <a:lvl2pPr marL="671732" indent="-305972" defTabSz="914400">
              <a:buClr>
                <a:srgbClr val="DD8047"/>
              </a:buClr>
              <a:buSzPct val="70000"/>
              <a:buFontTx/>
              <a:buChar char=""/>
              <a:defRPr sz="2900">
                <a:latin typeface="Tw Cen MT"/>
                <a:ea typeface="Tw Cen MT"/>
                <a:cs typeface="Tw Cen MT"/>
                <a:sym typeface="Tw Cen MT"/>
              </a:defRPr>
            </a:lvl2pPr>
            <a:lvl3pPr marL="974034" indent="-288234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3pPr>
            <a:lvl4pPr marL="1474469" indent="-331469" defTabSz="914400">
              <a:buClr>
                <a:srgbClr val="DD8047"/>
              </a:buClr>
              <a:buSzPct val="7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4pPr>
            <a:lvl5pPr marL="1931670" indent="-331470" defTabSz="914400">
              <a:buClr>
                <a:srgbClr val="DD8047"/>
              </a:buClr>
              <a:buSzPct val="65000"/>
              <a:buFontTx/>
              <a:buChar char="■"/>
              <a:defRPr sz="2900">
                <a:latin typeface="Tw Cen MT"/>
                <a:ea typeface="Tw Cen MT"/>
                <a:cs typeface="Tw Cen MT"/>
                <a:sym typeface="Tw Cen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3" name="Slide Number"/>
          <p:cNvSpPr txBox="1"/>
          <p:nvPr>
            <p:ph type="sldNum" sz="quarter" idx="2"/>
          </p:nvPr>
        </p:nvSpPr>
        <p:spPr>
          <a:xfrm>
            <a:off x="7359260" y="6412229"/>
            <a:ext cx="292880" cy="2819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b="1" sz="14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0"/>
            <a:ext cx="8229600" cy="923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192974"/>
            <a:ext cx="8229600" cy="4964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Information Extraction</a:t>
            </a:r>
            <a:br/>
            <a:r>
              <a:rPr sz="2400"/>
              <a:t>Lecture 6 – Linear Models (Basic Machine Learning)</a:t>
            </a:r>
          </a:p>
        </p:txBody>
      </p:sp>
      <p:sp>
        <p:nvSpPr>
          <p:cNvPr id="213" name="Subtitle 2"/>
          <p:cNvSpPr txBox="1"/>
          <p:nvPr>
            <p:ph type="subTitle" sz="half" idx="1"/>
          </p:nvPr>
        </p:nvSpPr>
        <p:spPr>
          <a:xfrm>
            <a:off x="372731" y="3886201"/>
            <a:ext cx="8448580" cy="222974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CIS, LMU München</a:t>
            </a:r>
          </a:p>
          <a:p>
            <a:pPr>
              <a:lnSpc>
                <a:spcPct val="90000"/>
              </a:lnSpc>
            </a:pPr>
            <a:r>
              <a:t>Winter Semester 2022-2023</a:t>
            </a:r>
          </a:p>
          <a:p>
            <a:pPr>
              <a:lnSpc>
                <a:spcPct val="90000"/>
              </a:lnSpc>
            </a:pPr>
            <a:r>
              <a:t> </a:t>
            </a:r>
            <a:br/>
            <a:r>
              <a:t>Prof. Dr. Alexander Fraser, CIS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52" name="Table 3"/>
          <p:cNvGraphicFramePr/>
          <p:nvPr/>
        </p:nvGraphicFramePr>
        <p:xfrm>
          <a:off x="278298" y="907900"/>
          <a:ext cx="8537713" cy="54737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53" name="TextBox 2"/>
          <p:cNvSpPr txBox="1"/>
          <p:nvPr/>
        </p:nvSpPr>
        <p:spPr>
          <a:xfrm>
            <a:off x="1797927" y="249391"/>
            <a:ext cx="6972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…</a:t>
            </a:r>
            <a:r>
              <a:t> </a:t>
            </a:r>
            <a:r>
              <a:t>the Seminar at &lt;stime&gt; 4 pm will …</a:t>
            </a:r>
          </a:p>
        </p:txBody>
      </p:sp>
      <p:sp>
        <p:nvSpPr>
          <p:cNvPr id="254" name="TextBox 4"/>
          <p:cNvSpPr txBox="1"/>
          <p:nvPr/>
        </p:nvSpPr>
        <p:spPr>
          <a:xfrm>
            <a:off x="2490751" y="6470374"/>
            <a:ext cx="457995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 Path in the Decision Tree</a:t>
            </a:r>
          </a:p>
        </p:txBody>
      </p:sp>
      <p:sp>
        <p:nvSpPr>
          <p:cNvPr id="257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The tree will check if the token to the left of the possible start position has "at" as a lemma</a:t>
            </a:r>
          </a:p>
          <a:p>
            <a:pPr>
              <a:spcBef>
                <a:spcPts val="600"/>
              </a:spcBef>
              <a:defRPr sz="2900"/>
            </a:pPr>
            <a:r>
              <a:t>Then check if the token after the possible start position is a Digit</a:t>
            </a:r>
          </a:p>
          <a:p>
            <a:pPr>
              <a:spcBef>
                <a:spcPts val="600"/>
              </a:spcBef>
              <a:defRPr sz="2900"/>
            </a:pPr>
            <a:r>
              <a:t>Then check the second token after the start position is a timeid ("am", "pm", etc)</a:t>
            </a:r>
          </a:p>
          <a:p>
            <a:pPr>
              <a:spcBef>
                <a:spcPts val="600"/>
              </a:spcBef>
              <a:defRPr sz="2900"/>
            </a:pPr>
            <a:r>
              <a:t>If you follow this path at a particular location in the text, then the decision should be to insert a &lt;stime&gt;</a:t>
            </a:r>
          </a:p>
        </p:txBody>
      </p:sp>
      <p:sp>
        <p:nvSpPr>
          <p:cNvPr id="258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Linear Models</a:t>
            </a:r>
          </a:p>
        </p:txBody>
      </p:sp>
      <p:sp>
        <p:nvSpPr>
          <p:cNvPr id="26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However, in practice decision trees are not used so often in NLP</a:t>
            </a:r>
          </a:p>
          <a:p>
            <a:pPr/>
            <a:r>
              <a:t>Instead, linear models are used</a:t>
            </a:r>
          </a:p>
          <a:p>
            <a:pPr/>
            <a:r>
              <a:t>Let me first present linear models</a:t>
            </a:r>
          </a:p>
          <a:p>
            <a:pPr/>
            <a:r>
              <a:t>Then I will compare linear models and decision trees</a:t>
            </a:r>
          </a:p>
        </p:txBody>
      </p:sp>
      <p:sp>
        <p:nvSpPr>
          <p:cNvPr id="262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Binary Classification</a:t>
            </a:r>
          </a:p>
        </p:txBody>
      </p:sp>
      <p:sp>
        <p:nvSpPr>
          <p:cNvPr id="26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I'm going to first discuss linear models for binary classification, using binary features</a:t>
            </a:r>
          </a:p>
          <a:p>
            <a:pPr>
              <a:spcBef>
                <a:spcPts val="600"/>
              </a:spcBef>
              <a:defRPr sz="2900"/>
            </a:pPr>
            <a:r>
              <a:t>We'll take the same scenario as before</a:t>
            </a:r>
          </a:p>
          <a:p>
            <a:pPr>
              <a:spcBef>
                <a:spcPts val="600"/>
              </a:spcBef>
              <a:defRPr sz="2900"/>
            </a:pPr>
            <a:r>
              <a:t>Our classifier is trying to decide whether we have a &lt;stime&gt; tag or not at the current position (between two words in an email)</a:t>
            </a:r>
          </a:p>
          <a:p>
            <a:pPr>
              <a:spcBef>
                <a:spcPts val="600"/>
              </a:spcBef>
              <a:defRPr sz="2900"/>
            </a:pPr>
            <a:r>
              <a:t>The first thing we will do is encode the context at this position into a feature vector</a:t>
            </a:r>
          </a:p>
        </p:txBody>
      </p:sp>
      <p:sp>
        <p:nvSpPr>
          <p:cNvPr id="266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Vector</a:t>
            </a:r>
          </a:p>
        </p:txBody>
      </p:sp>
      <p:sp>
        <p:nvSpPr>
          <p:cNvPr id="26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Each feature is true or false, and has a position in the feature vector</a:t>
            </a:r>
          </a:p>
          <a:p>
            <a:pPr/>
            <a:r>
              <a:t>The feature vector is typically sparse, meaning it is mostly zeros (i.e., false)</a:t>
            </a:r>
          </a:p>
          <a:p>
            <a:pPr/>
            <a:r>
              <a:t>The feature vector represents the full feature space. For instance, consider...</a:t>
            </a:r>
          </a:p>
        </p:txBody>
      </p:sp>
      <p:sp>
        <p:nvSpPr>
          <p:cNvPr id="27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73" name="Table 3"/>
          <p:cNvGraphicFramePr/>
          <p:nvPr/>
        </p:nvGraphicFramePr>
        <p:xfrm>
          <a:off x="278298" y="907900"/>
          <a:ext cx="8537713" cy="54737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uppercase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74" name="TextBox 2"/>
          <p:cNvSpPr txBox="1"/>
          <p:nvPr/>
        </p:nvSpPr>
        <p:spPr>
          <a:xfrm>
            <a:off x="1797927" y="249391"/>
            <a:ext cx="6972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…</a:t>
            </a:r>
            <a:r>
              <a:t> </a:t>
            </a:r>
            <a:r>
              <a:t>the Seminar at &lt;stime&gt; 4 pm will …</a:t>
            </a:r>
          </a:p>
        </p:txBody>
      </p:sp>
      <p:sp>
        <p:nvSpPr>
          <p:cNvPr id="275" name="TextBox 4"/>
          <p:cNvSpPr txBox="1"/>
          <p:nvPr/>
        </p:nvSpPr>
        <p:spPr>
          <a:xfrm>
            <a:off x="2490751" y="6470374"/>
            <a:ext cx="457995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8" name="TextBox 3"/>
          <p:cNvSpPr txBox="1"/>
          <p:nvPr/>
        </p:nvSpPr>
        <p:spPr>
          <a:xfrm>
            <a:off x="401052" y="3250206"/>
            <a:ext cx="8595312" cy="3241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Our features represent this table using binary variables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For instance, consider the lemma column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Most features will be false (false = off = 0)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The lemma features that will be on (true = on = 1) are:</a:t>
            </a:r>
          </a:p>
          <a:p>
            <a:pPr lvl="1"/>
            <a:r>
              <a:t>-3_lemma_the</a:t>
            </a:r>
          </a:p>
          <a:p>
            <a:pPr lvl="1"/>
            <a:r>
              <a:t>-2_lemma_Seminar</a:t>
            </a:r>
          </a:p>
          <a:p>
            <a:pPr lvl="1"/>
            <a:r>
              <a:t>-1_lemma_at</a:t>
            </a:r>
          </a:p>
          <a:p>
            <a:pPr lvl="1"/>
            <a:r>
              <a:t>+1_lemma_4</a:t>
            </a:r>
          </a:p>
          <a:p>
            <a:pPr lvl="1"/>
            <a:r>
              <a:t>+2_lemma_pm</a:t>
            </a:r>
          </a:p>
          <a:p>
            <a:pPr lvl="1"/>
            <a:r>
              <a:t>+3_lemma_will</a:t>
            </a:r>
          </a:p>
        </p:txBody>
      </p:sp>
      <p:pic>
        <p:nvPicPr>
          <p:cNvPr id="2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56558" y="0"/>
            <a:ext cx="4387442" cy="32905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itle 2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Classification</a:t>
            </a:r>
          </a:p>
        </p:txBody>
      </p:sp>
      <p:sp>
        <p:nvSpPr>
          <p:cNvPr id="282" name="Content Placeholder 3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To classify we will take the dot product of the feature vector with a learned weight vector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We will say that the class is true (i.e., we should insert a &lt;stime&gt; here) if the dot product is &gt; 0, and false otherwise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Because we might want to shift the decision boundary, we add a feature that is always true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This is called the bias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By weighting the bias, we can shift where we make the decision (see next slide)</a:t>
            </a:r>
          </a:p>
        </p:txBody>
      </p:sp>
      <p:sp>
        <p:nvSpPr>
          <p:cNvPr id="283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Vector</a:t>
            </a:r>
          </a:p>
        </p:txBody>
      </p:sp>
      <p:sp>
        <p:nvSpPr>
          <p:cNvPr id="286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might use a feature vector like this: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1700"/>
            </a:pPr>
            <a:r>
              <a:t>(this example is simplified – really we'd have all features for all positions)</a:t>
            </a:r>
          </a:p>
        </p:txBody>
      </p:sp>
      <p:sp>
        <p:nvSpPr>
          <p:cNvPr id="287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8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289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290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291" name="TextBox 7"/>
          <p:cNvSpPr txBox="1"/>
          <p:nvPr/>
        </p:nvSpPr>
        <p:spPr>
          <a:xfrm>
            <a:off x="1826393" y="1832218"/>
            <a:ext cx="6044666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  <a:r>
              <a:t>... (say, -3_lemma_giraffe)</a:t>
            </a: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  <a:r>
              <a:t>...</a:t>
            </a: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  <a:r>
              <a:t>...</a:t>
            </a:r>
          </a:p>
          <a:p>
            <a:pPr>
              <a:defRPr sz="2400"/>
            </a:pPr>
            <a:r>
              <a:t>...</a:t>
            </a: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  <a:r>
              <a:t>...</a:t>
            </a: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2"/>
      <p:bldP build="whole" bldLvl="1" animBg="1" rev="0" advAuto="0" spid="290" grpId="3"/>
      <p:bldP build="whole" bldLvl="1" animBg="1" rev="0" advAuto="0" spid="28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Weight Vector</a:t>
            </a:r>
          </a:p>
        </p:txBody>
      </p:sp>
      <p:sp>
        <p:nvSpPr>
          <p:cNvPr id="29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Now we'd like the dot product to be &gt; 0 if we should insert a &lt;stime&gt; tag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To encode the rule we looked at before we have three features that we want to have a positive weight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-1_lemma_at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+1_Digit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+2_timeid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We can give them weights of 1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Their sum will be three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To make sure that we only classify if all three weights are on, let's set the weight on the bias term to -2</a:t>
            </a:r>
          </a:p>
        </p:txBody>
      </p:sp>
      <p:sp>
        <p:nvSpPr>
          <p:cNvPr id="295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1"/>
          <p:cNvSpPr txBox="1"/>
          <p:nvPr>
            <p:ph type="title"/>
          </p:nvPr>
        </p:nvSpPr>
        <p:spPr>
          <a:xfrm>
            <a:off x="457200" y="186812"/>
            <a:ext cx="8229600" cy="923595"/>
          </a:xfrm>
          <a:prstGeom prst="rect">
            <a:avLst/>
          </a:prstGeom>
        </p:spPr>
        <p:txBody>
          <a:bodyPr/>
          <a:lstStyle>
            <a:lvl1pPr defTabSz="393192">
              <a:defRPr sz="3354"/>
            </a:lvl1pPr>
          </a:lstStyle>
          <a:p>
            <a:pPr/>
            <a:r>
              <a:t>Basic Machine Learning (Classification)</a:t>
            </a:r>
          </a:p>
        </p:txBody>
      </p:sp>
      <p:sp>
        <p:nvSpPr>
          <p:cNvPr id="216" name="Content Placeholder 2"/>
          <p:cNvSpPr txBox="1"/>
          <p:nvPr>
            <p:ph type="body" idx="1"/>
          </p:nvPr>
        </p:nvSpPr>
        <p:spPr>
          <a:xfrm>
            <a:off x="457200" y="1625596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I'm going to start by presenting a very brief review of decision trees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I'll also briefly discuss overfitting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Then I'll talk about linear models, which were the workhorse of discriminative classification most used in NLP until recently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The example I am repeatedly using here is the CMU seminars task, a standard Information Extraction task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I will explain this task in a few slides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Dot Product - I</a:t>
            </a:r>
          </a:p>
        </p:txBody>
      </p:sp>
      <p:sp>
        <p:nvSpPr>
          <p:cNvPr id="298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9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0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01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02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03" name="TextBox 7"/>
          <p:cNvSpPr txBox="1"/>
          <p:nvPr/>
        </p:nvSpPr>
        <p:spPr>
          <a:xfrm>
            <a:off x="1826394" y="1832218"/>
            <a:ext cx="2976613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  <p:sp>
        <p:nvSpPr>
          <p:cNvPr id="304" name="Left Bracket 8"/>
          <p:cNvSpPr/>
          <p:nvPr/>
        </p:nvSpPr>
        <p:spPr>
          <a:xfrm>
            <a:off x="5271010" y="16952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05" name="Left Bracket 9"/>
          <p:cNvSpPr/>
          <p:nvPr/>
        </p:nvSpPr>
        <p:spPr>
          <a:xfrm flipH="1">
            <a:off x="5768526" y="1695764"/>
            <a:ext cx="108001" cy="460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06" name="TextBox 10"/>
          <p:cNvSpPr txBox="1"/>
          <p:nvPr/>
        </p:nvSpPr>
        <p:spPr>
          <a:xfrm>
            <a:off x="5454780" y="1832752"/>
            <a:ext cx="374264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07" name="TextBox 12"/>
          <p:cNvSpPr txBox="1"/>
          <p:nvPr/>
        </p:nvSpPr>
        <p:spPr>
          <a:xfrm>
            <a:off x="6528582" y="1705609"/>
            <a:ext cx="2358679" cy="266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To compute the dot product first take the product of each row, and then sum these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6" grpId="6"/>
      <p:bldP build="whole" bldLvl="1" animBg="1" rev="0" advAuto="0" spid="302" grpId="3"/>
      <p:bldP build="whole" bldLvl="1" animBg="1" rev="0" advAuto="0" spid="301" grpId="1"/>
      <p:bldP build="whole" bldLvl="1" animBg="1" rev="0" advAuto="0" spid="305" grpId="4"/>
      <p:bldP build="whole" bldLvl="1" animBg="1" rev="0" advAuto="0" spid="304" grpId="5"/>
      <p:bldP build="whole" bldLvl="1" animBg="1" rev="0" advAuto="0" spid="300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Dot Product - II</a:t>
            </a:r>
          </a:p>
        </p:txBody>
      </p:sp>
      <p:sp>
        <p:nvSpPr>
          <p:cNvPr id="310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1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12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13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14" name="TextBox 7"/>
          <p:cNvSpPr txBox="1"/>
          <p:nvPr/>
        </p:nvSpPr>
        <p:spPr>
          <a:xfrm>
            <a:off x="1826394" y="1832218"/>
            <a:ext cx="2976613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  <p:sp>
        <p:nvSpPr>
          <p:cNvPr id="315" name="Left Bracket 8"/>
          <p:cNvSpPr/>
          <p:nvPr/>
        </p:nvSpPr>
        <p:spPr>
          <a:xfrm>
            <a:off x="5271010" y="16952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16" name="Left Bracket 9"/>
          <p:cNvSpPr/>
          <p:nvPr/>
        </p:nvSpPr>
        <p:spPr>
          <a:xfrm flipH="1">
            <a:off x="5768526" y="1695764"/>
            <a:ext cx="108001" cy="460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17" name="TextBox 10"/>
          <p:cNvSpPr txBox="1"/>
          <p:nvPr/>
        </p:nvSpPr>
        <p:spPr>
          <a:xfrm>
            <a:off x="5454780" y="1832752"/>
            <a:ext cx="374264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18" name="TextBox 13"/>
          <p:cNvSpPr txBox="1"/>
          <p:nvPr/>
        </p:nvSpPr>
        <p:spPr>
          <a:xfrm>
            <a:off x="6598919" y="1820291"/>
            <a:ext cx="672665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1*-2</a:t>
            </a:r>
          </a:p>
          <a:p>
            <a:pPr>
              <a:defRPr sz="2400"/>
            </a:pPr>
            <a:r>
              <a:t>0*0</a:t>
            </a:r>
          </a:p>
          <a:p>
            <a:pPr>
              <a:defRPr sz="2400"/>
            </a:pPr>
            <a:r>
              <a:t>1*0</a:t>
            </a:r>
          </a:p>
          <a:p>
            <a:pPr>
              <a:defRPr sz="2400"/>
            </a:pPr>
            <a:r>
              <a:t>0*0</a:t>
            </a:r>
          </a:p>
          <a:p>
            <a:pPr>
              <a:defRPr sz="2400"/>
            </a:pPr>
            <a:r>
              <a:t>1*0</a:t>
            </a:r>
          </a:p>
          <a:p>
            <a:pPr>
              <a:defRPr sz="2400"/>
            </a:pPr>
            <a:r>
              <a:t>0*0</a:t>
            </a:r>
          </a:p>
          <a:p>
            <a:pPr>
              <a:defRPr sz="2400"/>
            </a:pPr>
            <a:r>
              <a:t>0*0</a:t>
            </a:r>
          </a:p>
          <a:p>
            <a:pPr>
              <a:defRPr sz="2400"/>
            </a:pPr>
            <a:r>
              <a:t>1*1</a:t>
            </a:r>
          </a:p>
          <a:p>
            <a:pPr>
              <a:defRPr sz="2400"/>
            </a:pPr>
            <a:r>
              <a:t>1*0</a:t>
            </a:r>
          </a:p>
          <a:p>
            <a:pPr>
              <a:defRPr sz="2400"/>
            </a:pPr>
            <a:r>
              <a:t>0*0</a:t>
            </a:r>
          </a:p>
          <a:p>
            <a:pPr>
              <a:defRPr sz="2400"/>
            </a:pPr>
            <a:r>
              <a:t>1*1</a:t>
            </a:r>
          </a:p>
          <a:p>
            <a:pPr>
              <a:defRPr sz="2400"/>
            </a:pPr>
            <a:r>
              <a:t>1*1</a:t>
            </a:r>
          </a:p>
        </p:txBody>
      </p:sp>
      <p:sp>
        <p:nvSpPr>
          <p:cNvPr id="319" name="TextBox 14"/>
          <p:cNvSpPr txBox="1"/>
          <p:nvPr/>
        </p:nvSpPr>
        <p:spPr>
          <a:xfrm>
            <a:off x="7764193" y="1821898"/>
            <a:ext cx="672664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1*-2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1*1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1*1</a:t>
            </a:r>
          </a:p>
          <a:p>
            <a:pPr>
              <a:defRPr sz="2400"/>
            </a:pPr>
            <a:r>
              <a:t>1*1</a:t>
            </a:r>
          </a:p>
        </p:txBody>
      </p:sp>
      <p:sp>
        <p:nvSpPr>
          <p:cNvPr id="320" name="TextBox 15"/>
          <p:cNvSpPr txBox="1"/>
          <p:nvPr/>
        </p:nvSpPr>
        <p:spPr>
          <a:xfrm>
            <a:off x="7750124" y="6035037"/>
            <a:ext cx="66710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-----</a:t>
            </a:r>
          </a:p>
          <a:p>
            <a:pPr>
              <a:defRPr sz="2400"/>
            </a:pPr>
            <a:r>
              <a:t> 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7" grpId="6"/>
      <p:bldP build="whole" bldLvl="1" animBg="1" rev="0" advAuto="0" spid="320" grpId="9"/>
      <p:bldP build="whole" bldLvl="1" animBg="1" rev="0" advAuto="0" spid="315" grpId="5"/>
      <p:bldP build="whole" bldLvl="1" animBg="1" rev="0" advAuto="0" spid="313" grpId="3"/>
      <p:bldP build="whole" bldLvl="1" animBg="1" rev="0" advAuto="0" spid="318" grpId="7"/>
      <p:bldP build="whole" bldLvl="1" animBg="1" rev="0" advAuto="0" spid="316" grpId="4"/>
      <p:bldP build="whole" bldLvl="1" animBg="1" rev="0" advAuto="0" spid="311" grpId="2"/>
      <p:bldP build="whole" bldLvl="1" animBg="1" rev="0" advAuto="0" spid="319" grpId="8"/>
      <p:bldP build="whole" bldLvl="1" animBg="1" rev="0" advAuto="0" spid="31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Learning the Weight Vector</a:t>
            </a:r>
          </a:p>
        </p:txBody>
      </p:sp>
      <p:sp>
        <p:nvSpPr>
          <p:cNvPr id="32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The general learning task is simply to find a good weight vector!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This is sometimes also called "training"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Basic intuition: you can check weight vector candidates to see how well they classify the training data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Better weights vectors get more of the training data right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So we need some way to make (smart) changes to the weight vector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The goal is to make better decisions on the training data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I will talk more about this later</a:t>
            </a:r>
          </a:p>
        </p:txBody>
      </p:sp>
      <p:sp>
        <p:nvSpPr>
          <p:cNvPr id="324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Extraction</a:t>
            </a:r>
          </a:p>
        </p:txBody>
      </p:sp>
      <p:sp>
        <p:nvSpPr>
          <p:cNvPr id="327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We run </a:t>
            </a:r>
            <a:r>
              <a:rPr b="1"/>
              <a:t>feature extraction</a:t>
            </a:r>
            <a:r>
              <a:t> to get the feature vectors for each position in the text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We typically use a text representation to represent true values (which are sparse)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Often we define </a:t>
            </a:r>
            <a:r>
              <a:rPr b="1"/>
              <a:t>feature templates</a:t>
            </a:r>
            <a:r>
              <a:t> which describe the feature to be extracted and give the name of the feature (i.e., -1_lemma_ XXX)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300"/>
              </a:spcBef>
              <a:buSzTx/>
              <a:buNone/>
              <a:defRPr sz="1300"/>
            </a:pPr>
            <a:r>
              <a:t>-3_lemma_the  -2_lemma_Seminar   -1_lemma_at +1_lemma_4  +1_Digit  +2_timeid         STIME</a:t>
            </a:r>
            <a:endParaRPr sz="2700"/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600"/>
            </a:pPr>
          </a:p>
          <a:p>
            <a:pPr marL="0" indent="0">
              <a:lnSpc>
                <a:spcPct val="90000"/>
              </a:lnSpc>
              <a:spcBef>
                <a:spcPts val="300"/>
              </a:spcBef>
              <a:buSzTx/>
              <a:buNone/>
              <a:defRPr sz="1300"/>
            </a:pPr>
            <a:r>
              <a:t>-3_lemma_Seminar  -2_lemma_at  -1_lemma_4  -1_Digit  +1_timeid   +2_lemma_ will        NONE</a:t>
            </a:r>
            <a:endParaRPr sz="2700"/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1400"/>
            </a:pPr>
          </a:p>
          <a:p>
            <a:pPr marL="0" indent="0">
              <a:lnSpc>
                <a:spcPct val="90000"/>
              </a:lnSpc>
              <a:spcBef>
                <a:spcPts val="200"/>
              </a:spcBef>
              <a:buSzTx/>
              <a:buNone/>
              <a:defRPr sz="1100"/>
            </a:pPr>
            <a:r>
              <a:t>...</a:t>
            </a:r>
          </a:p>
        </p:txBody>
      </p:sp>
      <p:sp>
        <p:nvSpPr>
          <p:cNvPr id="328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Training vs. Testing</a:t>
            </a:r>
          </a:p>
        </p:txBody>
      </p:sp>
      <p:sp>
        <p:nvSpPr>
          <p:cNvPr id="33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When training the system, we have gold standard labels (see previous slide)</a:t>
            </a:r>
          </a:p>
          <a:p>
            <a:pPr>
              <a:spcBef>
                <a:spcPts val="600"/>
              </a:spcBef>
              <a:defRPr sz="2900"/>
            </a:pPr>
            <a:r>
              <a:t>When testing the system on new data, we have no gold standard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We run the same feature extraction first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Then we take the dot product with the weight vector to get a classification decision</a:t>
            </a:r>
          </a:p>
          <a:p>
            <a:pPr>
              <a:spcBef>
                <a:spcPts val="600"/>
              </a:spcBef>
              <a:defRPr sz="2900"/>
            </a:pPr>
            <a:r>
              <a:t>Finally, we have to go back to the original text to write the &lt;stime&gt; tags into the correct positions</a:t>
            </a:r>
          </a:p>
        </p:txBody>
      </p:sp>
      <p:sp>
        <p:nvSpPr>
          <p:cNvPr id="332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Summary so far</a:t>
            </a:r>
          </a:p>
        </p:txBody>
      </p:sp>
      <p:sp>
        <p:nvSpPr>
          <p:cNvPr id="33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So we've seen training and testing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We have an idea about train error and test error (key concepts!)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We are aware of the problem of overfitting 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And we know what overfitting means in terms of train error and test error!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Now let's compare decision trees and linear models</a:t>
            </a:r>
          </a:p>
        </p:txBody>
      </p:sp>
      <p:sp>
        <p:nvSpPr>
          <p:cNvPr id="336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Linear models are weaker</a:t>
            </a:r>
          </a:p>
        </p:txBody>
      </p:sp>
      <p:sp>
        <p:nvSpPr>
          <p:cNvPr id="33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Linear models are weaker than decision trees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This means they can't express the same richness of decisions as decision trees can (if both have access to the same features)</a:t>
            </a:r>
          </a:p>
          <a:p>
            <a:pPr>
              <a:spcBef>
                <a:spcPts val="600"/>
              </a:spcBef>
              <a:defRPr sz="2900"/>
            </a:pPr>
            <a:r>
              <a:t>It is easy to see this by extending our example</a:t>
            </a:r>
          </a:p>
          <a:p>
            <a:pPr>
              <a:spcBef>
                <a:spcPts val="600"/>
              </a:spcBef>
              <a:defRPr sz="2900"/>
            </a:pPr>
            <a:r>
              <a:t>Recall that we have a weight vector encoding our rule (see next slide)</a:t>
            </a:r>
          </a:p>
          <a:p>
            <a:pPr>
              <a:spcBef>
                <a:spcPts val="600"/>
              </a:spcBef>
              <a:defRPr sz="2900"/>
            </a:pPr>
            <a:r>
              <a:t>Let's take another reasonable rule</a:t>
            </a:r>
          </a:p>
        </p:txBody>
      </p:sp>
      <p:sp>
        <p:nvSpPr>
          <p:cNvPr id="34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343" name="Table 3"/>
          <p:cNvGraphicFramePr/>
          <p:nvPr/>
        </p:nvGraphicFramePr>
        <p:xfrm>
          <a:off x="278298" y="907900"/>
          <a:ext cx="8537713" cy="54737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uppercase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344" name="TextBox 2"/>
          <p:cNvSpPr txBox="1"/>
          <p:nvPr/>
        </p:nvSpPr>
        <p:spPr>
          <a:xfrm>
            <a:off x="1797927" y="249391"/>
            <a:ext cx="6972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…</a:t>
            </a:r>
            <a:r>
              <a:t> </a:t>
            </a:r>
            <a:r>
              <a:t>the Seminar at &lt;stime&gt; 4 pm will …</a:t>
            </a:r>
          </a:p>
        </p:txBody>
      </p:sp>
      <p:sp>
        <p:nvSpPr>
          <p:cNvPr id="345" name="TextBox 4"/>
          <p:cNvSpPr txBox="1"/>
          <p:nvPr/>
        </p:nvSpPr>
        <p:spPr>
          <a:xfrm>
            <a:off x="2490751" y="6470374"/>
            <a:ext cx="457995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348" name="Table 3"/>
          <p:cNvGraphicFramePr/>
          <p:nvPr/>
        </p:nvGraphicFramePr>
        <p:xfrm>
          <a:off x="278298" y="907900"/>
          <a:ext cx="8537713" cy="54737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349" name="TextBox 2"/>
          <p:cNvSpPr txBox="1"/>
          <p:nvPr/>
        </p:nvSpPr>
        <p:spPr>
          <a:xfrm>
            <a:off x="1797927" y="249391"/>
            <a:ext cx="6972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…</a:t>
            </a:r>
            <a:r>
              <a:t> </a:t>
            </a:r>
            <a:r>
              <a:t>the Seminar at &lt;stime&gt; 4 pm will …</a:t>
            </a:r>
          </a:p>
        </p:txBody>
      </p:sp>
      <p:sp>
        <p:nvSpPr>
          <p:cNvPr id="350" name="TextBox 4"/>
          <p:cNvSpPr txBox="1"/>
          <p:nvPr/>
        </p:nvSpPr>
        <p:spPr>
          <a:xfrm>
            <a:off x="2490751" y="6470374"/>
            <a:ext cx="457995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The rule we'd like to learn is that if we have the features:</a:t>
            </a:r>
          </a:p>
          <a:p>
            <a:pPr lvl="1" marL="0" indent="457200">
              <a:lnSpc>
                <a:spcPct val="80000"/>
              </a:lnSpc>
              <a:spcBef>
                <a:spcPts val="600"/>
              </a:spcBef>
              <a:buSzTx/>
              <a:buNone/>
              <a:defRPr sz="2500"/>
            </a:pPr>
            <a:r>
              <a:t>-2_lemma_seminar</a:t>
            </a:r>
          </a:p>
          <a:p>
            <a:pPr lvl="1" marL="0" indent="457200">
              <a:lnSpc>
                <a:spcPct val="80000"/>
              </a:lnSpc>
              <a:spcBef>
                <a:spcPts val="600"/>
              </a:spcBef>
              <a:buSzTx/>
              <a:buNone/>
              <a:defRPr sz="2500"/>
            </a:pPr>
            <a:r>
              <a:t>-1_lemma_at</a:t>
            </a:r>
          </a:p>
          <a:p>
            <a:pPr lvl="1" marL="0" indent="457200">
              <a:lnSpc>
                <a:spcPct val="80000"/>
              </a:lnSpc>
              <a:spcBef>
                <a:spcPts val="600"/>
              </a:spcBef>
              <a:buSzTx/>
              <a:buNone/>
              <a:defRPr sz="2500"/>
            </a:pPr>
            <a:r>
              <a:t>+1_Digit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We should insert a &lt;stime&gt;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This is quite a reasonable rule, it lets us correctly cover the new sentence: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   "The Seminar at 3 will be given by ..."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   (there is no timeid like "pm" here!)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Let's modify the weight vector</a:t>
            </a:r>
          </a:p>
        </p:txBody>
      </p:sp>
      <p:sp>
        <p:nvSpPr>
          <p:cNvPr id="354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ectangle 2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Decision Tree Representation for ‘</a:t>
            </a:r>
            <a:r>
              <a:rPr i="1"/>
              <a:t>Play Tennis?’</a:t>
            </a:r>
          </a:p>
        </p:txBody>
      </p:sp>
      <p:pic>
        <p:nvPicPr>
          <p:cNvPr id="219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2325" y="1443037"/>
            <a:ext cx="5741988" cy="4762501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Rectangle 4"/>
          <p:cNvSpPr txBox="1"/>
          <p:nvPr>
            <p:ph type="body" sz="quarter" idx="1"/>
          </p:nvPr>
        </p:nvSpPr>
        <p:spPr>
          <a:xfrm>
            <a:off x="6224587" y="1981200"/>
            <a:ext cx="2720976" cy="41148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buFontTx/>
              <a:buChar char="➢"/>
              <a:defRPr sz="2000"/>
            </a:pPr>
            <a:r>
              <a:t>Internal node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	~ test an attribute</a:t>
            </a:r>
          </a:p>
          <a:p>
            <a:pPr>
              <a:spcBef>
                <a:spcPts val="400"/>
              </a:spcBef>
              <a:buFontTx/>
              <a:buChar char="➢"/>
              <a:defRPr sz="2000"/>
            </a:pPr>
            <a:r>
              <a:t>Branch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	~ attribute value</a:t>
            </a:r>
          </a:p>
          <a:p>
            <a:pPr>
              <a:spcBef>
                <a:spcPts val="400"/>
              </a:spcBef>
              <a:buFontTx/>
              <a:buChar char="➢"/>
              <a:defRPr sz="2000"/>
            </a:pPr>
            <a:r>
              <a:t>Leaf</a:t>
            </a:r>
          </a:p>
          <a:p>
            <a:pPr>
              <a:spcBef>
                <a:spcPts val="400"/>
              </a:spcBef>
              <a:buSzTx/>
              <a:buNone/>
              <a:defRPr sz="2000"/>
            </a:pPr>
            <a:r>
              <a:t>	~ classification result</a:t>
            </a:r>
          </a:p>
        </p:txBody>
      </p:sp>
      <p:sp>
        <p:nvSpPr>
          <p:cNvPr id="221" name="TextBox 5"/>
          <p:cNvSpPr txBox="1"/>
          <p:nvPr/>
        </p:nvSpPr>
        <p:spPr>
          <a:xfrm>
            <a:off x="7615250" y="6617061"/>
            <a:ext cx="133893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A. Kaban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  <p:bldP build="p" bldLvl="1" animBg="1" rev="0" advAuto="0" spid="220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Adding the second rule</a:t>
            </a:r>
          </a:p>
        </p:txBody>
      </p:sp>
      <p:sp>
        <p:nvSpPr>
          <p:cNvPr id="357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8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9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60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61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62" name="TextBox 7"/>
          <p:cNvSpPr txBox="1"/>
          <p:nvPr/>
        </p:nvSpPr>
        <p:spPr>
          <a:xfrm>
            <a:off x="1826394" y="1832218"/>
            <a:ext cx="2976613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  <p:sp>
        <p:nvSpPr>
          <p:cNvPr id="363" name="Left Bracket 8"/>
          <p:cNvSpPr/>
          <p:nvPr/>
        </p:nvSpPr>
        <p:spPr>
          <a:xfrm>
            <a:off x="5271010" y="16952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64" name="Left Bracket 9"/>
          <p:cNvSpPr/>
          <p:nvPr/>
        </p:nvSpPr>
        <p:spPr>
          <a:xfrm flipH="1">
            <a:off x="5768526" y="1695764"/>
            <a:ext cx="108001" cy="460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65" name="TextBox 10"/>
          <p:cNvSpPr txBox="1"/>
          <p:nvPr/>
        </p:nvSpPr>
        <p:spPr>
          <a:xfrm>
            <a:off x="5454780" y="1832752"/>
            <a:ext cx="374264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66" name="Left Arrow 11"/>
          <p:cNvSpPr/>
          <p:nvPr/>
        </p:nvSpPr>
        <p:spPr>
          <a:xfrm>
            <a:off x="6248400" y="3278123"/>
            <a:ext cx="978409" cy="484633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3" grpId="5"/>
      <p:bldP build="whole" bldLvl="1" animBg="1" rev="0" advAuto="0" spid="365" grpId="6"/>
      <p:bldP build="whole" bldLvl="1" animBg="1" rev="0" advAuto="0" spid="360" grpId="1"/>
      <p:bldP build="whole" bldLvl="1" animBg="1" rev="0" advAuto="0" spid="359" grpId="2"/>
      <p:bldP build="whole" bldLvl="1" animBg="1" rev="0" advAuto="0" spid="361" grpId="3"/>
      <p:bldP build="whole" bldLvl="1" animBg="1" rev="0" advAuto="0" spid="364" grpId="4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Let's first verify that both rules work with this weight vector</a:t>
            </a:r>
          </a:p>
          <a:p>
            <a:pPr/>
            <a:r>
              <a:t>But does anyone see any issues here?</a:t>
            </a:r>
          </a:p>
        </p:txBody>
      </p:sp>
      <p:sp>
        <p:nvSpPr>
          <p:cNvPr id="37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How many rules?</a:t>
            </a:r>
          </a:p>
        </p:txBody>
      </p:sp>
      <p:sp>
        <p:nvSpPr>
          <p:cNvPr id="37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If we look back at the vector, we see that we have actually encoded quite a number of rules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Any combination of three features with ones will be sufficient so that we have a &lt;stime&gt;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This might be good (i.e., it might generalize well to other examples). Or it might not.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But what is definitely true is that it would be easy to create a decision tree that only encodes exactly our two rules!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This should give you an intuition as to how linear models are weaker than decision trees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Linear models are used heavily in NLP exactly because they are weaker, since being weaker means they have less problems with overfitting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This is particularly important in NLP problems because often NLP researchers like to use a very large number of features (which might lead to really huge decision trees)</a:t>
            </a:r>
          </a:p>
        </p:txBody>
      </p:sp>
      <p:sp>
        <p:nvSpPr>
          <p:cNvPr id="374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Title 1"/>
          <p:cNvSpPr txBox="1"/>
          <p:nvPr>
            <p:ph type="title"/>
          </p:nvPr>
        </p:nvSpPr>
        <p:spPr>
          <a:xfrm>
            <a:off x="457200" y="91439"/>
            <a:ext cx="8229600" cy="923595"/>
          </a:xfrm>
          <a:prstGeom prst="rect">
            <a:avLst/>
          </a:prstGeom>
        </p:spPr>
        <p:txBody>
          <a:bodyPr/>
          <a:lstStyle>
            <a:lvl1pPr defTabSz="342900">
              <a:defRPr sz="2925"/>
            </a:lvl1pPr>
          </a:lstStyle>
          <a:p>
            <a:pPr/>
            <a:r>
              <a:t>How can we get this power in linear models?</a:t>
            </a:r>
          </a:p>
        </p:txBody>
      </p:sp>
      <p:sp>
        <p:nvSpPr>
          <p:cNvPr id="377" name="Content Placeholder 2"/>
          <p:cNvSpPr txBox="1"/>
          <p:nvPr>
            <p:ph type="body" idx="1"/>
          </p:nvPr>
        </p:nvSpPr>
        <p:spPr>
          <a:xfrm>
            <a:off x="457200" y="12691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Change the features!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For instance, we can create combinations of our old features as new features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For instance, clearly if we have: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One feature to encode our first rule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Another feature to encode our second rule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And we set the bias to 0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We now get the same as the decision tree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Sometimes these new compound features would be referred to as trigrams (they each combine three basic features)</a:t>
            </a:r>
          </a:p>
        </p:txBody>
      </p:sp>
      <p:sp>
        <p:nvSpPr>
          <p:cNvPr id="378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Feature Selection</a:t>
            </a:r>
          </a:p>
        </p:txBody>
      </p:sp>
      <p:sp>
        <p:nvSpPr>
          <p:cNvPr id="38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A task which includes automatically finding such new compound features is called </a:t>
            </a:r>
            <a:r>
              <a:rPr b="1"/>
              <a:t>feature selection</a:t>
            </a:r>
            <a:endParaRPr b="1"/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This is built into some machine learning toolkits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Or you can implement it yourself by trying out feature combinations and checking the training error 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Use human intuition to check a small number of combinations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defRPr sz="2400"/>
            </a:pPr>
            <a:r>
              <a:t>Or do it automatically, using a script</a:t>
            </a:r>
          </a:p>
        </p:txBody>
      </p:sp>
      <p:sp>
        <p:nvSpPr>
          <p:cNvPr id="382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Training</a:t>
            </a:r>
          </a:p>
        </p:txBody>
      </p:sp>
      <p:sp>
        <p:nvSpPr>
          <p:cNvPr id="385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874900"/>
          </a:xfrm>
          <a:prstGeom prst="rect">
            <a:avLst/>
          </a:prstGeom>
        </p:spPr>
        <p:txBody>
          <a:bodyPr/>
          <a:lstStyle/>
          <a:p>
            <a:pPr marL="0" indent="0" defTabSz="438911">
              <a:lnSpc>
                <a:spcPct val="80000"/>
              </a:lnSpc>
              <a:spcBef>
                <a:spcPts val="400"/>
              </a:spcBef>
              <a:buSzTx/>
              <a:buNone/>
              <a:defRPr sz="1919"/>
            </a:pPr>
            <a:r>
              <a:t>Training is </a:t>
            </a:r>
            <a:r>
              <a:rPr b="1"/>
              <a:t>automatically adjusting</a:t>
            </a:r>
            <a:r>
              <a:t> the weight vector so as to better fit the training corpus! </a:t>
            </a:r>
            <a:r>
              <a:rPr b="1"/>
              <a:t>Intuition: make small adjustments</a:t>
            </a:r>
            <a:r>
              <a:t> to get a better score on the training data (these all fit our example!)</a:t>
            </a:r>
          </a:p>
        </p:txBody>
      </p:sp>
      <p:sp>
        <p:nvSpPr>
          <p:cNvPr id="386" name="Left Bracket 12"/>
          <p:cNvSpPr/>
          <p:nvPr/>
        </p:nvSpPr>
        <p:spPr>
          <a:xfrm>
            <a:off x="638050" y="18476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87" name="Left Bracket 13"/>
          <p:cNvSpPr/>
          <p:nvPr/>
        </p:nvSpPr>
        <p:spPr>
          <a:xfrm flipH="1">
            <a:off x="1135565" y="1848164"/>
            <a:ext cx="108001" cy="460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88" name="TextBox 14"/>
          <p:cNvSpPr txBox="1"/>
          <p:nvPr/>
        </p:nvSpPr>
        <p:spPr>
          <a:xfrm>
            <a:off x="821820" y="1985152"/>
            <a:ext cx="374264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389" name="Left Bracket 15"/>
          <p:cNvSpPr/>
          <p:nvPr/>
        </p:nvSpPr>
        <p:spPr>
          <a:xfrm>
            <a:off x="2436370" y="18476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90" name="Left Bracket 16"/>
          <p:cNvSpPr/>
          <p:nvPr/>
        </p:nvSpPr>
        <p:spPr>
          <a:xfrm flipH="1">
            <a:off x="3585636" y="1849233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91" name="TextBox 17"/>
          <p:cNvSpPr txBox="1"/>
          <p:nvPr/>
        </p:nvSpPr>
        <p:spPr>
          <a:xfrm>
            <a:off x="2620140" y="1985152"/>
            <a:ext cx="1033126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-2.01</a:t>
            </a:r>
          </a:p>
          <a:p>
            <a:pPr>
              <a:defRPr sz="2400"/>
            </a:pPr>
            <a:r>
              <a:t>0.04</a:t>
            </a:r>
          </a:p>
          <a:p>
            <a:pPr>
              <a:defRPr sz="2400"/>
            </a:pPr>
            <a:r>
              <a:t>0.0004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1.1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0.9001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0.89</a:t>
            </a:r>
          </a:p>
          <a:p>
            <a:pPr>
              <a:defRPr sz="2400"/>
            </a:pPr>
            <a:r>
              <a:t>0.91</a:t>
            </a:r>
          </a:p>
        </p:txBody>
      </p:sp>
      <p:sp>
        <p:nvSpPr>
          <p:cNvPr id="392" name="Left Bracket 27"/>
          <p:cNvSpPr/>
          <p:nvPr/>
        </p:nvSpPr>
        <p:spPr>
          <a:xfrm>
            <a:off x="4950969" y="18476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93" name="Left Bracket 28"/>
          <p:cNvSpPr/>
          <p:nvPr/>
        </p:nvSpPr>
        <p:spPr>
          <a:xfrm flipH="1">
            <a:off x="6100236" y="1849233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94" name="TextBox 29"/>
          <p:cNvSpPr txBox="1"/>
          <p:nvPr/>
        </p:nvSpPr>
        <p:spPr>
          <a:xfrm>
            <a:off x="5134740" y="1985152"/>
            <a:ext cx="1033126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-1.99</a:t>
            </a:r>
          </a:p>
          <a:p>
            <a:pPr>
              <a:defRPr sz="2400"/>
            </a:pPr>
            <a:r>
              <a:t>0.04</a:t>
            </a:r>
          </a:p>
          <a:p>
            <a:pPr>
              <a:defRPr sz="2400"/>
            </a:pPr>
            <a:r>
              <a:t>0.002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1.101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0.9111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0.892</a:t>
            </a:r>
          </a:p>
          <a:p>
            <a:pPr>
              <a:defRPr sz="2400"/>
            </a:pPr>
            <a:r>
              <a:t>0.91</a:t>
            </a:r>
          </a:p>
        </p:txBody>
      </p:sp>
      <p:sp>
        <p:nvSpPr>
          <p:cNvPr id="395" name="Left Bracket 30"/>
          <p:cNvSpPr/>
          <p:nvPr/>
        </p:nvSpPr>
        <p:spPr>
          <a:xfrm>
            <a:off x="7429533" y="18476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96" name="Left Bracket 31"/>
          <p:cNvSpPr/>
          <p:nvPr/>
        </p:nvSpPr>
        <p:spPr>
          <a:xfrm flipH="1">
            <a:off x="8578799" y="1849233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397" name="TextBox 32"/>
          <p:cNvSpPr txBox="1"/>
          <p:nvPr/>
        </p:nvSpPr>
        <p:spPr>
          <a:xfrm>
            <a:off x="7613303" y="1985152"/>
            <a:ext cx="1033126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-2.01</a:t>
            </a:r>
          </a:p>
          <a:p>
            <a:pPr>
              <a:defRPr sz="2400"/>
            </a:pPr>
            <a:r>
              <a:t>0.043</a:t>
            </a:r>
          </a:p>
          <a:p>
            <a:pPr>
              <a:defRPr sz="2400"/>
            </a:pPr>
            <a:r>
              <a:t>0.0003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1.1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0.9144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0.93</a:t>
            </a:r>
          </a:p>
          <a:p>
            <a:pPr>
              <a:defRPr sz="2400"/>
            </a:pPr>
            <a:r>
              <a:t>1.01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1" grpId="6"/>
      <p:bldP build="whole" bldLvl="1" animBg="1" rev="0" advAuto="0" spid="388" grpId="3"/>
      <p:bldP build="whole" bldLvl="1" animBg="1" rev="0" advAuto="0" spid="387" grpId="1"/>
      <p:bldP build="whole" bldLvl="1" animBg="1" rev="0" advAuto="0" spid="389" grpId="5"/>
      <p:bldP build="whole" bldLvl="1" animBg="1" rev="0" advAuto="0" spid="394" grpId="9"/>
      <p:bldP build="whole" bldLvl="1" animBg="1" rev="0" advAuto="0" spid="392" grpId="8"/>
      <p:bldP build="whole" bldLvl="1" animBg="1" rev="0" advAuto="0" spid="397" grpId="12"/>
      <p:bldP build="whole" bldLvl="1" animBg="1" rev="0" advAuto="0" spid="395" grpId="11"/>
      <p:bldP build="whole" bldLvl="1" animBg="1" rev="0" advAuto="0" spid="390" grpId="4"/>
      <p:bldP build="whole" bldLvl="1" animBg="1" rev="0" advAuto="0" spid="393" grpId="7"/>
      <p:bldP build="whole" bldLvl="1" animBg="1" rev="0" advAuto="0" spid="386" grpId="2"/>
      <p:bldP build="whole" bldLvl="1" animBg="1" rev="0" advAuto="0" spid="396" grpId="1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</a:t>
            </a:r>
          </a:p>
        </p:txBody>
      </p:sp>
      <p:sp>
        <p:nvSpPr>
          <p:cNvPr id="400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One way to do this is using a so-called </a:t>
            </a:r>
            <a:r>
              <a:rPr b="1"/>
              <a:t>perceptron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Algorithm: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Read the training examples one at a time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For each training example, decide how to update the weight vector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The perceptron update rule says: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If a training example is classified correctly: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300"/>
            </a:pPr>
            <a:r>
              <a:t>Do nothing (because the current weight vector is fine)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If a training example is classified incorrectly: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300"/>
            </a:pPr>
            <a:r>
              <a:t>Adjust the weight of every active feature by a small amount towards the desired decision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300"/>
            </a:pPr>
            <a:r>
              <a:t>So that the example will score a bit better next time it is observed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Intuition: we hope that by making many small changes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 weights on important features increase consistently to the desired values which work well on the entire training set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 changes to unimportant feature weights will be random (sometimes up, sometimes down), and the weights will tend towards zero (meaning: no effect on the classification)</a:t>
            </a:r>
          </a:p>
        </p:txBody>
      </p:sp>
      <p:sp>
        <p:nvSpPr>
          <p:cNvPr id="401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II</a:t>
            </a:r>
          </a:p>
        </p:txBody>
      </p:sp>
      <p:sp>
        <p:nvSpPr>
          <p:cNvPr id="404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>
            <a:lvl1pPr marL="0" indent="0" defTabSz="425195">
              <a:lnSpc>
                <a:spcPct val="80000"/>
              </a:lnSpc>
              <a:spcBef>
                <a:spcPts val="500"/>
              </a:spcBef>
              <a:buSzTx/>
              <a:buNone/>
              <a:defRPr sz="2232"/>
            </a:lvl1pPr>
          </a:lstStyle>
          <a:p>
            <a:pPr/>
            <a:r>
              <a:t>Say we have -2 0 0 0 ... 0 0 0 0.5, and see this training example. Clearly we will get it wrong...</a:t>
            </a:r>
          </a:p>
        </p:txBody>
      </p:sp>
      <p:sp>
        <p:nvSpPr>
          <p:cNvPr id="405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06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07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408" name="TextBox 7"/>
          <p:cNvSpPr txBox="1"/>
          <p:nvPr/>
        </p:nvSpPr>
        <p:spPr>
          <a:xfrm>
            <a:off x="1826394" y="1832218"/>
            <a:ext cx="2976613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  <p:sp>
        <p:nvSpPr>
          <p:cNvPr id="409" name="Left Bracket 8"/>
          <p:cNvSpPr/>
          <p:nvPr/>
        </p:nvSpPr>
        <p:spPr>
          <a:xfrm>
            <a:off x="5271010" y="16952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10" name="Left Bracket 9"/>
          <p:cNvSpPr/>
          <p:nvPr/>
        </p:nvSpPr>
        <p:spPr>
          <a:xfrm flipH="1">
            <a:off x="5901533" y="1695764"/>
            <a:ext cx="108001" cy="460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11" name="TextBox 10"/>
          <p:cNvSpPr txBox="1"/>
          <p:nvPr/>
        </p:nvSpPr>
        <p:spPr>
          <a:xfrm>
            <a:off x="5454780" y="1832752"/>
            <a:ext cx="526366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0.5</a:t>
            </a:r>
          </a:p>
        </p:txBody>
      </p:sp>
      <p:sp>
        <p:nvSpPr>
          <p:cNvPr id="412" name="TextBox 13"/>
          <p:cNvSpPr txBox="1"/>
          <p:nvPr/>
        </p:nvSpPr>
        <p:spPr>
          <a:xfrm>
            <a:off x="6598920" y="1820291"/>
            <a:ext cx="824766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1*-2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1*0.5</a:t>
            </a:r>
          </a:p>
        </p:txBody>
      </p:sp>
      <p:sp>
        <p:nvSpPr>
          <p:cNvPr id="413" name="TextBox 14"/>
          <p:cNvSpPr txBox="1"/>
          <p:nvPr/>
        </p:nvSpPr>
        <p:spPr>
          <a:xfrm>
            <a:off x="7764193" y="1821898"/>
            <a:ext cx="695137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  -2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 </a:t>
            </a:r>
          </a:p>
          <a:p>
            <a:pPr>
              <a:defRPr sz="2400"/>
            </a:pPr>
            <a:r>
              <a:t>  0.5</a:t>
            </a:r>
          </a:p>
        </p:txBody>
      </p:sp>
      <p:sp>
        <p:nvSpPr>
          <p:cNvPr id="414" name="TextBox 15"/>
          <p:cNvSpPr txBox="1"/>
          <p:nvPr/>
        </p:nvSpPr>
        <p:spPr>
          <a:xfrm>
            <a:off x="7750124" y="6026725"/>
            <a:ext cx="833456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-------</a:t>
            </a:r>
          </a:p>
          <a:p>
            <a:pPr>
              <a:defRPr sz="2400"/>
            </a:pPr>
            <a:r>
              <a:t> -1.5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4" grpId="9"/>
      <p:bldP build="whole" bldLvl="1" animBg="1" rev="0" advAuto="0" spid="409" grpId="5"/>
      <p:bldP build="whole" bldLvl="1" animBg="1" rev="0" advAuto="0" spid="412" grpId="7"/>
      <p:bldP build="whole" bldLvl="1" animBg="1" rev="0" advAuto="0" spid="407" grpId="3"/>
      <p:bldP build="whole" bldLvl="1" animBg="1" rev="0" advAuto="0" spid="410" grpId="4"/>
      <p:bldP build="whole" bldLvl="1" animBg="1" rev="0" advAuto="0" spid="405" grpId="2"/>
      <p:bldP build="whole" bldLvl="1" animBg="1" rev="0" advAuto="0" spid="413" grpId="8"/>
      <p:bldP build="whole" bldLvl="1" animBg="1" rev="0" advAuto="0" spid="406" grpId="1"/>
      <p:bldP build="whole" bldLvl="1" animBg="1" rev="0" advAuto="0" spid="411" grpId="6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III</a:t>
            </a:r>
          </a:p>
        </p:txBody>
      </p:sp>
      <p:sp>
        <p:nvSpPr>
          <p:cNvPr id="417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>
            <a:lvl1pPr marL="0" indent="0" defTabSz="425195">
              <a:lnSpc>
                <a:spcPct val="80000"/>
              </a:lnSpc>
              <a:spcBef>
                <a:spcPts val="500"/>
              </a:spcBef>
              <a:buSzTx/>
              <a:buNone/>
              <a:defRPr sz="2232"/>
            </a:lvl1pPr>
          </a:lstStyle>
          <a:p>
            <a:pPr/>
            <a:r>
              <a:t>So change the weight vector, by adding 0.1 to all active features. Score is now better (but still wrong)</a:t>
            </a:r>
          </a:p>
        </p:txBody>
      </p:sp>
      <p:sp>
        <p:nvSpPr>
          <p:cNvPr id="418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19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20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421" name="TextBox 7"/>
          <p:cNvSpPr txBox="1"/>
          <p:nvPr/>
        </p:nvSpPr>
        <p:spPr>
          <a:xfrm>
            <a:off x="1826394" y="1832218"/>
            <a:ext cx="2976613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  <p:sp>
        <p:nvSpPr>
          <p:cNvPr id="422" name="Left Bracket 8"/>
          <p:cNvSpPr/>
          <p:nvPr/>
        </p:nvSpPr>
        <p:spPr>
          <a:xfrm>
            <a:off x="5271010" y="16952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23" name="Left Bracket 9"/>
          <p:cNvSpPr/>
          <p:nvPr/>
        </p:nvSpPr>
        <p:spPr>
          <a:xfrm flipH="1">
            <a:off x="5893220" y="1695764"/>
            <a:ext cx="108001" cy="4609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24" name="TextBox 10"/>
          <p:cNvSpPr txBox="1"/>
          <p:nvPr/>
        </p:nvSpPr>
        <p:spPr>
          <a:xfrm>
            <a:off x="5331409" y="1832752"/>
            <a:ext cx="62757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/>
            </a:pPr>
            <a:r>
              <a:t>-1.9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0.1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0.1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0.1</a:t>
            </a:r>
          </a:p>
          <a:p>
            <a:pPr algn="ctr">
              <a:defRPr sz="2400"/>
            </a:pPr>
            <a:r>
              <a:t>0.1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0.1</a:t>
            </a:r>
          </a:p>
          <a:p>
            <a:pPr algn="ctr">
              <a:defRPr sz="2400"/>
            </a:pPr>
            <a:r>
              <a:t>0.6</a:t>
            </a:r>
          </a:p>
        </p:txBody>
      </p:sp>
      <p:sp>
        <p:nvSpPr>
          <p:cNvPr id="425" name="TextBox 13"/>
          <p:cNvSpPr txBox="1"/>
          <p:nvPr/>
        </p:nvSpPr>
        <p:spPr>
          <a:xfrm>
            <a:off x="6598920" y="1820291"/>
            <a:ext cx="925969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1*-1.9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1*0.1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1*0.1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1*0.1</a:t>
            </a:r>
          </a:p>
          <a:p>
            <a:pPr>
              <a:defRPr sz="2400"/>
            </a:pPr>
            <a:r>
              <a:t>1*0.1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1*0.1</a:t>
            </a:r>
          </a:p>
          <a:p>
            <a:pPr>
              <a:defRPr sz="2400"/>
            </a:pPr>
            <a:r>
              <a:t>1*0.6</a:t>
            </a:r>
          </a:p>
        </p:txBody>
      </p:sp>
      <p:sp>
        <p:nvSpPr>
          <p:cNvPr id="426" name="TextBox 14"/>
          <p:cNvSpPr txBox="1"/>
          <p:nvPr/>
        </p:nvSpPr>
        <p:spPr>
          <a:xfrm>
            <a:off x="7764193" y="1821898"/>
            <a:ext cx="627569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-1.9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0.1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0.1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0.1</a:t>
            </a:r>
          </a:p>
          <a:p>
            <a:pPr>
              <a:defRPr sz="2400"/>
            </a:pPr>
            <a:r>
              <a:t>0.1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0.1</a:t>
            </a:r>
          </a:p>
          <a:p>
            <a:pPr>
              <a:defRPr sz="2400"/>
            </a:pPr>
            <a:r>
              <a:t>0.6</a:t>
            </a:r>
          </a:p>
        </p:txBody>
      </p:sp>
      <p:sp>
        <p:nvSpPr>
          <p:cNvPr id="427" name="TextBox 15"/>
          <p:cNvSpPr txBox="1"/>
          <p:nvPr/>
        </p:nvSpPr>
        <p:spPr>
          <a:xfrm>
            <a:off x="7750124" y="6035037"/>
            <a:ext cx="66710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-----</a:t>
            </a:r>
          </a:p>
          <a:p>
            <a:pPr>
              <a:defRPr sz="2400"/>
            </a:pPr>
            <a:r>
              <a:t>-0.8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4" grpId="6"/>
      <p:bldP build="whole" bldLvl="1" animBg="1" rev="0" advAuto="0" spid="427" grpId="9"/>
      <p:bldP build="whole" bldLvl="1" animBg="1" rev="0" advAuto="0" spid="422" grpId="5"/>
      <p:bldP build="whole" bldLvl="1" animBg="1" rev="0" advAuto="0" spid="420" grpId="3"/>
      <p:bldP build="whole" bldLvl="1" animBg="1" rev="0" advAuto="0" spid="425" grpId="7"/>
      <p:bldP build="whole" bldLvl="1" animBg="1" rev="0" advAuto="0" spid="423" grpId="4"/>
      <p:bldP build="whole" bldLvl="1" animBg="1" rev="0" advAuto="0" spid="418" grpId="2"/>
      <p:bldP build="whole" bldLvl="1" animBg="1" rev="0" advAuto="0" spid="426" grpId="8"/>
      <p:bldP build="whole" bldLvl="1" animBg="1" rev="0" advAuto="0" spid="419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Perceptron Update IV</a:t>
            </a:r>
          </a:p>
        </p:txBody>
      </p:sp>
      <p:sp>
        <p:nvSpPr>
          <p:cNvPr id="430" name="Content Placeholder 2"/>
          <p:cNvSpPr txBox="1"/>
          <p:nvPr>
            <p:ph type="body" sz="quarter" idx="1"/>
          </p:nvPr>
        </p:nvSpPr>
        <p:spPr>
          <a:xfrm>
            <a:off x="457200" y="816741"/>
            <a:ext cx="8229600" cy="723302"/>
          </a:xfrm>
          <a:prstGeom prst="rect">
            <a:avLst/>
          </a:prstGeom>
        </p:spPr>
        <p:txBody>
          <a:bodyPr/>
          <a:lstStyle/>
          <a:p>
            <a:pPr marL="0" indent="0" defTabSz="452627">
              <a:lnSpc>
                <a:spcPct val="80000"/>
              </a:lnSpc>
              <a:spcBef>
                <a:spcPts val="300"/>
              </a:spcBef>
              <a:buSzTx/>
              <a:buNone/>
              <a:defRPr sz="1485"/>
            </a:pPr>
            <a:r>
              <a:t>After looking at many other examples, irrelevant features (like "-3_lemma_the") are pushed back towards zero, and important features have stronger weights.</a:t>
            </a:r>
          </a:p>
          <a:p>
            <a:pPr marL="0" indent="0" defTabSz="452627">
              <a:lnSpc>
                <a:spcPct val="80000"/>
              </a:lnSpc>
              <a:spcBef>
                <a:spcPts val="300"/>
              </a:spcBef>
              <a:buSzTx/>
              <a:buNone/>
              <a:defRPr sz="1485"/>
            </a:pPr>
            <a:r>
              <a:t>We have learned a good weight vector for this example, no further update is needed</a:t>
            </a:r>
          </a:p>
        </p:txBody>
      </p:sp>
      <p:sp>
        <p:nvSpPr>
          <p:cNvPr id="431" name="Left Bracket 4"/>
          <p:cNvSpPr/>
          <p:nvPr/>
        </p:nvSpPr>
        <p:spPr>
          <a:xfrm>
            <a:off x="755157" y="1694696"/>
            <a:ext cx="45720" cy="4609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32" name="Left Bracket 5"/>
          <p:cNvSpPr/>
          <p:nvPr/>
        </p:nvSpPr>
        <p:spPr>
          <a:xfrm flipH="1">
            <a:off x="1252672" y="169523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33" name="TextBox 6"/>
          <p:cNvSpPr txBox="1"/>
          <p:nvPr/>
        </p:nvSpPr>
        <p:spPr>
          <a:xfrm>
            <a:off x="938927" y="1832218"/>
            <a:ext cx="27306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0</a:t>
            </a:r>
          </a:p>
          <a:p>
            <a:pPr>
              <a:defRPr sz="2400"/>
            </a:pPr>
            <a:r>
              <a:t>1</a:t>
            </a:r>
          </a:p>
          <a:p>
            <a:pPr>
              <a:defRPr sz="2400"/>
            </a:pPr>
            <a:r>
              <a:t>1</a:t>
            </a:r>
          </a:p>
        </p:txBody>
      </p:sp>
      <p:sp>
        <p:nvSpPr>
          <p:cNvPr id="434" name="TextBox 7"/>
          <p:cNvSpPr txBox="1"/>
          <p:nvPr/>
        </p:nvSpPr>
        <p:spPr>
          <a:xfrm>
            <a:off x="1826394" y="1832218"/>
            <a:ext cx="2976613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Bias term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-3_lemma_the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-2_lemma_Seminar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-1_lemma_at</a:t>
            </a:r>
          </a:p>
          <a:p>
            <a:pPr>
              <a:defRPr sz="2400"/>
            </a:pPr>
            <a:r>
              <a:t>+1_lemma_4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+1_Digit</a:t>
            </a:r>
          </a:p>
          <a:p>
            <a:pPr>
              <a:defRPr sz="2400"/>
            </a:pPr>
            <a:r>
              <a:t>+2_timeid</a:t>
            </a:r>
          </a:p>
        </p:txBody>
      </p:sp>
      <p:sp>
        <p:nvSpPr>
          <p:cNvPr id="435" name="Left Bracket 8"/>
          <p:cNvSpPr/>
          <p:nvPr/>
        </p:nvSpPr>
        <p:spPr>
          <a:xfrm>
            <a:off x="5271010" y="1695231"/>
            <a:ext cx="45720" cy="4609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92"/>
                  <a:pt x="0" y="21582"/>
                </a:cubicBezTo>
                <a:lnTo>
                  <a:pt x="0" y="18"/>
                </a:lnTo>
                <a:cubicBezTo>
                  <a:pt x="0" y="8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36" name="Left Bracket 9"/>
          <p:cNvSpPr/>
          <p:nvPr/>
        </p:nvSpPr>
        <p:spPr>
          <a:xfrm flipH="1">
            <a:off x="5992971" y="1687421"/>
            <a:ext cx="108001" cy="4609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21581"/>
                  <a:pt x="0" y="21558"/>
                </a:cubicBezTo>
                <a:lnTo>
                  <a:pt x="0" y="42"/>
                </a:lnTo>
                <a:cubicBezTo>
                  <a:pt x="0" y="19"/>
                  <a:pt x="9671" y="0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437" name="TextBox 10"/>
          <p:cNvSpPr txBox="1"/>
          <p:nvPr/>
        </p:nvSpPr>
        <p:spPr>
          <a:xfrm>
            <a:off x="5358971" y="1815854"/>
            <a:ext cx="627570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/>
            </a:pPr>
            <a:r>
              <a:t>-2.1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-0.1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0.1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0.7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0</a:t>
            </a:r>
          </a:p>
          <a:p>
            <a:pPr algn="ctr">
              <a:defRPr sz="2400"/>
            </a:pPr>
            <a:r>
              <a:t>1.1</a:t>
            </a:r>
          </a:p>
          <a:p>
            <a:pPr algn="ctr">
              <a:defRPr sz="2400"/>
            </a:pPr>
            <a:r>
              <a:t>1.2</a:t>
            </a:r>
          </a:p>
        </p:txBody>
      </p:sp>
      <p:sp>
        <p:nvSpPr>
          <p:cNvPr id="438" name="TextBox 13"/>
          <p:cNvSpPr txBox="1"/>
          <p:nvPr/>
        </p:nvSpPr>
        <p:spPr>
          <a:xfrm>
            <a:off x="6598920" y="1820291"/>
            <a:ext cx="925969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1*-2.1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1*-0.1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1*0.1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1*0.7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1*1.1</a:t>
            </a:r>
          </a:p>
          <a:p>
            <a:pPr>
              <a:defRPr sz="2400"/>
            </a:pPr>
            <a:r>
              <a:t>1*1.2</a:t>
            </a:r>
          </a:p>
        </p:txBody>
      </p:sp>
      <p:sp>
        <p:nvSpPr>
          <p:cNvPr id="439" name="TextBox 14"/>
          <p:cNvSpPr txBox="1"/>
          <p:nvPr/>
        </p:nvSpPr>
        <p:spPr>
          <a:xfrm>
            <a:off x="7764193" y="1821898"/>
            <a:ext cx="627569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-2.1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-0.1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0.1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 0.7</a:t>
            </a:r>
          </a:p>
          <a:p>
            <a:pPr>
              <a:defRPr sz="2400"/>
            </a:pPr>
          </a:p>
          <a:p>
            <a:pPr>
              <a:defRPr sz="2400"/>
            </a:pPr>
          </a:p>
          <a:p>
            <a:pPr>
              <a:defRPr sz="2400"/>
            </a:pPr>
            <a:r>
              <a:t> 1.1</a:t>
            </a:r>
          </a:p>
          <a:p>
            <a:pPr>
              <a:defRPr sz="2400"/>
            </a:pPr>
            <a:r>
              <a:t> 1.2</a:t>
            </a:r>
          </a:p>
        </p:txBody>
      </p:sp>
      <p:sp>
        <p:nvSpPr>
          <p:cNvPr id="440" name="TextBox 15"/>
          <p:cNvSpPr txBox="1"/>
          <p:nvPr/>
        </p:nvSpPr>
        <p:spPr>
          <a:xfrm>
            <a:off x="7750124" y="6035037"/>
            <a:ext cx="74132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------</a:t>
            </a:r>
          </a:p>
          <a:p>
            <a:pPr>
              <a:defRPr sz="2400"/>
            </a:pPr>
            <a:r>
              <a:t> 0.9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1" grpId="2"/>
      <p:bldP build="whole" bldLvl="1" animBg="1" rev="0" advAuto="0" spid="439" grpId="8"/>
      <p:bldP build="whole" bldLvl="1" animBg="1" rev="0" advAuto="0" spid="432" grpId="1"/>
      <p:bldP build="whole" bldLvl="1" animBg="1" rev="0" advAuto="0" spid="437" grpId="6"/>
      <p:bldP build="whole" bldLvl="1" animBg="1" rev="0" advAuto="0" spid="440" grpId="9"/>
      <p:bldP build="whole" bldLvl="1" animBg="1" rev="0" advAuto="0" spid="435" grpId="5"/>
      <p:bldP build="whole" bldLvl="1" animBg="1" rev="0" advAuto="0" spid="438" grpId="7"/>
      <p:bldP build="whole" bldLvl="1" animBg="1" rev="0" advAuto="0" spid="433" grpId="3"/>
      <p:bldP build="whole" bldLvl="1" animBg="1" rev="0" advAuto="0" spid="436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2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When is it useful?</a:t>
            </a:r>
          </a:p>
        </p:txBody>
      </p:sp>
      <p:sp>
        <p:nvSpPr>
          <p:cNvPr id="226" name="Rectangle 3"/>
          <p:cNvSpPr txBox="1"/>
          <p:nvPr>
            <p:ph type="body" idx="1"/>
          </p:nvPr>
        </p:nvSpPr>
        <p:spPr>
          <a:xfrm>
            <a:off x="1173162" y="1909763"/>
            <a:ext cx="7772401" cy="4114801"/>
          </a:xfrm>
          <a:prstGeom prst="rect">
            <a:avLst/>
          </a:prstGeom>
        </p:spPr>
        <p:txBody>
          <a:bodyPr/>
          <a:lstStyle/>
          <a:p>
            <a:pPr lvl="1" marL="742950" indent="-285750">
              <a:spcBef>
                <a:spcPts val="600"/>
              </a:spcBef>
              <a:buFontTx/>
              <a:buChar char="❑"/>
              <a:defRPr sz="2800"/>
            </a:pPr>
            <a:r>
              <a:t>Medical diagnosis</a:t>
            </a:r>
          </a:p>
          <a:p>
            <a:pPr lvl="1" marL="742950" indent="-285750">
              <a:spcBef>
                <a:spcPts val="600"/>
              </a:spcBef>
              <a:buFontTx/>
              <a:buChar char="❑"/>
              <a:defRPr sz="2800"/>
            </a:pPr>
            <a:r>
              <a:t>Equipment diagnosis</a:t>
            </a:r>
          </a:p>
          <a:p>
            <a:pPr lvl="1" marL="742950" indent="-285750">
              <a:spcBef>
                <a:spcPts val="600"/>
              </a:spcBef>
              <a:buFontTx/>
              <a:buChar char="❑"/>
              <a:defRPr sz="2800"/>
            </a:pPr>
            <a:r>
              <a:t>Credit risk analysis</a:t>
            </a:r>
          </a:p>
          <a:p>
            <a:pPr lvl="1" marL="742950" indent="-285750">
              <a:spcBef>
                <a:spcPts val="600"/>
              </a:spcBef>
              <a:buFontTx/>
              <a:buChar char="❑"/>
              <a:defRPr sz="2800"/>
            </a:pPr>
            <a:r>
              <a:t>etc</a:t>
            </a:r>
          </a:p>
        </p:txBody>
      </p:sp>
      <p:sp>
        <p:nvSpPr>
          <p:cNvPr id="227" name="TextBox 4"/>
          <p:cNvSpPr txBox="1"/>
          <p:nvPr/>
        </p:nvSpPr>
        <p:spPr>
          <a:xfrm>
            <a:off x="7615250" y="6617061"/>
            <a:ext cx="133893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A. Kaban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Word embeddings</a:t>
            </a:r>
          </a:p>
        </p:txBody>
      </p:sp>
      <p:sp>
        <p:nvSpPr>
          <p:cNvPr id="44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Word embeddings such as the popular word2vec embeddings are a clever way to get better features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Word embeddings are learned on huge amounts of text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Details in next week’s lecture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Word-types are represented as positions in a 50-dimensional space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For each word-type, we look up its embedding in a table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Similar words are close to each other in this space, for instance: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AM and PM (words for which SemCat=timeid) will have very similar representations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Different words with the same lemma will have very similar representations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So when using word embeddings, we do not need the context-independent features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And the embedding space captures many generalizations about word-types that we didn’t actively know would help!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44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lide Number Placeholder 1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447" name="Table 3"/>
          <p:cNvGraphicFramePr/>
          <p:nvPr/>
        </p:nvGraphicFramePr>
        <p:xfrm>
          <a:off x="278298" y="907900"/>
          <a:ext cx="8537713" cy="54737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50-dimen. word-type embeddings (only 3 dimensions shown)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Dim 1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Dim 2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Dim 3 …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-0.234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0.155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0.555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0.888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0.002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-0.165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-0.122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0.122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0.095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-0.003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0.999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-0.812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0.201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0.002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448" name="TextBox 2"/>
          <p:cNvSpPr txBox="1"/>
          <p:nvPr/>
        </p:nvSpPr>
        <p:spPr>
          <a:xfrm>
            <a:off x="1797927" y="249391"/>
            <a:ext cx="6972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…</a:t>
            </a:r>
            <a:r>
              <a:t> </a:t>
            </a:r>
            <a:r>
              <a:t>the Seminar at &lt;stime&gt; 4 pm will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Contextualized embeddings</a:t>
            </a:r>
          </a:p>
        </p:txBody>
      </p:sp>
      <p:sp>
        <p:nvSpPr>
          <p:cNvPr id="45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Contextualized word embeddings allow us to get a different representation of each word token, rather than word-type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The entire sentence is used as context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Some popular contextualized embeddings are ELMO and BERT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Contextualized word embeddings capture the same information as word-type embeddings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But they additionally capture features that are context-dependent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Makes many more generalizations available to the learner!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Part-of-Speech (POS) distinctions will be accessible (as in our example)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Polysemy, tokens of a word-type with the same word sense will have similar embeddings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Syntactic positions will be captured (e.g., Subject, Verb, Object)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Semantic roles will also be captured (e.g., Agent, Patient in a passive sentence)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Etc.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1700"/>
            </a:pPr>
            <a:r>
              <a:t>Typically something like 400 dimensional vectors for each word token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500"/>
            </a:pPr>
            <a:r>
              <a:t>Input for computing the word-token embeddings is the entire sentence</a:t>
            </a:r>
          </a:p>
        </p:txBody>
      </p:sp>
      <p:sp>
        <p:nvSpPr>
          <p:cNvPr id="452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Two classes</a:t>
            </a:r>
          </a:p>
        </p:txBody>
      </p:sp>
      <p:sp>
        <p:nvSpPr>
          <p:cNvPr id="45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So far we discussed how to deal with a single label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At each position between two words we are asking whether there is a &lt;stime&gt; tag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This is called </a:t>
            </a:r>
            <a:r>
              <a:rPr b="1"/>
              <a:t>binary classification</a:t>
            </a:r>
            <a:endParaRPr b="1"/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However, we are interested in &lt;stime&gt; and &lt;/stime&gt; tags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How can we deal with this?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We can simply train one classifier on the &lt;stime&gt; prediction task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Here we are treating &lt;/stime&gt; positions like every other non &lt;stime&gt; position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And train another classifier on the &lt;/stime&gt; prediction task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Likewise, treating &lt;stime&gt; positions like every other non &lt;/stime&gt; position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If both classifiers predict "true" for a single position, take the one that has the highest dot product</a:t>
            </a:r>
          </a:p>
        </p:txBody>
      </p:sp>
      <p:sp>
        <p:nvSpPr>
          <p:cNvPr id="456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More than two labels</a:t>
            </a:r>
          </a:p>
        </p:txBody>
      </p:sp>
      <p:sp>
        <p:nvSpPr>
          <p:cNvPr id="45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We can generalize this idea to many possible labels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This is called </a:t>
            </a:r>
            <a:r>
              <a:rPr b="1"/>
              <a:t>multiclass classification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We are picking one label (class) from a set of classes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For instance, maybe we are also interested in the &lt;etime&gt; and &lt;/etime&gt; labels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These labels indicate seminar end times, which are also often in the announcement emails (see next slide)</a:t>
            </a:r>
          </a:p>
        </p:txBody>
      </p:sp>
      <p:sp>
        <p:nvSpPr>
          <p:cNvPr id="46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CMU Seminars - Example</a:t>
            </a:r>
          </a:p>
        </p:txBody>
      </p:sp>
      <p:sp>
        <p:nvSpPr>
          <p:cNvPr id="46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&lt;0.24.4.93.20.59.10.jgc+@NL.CS.CMU.EDU (Jaime Carbonell).0&gt;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Type:     cmu.cs.proj.mt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Topic:    &lt;speaker&gt;Nagao&lt;/speaker&gt; Talk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Dates:    26-Apr-93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Time:     &lt;stime&gt;10:00&lt;/stime&gt; - &lt;etime&gt;11:00 AM&lt;/etime&gt;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PostedBy: jgc+ on 24-Apr-93 at 20:59 from NL.CS.CMU.EDU (Jaime Carbonell)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Abstract: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&lt;paragraph&gt;&lt;sentence&gt;This Monday, 4/26, &lt;speaker&gt;Prof. Makoto Nagao&lt;/speaker&gt; will give a seminar in the &lt;location&gt;CMT red conference room&lt;/location&gt; &lt;stime&gt;10&lt;/stime&gt;-&lt;etime&gt;11am&lt;/etime&gt; on recent MT research results&lt;/sentence&gt;.&lt;/paragraph&gt;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One against all</a:t>
            </a:r>
          </a:p>
        </p:txBody>
      </p:sp>
      <p:sp>
        <p:nvSpPr>
          <p:cNvPr id="466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can generalize the way we handled two binary classification decisions to many labels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Let's add the &lt;etime&gt; and &lt;/etime&gt; labels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 can train a classifier for each tag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Just as before, every position that is not an &lt;etime&gt; is a negative example for the &lt;etime&gt; classifier, and likewise for &lt;/etime&gt;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If multiple classifiers say "true", take the classifier with the highest dot product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This is called </a:t>
            </a:r>
            <a:r>
              <a:rPr b="1"/>
              <a:t>one-against-all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It is a quite reasonable way to use binary classification to predict one of multiple classes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It is not the only option, but it is easy to understand (and to implement too!)</a:t>
            </a:r>
          </a:p>
        </p:txBody>
      </p:sp>
      <p:sp>
        <p:nvSpPr>
          <p:cNvPr id="467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Optional: "notag" classifier</a:t>
            </a:r>
          </a:p>
        </p:txBody>
      </p:sp>
      <p:sp>
        <p:nvSpPr>
          <p:cNvPr id="470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Actually, not inserting a tag is also a decision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When working with multiple classifiers, we could train a classifier for "no tag here" too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This is trained using all positions that do not have a tag as positive examples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And all positions that have tags as negative examples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And again, we take the highest activation as the winning class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What happens if all of the classifications are negative?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We still take the highest activation!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This is usually not done in domains with a heavy imbalance of "notag" like decisions, but it is an interesting possibility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71" name="Slide Number Placeholder 3"/>
          <p:cNvSpPr txBox="1"/>
          <p:nvPr>
            <p:ph type="sldNum" sz="quarter" idx="2"/>
          </p:nvPr>
        </p:nvSpPr>
        <p:spPr>
          <a:xfrm>
            <a:off x="8489865" y="6397942"/>
            <a:ext cx="196936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Summary: Multiclass classification</a:t>
            </a:r>
          </a:p>
        </p:txBody>
      </p:sp>
      <p:sp>
        <p:nvSpPr>
          <p:cNvPr id="47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900"/>
            </a:pPr>
            <a:r>
              <a:t>We discussed </a:t>
            </a:r>
            <a:r>
              <a:rPr b="1"/>
              <a:t>one-against-all</a:t>
            </a:r>
            <a:r>
              <a:t>, a framework for combining binary classifiers</a:t>
            </a:r>
          </a:p>
          <a:p>
            <a:pPr>
              <a:spcBef>
                <a:spcPts val="600"/>
              </a:spcBef>
              <a:defRPr sz="2900"/>
            </a:pPr>
            <a:r>
              <a:t>It is not the only way to do this, but it often works pretty well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There are also techniques involving building classifiers on different subsets of the data and voting for classes</a:t>
            </a:r>
          </a:p>
          <a:p>
            <a:pPr lvl="1" marL="742950" indent="-285750">
              <a:spcBef>
                <a:spcPts val="600"/>
              </a:spcBef>
              <a:defRPr sz="2500"/>
            </a:pPr>
            <a:r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75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Binary classifiers and sequences</a:t>
            </a:r>
          </a:p>
        </p:txBody>
      </p:sp>
      <p:sp>
        <p:nvSpPr>
          <p:cNvPr id="478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As we saw recently, we can detect seminar start times by using two binary classifiers: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One for &lt;stime&gt;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One for &lt;/stime&gt;</a:t>
            </a:r>
          </a:p>
          <a:p>
            <a:pPr/>
            <a:r>
              <a:t>And recall that if they both say "true" to the same position, take the highest dot product</a:t>
            </a:r>
          </a:p>
        </p:txBody>
      </p:sp>
      <p:sp>
        <p:nvSpPr>
          <p:cNvPr id="479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Decision Trees vs. Linear Models</a:t>
            </a:r>
          </a:p>
        </p:txBody>
      </p:sp>
      <p:sp>
        <p:nvSpPr>
          <p:cNvPr id="232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Decision Trees are an intuitive way to learn classifiers from data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They fit the training data well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With heavy pruning, you can control overfitting</a:t>
            </a:r>
          </a:p>
          <a:p>
            <a:pPr/>
            <a:r>
              <a:t>NLP practitioners often use linear models instead</a:t>
            </a:r>
          </a:p>
          <a:p>
            <a:pPr/>
            <a:r>
              <a:t>Most of the models discussed in Sarawagi Chapter 3 are linear models</a:t>
            </a:r>
          </a:p>
        </p:txBody>
      </p:sp>
      <p:sp>
        <p:nvSpPr>
          <p:cNvPr id="233" name="Slide Number Placeholder 3"/>
          <p:cNvSpPr txBox="1"/>
          <p:nvPr>
            <p:ph type="sldNum" sz="quarter" idx="2"/>
          </p:nvPr>
        </p:nvSpPr>
        <p:spPr>
          <a:xfrm>
            <a:off x="8498200" y="6397942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82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Then we need to actually annotate the document</a:t>
            </a:r>
          </a:p>
          <a:p>
            <a:pPr/>
            <a:r>
              <a:t>But this is problematic...</a:t>
            </a:r>
          </a:p>
        </p:txBody>
      </p:sp>
      <p:sp>
        <p:nvSpPr>
          <p:cNvPr id="483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concerns</a:t>
            </a:r>
          </a:p>
        </p:txBody>
      </p:sp>
      <p:sp>
        <p:nvSpPr>
          <p:cNvPr id="486" name="Rectangle 3"/>
          <p:cNvSpPr/>
          <p:nvPr/>
        </p:nvSpPr>
        <p:spPr>
          <a:xfrm>
            <a:off x="5334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7" name="Rectangle 4"/>
          <p:cNvSpPr/>
          <p:nvPr/>
        </p:nvSpPr>
        <p:spPr>
          <a:xfrm>
            <a:off x="19812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8" name="Rectangle 5"/>
          <p:cNvSpPr/>
          <p:nvPr/>
        </p:nvSpPr>
        <p:spPr>
          <a:xfrm>
            <a:off x="34290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9" name="Rectangle 6"/>
          <p:cNvSpPr/>
          <p:nvPr/>
        </p:nvSpPr>
        <p:spPr>
          <a:xfrm>
            <a:off x="48006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0" name="Rectangle 7"/>
          <p:cNvSpPr/>
          <p:nvPr/>
        </p:nvSpPr>
        <p:spPr>
          <a:xfrm>
            <a:off x="62484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1" name="Rectangle 8"/>
          <p:cNvSpPr/>
          <p:nvPr/>
        </p:nvSpPr>
        <p:spPr>
          <a:xfrm>
            <a:off x="7696200" y="16002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2" name="Straight Arrow Connector 9"/>
          <p:cNvSpPr/>
          <p:nvPr/>
        </p:nvSpPr>
        <p:spPr>
          <a:xfrm flipV="1">
            <a:off x="1752600" y="1981200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93" name="Straight Arrow Connector 10"/>
          <p:cNvSpPr/>
          <p:nvPr/>
        </p:nvSpPr>
        <p:spPr>
          <a:xfrm flipV="1">
            <a:off x="6019800" y="1981200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94" name="TextBox 11"/>
          <p:cNvSpPr txBox="1"/>
          <p:nvPr/>
        </p:nvSpPr>
        <p:spPr>
          <a:xfrm>
            <a:off x="1417319" y="25907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495" name="TextBox 12"/>
          <p:cNvSpPr txBox="1"/>
          <p:nvPr/>
        </p:nvSpPr>
        <p:spPr>
          <a:xfrm>
            <a:off x="5760719" y="25907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496" name="Straight Arrow Connector 13"/>
          <p:cNvSpPr/>
          <p:nvPr/>
        </p:nvSpPr>
        <p:spPr>
          <a:xfrm flipV="1">
            <a:off x="3200399" y="1981200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97" name="TextBox 14"/>
          <p:cNvSpPr txBox="1"/>
          <p:nvPr/>
        </p:nvSpPr>
        <p:spPr>
          <a:xfrm>
            <a:off x="2865119" y="25907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498" name="Rectangle 15"/>
          <p:cNvSpPr/>
          <p:nvPr/>
        </p:nvSpPr>
        <p:spPr>
          <a:xfrm>
            <a:off x="6096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9" name="Rectangle 16"/>
          <p:cNvSpPr/>
          <p:nvPr/>
        </p:nvSpPr>
        <p:spPr>
          <a:xfrm>
            <a:off x="20574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0" name="Rectangle 17"/>
          <p:cNvSpPr/>
          <p:nvPr/>
        </p:nvSpPr>
        <p:spPr>
          <a:xfrm>
            <a:off x="35052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1" name="Rectangle 18"/>
          <p:cNvSpPr/>
          <p:nvPr/>
        </p:nvSpPr>
        <p:spPr>
          <a:xfrm>
            <a:off x="48768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2" name="Rectangle 19"/>
          <p:cNvSpPr/>
          <p:nvPr/>
        </p:nvSpPr>
        <p:spPr>
          <a:xfrm>
            <a:off x="63246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3" name="Rectangle 20"/>
          <p:cNvSpPr/>
          <p:nvPr/>
        </p:nvSpPr>
        <p:spPr>
          <a:xfrm>
            <a:off x="7772400" y="35814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4" name="Straight Arrow Connector 21"/>
          <p:cNvSpPr/>
          <p:nvPr/>
        </p:nvSpPr>
        <p:spPr>
          <a:xfrm flipV="1">
            <a:off x="1828800" y="3962399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05" name="Straight Arrow Connector 22"/>
          <p:cNvSpPr/>
          <p:nvPr/>
        </p:nvSpPr>
        <p:spPr>
          <a:xfrm flipV="1">
            <a:off x="6096000" y="3962399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06" name="TextBox 23"/>
          <p:cNvSpPr txBox="1"/>
          <p:nvPr/>
        </p:nvSpPr>
        <p:spPr>
          <a:xfrm>
            <a:off x="1493519" y="45719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507" name="TextBox 24"/>
          <p:cNvSpPr txBox="1"/>
          <p:nvPr/>
        </p:nvSpPr>
        <p:spPr>
          <a:xfrm>
            <a:off x="5836919" y="45719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508" name="Straight Arrow Connector 25"/>
          <p:cNvSpPr/>
          <p:nvPr/>
        </p:nvSpPr>
        <p:spPr>
          <a:xfrm flipV="1">
            <a:off x="3276599" y="3962399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09" name="TextBox 26"/>
          <p:cNvSpPr txBox="1"/>
          <p:nvPr/>
        </p:nvSpPr>
        <p:spPr>
          <a:xfrm>
            <a:off x="2941319" y="45719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510" name="Straight Arrow Connector 27"/>
          <p:cNvSpPr/>
          <p:nvPr/>
        </p:nvSpPr>
        <p:spPr>
          <a:xfrm flipV="1">
            <a:off x="4648200" y="3962399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11" name="TextBox 28"/>
          <p:cNvSpPr txBox="1"/>
          <p:nvPr/>
        </p:nvSpPr>
        <p:spPr>
          <a:xfrm>
            <a:off x="4389119" y="45719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512" name="Rectangle 29"/>
          <p:cNvSpPr/>
          <p:nvPr/>
        </p:nvSpPr>
        <p:spPr>
          <a:xfrm>
            <a:off x="6858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3" name="Rectangle 30"/>
          <p:cNvSpPr/>
          <p:nvPr/>
        </p:nvSpPr>
        <p:spPr>
          <a:xfrm>
            <a:off x="21336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4" name="Rectangle 33"/>
          <p:cNvSpPr/>
          <p:nvPr/>
        </p:nvSpPr>
        <p:spPr>
          <a:xfrm>
            <a:off x="44196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5" name="Rectangle 34"/>
          <p:cNvSpPr/>
          <p:nvPr/>
        </p:nvSpPr>
        <p:spPr>
          <a:xfrm>
            <a:off x="5867400" y="5334000"/>
            <a:ext cx="990600" cy="304800"/>
          </a:xfrm>
          <a:prstGeom prst="rect">
            <a:avLst/>
          </a:prstGeom>
          <a:solidFill>
            <a:srgbClr val="94B6D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 defTabSz="914400">
              <a:defRPr b="1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6" name="Straight Arrow Connector 35"/>
          <p:cNvSpPr/>
          <p:nvPr/>
        </p:nvSpPr>
        <p:spPr>
          <a:xfrm flipV="1">
            <a:off x="1904999" y="5714999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17" name="Straight Arrow Connector 36"/>
          <p:cNvSpPr/>
          <p:nvPr/>
        </p:nvSpPr>
        <p:spPr>
          <a:xfrm flipV="1">
            <a:off x="5638800" y="5714999"/>
            <a:ext cx="1589" cy="457201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18" name="TextBox 37"/>
          <p:cNvSpPr txBox="1"/>
          <p:nvPr/>
        </p:nvSpPr>
        <p:spPr>
          <a:xfrm>
            <a:off x="1569719" y="63245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Begin</a:t>
            </a:r>
          </a:p>
        </p:txBody>
      </p:sp>
      <p:sp>
        <p:nvSpPr>
          <p:cNvPr id="519" name="TextBox 38"/>
          <p:cNvSpPr txBox="1"/>
          <p:nvPr/>
        </p:nvSpPr>
        <p:spPr>
          <a:xfrm>
            <a:off x="5379719" y="6324599"/>
            <a:ext cx="74676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End</a:t>
            </a:r>
          </a:p>
        </p:txBody>
      </p:sp>
      <p:sp>
        <p:nvSpPr>
          <p:cNvPr id="520" name="TextBox 43"/>
          <p:cNvSpPr txBox="1"/>
          <p:nvPr/>
        </p:nvSpPr>
        <p:spPr>
          <a:xfrm>
            <a:off x="3627119" y="4953000"/>
            <a:ext cx="1889762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b="1"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…</a:t>
            </a:r>
          </a:p>
        </p:txBody>
      </p:sp>
      <p:sp>
        <p:nvSpPr>
          <p:cNvPr id="521" name="TextBox 39"/>
          <p:cNvSpPr txBox="1"/>
          <p:nvPr/>
        </p:nvSpPr>
        <p:spPr>
          <a:xfrm>
            <a:off x="7284719" y="6509266"/>
            <a:ext cx="1813562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latin typeface="Tw Cen MT"/>
                <a:ea typeface="Tw Cen MT"/>
                <a:cs typeface="Tw Cen MT"/>
                <a:sym typeface="Tw Cen MT"/>
              </a:defRPr>
            </a:lvl1pPr>
          </a:lstStyle>
          <a:p>
            <a:pPr/>
            <a:r>
              <a:t>Slide from Kauchak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 basic approach</a:t>
            </a:r>
          </a:p>
        </p:txBody>
      </p:sp>
      <p:sp>
        <p:nvSpPr>
          <p:cNvPr id="52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One way to deal with this is to use a greedy algorithm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Loop: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Scan the document until the &lt;stime&gt; classifier says true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Then scan the document until the &lt;/stime&gt; classifier says true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If the last tag inserted was &lt;stime&gt; then insert a &lt;/stime&gt; at the end of the document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Naturally, there are smarter algorithms than this that will do a little better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But the major problem here is more basic.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Relying on these two </a:t>
            </a:r>
            <a:r>
              <a:rPr b="1"/>
              <a:t>independent</a:t>
            </a:r>
            <a:r>
              <a:t> classifiers is not optimal!</a:t>
            </a:r>
          </a:p>
          <a:p>
            <a:pPr lvl="1" marL="0" indent="457200">
              <a:lnSpc>
                <a:spcPct val="80000"/>
              </a:lnSpc>
              <a:spcBef>
                <a:spcPts val="400"/>
              </a:spcBef>
              <a:buSzTx/>
              <a:buNone/>
              <a:defRPr sz="1900"/>
            </a:pPr>
            <a:r>
              <a:t>    </a:t>
            </a:r>
          </a:p>
        </p:txBody>
      </p:sp>
      <p:sp>
        <p:nvSpPr>
          <p:cNvPr id="525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Title 1"/>
          <p:cNvSpPr txBox="1"/>
          <p:nvPr>
            <p:ph type="title"/>
          </p:nvPr>
        </p:nvSpPr>
        <p:spPr>
          <a:xfrm>
            <a:off x="457200" y="106679"/>
            <a:ext cx="8229600" cy="923595"/>
          </a:xfrm>
          <a:prstGeom prst="rect">
            <a:avLst/>
          </a:prstGeom>
        </p:spPr>
        <p:txBody>
          <a:bodyPr/>
          <a:lstStyle>
            <a:lvl1pPr defTabSz="370331">
              <a:defRPr sz="3159"/>
            </a:lvl1pPr>
          </a:lstStyle>
          <a:p>
            <a:pPr/>
            <a:r>
              <a:t>How can we deal better with sequences?</a:t>
            </a:r>
          </a:p>
        </p:txBody>
      </p:sp>
      <p:sp>
        <p:nvSpPr>
          <p:cNvPr id="528" name="Content Placeholder 2"/>
          <p:cNvSpPr txBox="1"/>
          <p:nvPr>
            <p:ph type="body" idx="1"/>
          </p:nvPr>
        </p:nvSpPr>
        <p:spPr>
          <a:xfrm>
            <a:off x="457200" y="131489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 can make our classification decisions dependent on previous classification decisions</a:t>
            </a:r>
          </a:p>
          <a:p>
            <a:pPr/>
            <a:r>
              <a:t>For instance, think of the Hidden Markov Model as used in POS-tagging</a:t>
            </a:r>
          </a:p>
          <a:p>
            <a:pPr/>
            <a:r>
              <a:t>The probability of a verb increases after a noun</a:t>
            </a:r>
          </a:p>
        </p:txBody>
      </p:sp>
      <p:sp>
        <p:nvSpPr>
          <p:cNvPr id="529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Basic Sequence Classification</a:t>
            </a:r>
          </a:p>
        </p:txBody>
      </p:sp>
      <p:sp>
        <p:nvSpPr>
          <p:cNvPr id="532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 will do the following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We will add a feature template into each classification decision representing the </a:t>
            </a:r>
            <a:r>
              <a:rPr b="1"/>
              <a:t>previous classification decision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533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Basic idea</a:t>
            </a:r>
          </a:p>
        </p:txBody>
      </p:sp>
      <p:sp>
        <p:nvSpPr>
          <p:cNvPr id="536" name="Content Placeholder 2"/>
          <p:cNvSpPr txBox="1"/>
          <p:nvPr>
            <p:ph type="body" sz="quarter" idx="1"/>
          </p:nvPr>
        </p:nvSpPr>
        <p:spPr>
          <a:xfrm>
            <a:off x="457200" y="1192974"/>
            <a:ext cx="8229600" cy="101682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Seminar          at                4                    pm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                            &lt;stime&gt;       in-stime            &lt;/stime&gt;</a:t>
            </a:r>
          </a:p>
        </p:txBody>
      </p:sp>
      <p:sp>
        <p:nvSpPr>
          <p:cNvPr id="537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38" name="TextBox 4"/>
          <p:cNvSpPr txBox="1"/>
          <p:nvPr/>
        </p:nvSpPr>
        <p:spPr>
          <a:xfrm>
            <a:off x="502919" y="2712720"/>
            <a:ext cx="8321042" cy="377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The basic idea is that we want to use the previous classification decision 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We add a special feature template  -1_label_XXX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For instance, between 4 and pm, we have:</a:t>
            </a:r>
          </a:p>
          <a:p>
            <a:pPr>
              <a:defRPr sz="2400"/>
            </a:pPr>
            <a:r>
              <a:t>    -1_label_&lt;stime&gt;</a:t>
            </a:r>
          </a:p>
          <a:p>
            <a:pPr>
              <a:defRPr sz="2400"/>
            </a:pP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Suppose we have learned reasonable classifiers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How often should we get a &lt;stime&gt; classification here? (Think about the training data in this sort of position)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-1_label_&lt;stime&gt;</a:t>
            </a:r>
          </a:p>
        </p:txBody>
      </p:sp>
      <p:sp>
        <p:nvSpPr>
          <p:cNvPr id="54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This should be an extremely strong indicator not to annotate a &lt;stime&gt;</a:t>
            </a:r>
          </a:p>
          <a:p>
            <a:pPr/>
          </a:p>
          <a:p>
            <a:pPr/>
            <a:r>
              <a:t>What else should it indicate?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It should indicate that there must be either a in-stime or a &lt;/stime&gt; here!</a:t>
            </a:r>
          </a:p>
        </p:txBody>
      </p:sp>
      <p:sp>
        <p:nvSpPr>
          <p:cNvPr id="542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1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Changing the problem slightly</a:t>
            </a:r>
          </a:p>
        </p:txBody>
      </p:sp>
      <p:sp>
        <p:nvSpPr>
          <p:cNvPr id="54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We'll now change the problem to a problem of annotating tokens (rather than annotating boundaries)</a:t>
            </a:r>
          </a:p>
          <a:p>
            <a:pPr/>
            <a:r>
              <a:t>This is traditional in IE, and you'll see that it is slightly more powerful than the boundary style of annotation</a:t>
            </a:r>
          </a:p>
          <a:p>
            <a:pPr/>
            <a:r>
              <a:t>We also make less decisions (see next slide)</a:t>
            </a:r>
          </a:p>
        </p:txBody>
      </p:sp>
      <p:sp>
        <p:nvSpPr>
          <p:cNvPr id="546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IOB markup</a:t>
            </a:r>
          </a:p>
        </p:txBody>
      </p:sp>
      <p:sp>
        <p:nvSpPr>
          <p:cNvPr id="549" name="Content Placeholder 2"/>
          <p:cNvSpPr txBox="1"/>
          <p:nvPr>
            <p:ph type="body" sz="quarter" idx="1"/>
          </p:nvPr>
        </p:nvSpPr>
        <p:spPr>
          <a:xfrm>
            <a:off x="381000" y="1192974"/>
            <a:ext cx="8686800" cy="101682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Seminar          at                4                    pm             will         be          on          ...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O                     O                 B-stime         I-stime        O           O            O</a:t>
            </a:r>
          </a:p>
        </p:txBody>
      </p:sp>
      <p:sp>
        <p:nvSpPr>
          <p:cNvPr id="55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51" name="TextBox 4"/>
          <p:cNvSpPr txBox="1"/>
          <p:nvPr/>
        </p:nvSpPr>
        <p:spPr>
          <a:xfrm>
            <a:off x="502919" y="2453639"/>
            <a:ext cx="8321042" cy="414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This is called IOB markup (or BIO = begin-in-out)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This is a standardly used markup when modeling IE problems as sequence classification problems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We can use a variety of models to solve this problem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One popular model is the Hidden Markov Model, which you have seen in Statistical Methods</a:t>
            </a:r>
          </a:p>
          <a:p>
            <a:pPr lvl="1" marL="800100" indent="-342900">
              <a:buSzPct val="100000"/>
              <a:buFont typeface="Arial"/>
              <a:buChar char="•"/>
              <a:defRPr sz="2400"/>
            </a:pPr>
            <a:r>
              <a:t>There, the label is the state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However, in this course we will (mostly) stay more general and talk about binary classifiers and one-against-all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(Greedy) classification with IOB</a:t>
            </a:r>
          </a:p>
        </p:txBody>
      </p:sp>
      <p:sp>
        <p:nvSpPr>
          <p:cNvPr id="554" name="Content Placeholder 2"/>
          <p:cNvSpPr txBox="1"/>
          <p:nvPr>
            <p:ph type="body" sz="quarter" idx="1"/>
          </p:nvPr>
        </p:nvSpPr>
        <p:spPr>
          <a:xfrm>
            <a:off x="381000" y="1192974"/>
            <a:ext cx="8686800" cy="101682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Seminar          at                4                    pm             will         be          on          ...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O                     O                 B-stime         I-stime        O           O            O</a:t>
            </a:r>
          </a:p>
        </p:txBody>
      </p:sp>
      <p:sp>
        <p:nvSpPr>
          <p:cNvPr id="555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56" name="TextBox 4"/>
          <p:cNvSpPr txBox="1"/>
          <p:nvPr/>
        </p:nvSpPr>
        <p:spPr>
          <a:xfrm>
            <a:off x="502919" y="2453639"/>
            <a:ext cx="8321042" cy="466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To perform greedy classification, first run your classifier on "Seminar" 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You can use a label feature here like</a:t>
            </a:r>
          </a:p>
          <a:p>
            <a:pPr>
              <a:defRPr sz="2000"/>
            </a:pPr>
            <a:r>
              <a:t>    -1_Label_StartOfSentence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Suppose you correctly choose "O"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Then when classifying "at", use the feature:</a:t>
            </a:r>
          </a:p>
          <a:p>
            <a:pPr>
              <a:defRPr sz="2000"/>
            </a:pPr>
            <a:r>
              <a:t>    -1_Label_O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Suppose you correctly choose "O"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Then when classifying "4", use the feature:</a:t>
            </a:r>
          </a:p>
          <a:p>
            <a:pPr>
              <a:defRPr sz="2000"/>
            </a:pPr>
            <a:r>
              <a:t>    -1_Label_O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Suppose you correctly choose "B-stime"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Then when classifying "pm", use the feature:</a:t>
            </a:r>
          </a:p>
          <a:p>
            <a:pPr>
              <a:defRPr sz="2000"/>
            </a:pPr>
            <a:r>
              <a:t>    -1_Label_B-stime</a:t>
            </a:r>
          </a:p>
          <a:p>
            <a:pPr marL="342900" indent="-342900">
              <a:buSzPct val="100000"/>
              <a:buFont typeface="Arial"/>
              <a:buChar char="•"/>
              <a:defRPr sz="2000"/>
            </a:pPr>
            <a:r>
              <a:t>Etc...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Decision Trees for NER</a:t>
            </a:r>
          </a:p>
        </p:txBody>
      </p:sp>
      <p:sp>
        <p:nvSpPr>
          <p:cNvPr id="236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So far we have seen: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How to learn rules for NER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 basic idea of how to formulate NER as a classification problem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Decision trees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Including the basic idea of </a:t>
            </a:r>
            <a:r>
              <a:rPr b="1"/>
              <a:t>overfitting</a:t>
            </a:r>
            <a:r>
              <a:t> the training data</a:t>
            </a:r>
          </a:p>
          <a:p>
            <a:pPr/>
            <a:r>
              <a:t>How can we use decision trees for NER?</a:t>
            </a:r>
          </a:p>
        </p:txBody>
      </p:sp>
      <p:sp>
        <p:nvSpPr>
          <p:cNvPr id="237" name="Slide Number Placeholder 3"/>
          <p:cNvSpPr txBox="1"/>
          <p:nvPr>
            <p:ph type="sldNum" sz="quarter" idx="2"/>
          </p:nvPr>
        </p:nvSpPr>
        <p:spPr>
          <a:xfrm>
            <a:off x="8498200" y="6397942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Training</a:t>
            </a:r>
          </a:p>
        </p:txBody>
      </p:sp>
      <p:sp>
        <p:nvSpPr>
          <p:cNvPr id="55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>
            <a:lvl2pPr marL="742950" indent="-285750">
              <a:spcBef>
                <a:spcPts val="600"/>
              </a:spcBef>
              <a:defRPr sz="2800"/>
            </a:lvl2pPr>
          </a:lstStyle>
          <a:p>
            <a:pPr/>
            <a:r>
              <a:t>How to create the training data (do feature extraction) should be obvious</a:t>
            </a:r>
          </a:p>
          <a:p>
            <a:pPr lvl="1"/>
            <a:r>
              <a:t>We can just use the gold standard label of the previous position as our feature</a:t>
            </a:r>
          </a:p>
        </p:txBody>
      </p:sp>
      <p:sp>
        <p:nvSpPr>
          <p:cNvPr id="56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BIEWO Markup</a:t>
            </a:r>
          </a:p>
        </p:txBody>
      </p:sp>
      <p:sp>
        <p:nvSpPr>
          <p:cNvPr id="56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A popular alternative to IOB markup is BIEWO markup</a:t>
            </a:r>
          </a:p>
          <a:p>
            <a:pPr/>
            <a:r>
              <a:t>E stands for "end"</a:t>
            </a:r>
          </a:p>
          <a:p>
            <a:pPr/>
            <a:r>
              <a:t>W stands for "whole", meaning we have a one-word entity (i.e., this position is both the begin and end)</a:t>
            </a:r>
          </a:p>
        </p:txBody>
      </p:sp>
      <p:sp>
        <p:nvSpPr>
          <p:cNvPr id="564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65" name="Content Placeholder 2"/>
          <p:cNvSpPr txBox="1"/>
          <p:nvPr/>
        </p:nvSpPr>
        <p:spPr>
          <a:xfrm>
            <a:off x="624839" y="5551614"/>
            <a:ext cx="8138161" cy="1016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defTabSz="310895">
              <a:spcBef>
                <a:spcPts val="200"/>
              </a:spcBef>
              <a:defRPr sz="1224"/>
            </a:pPr>
            <a:r>
              <a:t>Seminar          at                4                   will         be          on           ...</a:t>
            </a:r>
            <a:endParaRPr sz="2176"/>
          </a:p>
          <a:p>
            <a:pPr defTabSz="310895">
              <a:spcBef>
                <a:spcPts val="200"/>
              </a:spcBef>
              <a:defRPr sz="1224"/>
            </a:pPr>
            <a:r>
              <a:t>O                     O                 W-stime       O           O            O</a:t>
            </a:r>
            <a:endParaRPr sz="2176"/>
          </a:p>
          <a:p>
            <a:pPr defTabSz="310895">
              <a:spcBef>
                <a:spcPts val="500"/>
              </a:spcBef>
              <a:defRPr sz="1224"/>
            </a:pPr>
          </a:p>
        </p:txBody>
      </p:sp>
      <p:sp>
        <p:nvSpPr>
          <p:cNvPr id="566" name="Content Placeholder 2"/>
          <p:cNvSpPr txBox="1"/>
          <p:nvPr/>
        </p:nvSpPr>
        <p:spPr>
          <a:xfrm>
            <a:off x="579119" y="4519550"/>
            <a:ext cx="8138162" cy="1016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defTabSz="310895">
              <a:spcBef>
                <a:spcPts val="200"/>
              </a:spcBef>
              <a:defRPr sz="1224"/>
            </a:pPr>
            <a:r>
              <a:t>Seminar          at                4                    pm             will         be          on     ...</a:t>
            </a:r>
            <a:endParaRPr sz="2176"/>
          </a:p>
          <a:p>
            <a:pPr defTabSz="310895">
              <a:spcBef>
                <a:spcPts val="200"/>
              </a:spcBef>
              <a:defRPr sz="1224"/>
            </a:pPr>
            <a:r>
              <a:t>O                     O                 B-stime         E-stime        O           O            O</a:t>
            </a:r>
            <a:endParaRPr sz="2176"/>
          </a:p>
          <a:p>
            <a:pPr defTabSz="310895">
              <a:spcBef>
                <a:spcPts val="500"/>
              </a:spcBef>
              <a:defRPr sz="1224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BIEWO vs IOB</a:t>
            </a:r>
          </a:p>
        </p:txBody>
      </p:sp>
      <p:sp>
        <p:nvSpPr>
          <p:cNvPr id="569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 marL="332613" indent="-332613" defTabSz="443484">
              <a:defRPr sz="3104"/>
            </a:pPr>
            <a:r>
              <a:t>BIEWO fragments the training data</a:t>
            </a:r>
          </a:p>
          <a:p>
            <a:pPr lvl="1" marL="720661" indent="-277177" defTabSz="443484">
              <a:spcBef>
                <a:spcPts val="600"/>
              </a:spcBef>
              <a:defRPr sz="2716"/>
            </a:pPr>
            <a:r>
              <a:t>Recall that we are learning a binary classifier for each label</a:t>
            </a:r>
          </a:p>
          <a:p>
            <a:pPr lvl="1" marL="720661" indent="-277177" defTabSz="443484">
              <a:spcBef>
                <a:spcPts val="600"/>
              </a:spcBef>
              <a:defRPr sz="2716"/>
            </a:pPr>
            <a:r>
              <a:t>In our two examples on the previous slide, this means we are not using the same classifiers!</a:t>
            </a:r>
          </a:p>
          <a:p>
            <a:pPr marL="332613" indent="-332613" defTabSz="443484">
              <a:defRPr sz="3104"/>
            </a:pPr>
            <a:r>
              <a:t>Use BIEWO when single-word mentions require different features to be active than the first word of a multi-word mention</a:t>
            </a:r>
          </a:p>
        </p:txBody>
      </p:sp>
      <p:sp>
        <p:nvSpPr>
          <p:cNvPr id="570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573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I've taught you the basics of: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Binary classification using features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600"/>
            </a:pPr>
            <a:r>
              <a:t>I also briefly presented word-type embeddings (word2vec) and contextualized word-token embeddings (e.g,. BERT, ELMO)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Multiclass classification (using one-against-all)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Sequence classification (using a feature that uses the previous decision)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600"/>
            </a:pPr>
            <a:r>
              <a:t>And IOB or BIEWO labels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I've skipped a lot of details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I haven't talked about non-greedy ways to do sequence classification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t>And I didn't talk about probabilities, which are used directly, or at least approximated, in many kinds of commonly used linear models!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t>Hopefully what I did tell you is fairly intuitive and helps you understand classification, that is the goal</a:t>
            </a:r>
          </a:p>
        </p:txBody>
      </p:sp>
      <p:sp>
        <p:nvSpPr>
          <p:cNvPr id="574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77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Further reading: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Tom Mitchell. Machine Learning. McGraw Hill 1997 (text book, not free)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More advanced, highly recommended: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Hal Daumé III. A Course in Machine Learning. 2017 (beta version 0.99, free, or 1.0, not free)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900"/>
            </a:pPr>
            <a:r>
              <a:t>Word embeddings (including word2vec, ELMO, BERT):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500"/>
            </a:pPr>
            <a:r>
              <a:t>Noah Smith. Contextual Word Representations: A Contextual Introduction. arXiv 2019 (short article, free)</a:t>
            </a:r>
          </a:p>
        </p:txBody>
      </p:sp>
      <p:sp>
        <p:nvSpPr>
          <p:cNvPr id="578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1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Questions?</a:t>
            </a:r>
          </a:p>
        </p:txBody>
      </p:sp>
      <p:sp>
        <p:nvSpPr>
          <p:cNvPr id="582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5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Thank you for your attention!</a:t>
            </a:r>
          </a:p>
        </p:txBody>
      </p:sp>
      <p:sp>
        <p:nvSpPr>
          <p:cNvPr id="586" name="Slide Number Placeholder 3"/>
          <p:cNvSpPr txBox="1"/>
          <p:nvPr>
            <p:ph type="sldNum" sz="quarter" idx="2"/>
          </p:nvPr>
        </p:nvSpPr>
        <p:spPr>
          <a:xfrm>
            <a:off x="8413740" y="6397942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Rule Sets as Decision Trees</a:t>
            </a:r>
          </a:p>
        </p:txBody>
      </p:sp>
      <p:sp>
        <p:nvSpPr>
          <p:cNvPr id="240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Decision trees are quite powerful</a:t>
            </a:r>
          </a:p>
          <a:p>
            <a:pPr/>
            <a:r>
              <a:t>It is easy to see that complex rules can be encoded as decision trees</a:t>
            </a:r>
          </a:p>
          <a:p>
            <a:pPr/>
            <a:r>
              <a:t>For instance, let's go back to border detection in CMU seminars...</a:t>
            </a:r>
          </a:p>
        </p:txBody>
      </p:sp>
      <p:sp>
        <p:nvSpPr>
          <p:cNvPr id="241" name="Slide Number Placeholder 3"/>
          <p:cNvSpPr txBox="1"/>
          <p:nvPr>
            <p:ph type="sldNum" sz="quarter" idx="2"/>
          </p:nvPr>
        </p:nvSpPr>
        <p:spPr>
          <a:xfrm>
            <a:off x="8498200" y="6397942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1"/>
          <p:cNvSpPr txBox="1"/>
          <p:nvPr>
            <p:ph type="title"/>
          </p:nvPr>
        </p:nvSpPr>
        <p:spPr>
          <a:xfrm>
            <a:off x="457200" y="-1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CMU Seminars - Example</a:t>
            </a:r>
          </a:p>
        </p:txBody>
      </p:sp>
      <p:sp>
        <p:nvSpPr>
          <p:cNvPr id="244" name="Content Placeholder 2"/>
          <p:cNvSpPr txBox="1"/>
          <p:nvPr>
            <p:ph type="body" idx="1"/>
          </p:nvPr>
        </p:nvSpPr>
        <p:spPr>
          <a:xfrm>
            <a:off x="457200" y="1192974"/>
            <a:ext cx="8229600" cy="496431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&lt;0.24.4.93.20.59.10.jgc+@NL.CS.CMU.EDU (Jaime Carbonell).0&gt;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Type:     cmu.cs.proj.mt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Topic:    &lt;speaker&gt;Nagao&lt;/speaker&gt; Talk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Dates:    26-Apr-93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Time:     </a:t>
            </a:r>
            <a:r>
              <a:rPr b="1"/>
              <a:t>&lt;stime&gt;</a:t>
            </a:r>
            <a:r>
              <a:t>10:00&lt;/stime&gt; - &lt;etime&gt;11:00 AM&lt;/etime&gt;</a:t>
            </a: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PostedBy: jgc+ on 24-Apr-93 at 20:59 from NL.CS.CMU.EDU (Jaime Carbonell)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Abstract:</a:t>
            </a:r>
          </a:p>
          <a:p>
            <a:pPr marL="0" indent="0">
              <a:buSzTx/>
              <a:buNone/>
              <a:defRPr sz="1800"/>
            </a:pPr>
          </a:p>
          <a:p>
            <a:pPr marL="0" indent="0">
              <a:spcBef>
                <a:spcPts val="400"/>
              </a:spcBef>
              <a:buSzTx/>
              <a:buNone/>
              <a:defRPr sz="1800"/>
            </a:pPr>
            <a:r>
              <a:t>&lt;paragraph&gt;&lt;sentence&gt;This Monday, 4/26, &lt;speaker&gt;Prof. Makoto Nagao&lt;/speaker&gt; will give a seminar in the &lt;location&gt;CMT red conference room&lt;/location&gt; </a:t>
            </a:r>
            <a:r>
              <a:rPr b="1"/>
              <a:t>&lt;stime&gt;</a:t>
            </a:r>
            <a:r>
              <a:t>10&lt;/stime&gt;-&lt;etime&gt;11am&lt;/etime&gt; on recent MT research results&lt;/sentence&gt;.&lt;/paragraph&gt;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lide Number Placeholder 1"/>
          <p:cNvSpPr txBox="1"/>
          <p:nvPr>
            <p:ph type="sldNum" sz="quarter" idx="2"/>
          </p:nvPr>
        </p:nvSpPr>
        <p:spPr>
          <a:xfrm>
            <a:off x="8498200" y="6397942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247" name="Table 3"/>
          <p:cNvGraphicFramePr/>
          <p:nvPr/>
        </p:nvGraphicFramePr>
        <p:xfrm>
          <a:off x="278298" y="907900"/>
          <a:ext cx="8537713" cy="54737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73425"/>
                <a:gridCol w="1286939"/>
                <a:gridCol w="1088513"/>
                <a:gridCol w="1830126"/>
                <a:gridCol w="1101917"/>
                <a:gridCol w="1093305"/>
                <a:gridCol w="1063487"/>
              </a:tblGrid>
              <a:tr h="68421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Position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Condition</a:t>
                      </a:r>
                    </a:p>
                  </a:txBody>
                  <a:tcPr marL="45720" marR="45720" marT="45720" marB="45720" anchor="t" anchorCtr="0" horzOverflow="overflow"/>
                </a:tc>
                <a:tc gridSpan="3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Context-independent features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Context Dep.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Word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Lemma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Capitalization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SemCat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POS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/>
                      </a:pPr>
                    </a:p>
                  </a:txBody>
                  <a:tcPr marL="45720" marR="45720" marT="45720" marB="45720" anchor="t" anchorCtr="0" horzOverflow="overflow">
                    <a:solidFill>
                      <a:srgbClr val="BFBFBF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the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Art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seminar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uppercase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Noun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-1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Prep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/>
                        <a:t>stime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Digit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timeid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Other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68421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+3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will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lowercase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Verb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248" name="TextBox 2"/>
          <p:cNvSpPr txBox="1"/>
          <p:nvPr/>
        </p:nvSpPr>
        <p:spPr>
          <a:xfrm>
            <a:off x="1797927" y="249391"/>
            <a:ext cx="6972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…</a:t>
            </a:r>
            <a:r>
              <a:t> </a:t>
            </a:r>
            <a:r>
              <a:t>the Seminar at &lt;stime&gt; 4 pm will …</a:t>
            </a:r>
          </a:p>
        </p:txBody>
      </p:sp>
      <p:sp>
        <p:nvSpPr>
          <p:cNvPr id="249" name="TextBox 4"/>
          <p:cNvSpPr txBox="1"/>
          <p:nvPr/>
        </p:nvSpPr>
        <p:spPr>
          <a:xfrm>
            <a:off x="2490751" y="6470374"/>
            <a:ext cx="457995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Example modified from Ciravegna 2009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