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FF"/>
          </a:solidFill>
        </a:fill>
      </a:tcStyle>
    </a:wholeTbl>
    <a:band2H>
      <a:tcTxStyle b="def" i="def"/>
      <a:tcStyle>
        <a:tcBdr/>
        <a:fill>
          <a:solidFill>
            <a:srgbClr val="E6E6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FF"/>
          </a:solidFill>
        </a:fill>
      </a:tcStyle>
    </a:wholeTbl>
    <a:band2H>
      <a:tcTxStyle b="def" i="def"/>
      <a:tcStyle>
        <a:tcBdr/>
        <a:fill>
          <a:solidFill>
            <a:srgbClr val="E6E6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8CA"/>
          </a:solidFill>
        </a:fill>
      </a:tcStyle>
    </a:wholeTbl>
    <a:band2H>
      <a:tcTxStyle b="def" i="def"/>
      <a:tcStyle>
        <a:tcBdr/>
        <a:fill>
          <a:solidFill>
            <a:srgbClr val="E6EC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32" name="Shape 6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algn="ctr" defTabSz="914400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algn="ctr" defTabSz="914400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algn="ctr" defTabSz="914400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algn="ctr" defTabSz="914400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j-lt"/>
                <a:ea typeface="+mj-ea"/>
                <a:cs typeface="+mj-cs"/>
                <a:sym typeface="Calibri"/>
              </a:defRPr>
            </a:lvl1pPr>
            <a:lvl2pPr defTabSz="914400">
              <a:buChar char="–"/>
              <a:defRPr>
                <a:latin typeface="+mj-lt"/>
                <a:ea typeface="+mj-ea"/>
                <a:cs typeface="+mj-cs"/>
                <a:sym typeface="Calibri"/>
              </a:defRPr>
            </a:lvl2pPr>
            <a:lvl3pPr defTabSz="914400">
              <a:defRPr>
                <a:latin typeface="+mj-lt"/>
                <a:ea typeface="+mj-ea"/>
                <a:cs typeface="+mj-cs"/>
                <a:sym typeface="Calibri"/>
              </a:defRPr>
            </a:lvl3pPr>
            <a:lvl4pPr defTabSz="914400">
              <a:buChar char="–"/>
              <a:defRPr>
                <a:latin typeface="+mj-lt"/>
                <a:ea typeface="+mj-ea"/>
                <a:cs typeface="+mj-cs"/>
                <a:sym typeface="Calibri"/>
              </a:defRPr>
            </a:lvl4pPr>
            <a:lvl5pPr defTabSz="914400">
              <a:buChar char="»"/>
              <a:defRPr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 defTabSz="914400">
              <a:defRPr b="1" cap="all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defRPr sz="2800">
                <a:latin typeface="+mj-lt"/>
                <a:ea typeface="+mj-ea"/>
                <a:cs typeface="+mj-cs"/>
                <a:sym typeface="Calibri"/>
              </a:defRPr>
            </a:lvl1pPr>
            <a:lvl2pPr marL="790575" indent="-333375" defTabSz="914400">
              <a:spcBef>
                <a:spcPts val="600"/>
              </a:spcBef>
              <a:buChar char="–"/>
              <a:defRPr sz="2800">
                <a:latin typeface="+mj-lt"/>
                <a:ea typeface="+mj-ea"/>
                <a:cs typeface="+mj-cs"/>
                <a:sym typeface="Calibri"/>
              </a:defRPr>
            </a:lvl2pPr>
            <a:lvl3pPr marL="1234438" indent="-320038" defTabSz="914400">
              <a:spcBef>
                <a:spcPts val="600"/>
              </a:spcBef>
              <a:defRPr sz="2800"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 defTabSz="914400">
              <a:spcBef>
                <a:spcPts val="600"/>
              </a:spcBef>
              <a:buChar char="–"/>
              <a:defRPr sz="2800"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 defTabSz="914400">
              <a:spcBef>
                <a:spcPts val="600"/>
              </a:spcBef>
              <a:buChar char="»"/>
              <a:defRPr sz="2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9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ext Placeholder 4"/>
          <p:cNvSpPr/>
          <p:nvPr>
            <p:ph type="body" sz="quarter" idx="21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/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4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+mj-lt"/>
                <a:ea typeface="+mj-ea"/>
                <a:cs typeface="+mj-cs"/>
                <a:sym typeface="Calibri"/>
              </a:defRPr>
            </a:lvl1pPr>
            <a:lvl2pPr defTabSz="914400">
              <a:buChar char="–"/>
              <a:defRPr>
                <a:latin typeface="+mj-lt"/>
                <a:ea typeface="+mj-ea"/>
                <a:cs typeface="+mj-cs"/>
                <a:sym typeface="Calibri"/>
              </a:defRPr>
            </a:lvl2pPr>
            <a:lvl3pPr defTabSz="914400">
              <a:defRPr>
                <a:latin typeface="+mj-lt"/>
                <a:ea typeface="+mj-ea"/>
                <a:cs typeface="+mj-cs"/>
                <a:sym typeface="Calibri"/>
              </a:defRPr>
            </a:lvl3pPr>
            <a:lvl4pPr defTabSz="914400">
              <a:buChar char="–"/>
              <a:defRPr>
                <a:latin typeface="+mj-lt"/>
                <a:ea typeface="+mj-ea"/>
                <a:cs typeface="+mj-cs"/>
                <a:sym typeface="Calibri"/>
              </a:defRPr>
            </a:lvl4pPr>
            <a:lvl5pPr defTabSz="914400">
              <a:buChar char="»"/>
              <a:defRPr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Text Placeholder 3"/>
          <p:cNvSpPr/>
          <p:nvPr>
            <p:ph type="body" sz="half" idx="21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4" name="Picture Placeholder 2"/>
          <p:cNvSpPr/>
          <p:nvPr>
            <p:ph type="pic" sz="half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5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1pPr>
            <a:lvl2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2pPr>
            <a:lvl3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3pPr>
            <a:lvl4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4pPr>
            <a:lvl5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4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buSzTx/>
              <a:buFontTx/>
              <a:buNone/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0" algn="ctr" defTabSz="914400">
              <a:buSzTx/>
              <a:buFontTx/>
              <a:buNone/>
              <a:defRPr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0" algn="ctr" defTabSz="914400">
              <a:buSzTx/>
              <a:buFontTx/>
              <a:buNone/>
              <a:defRPr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0" algn="ctr" defTabSz="914400">
              <a:buSzTx/>
              <a:buFontTx/>
              <a:buNone/>
              <a:defRPr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0" algn="ctr" defTabSz="914400">
              <a:buSzTx/>
              <a:buFontTx/>
              <a:buNone/>
              <a:defRPr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 txBox="1"/>
          <p:nvPr>
            <p:ph type="sldNum" sz="quarter" idx="2"/>
          </p:nvPr>
        </p:nvSpPr>
        <p:spPr>
          <a:xfrm>
            <a:off x="8176262" y="6248400"/>
            <a:ext cx="281939" cy="320038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3" name="Body Level One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  <a:lvl2pPr defTabSz="914400">
              <a:buFontTx/>
              <a:buChar char="–"/>
              <a:defRPr>
                <a:latin typeface="Times Roman"/>
                <a:ea typeface="Times Roman"/>
                <a:cs typeface="Times Roman"/>
                <a:sym typeface="Times Roman"/>
              </a:defRPr>
            </a:lvl2pPr>
            <a:lvl3pPr defTabSz="914400">
              <a:buFontTx/>
              <a:defRPr>
                <a:latin typeface="Times Roman"/>
                <a:ea typeface="Times Roman"/>
                <a:cs typeface="Times Roman"/>
                <a:sym typeface="Times Roman"/>
              </a:defRPr>
            </a:lvl3pPr>
            <a:lvl4pPr defTabSz="914400">
              <a:buFontTx/>
              <a:buChar char="–"/>
              <a:defRPr>
                <a:latin typeface="Times Roman"/>
                <a:ea typeface="Times Roman"/>
                <a:cs typeface="Times Roman"/>
                <a:sym typeface="Times Roman"/>
              </a:defRPr>
            </a:lvl4pPr>
            <a:lvl5pPr defTabSz="914400">
              <a:buFontTx/>
              <a:buChar char="»"/>
              <a:defRPr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/>
          <p:nvPr>
            <p:ph type="sldNum" sz="quarter" idx="2"/>
          </p:nvPr>
        </p:nvSpPr>
        <p:spPr>
          <a:xfrm>
            <a:off x="8176262" y="6248400"/>
            <a:ext cx="281939" cy="320038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 defTabSz="914400">
              <a:defRPr b="1" cap="all" sz="40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2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/>
          <p:nvPr>
            <p:ph type="sldNum" sz="quarter" idx="2"/>
          </p:nvPr>
        </p:nvSpPr>
        <p:spPr>
          <a:xfrm>
            <a:off x="8176262" y="6248400"/>
            <a:ext cx="281939" cy="320038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1" name="Body Level One…"/>
          <p:cNvSpPr txBox="1"/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FontTx/>
              <a:defRPr sz="2800">
                <a:latin typeface="Times Roman"/>
                <a:ea typeface="Times Roman"/>
                <a:cs typeface="Times Roman"/>
                <a:sym typeface="Times Roman"/>
              </a:defRPr>
            </a:lvl1pPr>
            <a:lvl2pPr marL="790575" indent="-333375" defTabSz="914400">
              <a:spcBef>
                <a:spcPts val="600"/>
              </a:spcBef>
              <a:buFontTx/>
              <a:buChar char="–"/>
              <a:defRPr sz="2800">
                <a:latin typeface="Times Roman"/>
                <a:ea typeface="Times Roman"/>
                <a:cs typeface="Times Roman"/>
                <a:sym typeface="Times Roman"/>
              </a:defRPr>
            </a:lvl2pPr>
            <a:lvl3pPr marL="1234438" indent="-320038" defTabSz="914400">
              <a:spcBef>
                <a:spcPts val="600"/>
              </a:spcBef>
              <a:buFontTx/>
              <a:defRPr sz="2800">
                <a:latin typeface="Times Roman"/>
                <a:ea typeface="Times Roman"/>
                <a:cs typeface="Times Roman"/>
                <a:sym typeface="Times Roman"/>
              </a:defRPr>
            </a:lvl3pPr>
            <a:lvl4pPr marL="1727200" indent="-355600" defTabSz="914400">
              <a:spcBef>
                <a:spcPts val="600"/>
              </a:spcBef>
              <a:buFontTx/>
              <a:buChar char="–"/>
              <a:defRPr sz="2800">
                <a:latin typeface="Times Roman"/>
                <a:ea typeface="Times Roman"/>
                <a:cs typeface="Times Roman"/>
                <a:sym typeface="Times Roman"/>
              </a:defRPr>
            </a:lvl4pPr>
            <a:lvl5pPr marL="2184400" indent="-355600" defTabSz="914400">
              <a:spcBef>
                <a:spcPts val="600"/>
              </a:spcBef>
              <a:buFontTx/>
              <a:buChar char="»"/>
              <a:defRPr sz="28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/>
          <p:nvPr>
            <p:ph type="sldNum" sz="quarter" idx="2"/>
          </p:nvPr>
        </p:nvSpPr>
        <p:spPr>
          <a:xfrm>
            <a:off x="8176262" y="6248400"/>
            <a:ext cx="281939" cy="320038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Text Placeholder 4"/>
          <p:cNvSpPr/>
          <p:nvPr>
            <p:ph type="body" sz="quarter" idx="21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212" name="Slide Number"/>
          <p:cNvSpPr txBox="1"/>
          <p:nvPr>
            <p:ph type="sldNum" sz="quarter" idx="2"/>
          </p:nvPr>
        </p:nvSpPr>
        <p:spPr>
          <a:xfrm>
            <a:off x="8176262" y="6248400"/>
            <a:ext cx="281939" cy="320038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0" name="Slide Number"/>
          <p:cNvSpPr txBox="1"/>
          <p:nvPr>
            <p:ph type="sldNum" sz="quarter" idx="2"/>
          </p:nvPr>
        </p:nvSpPr>
        <p:spPr>
          <a:xfrm>
            <a:off x="8176262" y="6248400"/>
            <a:ext cx="281939" cy="320038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lide Number"/>
          <p:cNvSpPr txBox="1"/>
          <p:nvPr>
            <p:ph type="sldNum" sz="quarter" idx="2"/>
          </p:nvPr>
        </p:nvSpPr>
        <p:spPr>
          <a:xfrm>
            <a:off x="8176262" y="6248400"/>
            <a:ext cx="281939" cy="320038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Text"/>
          <p:cNvSpPr txBox="1"/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5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  <a:lvl2pPr defTabSz="914400">
              <a:buFontTx/>
              <a:buChar char="–"/>
              <a:defRPr>
                <a:latin typeface="Times Roman"/>
                <a:ea typeface="Times Roman"/>
                <a:cs typeface="Times Roman"/>
                <a:sym typeface="Times Roman"/>
              </a:defRPr>
            </a:lvl2pPr>
            <a:lvl3pPr defTabSz="914400">
              <a:buFontTx/>
              <a:defRPr>
                <a:latin typeface="Times Roman"/>
                <a:ea typeface="Times Roman"/>
                <a:cs typeface="Times Roman"/>
                <a:sym typeface="Times Roman"/>
              </a:defRPr>
            </a:lvl3pPr>
            <a:lvl4pPr defTabSz="914400">
              <a:buFontTx/>
              <a:buChar char="–"/>
              <a:defRPr>
                <a:latin typeface="Times Roman"/>
                <a:ea typeface="Times Roman"/>
                <a:cs typeface="Times Roman"/>
                <a:sym typeface="Times Roman"/>
              </a:defRPr>
            </a:lvl4pPr>
            <a:lvl5pPr defTabSz="914400">
              <a:buFontTx/>
              <a:buChar char="»"/>
              <a:defRPr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Text Placeholder 3"/>
          <p:cNvSpPr/>
          <p:nvPr>
            <p:ph type="body" sz="half" idx="21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lide Number"/>
          <p:cNvSpPr txBox="1"/>
          <p:nvPr>
            <p:ph type="sldNum" sz="quarter" idx="2"/>
          </p:nvPr>
        </p:nvSpPr>
        <p:spPr>
          <a:xfrm>
            <a:off x="8176262" y="6248400"/>
            <a:ext cx="281939" cy="320038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5" name="Picture Placeholder 2"/>
          <p:cNvSpPr/>
          <p:nvPr>
            <p:ph type="pic" sz="half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6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" name="Slide Number"/>
          <p:cNvSpPr txBox="1"/>
          <p:nvPr>
            <p:ph type="sldNum" sz="quarter" idx="2"/>
          </p:nvPr>
        </p:nvSpPr>
        <p:spPr>
          <a:xfrm>
            <a:off x="8176262" y="6248400"/>
            <a:ext cx="281939" cy="320038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5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273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2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1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2" name="Text Placeholder 4"/>
          <p:cNvSpPr/>
          <p:nvPr>
            <p:ph type="body" sz="quarter" idx="21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2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itle Text"/>
          <p:cNvSpPr txBox="1"/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316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7" name="Text Placeholder 3"/>
          <p:cNvSpPr/>
          <p:nvPr>
            <p:ph type="body" sz="half" idx="21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itle Text"/>
          <p:cNvSpPr txBox="1"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326" name="Picture Placeholder 2"/>
          <p:cNvSpPr/>
          <p:nvPr>
            <p:ph type="pic" sz="half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27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le Text"/>
          <p:cNvSpPr txBox="1"/>
          <p:nvPr>
            <p:ph type="title"/>
          </p:nvPr>
        </p:nvSpPr>
        <p:spPr>
          <a:xfrm>
            <a:off x="1600200" y="-73025"/>
            <a:ext cx="6773865" cy="90487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6" name="Slide Number"/>
          <p:cNvSpPr txBox="1"/>
          <p:nvPr>
            <p:ph type="sldNum" sz="quarter" idx="2"/>
          </p:nvPr>
        </p:nvSpPr>
        <p:spPr>
          <a:xfrm>
            <a:off x="8689968" y="6466205"/>
            <a:ext cx="273058" cy="2819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4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0" algn="ctr" defTabSz="914400"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0" algn="ctr" defTabSz="914400"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0" algn="ctr" defTabSz="914400"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0" algn="ctr" defTabSz="914400"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5" name="Slide Number"/>
          <p:cNvSpPr txBox="1"/>
          <p:nvPr>
            <p:ph type="sldNum" sz="quarter" idx="2"/>
          </p:nvPr>
        </p:nvSpPr>
        <p:spPr>
          <a:xfrm>
            <a:off x="6280142" y="6215381"/>
            <a:ext cx="273059" cy="2819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53" name="Body Level One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defTabSz="914400">
              <a:buClr>
                <a:srgbClr val="3333CC"/>
              </a:buClr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Clr>
                <a:srgbClr val="3333CC"/>
              </a:buClr>
              <a:buFontTx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Clr>
                <a:srgbClr val="3333CC"/>
              </a:buClr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Clr>
                <a:srgbClr val="3333CC"/>
              </a:buClr>
              <a:buFontTx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Clr>
                <a:srgbClr val="3333CC"/>
              </a:buClr>
              <a:buFontTx/>
              <a:buChar char="»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4" name="Slide Number"/>
          <p:cNvSpPr txBox="1"/>
          <p:nvPr>
            <p:ph type="sldNum" sz="quarter" idx="2"/>
          </p:nvPr>
        </p:nvSpPr>
        <p:spPr>
          <a:xfrm>
            <a:off x="6280142" y="6215381"/>
            <a:ext cx="273059" cy="2819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 defTabSz="914400">
              <a:defRPr b="1" cap="all" sz="40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2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3" name="Slide Number"/>
          <p:cNvSpPr txBox="1"/>
          <p:nvPr>
            <p:ph type="sldNum" sz="quarter" idx="2"/>
          </p:nvPr>
        </p:nvSpPr>
        <p:spPr>
          <a:xfrm>
            <a:off x="6280142" y="6215381"/>
            <a:ext cx="273059" cy="2819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71" name="Body Level One…"/>
          <p:cNvSpPr txBox="1"/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Clr>
                <a:srgbClr val="3333CC"/>
              </a:buClr>
              <a:buFontTx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90575" indent="-333375" defTabSz="914400">
              <a:spcBef>
                <a:spcPts val="600"/>
              </a:spcBef>
              <a:buClr>
                <a:srgbClr val="3333CC"/>
              </a:buClr>
              <a:buFontTx/>
              <a:buChar char="–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34438" indent="-320038" defTabSz="914400">
              <a:spcBef>
                <a:spcPts val="600"/>
              </a:spcBef>
              <a:buClr>
                <a:srgbClr val="3333CC"/>
              </a:buClr>
              <a:buFontTx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27200" indent="-355600" defTabSz="914400">
              <a:spcBef>
                <a:spcPts val="600"/>
              </a:spcBef>
              <a:buClr>
                <a:srgbClr val="3333CC"/>
              </a:buClr>
              <a:buFontTx/>
              <a:buChar char="–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84400" indent="-355600" defTabSz="914400">
              <a:spcBef>
                <a:spcPts val="600"/>
              </a:spcBef>
              <a:buClr>
                <a:srgbClr val="3333CC"/>
              </a:buClr>
              <a:buFontTx/>
              <a:buChar char="»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2" name="Slide Number"/>
          <p:cNvSpPr txBox="1"/>
          <p:nvPr>
            <p:ph type="sldNum" sz="quarter" idx="2"/>
          </p:nvPr>
        </p:nvSpPr>
        <p:spPr>
          <a:xfrm>
            <a:off x="6280142" y="6215381"/>
            <a:ext cx="273059" cy="2819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80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1" name="Text Placeholder 4"/>
          <p:cNvSpPr/>
          <p:nvPr>
            <p:ph type="body" sz="quarter" idx="21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382" name="Slide Number"/>
          <p:cNvSpPr txBox="1"/>
          <p:nvPr>
            <p:ph type="sldNum" sz="quarter" idx="2"/>
          </p:nvPr>
        </p:nvSpPr>
        <p:spPr>
          <a:xfrm>
            <a:off x="6280142" y="6215381"/>
            <a:ext cx="273059" cy="2819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0" name="Slide Number"/>
          <p:cNvSpPr txBox="1"/>
          <p:nvPr>
            <p:ph type="sldNum" sz="quarter" idx="2"/>
          </p:nvPr>
        </p:nvSpPr>
        <p:spPr>
          <a:xfrm>
            <a:off x="6280142" y="6215381"/>
            <a:ext cx="273059" cy="2819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lide Number"/>
          <p:cNvSpPr txBox="1"/>
          <p:nvPr>
            <p:ph type="sldNum" sz="quarter" idx="2"/>
          </p:nvPr>
        </p:nvSpPr>
        <p:spPr>
          <a:xfrm>
            <a:off x="6280142" y="6215381"/>
            <a:ext cx="273059" cy="2819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itle Text"/>
          <p:cNvSpPr txBox="1"/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5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defTabSz="914400">
              <a:buClr>
                <a:srgbClr val="3333CC"/>
              </a:buClr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Clr>
                <a:srgbClr val="3333CC"/>
              </a:buClr>
              <a:buFontTx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Clr>
                <a:srgbClr val="3333CC"/>
              </a:buClr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Clr>
                <a:srgbClr val="3333CC"/>
              </a:buClr>
              <a:buFontTx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Clr>
                <a:srgbClr val="3333CC"/>
              </a:buClr>
              <a:buFontTx/>
              <a:buChar char="»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6" name="Text Placeholder 3"/>
          <p:cNvSpPr/>
          <p:nvPr>
            <p:ph type="body" sz="half" idx="21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7" name="Slide Number"/>
          <p:cNvSpPr txBox="1"/>
          <p:nvPr>
            <p:ph type="sldNum" sz="quarter" idx="2"/>
          </p:nvPr>
        </p:nvSpPr>
        <p:spPr>
          <a:xfrm>
            <a:off x="6280142" y="6215381"/>
            <a:ext cx="273059" cy="2819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itle Text"/>
          <p:cNvSpPr txBox="1"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5" name="Picture Placeholder 2"/>
          <p:cNvSpPr/>
          <p:nvPr>
            <p:ph type="pic" sz="half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16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7" name="Slide Number"/>
          <p:cNvSpPr txBox="1"/>
          <p:nvPr>
            <p:ph type="sldNum" sz="quarter" idx="2"/>
          </p:nvPr>
        </p:nvSpPr>
        <p:spPr>
          <a:xfrm>
            <a:off x="6280142" y="6215381"/>
            <a:ext cx="273059" cy="2819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25" name="Body Level One…"/>
          <p:cNvSpPr txBox="1"/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 defTabSz="914400">
              <a:buClr>
                <a:srgbClr val="3333CC"/>
              </a:buClr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defTabSz="914400">
              <a:buClr>
                <a:srgbClr val="3333CC"/>
              </a:buClr>
              <a:buFontTx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defTabSz="914400">
              <a:buClr>
                <a:srgbClr val="3333CC"/>
              </a:buClr>
              <a:buFontTx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defTabSz="914400">
              <a:buClr>
                <a:srgbClr val="3333CC"/>
              </a:buClr>
              <a:buFontTx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defTabSz="914400">
              <a:buClr>
                <a:srgbClr val="3333CC"/>
              </a:buClr>
              <a:buFontTx/>
              <a:buChar char="»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6" name="Slide Number"/>
          <p:cNvSpPr txBox="1"/>
          <p:nvPr>
            <p:ph type="sldNum" sz="quarter" idx="2"/>
          </p:nvPr>
        </p:nvSpPr>
        <p:spPr>
          <a:xfrm>
            <a:off x="6280142" y="6215381"/>
            <a:ext cx="273059" cy="2819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34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4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452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61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70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1" name="Text Placeholder 4"/>
          <p:cNvSpPr/>
          <p:nvPr>
            <p:ph type="body" sz="quarter" idx="21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4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Title Text"/>
          <p:cNvSpPr txBox="1"/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495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6" name="Text Placeholder 3"/>
          <p:cNvSpPr/>
          <p:nvPr>
            <p:ph type="body" sz="half" idx="21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Title Text"/>
          <p:cNvSpPr txBox="1"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505" name="Picture Placeholder 2"/>
          <p:cNvSpPr/>
          <p:nvPr>
            <p:ph type="pic" sz="half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06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775F5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15" name="Rectangle 9"/>
          <p:cNvSpPr/>
          <p:nvPr/>
        </p:nvSpPr>
        <p:spPr>
          <a:xfrm>
            <a:off x="-9144" y="6053328"/>
            <a:ext cx="2249424" cy="713234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16" name="Rectangle 10"/>
          <p:cNvSpPr/>
          <p:nvPr/>
        </p:nvSpPr>
        <p:spPr>
          <a:xfrm>
            <a:off x="2359151" y="6044184"/>
            <a:ext cx="6784848" cy="713234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17" name="Title Text"/>
          <p:cNvSpPr txBox="1"/>
          <p:nvPr>
            <p:ph type="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 algn="l" defTabSz="914400">
              <a:defRPr cap="all">
                <a:solidFill>
                  <a:srgbClr val="EBDDC3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18" name="Body Level One…"/>
          <p:cNvSpPr txBox="1"/>
          <p:nvPr>
            <p:ph type="body" sz="quarter" idx="1"/>
          </p:nvPr>
        </p:nvSpPr>
        <p:spPr>
          <a:xfrm>
            <a:off x="2362200" y="6050036"/>
            <a:ext cx="6705600" cy="685802"/>
          </a:xfrm>
          <a:prstGeom prst="rect">
            <a:avLst/>
          </a:prstGeom>
        </p:spPr>
        <p:txBody>
          <a:bodyPr anchor="ctr"/>
          <a:lstStyle>
            <a:lvl1pPr marL="0" indent="0" defTabSz="914400">
              <a:buSzTx/>
              <a:buFontTx/>
              <a:buNone/>
              <a:defRPr sz="2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marL="0" indent="0" defTabSz="914400">
              <a:buSzTx/>
              <a:buFontTx/>
              <a:buNone/>
              <a:defRPr sz="2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marL="0" indent="0" defTabSz="914400">
              <a:buSzTx/>
              <a:buFontTx/>
              <a:buNone/>
              <a:defRPr sz="2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marL="0" indent="0" defTabSz="914400">
              <a:buSzTx/>
              <a:buFontTx/>
              <a:buNone/>
              <a:defRPr sz="2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marL="0" indent="0" defTabSz="914400">
              <a:buSzTx/>
              <a:buFontTx/>
              <a:buNone/>
              <a:defRPr sz="2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9" name="Slide Number"/>
          <p:cNvSpPr txBox="1"/>
          <p:nvPr>
            <p:ph type="sldNum" sz="quarter" idx="2"/>
          </p:nvPr>
        </p:nvSpPr>
        <p:spPr>
          <a:xfrm>
            <a:off x="8273661" y="278130"/>
            <a:ext cx="292878" cy="28193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1400">
                <a:solidFill>
                  <a:srgbClr val="EBDDC3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Rectangle 6"/>
          <p:cNvSpPr/>
          <p:nvPr/>
        </p:nvSpPr>
        <p:spPr>
          <a:xfrm>
            <a:off x="0" y="1234438"/>
            <a:ext cx="9144000" cy="3200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27" name="Rectangle 7"/>
          <p:cNvSpPr/>
          <p:nvPr/>
        </p:nvSpPr>
        <p:spPr>
          <a:xfrm>
            <a:off x="0" y="1280160"/>
            <a:ext cx="533400" cy="228602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28" name="Rectangle 8"/>
          <p:cNvSpPr/>
          <p:nvPr/>
        </p:nvSpPr>
        <p:spPr>
          <a:xfrm>
            <a:off x="590550" y="1280160"/>
            <a:ext cx="8553450" cy="228602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29" name="Title Text"/>
          <p:cNvSpPr txBox="1"/>
          <p:nvPr>
            <p:ph type="title"/>
          </p:nvPr>
        </p:nvSpPr>
        <p:spPr>
          <a:xfrm>
            <a:off x="612648" y="228600"/>
            <a:ext cx="8153401" cy="990600"/>
          </a:xfrm>
          <a:prstGeom prst="rect">
            <a:avLst/>
          </a:prstGeom>
        </p:spPr>
        <p:txBody>
          <a:bodyPr/>
          <a:lstStyle>
            <a:lvl1pPr algn="l" defTabSz="914400">
              <a:defRPr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30" name="Body Level One…"/>
          <p:cNvSpPr txBox="1"/>
          <p:nvPr>
            <p:ph type="body" idx="1"/>
          </p:nvPr>
        </p:nvSpPr>
        <p:spPr>
          <a:xfrm>
            <a:off x="612648" y="1600200"/>
            <a:ext cx="8153401" cy="4495800"/>
          </a:xfrm>
          <a:prstGeom prst="rect">
            <a:avLst/>
          </a:prstGeom>
        </p:spPr>
        <p:txBody>
          <a:bodyPr/>
          <a:lstStyle>
            <a:lvl1pPr marL="320040" indent="-320040" defTabSz="914400">
              <a:buClr>
                <a:srgbClr val="DD8047"/>
              </a:buClr>
              <a:buSzPct val="60000"/>
              <a:buFontTx/>
              <a:buChar char="◻"/>
              <a:defRPr sz="2900">
                <a:latin typeface="Tw Cen MT"/>
                <a:ea typeface="Tw Cen MT"/>
                <a:cs typeface="Tw Cen MT"/>
                <a:sym typeface="Tw Cen MT"/>
              </a:defRPr>
            </a:lvl1pPr>
            <a:lvl2pPr marL="671732" indent="-305971" defTabSz="914400">
              <a:buClr>
                <a:srgbClr val="DD8047"/>
              </a:buClr>
              <a:buSzPct val="70000"/>
              <a:buFontTx/>
              <a:buChar char="¤"/>
              <a:defRPr sz="2900">
                <a:latin typeface="Tw Cen MT"/>
                <a:ea typeface="Tw Cen MT"/>
                <a:cs typeface="Tw Cen MT"/>
                <a:sym typeface="Tw Cen MT"/>
              </a:defRPr>
            </a:lvl2pPr>
            <a:lvl3pPr marL="974033" indent="-288234" defTabSz="914400">
              <a:buClr>
                <a:srgbClr val="DD8047"/>
              </a:buClr>
              <a:buSzPct val="75000"/>
              <a:buFontTx/>
              <a:buChar char="■"/>
              <a:defRPr sz="2900">
                <a:latin typeface="Tw Cen MT"/>
                <a:ea typeface="Tw Cen MT"/>
                <a:cs typeface="Tw Cen MT"/>
                <a:sym typeface="Tw Cen MT"/>
              </a:defRPr>
            </a:lvl3pPr>
            <a:lvl4pPr marL="1474469" indent="-331469" defTabSz="914400">
              <a:buClr>
                <a:srgbClr val="DD8047"/>
              </a:buClr>
              <a:buSzPct val="75000"/>
              <a:buFontTx/>
              <a:buChar char="■"/>
              <a:defRPr sz="2900">
                <a:latin typeface="Tw Cen MT"/>
                <a:ea typeface="Tw Cen MT"/>
                <a:cs typeface="Tw Cen MT"/>
                <a:sym typeface="Tw Cen MT"/>
              </a:defRPr>
            </a:lvl4pPr>
            <a:lvl5pPr marL="1931670" indent="-331469" defTabSz="914400">
              <a:buClr>
                <a:srgbClr val="DD8047"/>
              </a:buClr>
              <a:buSzPct val="65000"/>
              <a:buFontTx/>
              <a:buChar char="■"/>
              <a:defRPr sz="290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1" name="Slide Number"/>
          <p:cNvSpPr txBox="1"/>
          <p:nvPr>
            <p:ph type="sldNum" sz="quarter" idx="2"/>
          </p:nvPr>
        </p:nvSpPr>
        <p:spPr>
          <a:xfrm>
            <a:off x="120261" y="1253490"/>
            <a:ext cx="292878" cy="28193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1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Body Level One…"/>
          <p:cNvSpPr txBox="1"/>
          <p:nvPr>
            <p:ph type="body" sz="quarter" idx="1"/>
          </p:nvPr>
        </p:nvSpPr>
        <p:spPr>
          <a:xfrm>
            <a:off x="1371600" y="2743200"/>
            <a:ext cx="7123115" cy="1673225"/>
          </a:xfrm>
          <a:prstGeom prst="rect">
            <a:avLst/>
          </a:prstGeom>
        </p:spPr>
        <p:txBody>
          <a:bodyPr/>
          <a:lstStyle>
            <a:lvl1pPr marL="0" indent="0" defTabSz="914400">
              <a:buSzTx/>
              <a:buFontTx/>
              <a:buNone/>
              <a:defRPr sz="28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marL="0" indent="0" defTabSz="914400">
              <a:buSzTx/>
              <a:buFontTx/>
              <a:buNone/>
              <a:defRPr sz="28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marL="0" indent="0" defTabSz="914400">
              <a:buSzTx/>
              <a:buFontTx/>
              <a:buNone/>
              <a:defRPr sz="28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marL="0" indent="0" defTabSz="914400">
              <a:buSzTx/>
              <a:buFontTx/>
              <a:buNone/>
              <a:defRPr sz="28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marL="0" indent="0" defTabSz="914400">
              <a:buSzTx/>
              <a:buFontTx/>
              <a:buNone/>
              <a:defRPr sz="28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9" name="Rectangle 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40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41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42" name="Title Text"/>
          <p:cNvSpPr txBox="1"/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 defTabSz="914400">
              <a:defRPr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43" name="Slide Number"/>
          <p:cNvSpPr txBox="1"/>
          <p:nvPr>
            <p:ph type="sldNum" sz="quarter" idx="2"/>
          </p:nvPr>
        </p:nvSpPr>
        <p:spPr>
          <a:xfrm>
            <a:off x="433854" y="1886269"/>
            <a:ext cx="427692" cy="434339"/>
          </a:xfrm>
          <a:prstGeom prst="rect">
            <a:avLst/>
          </a:prstGeom>
        </p:spPr>
        <p:txBody>
          <a:bodyPr/>
          <a:lstStyle>
            <a:lvl1pPr algn="ctr">
              <a:defRPr b="1" sz="2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Rectangle 6"/>
          <p:cNvSpPr/>
          <p:nvPr/>
        </p:nvSpPr>
        <p:spPr>
          <a:xfrm>
            <a:off x="0" y="1234438"/>
            <a:ext cx="9144000" cy="3200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51" name="Rectangle 7"/>
          <p:cNvSpPr/>
          <p:nvPr/>
        </p:nvSpPr>
        <p:spPr>
          <a:xfrm>
            <a:off x="0" y="1280160"/>
            <a:ext cx="533400" cy="228602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52" name="Rectangle 8"/>
          <p:cNvSpPr/>
          <p:nvPr/>
        </p:nvSpPr>
        <p:spPr>
          <a:xfrm>
            <a:off x="590550" y="1280160"/>
            <a:ext cx="8553450" cy="228602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53" name="Title Text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>
            <a:lvl1pPr algn="l" defTabSz="914400">
              <a:defRPr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4" name="Body Level One…"/>
          <p:cNvSpPr txBox="1"/>
          <p:nvPr>
            <p:ph type="body" sz="half" idx="1"/>
          </p:nvPr>
        </p:nvSpPr>
        <p:spPr>
          <a:xfrm>
            <a:off x="609600" y="1589567"/>
            <a:ext cx="3886200" cy="4572002"/>
          </a:xfrm>
          <a:prstGeom prst="rect">
            <a:avLst/>
          </a:prstGeom>
        </p:spPr>
        <p:txBody>
          <a:bodyPr/>
          <a:lstStyle>
            <a:lvl1pPr marL="320040" indent="-320040" defTabSz="914400">
              <a:buClr>
                <a:srgbClr val="DD8047"/>
              </a:buClr>
              <a:buSzPct val="60000"/>
              <a:buFontTx/>
              <a:buChar char="◻"/>
              <a:defRPr sz="2900">
                <a:latin typeface="Tw Cen MT"/>
                <a:ea typeface="Tw Cen MT"/>
                <a:cs typeface="Tw Cen MT"/>
                <a:sym typeface="Tw Cen MT"/>
              </a:defRPr>
            </a:lvl1pPr>
            <a:lvl2pPr marL="671732" indent="-305971" defTabSz="914400">
              <a:buClr>
                <a:srgbClr val="DD8047"/>
              </a:buClr>
              <a:buSzPct val="70000"/>
              <a:buFontTx/>
              <a:buChar char="¤"/>
              <a:defRPr sz="2900">
                <a:latin typeface="Tw Cen MT"/>
                <a:ea typeface="Tw Cen MT"/>
                <a:cs typeface="Tw Cen MT"/>
                <a:sym typeface="Tw Cen MT"/>
              </a:defRPr>
            </a:lvl2pPr>
            <a:lvl3pPr marL="974033" indent="-288234" defTabSz="914400">
              <a:buClr>
                <a:srgbClr val="DD8047"/>
              </a:buClr>
              <a:buSzPct val="75000"/>
              <a:buFontTx/>
              <a:buChar char="■"/>
              <a:defRPr sz="2900">
                <a:latin typeface="Tw Cen MT"/>
                <a:ea typeface="Tw Cen MT"/>
                <a:cs typeface="Tw Cen MT"/>
                <a:sym typeface="Tw Cen MT"/>
              </a:defRPr>
            </a:lvl3pPr>
            <a:lvl4pPr marL="1474469" indent="-331469" defTabSz="914400">
              <a:buClr>
                <a:srgbClr val="DD8047"/>
              </a:buClr>
              <a:buSzPct val="75000"/>
              <a:buFontTx/>
              <a:buChar char="■"/>
              <a:defRPr sz="2900">
                <a:latin typeface="Tw Cen MT"/>
                <a:ea typeface="Tw Cen MT"/>
                <a:cs typeface="Tw Cen MT"/>
                <a:sym typeface="Tw Cen MT"/>
              </a:defRPr>
            </a:lvl4pPr>
            <a:lvl5pPr marL="1931670" indent="-331469" defTabSz="914400">
              <a:buClr>
                <a:srgbClr val="DD8047"/>
              </a:buClr>
              <a:buSzPct val="65000"/>
              <a:buFontTx/>
              <a:buChar char="■"/>
              <a:defRPr sz="290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5" name="Slide Number"/>
          <p:cNvSpPr txBox="1"/>
          <p:nvPr>
            <p:ph type="sldNum" sz="quarter" idx="2"/>
          </p:nvPr>
        </p:nvSpPr>
        <p:spPr>
          <a:xfrm>
            <a:off x="120261" y="1253490"/>
            <a:ext cx="292878" cy="28193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1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Rectangle 6"/>
          <p:cNvSpPr/>
          <p:nvPr/>
        </p:nvSpPr>
        <p:spPr>
          <a:xfrm>
            <a:off x="0" y="1234438"/>
            <a:ext cx="9144000" cy="3200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63" name="Rectangle 7"/>
          <p:cNvSpPr/>
          <p:nvPr/>
        </p:nvSpPr>
        <p:spPr>
          <a:xfrm>
            <a:off x="0" y="1280160"/>
            <a:ext cx="533400" cy="228602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64" name="Rectangle 8"/>
          <p:cNvSpPr/>
          <p:nvPr/>
        </p:nvSpPr>
        <p:spPr>
          <a:xfrm>
            <a:off x="590550" y="1280160"/>
            <a:ext cx="8553450" cy="228602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65" name="Title Text"/>
          <p:cNvSpPr txBox="1"/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/>
          <a:lstStyle>
            <a:lvl1pPr algn="l" defTabSz="914400">
              <a:defRPr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66" name="Body Level One…"/>
          <p:cNvSpPr txBox="1"/>
          <p:nvPr>
            <p:ph type="body" sz="half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 marL="320040" indent="-320040" defTabSz="914400">
              <a:buClr>
                <a:srgbClr val="DD8047"/>
              </a:buClr>
              <a:buSzPct val="60000"/>
              <a:buFontTx/>
              <a:buChar char="◻"/>
              <a:defRPr sz="2900">
                <a:latin typeface="Tw Cen MT"/>
                <a:ea typeface="Tw Cen MT"/>
                <a:cs typeface="Tw Cen MT"/>
                <a:sym typeface="Tw Cen MT"/>
              </a:defRPr>
            </a:lvl1pPr>
            <a:lvl2pPr marL="671732" indent="-305971" defTabSz="914400">
              <a:buClr>
                <a:srgbClr val="DD8047"/>
              </a:buClr>
              <a:buSzPct val="70000"/>
              <a:buFontTx/>
              <a:buChar char="¤"/>
              <a:defRPr sz="2900">
                <a:latin typeface="Tw Cen MT"/>
                <a:ea typeface="Tw Cen MT"/>
                <a:cs typeface="Tw Cen MT"/>
                <a:sym typeface="Tw Cen MT"/>
              </a:defRPr>
            </a:lvl2pPr>
            <a:lvl3pPr marL="974033" indent="-288234" defTabSz="914400">
              <a:buClr>
                <a:srgbClr val="DD8047"/>
              </a:buClr>
              <a:buSzPct val="75000"/>
              <a:buFontTx/>
              <a:buChar char="■"/>
              <a:defRPr sz="2900">
                <a:latin typeface="Tw Cen MT"/>
                <a:ea typeface="Tw Cen MT"/>
                <a:cs typeface="Tw Cen MT"/>
                <a:sym typeface="Tw Cen MT"/>
              </a:defRPr>
            </a:lvl3pPr>
            <a:lvl4pPr marL="1474469" indent="-331469" defTabSz="914400">
              <a:buClr>
                <a:srgbClr val="DD8047"/>
              </a:buClr>
              <a:buSzPct val="75000"/>
              <a:buFontTx/>
              <a:buChar char="■"/>
              <a:defRPr sz="2900">
                <a:latin typeface="Tw Cen MT"/>
                <a:ea typeface="Tw Cen MT"/>
                <a:cs typeface="Tw Cen MT"/>
                <a:sym typeface="Tw Cen MT"/>
              </a:defRPr>
            </a:lvl4pPr>
            <a:lvl5pPr marL="1931670" indent="-331469" defTabSz="914400">
              <a:buClr>
                <a:srgbClr val="DD8047"/>
              </a:buClr>
              <a:buSzPct val="65000"/>
              <a:buFontTx/>
              <a:buChar char="■"/>
              <a:defRPr sz="290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7" name="Text Placeholder 15"/>
          <p:cNvSpPr/>
          <p:nvPr>
            <p:ph type="body" sz="quarter" idx="21"/>
          </p:nvPr>
        </p:nvSpPr>
        <p:spPr>
          <a:xfrm>
            <a:off x="609600" y="1752599"/>
            <a:ext cx="3886200" cy="640083"/>
          </a:xfrm>
          <a:prstGeom prst="rect">
            <a:avLst/>
          </a:prstGeom>
          <a:solidFill>
            <a:srgbClr val="DD8047"/>
          </a:solidFill>
        </p:spPr>
        <p:txBody>
          <a:bodyPr anchor="ctr"/>
          <a:lstStyle/>
          <a:p>
            <a:pPr/>
          </a:p>
        </p:txBody>
      </p:sp>
      <p:sp>
        <p:nvSpPr>
          <p:cNvPr id="568" name="Text Placeholder 14"/>
          <p:cNvSpPr/>
          <p:nvPr>
            <p:ph type="body" sz="quarter" idx="22"/>
          </p:nvPr>
        </p:nvSpPr>
        <p:spPr>
          <a:xfrm>
            <a:off x="4800600" y="1752599"/>
            <a:ext cx="3886200" cy="640083"/>
          </a:xfrm>
          <a:prstGeom prst="rect">
            <a:avLst/>
          </a:prstGeom>
          <a:solidFill>
            <a:srgbClr val="D8B25C"/>
          </a:solidFill>
        </p:spPr>
        <p:txBody>
          <a:bodyPr anchor="ctr"/>
          <a:lstStyle/>
          <a:p>
            <a:pPr/>
          </a:p>
        </p:txBody>
      </p:sp>
      <p:sp>
        <p:nvSpPr>
          <p:cNvPr id="569" name="Slide Number"/>
          <p:cNvSpPr txBox="1"/>
          <p:nvPr>
            <p:ph type="sldNum" sz="quarter" idx="2"/>
          </p:nvPr>
        </p:nvSpPr>
        <p:spPr>
          <a:xfrm>
            <a:off x="120261" y="1253490"/>
            <a:ext cx="292878" cy="28193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1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Rectangle 6"/>
          <p:cNvSpPr/>
          <p:nvPr/>
        </p:nvSpPr>
        <p:spPr>
          <a:xfrm>
            <a:off x="0" y="1234438"/>
            <a:ext cx="9144000" cy="3200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77" name="Rectangle 7"/>
          <p:cNvSpPr/>
          <p:nvPr/>
        </p:nvSpPr>
        <p:spPr>
          <a:xfrm>
            <a:off x="0" y="1280160"/>
            <a:ext cx="533400" cy="228602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78" name="Rectangle 8"/>
          <p:cNvSpPr/>
          <p:nvPr/>
        </p:nvSpPr>
        <p:spPr>
          <a:xfrm>
            <a:off x="590550" y="1280160"/>
            <a:ext cx="8553450" cy="228602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79" name="Title Text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>
            <a:lvl1pPr algn="l" defTabSz="914400">
              <a:defRPr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0" name="Slide Number"/>
          <p:cNvSpPr txBox="1"/>
          <p:nvPr>
            <p:ph type="sldNum" sz="quarter" idx="2"/>
          </p:nvPr>
        </p:nvSpPr>
        <p:spPr>
          <a:xfrm>
            <a:off x="120261" y="1253490"/>
            <a:ext cx="292878" cy="28193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1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lide Number"/>
          <p:cNvSpPr txBox="1"/>
          <p:nvPr>
            <p:ph type="sldNum" sz="quarter" idx="2"/>
          </p:nvPr>
        </p:nvSpPr>
        <p:spPr>
          <a:xfrm>
            <a:off x="120261" y="6297930"/>
            <a:ext cx="292878" cy="28193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14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Rectangle 6"/>
          <p:cNvSpPr/>
          <p:nvPr/>
        </p:nvSpPr>
        <p:spPr>
          <a:xfrm>
            <a:off x="0" y="1234438"/>
            <a:ext cx="9144000" cy="3200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95" name="Rectangle 7"/>
          <p:cNvSpPr/>
          <p:nvPr/>
        </p:nvSpPr>
        <p:spPr>
          <a:xfrm>
            <a:off x="0" y="1280160"/>
            <a:ext cx="533400" cy="228602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96" name="Rectangle 8"/>
          <p:cNvSpPr/>
          <p:nvPr/>
        </p:nvSpPr>
        <p:spPr>
          <a:xfrm>
            <a:off x="590550" y="1280160"/>
            <a:ext cx="8553450" cy="228602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97" name="Title Text"/>
          <p:cNvSpPr txBox="1"/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/>
          <a:lstStyle>
            <a:lvl1pPr algn="l" defTabSz="914400">
              <a:defRPr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98" name="Body Level One…"/>
          <p:cNvSpPr txBox="1"/>
          <p:nvPr>
            <p:ph type="body" sz="quarter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DD8047"/>
          </a:solidFill>
          <a:ln w="50800" cap="sq">
            <a:solidFill>
              <a:srgbClr val="DD8047"/>
            </a:solidFill>
            <a:miter lim="800000"/>
          </a:ln>
        </p:spPr>
        <p:txBody>
          <a:bodyPr lIns="91438" tIns="91438" rIns="91438" bIns="91438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marL="0" indent="0" defTabSz="914400">
              <a:spcBef>
                <a:spcPts val="100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marL="0" indent="0" defTabSz="914400">
              <a:spcBef>
                <a:spcPts val="100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marL="0" indent="0" defTabSz="914400">
              <a:spcBef>
                <a:spcPts val="100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marL="0" indent="0" defTabSz="914400">
              <a:spcBef>
                <a:spcPts val="100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9" name="Slide Number"/>
          <p:cNvSpPr txBox="1"/>
          <p:nvPr>
            <p:ph type="sldNum" sz="quarter" idx="2"/>
          </p:nvPr>
        </p:nvSpPr>
        <p:spPr>
          <a:xfrm>
            <a:off x="120261" y="1253490"/>
            <a:ext cx="292878" cy="28193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1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Body Level One…"/>
          <p:cNvSpPr txBox="1"/>
          <p:nvPr>
            <p:ph type="body" sz="quarter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 defTabSz="914400">
              <a:buSzTx/>
              <a:buFontTx/>
              <a:buNone/>
              <a:defRPr sz="1700">
                <a:latin typeface="Tw Cen MT"/>
                <a:ea typeface="Tw Cen MT"/>
                <a:cs typeface="Tw Cen MT"/>
                <a:sym typeface="Tw Cen MT"/>
              </a:defRPr>
            </a:lvl1pPr>
            <a:lvl2pPr marL="0" indent="0" defTabSz="914400">
              <a:buSzTx/>
              <a:buFontTx/>
              <a:buNone/>
              <a:defRPr sz="1700">
                <a:latin typeface="Tw Cen MT"/>
                <a:ea typeface="Tw Cen MT"/>
                <a:cs typeface="Tw Cen MT"/>
                <a:sym typeface="Tw Cen MT"/>
              </a:defRPr>
            </a:lvl2pPr>
            <a:lvl3pPr marL="0" indent="0" defTabSz="914400">
              <a:buSzTx/>
              <a:buFontTx/>
              <a:buNone/>
              <a:defRPr sz="1700">
                <a:latin typeface="Tw Cen MT"/>
                <a:ea typeface="Tw Cen MT"/>
                <a:cs typeface="Tw Cen MT"/>
                <a:sym typeface="Tw Cen MT"/>
              </a:defRPr>
            </a:lvl3pPr>
            <a:lvl4pPr marL="0" indent="0" defTabSz="914400">
              <a:buSzTx/>
              <a:buFontTx/>
              <a:buNone/>
              <a:defRPr sz="1700">
                <a:latin typeface="Tw Cen MT"/>
                <a:ea typeface="Tw Cen MT"/>
                <a:cs typeface="Tw Cen MT"/>
                <a:sym typeface="Tw Cen MT"/>
              </a:defRPr>
            </a:lvl4pPr>
            <a:lvl5pPr marL="0" indent="0" defTabSz="914400">
              <a:buSzTx/>
              <a:buFontTx/>
              <a:buNone/>
              <a:defRPr sz="170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7" name="Rectangle 7"/>
          <p:cNvSpPr/>
          <p:nvPr/>
        </p:nvSpPr>
        <p:spPr>
          <a:xfrm>
            <a:off x="-9145" y="4572000"/>
            <a:ext cx="9144001" cy="8869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08" name="Rectangle 8"/>
          <p:cNvSpPr/>
          <p:nvPr/>
        </p:nvSpPr>
        <p:spPr>
          <a:xfrm>
            <a:off x="-9145" y="4663440"/>
            <a:ext cx="1463042" cy="713234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09" name="Rectangle 9"/>
          <p:cNvSpPr/>
          <p:nvPr/>
        </p:nvSpPr>
        <p:spPr>
          <a:xfrm>
            <a:off x="1545335" y="4654296"/>
            <a:ext cx="7598665" cy="713234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10" name="Title Text"/>
          <p:cNvSpPr txBox="1"/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/>
          <a:lstStyle>
            <a:lvl1pPr algn="l" defTabSz="914400">
              <a:defRPr sz="2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11" name="Rectangle 10"/>
          <p:cNvSpPr/>
          <p:nvPr/>
        </p:nvSpPr>
        <p:spPr>
          <a:xfrm>
            <a:off x="1447799" y="0"/>
            <a:ext cx="100587" cy="68671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12" name="Picture Placeholder 2"/>
          <p:cNvSpPr/>
          <p:nvPr>
            <p:ph type="pic" idx="21"/>
          </p:nvPr>
        </p:nvSpPr>
        <p:spPr>
          <a:xfrm>
            <a:off x="1560574" y="0"/>
            <a:ext cx="7583426" cy="45689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3" name="Slide Number"/>
          <p:cNvSpPr txBox="1"/>
          <p:nvPr>
            <p:ph type="sldNum" sz="quarter" idx="2"/>
          </p:nvPr>
        </p:nvSpPr>
        <p:spPr>
          <a:xfrm>
            <a:off x="483092" y="4756468"/>
            <a:ext cx="481616" cy="48513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2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Rectangle 6"/>
          <p:cNvSpPr/>
          <p:nvPr/>
        </p:nvSpPr>
        <p:spPr>
          <a:xfrm>
            <a:off x="0" y="1234438"/>
            <a:ext cx="9144000" cy="3200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21" name="Rectangle 7"/>
          <p:cNvSpPr/>
          <p:nvPr/>
        </p:nvSpPr>
        <p:spPr>
          <a:xfrm>
            <a:off x="0" y="1280160"/>
            <a:ext cx="533400" cy="228602"/>
          </a:xfrm>
          <a:prstGeom prst="rect">
            <a:avLst/>
          </a:prstGeom>
          <a:solidFill>
            <a:srgbClr val="DD804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22" name="Rectangle 8"/>
          <p:cNvSpPr/>
          <p:nvPr/>
        </p:nvSpPr>
        <p:spPr>
          <a:xfrm>
            <a:off x="590550" y="1280160"/>
            <a:ext cx="8553450" cy="228602"/>
          </a:xfrm>
          <a:prstGeom prst="rect">
            <a:avLst/>
          </a:prstGeom>
          <a:solidFill>
            <a:srgbClr val="94B6D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b="1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23" name="Title Text"/>
          <p:cNvSpPr txBox="1"/>
          <p:nvPr>
            <p:ph type="title"/>
          </p:nvPr>
        </p:nvSpPr>
        <p:spPr>
          <a:xfrm>
            <a:off x="304800" y="152400"/>
            <a:ext cx="8534400" cy="1143000"/>
          </a:xfrm>
          <a:prstGeom prst="rect">
            <a:avLst/>
          </a:prstGeom>
        </p:spPr>
        <p:txBody>
          <a:bodyPr/>
          <a:lstStyle>
            <a:lvl1pPr algn="l" defTabSz="914400">
              <a:defRPr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24" name="Body Level One…"/>
          <p:cNvSpPr txBox="1"/>
          <p:nvPr>
            <p:ph type="body" sz="half" idx="1"/>
          </p:nvPr>
        </p:nvSpPr>
        <p:spPr>
          <a:xfrm>
            <a:off x="685800" y="1524000"/>
            <a:ext cx="3810000" cy="4572000"/>
          </a:xfrm>
          <a:prstGeom prst="rect">
            <a:avLst/>
          </a:prstGeom>
        </p:spPr>
        <p:txBody>
          <a:bodyPr/>
          <a:lstStyle>
            <a:lvl1pPr marL="320040" indent="-320040" defTabSz="914400">
              <a:buClr>
                <a:srgbClr val="DD8047"/>
              </a:buClr>
              <a:buSzPct val="60000"/>
              <a:buFontTx/>
              <a:buChar char="◻"/>
              <a:defRPr sz="2900">
                <a:latin typeface="Tw Cen MT"/>
                <a:ea typeface="Tw Cen MT"/>
                <a:cs typeface="Tw Cen MT"/>
                <a:sym typeface="Tw Cen MT"/>
              </a:defRPr>
            </a:lvl1pPr>
            <a:lvl2pPr marL="671732" indent="-305971" defTabSz="914400">
              <a:buClr>
                <a:srgbClr val="DD8047"/>
              </a:buClr>
              <a:buSzPct val="70000"/>
              <a:buFontTx/>
              <a:buChar char="¤"/>
              <a:defRPr sz="2900">
                <a:latin typeface="Tw Cen MT"/>
                <a:ea typeface="Tw Cen MT"/>
                <a:cs typeface="Tw Cen MT"/>
                <a:sym typeface="Tw Cen MT"/>
              </a:defRPr>
            </a:lvl2pPr>
            <a:lvl3pPr marL="974033" indent="-288234" defTabSz="914400">
              <a:buClr>
                <a:srgbClr val="DD8047"/>
              </a:buClr>
              <a:buSzPct val="75000"/>
              <a:buFontTx/>
              <a:buChar char="■"/>
              <a:defRPr sz="2900">
                <a:latin typeface="Tw Cen MT"/>
                <a:ea typeface="Tw Cen MT"/>
                <a:cs typeface="Tw Cen MT"/>
                <a:sym typeface="Tw Cen MT"/>
              </a:defRPr>
            </a:lvl3pPr>
            <a:lvl4pPr marL="1474469" indent="-331469" defTabSz="914400">
              <a:buClr>
                <a:srgbClr val="DD8047"/>
              </a:buClr>
              <a:buSzPct val="75000"/>
              <a:buFontTx/>
              <a:buChar char="■"/>
              <a:defRPr sz="2900">
                <a:latin typeface="Tw Cen MT"/>
                <a:ea typeface="Tw Cen MT"/>
                <a:cs typeface="Tw Cen MT"/>
                <a:sym typeface="Tw Cen MT"/>
              </a:defRPr>
            </a:lvl4pPr>
            <a:lvl5pPr marL="1931670" indent="-331469" defTabSz="914400">
              <a:buClr>
                <a:srgbClr val="DD8047"/>
              </a:buClr>
              <a:buSzPct val="65000"/>
              <a:buFontTx/>
              <a:buChar char="■"/>
              <a:defRPr sz="290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5" name="Slide Number"/>
          <p:cNvSpPr txBox="1"/>
          <p:nvPr>
            <p:ph type="sldNum" sz="quarter" idx="2"/>
          </p:nvPr>
        </p:nvSpPr>
        <p:spPr>
          <a:xfrm>
            <a:off x="7359261" y="6412230"/>
            <a:ext cx="292878" cy="28193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b="1" sz="1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21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6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0"/>
            <a:ext cx="8229600" cy="923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192973"/>
            <a:ext cx="8229600" cy="496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13742" y="6397943"/>
            <a:ext cx="273058" cy="2819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3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3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3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3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3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jpe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jpe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jpe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jpe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6.png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Information Extraction</a:t>
            </a:r>
            <a:br/>
            <a:r>
              <a:rPr sz="2400"/>
              <a:t>Lecture 4 – Named Entity Recognition II</a:t>
            </a:r>
          </a:p>
        </p:txBody>
      </p:sp>
      <p:sp>
        <p:nvSpPr>
          <p:cNvPr id="635" name="Subtitle 2"/>
          <p:cNvSpPr txBox="1"/>
          <p:nvPr>
            <p:ph type="subTitle" sz="half" idx="1"/>
          </p:nvPr>
        </p:nvSpPr>
        <p:spPr>
          <a:xfrm>
            <a:off x="372731" y="3886201"/>
            <a:ext cx="8448580" cy="222974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CIS, LMU München</a:t>
            </a:r>
          </a:p>
          <a:p>
            <a:pPr>
              <a:lnSpc>
                <a:spcPct val="90000"/>
              </a:lnSpc>
            </a:pPr>
            <a:r>
              <a:t>Winter Semester 2022-2023</a:t>
            </a:r>
          </a:p>
          <a:p>
            <a:pPr>
              <a:lnSpc>
                <a:spcPct val="90000"/>
              </a:lnSpc>
            </a:pPr>
            <a:r>
              <a:t> </a:t>
            </a:r>
            <a:br/>
            <a:r>
              <a:t>Prof. Dr. Alexander Fraser, CIS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Rectangle 2"/>
          <p:cNvSpPr txBox="1"/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Relevant vs. Retrieved Documents</a:t>
            </a:r>
          </a:p>
        </p:txBody>
      </p:sp>
      <p:grpSp>
        <p:nvGrpSpPr>
          <p:cNvPr id="692" name="Group 10"/>
          <p:cNvGrpSpPr/>
          <p:nvPr/>
        </p:nvGrpSpPr>
        <p:grpSpPr>
          <a:xfrm>
            <a:off x="762000" y="1828799"/>
            <a:ext cx="6858000" cy="3917079"/>
            <a:chOff x="0" y="0"/>
            <a:chExt cx="6858000" cy="3917077"/>
          </a:xfrm>
        </p:grpSpPr>
        <p:sp>
          <p:nvSpPr>
            <p:cNvPr id="686" name="Oval 3"/>
            <p:cNvSpPr/>
            <p:nvPr/>
          </p:nvSpPr>
          <p:spPr>
            <a:xfrm>
              <a:off x="1295400" y="228599"/>
              <a:ext cx="4876801" cy="1828803"/>
            </a:xfrm>
            <a:prstGeom prst="ellipse">
              <a:avLst/>
            </a:prstGeom>
            <a:noFill/>
            <a:ln w="38100" cap="flat">
              <a:solidFill>
                <a:srgbClr val="FFCC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914400"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687" name="Oval 4"/>
            <p:cNvSpPr/>
            <p:nvPr/>
          </p:nvSpPr>
          <p:spPr>
            <a:xfrm rot="19926658">
              <a:off x="533400" y="1142999"/>
              <a:ext cx="4495801" cy="1828803"/>
            </a:xfrm>
            <a:prstGeom prst="ellipse">
              <a:avLst/>
            </a:prstGeom>
            <a:noFill/>
            <a:ln w="38100" cap="flat">
              <a:solidFill>
                <a:srgbClr val="CCCC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88" name="Text Box 5"/>
            <p:cNvSpPr txBox="1"/>
            <p:nvPr/>
          </p:nvSpPr>
          <p:spPr>
            <a:xfrm>
              <a:off x="1341118" y="2743200"/>
              <a:ext cx="1106621" cy="375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defTabSz="914400">
                <a:defRPr sz="2000">
                  <a:solidFill>
                    <a:srgbClr val="CCCC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Relevant</a:t>
              </a:r>
            </a:p>
          </p:txBody>
        </p:sp>
        <p:sp>
          <p:nvSpPr>
            <p:cNvPr id="689" name="Text Box 6"/>
            <p:cNvSpPr txBox="1"/>
            <p:nvPr/>
          </p:nvSpPr>
          <p:spPr>
            <a:xfrm>
              <a:off x="4770119" y="685800"/>
              <a:ext cx="1492888" cy="375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914400">
                <a:defRPr sz="2000">
                  <a:solidFill>
                    <a:srgbClr val="FFCC9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Retrieved</a:t>
              </a:r>
            </a:p>
          </p:txBody>
        </p:sp>
        <p:sp>
          <p:nvSpPr>
            <p:cNvPr id="690" name="Rectangle 7"/>
            <p:cNvSpPr/>
            <p:nvPr/>
          </p:nvSpPr>
          <p:spPr>
            <a:xfrm>
              <a:off x="0" y="-1"/>
              <a:ext cx="6858000" cy="3810003"/>
            </a:xfrm>
            <a:prstGeom prst="rect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914400"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691" name="Text Box 8"/>
            <p:cNvSpPr txBox="1"/>
            <p:nvPr/>
          </p:nvSpPr>
          <p:spPr>
            <a:xfrm>
              <a:off x="3703319" y="2998787"/>
              <a:ext cx="2390287" cy="421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defTabSz="914400">
                <a:defRPr b="1" sz="2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All docs available</a:t>
              </a:r>
            </a:p>
          </p:txBody>
        </p:sp>
      </p:grpSp>
      <p:sp>
        <p:nvSpPr>
          <p:cNvPr id="693" name="Text Box 9"/>
          <p:cNvSpPr txBox="1"/>
          <p:nvPr/>
        </p:nvSpPr>
        <p:spPr>
          <a:xfrm>
            <a:off x="3246118" y="6019800"/>
            <a:ext cx="1950551" cy="482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Set approach</a:t>
            </a:r>
          </a:p>
        </p:txBody>
      </p:sp>
      <p:sp>
        <p:nvSpPr>
          <p:cNvPr id="694" name="TextBox 10"/>
          <p:cNvSpPr txBox="1"/>
          <p:nvPr/>
        </p:nvSpPr>
        <p:spPr>
          <a:xfrm>
            <a:off x="7881556" y="6618665"/>
            <a:ext cx="1128902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Rectangle 2"/>
          <p:cNvSpPr txBox="1"/>
          <p:nvPr>
            <p:ph type="title"/>
          </p:nvPr>
        </p:nvSpPr>
        <p:spPr>
          <a:xfrm>
            <a:off x="685800" y="0"/>
            <a:ext cx="8001000" cy="83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Contingency table of relevant and retrieved documents</a:t>
            </a:r>
          </a:p>
        </p:txBody>
      </p:sp>
      <p:sp>
        <p:nvSpPr>
          <p:cNvPr id="697" name="Text Box 8"/>
          <p:cNvSpPr txBox="1"/>
          <p:nvPr>
            <p:ph type="body" sz="quarter" idx="1"/>
          </p:nvPr>
        </p:nvSpPr>
        <p:spPr>
          <a:xfrm>
            <a:off x="838200" y="5715000"/>
            <a:ext cx="6096000" cy="990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t>Precision: P= 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Ret</a:t>
            </a:r>
            <a:r>
              <a:rPr baseline="-25000">
                <a:latin typeface="Times Roman"/>
                <a:ea typeface="Times Roman"/>
                <a:cs typeface="Times Roman"/>
                <a:sym typeface="Times Roman"/>
              </a:rPr>
              <a:t>Rel</a:t>
            </a:r>
            <a:r>
              <a:t> / Retrieved </a:t>
            </a:r>
          </a:p>
          <a:p>
            <a:pPr>
              <a:spcBef>
                <a:spcPts val="400"/>
              </a:spcBef>
              <a:defRPr sz="2000"/>
            </a:pPr>
            <a:r>
              <a:t>Recall: R = 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Ret</a:t>
            </a:r>
            <a:r>
              <a:rPr baseline="-25000">
                <a:latin typeface="Times Roman"/>
                <a:ea typeface="Times Roman"/>
                <a:cs typeface="Times Roman"/>
                <a:sym typeface="Times Roman"/>
              </a:rPr>
              <a:t>Rel</a:t>
            </a:r>
            <a:r>
              <a:t> / Relevant</a:t>
            </a:r>
          </a:p>
        </p:txBody>
      </p:sp>
      <p:grpSp>
        <p:nvGrpSpPr>
          <p:cNvPr id="700" name="Rectangle 3"/>
          <p:cNvGrpSpPr/>
          <p:nvPr/>
        </p:nvGrpSpPr>
        <p:grpSpPr>
          <a:xfrm>
            <a:off x="3200400" y="1997075"/>
            <a:ext cx="1371600" cy="1219200"/>
            <a:chOff x="0" y="0"/>
            <a:chExt cx="1371600" cy="1219200"/>
          </a:xfrm>
        </p:grpSpPr>
        <p:sp>
          <p:nvSpPr>
            <p:cNvPr id="698" name="Rectangle"/>
            <p:cNvSpPr/>
            <p:nvPr/>
          </p:nvSpPr>
          <p:spPr>
            <a:xfrm>
              <a:off x="0" y="0"/>
              <a:ext cx="1371600" cy="1219200"/>
            </a:xfrm>
            <a:prstGeom prst="rect">
              <a:avLst/>
            </a:prstGeom>
            <a:solidFill>
              <a:srgbClr val="00CC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2000">
                  <a:latin typeface="Times Roman"/>
                  <a:ea typeface="Times Roman"/>
                  <a:cs typeface="Times Roman"/>
                  <a:sym typeface="Times Roman"/>
                </a:defRPr>
              </a:pPr>
            </a:p>
          </p:txBody>
        </p:sp>
        <p:sp>
          <p:nvSpPr>
            <p:cNvPr id="699" name="RetRel"/>
            <p:cNvSpPr txBox="1"/>
            <p:nvPr/>
          </p:nvSpPr>
          <p:spPr>
            <a:xfrm>
              <a:off x="339793" y="387348"/>
              <a:ext cx="692011" cy="444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 defTabSz="914400">
                <a:defRPr sz="2000"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Ret</a:t>
              </a:r>
              <a:r>
                <a:rPr baseline="-25000"/>
                <a:t>Rel</a:t>
              </a:r>
            </a:p>
          </p:txBody>
        </p:sp>
      </p:grpSp>
      <p:grpSp>
        <p:nvGrpSpPr>
          <p:cNvPr id="703" name="Rectangle 4"/>
          <p:cNvGrpSpPr/>
          <p:nvPr/>
        </p:nvGrpSpPr>
        <p:grpSpPr>
          <a:xfrm>
            <a:off x="4572000" y="1997075"/>
            <a:ext cx="1371600" cy="1219200"/>
            <a:chOff x="0" y="0"/>
            <a:chExt cx="1371600" cy="1219200"/>
          </a:xfrm>
        </p:grpSpPr>
        <p:sp>
          <p:nvSpPr>
            <p:cNvPr id="701" name="Rectangle"/>
            <p:cNvSpPr/>
            <p:nvPr/>
          </p:nvSpPr>
          <p:spPr>
            <a:xfrm>
              <a:off x="0" y="0"/>
              <a:ext cx="1371600" cy="1219200"/>
            </a:xfrm>
            <a:prstGeom prst="rect">
              <a:avLst/>
            </a:prstGeom>
            <a:solidFill>
              <a:srgbClr val="990033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baseline="-25000" sz="2000">
                  <a:solidFill>
                    <a:srgbClr val="FF33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</a:p>
          </p:txBody>
        </p:sp>
        <p:sp>
          <p:nvSpPr>
            <p:cNvPr id="702" name="RetNotRel"/>
            <p:cNvSpPr txBox="1"/>
            <p:nvPr/>
          </p:nvSpPr>
          <p:spPr>
            <a:xfrm>
              <a:off x="212793" y="387348"/>
              <a:ext cx="946011" cy="444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 defTabSz="914400">
                <a:defRPr sz="2000">
                  <a:solidFill>
                    <a:srgbClr val="FF99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Ret</a:t>
              </a:r>
              <a:r>
                <a:rPr baseline="-25000"/>
                <a:t>NotRel</a:t>
              </a:r>
            </a:p>
          </p:txBody>
        </p:sp>
      </p:grpSp>
      <p:grpSp>
        <p:nvGrpSpPr>
          <p:cNvPr id="706" name="Rectangle 5"/>
          <p:cNvGrpSpPr/>
          <p:nvPr/>
        </p:nvGrpSpPr>
        <p:grpSpPr>
          <a:xfrm>
            <a:off x="3200400" y="3216275"/>
            <a:ext cx="1371600" cy="1219200"/>
            <a:chOff x="0" y="0"/>
            <a:chExt cx="1371600" cy="1219200"/>
          </a:xfrm>
        </p:grpSpPr>
        <p:sp>
          <p:nvSpPr>
            <p:cNvPr id="704" name="Rectangle"/>
            <p:cNvSpPr/>
            <p:nvPr/>
          </p:nvSpPr>
          <p:spPr>
            <a:xfrm>
              <a:off x="0" y="0"/>
              <a:ext cx="1371600" cy="1219200"/>
            </a:xfrm>
            <a:prstGeom prst="rect">
              <a:avLst/>
            </a:prstGeom>
            <a:solidFill>
              <a:srgbClr val="990033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baseline="-25000" sz="2400">
                  <a:latin typeface="Times Roman"/>
                  <a:ea typeface="Times Roman"/>
                  <a:cs typeface="Times Roman"/>
                  <a:sym typeface="Times Roman"/>
                </a:defRPr>
              </a:pPr>
            </a:p>
          </p:txBody>
        </p:sp>
        <p:sp>
          <p:nvSpPr>
            <p:cNvPr id="705" name="NotRetRel"/>
            <p:cNvSpPr txBox="1"/>
            <p:nvPr/>
          </p:nvSpPr>
          <p:spPr>
            <a:xfrm>
              <a:off x="149293" y="387348"/>
              <a:ext cx="1073011" cy="444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 defTabSz="914400">
                <a:defRPr sz="2000">
                  <a:solidFill>
                    <a:srgbClr val="FF99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NotRet</a:t>
              </a:r>
              <a:r>
                <a:rPr baseline="-25000"/>
                <a:t>Rel</a:t>
              </a:r>
            </a:p>
          </p:txBody>
        </p:sp>
      </p:grpSp>
      <p:grpSp>
        <p:nvGrpSpPr>
          <p:cNvPr id="709" name="Rectangle 6"/>
          <p:cNvGrpSpPr/>
          <p:nvPr/>
        </p:nvGrpSpPr>
        <p:grpSpPr>
          <a:xfrm>
            <a:off x="4572000" y="3216275"/>
            <a:ext cx="1371600" cy="1219200"/>
            <a:chOff x="0" y="0"/>
            <a:chExt cx="1371600" cy="1219200"/>
          </a:xfrm>
        </p:grpSpPr>
        <p:sp>
          <p:nvSpPr>
            <p:cNvPr id="707" name="Rectangle"/>
            <p:cNvSpPr/>
            <p:nvPr/>
          </p:nvSpPr>
          <p:spPr>
            <a:xfrm>
              <a:off x="0" y="0"/>
              <a:ext cx="1371600" cy="1219200"/>
            </a:xfrm>
            <a:prstGeom prst="rect">
              <a:avLst/>
            </a:prstGeom>
            <a:solidFill>
              <a:srgbClr val="00CC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baseline="-25000" sz="2400">
                  <a:latin typeface="Times Roman"/>
                  <a:ea typeface="Times Roman"/>
                  <a:cs typeface="Times Roman"/>
                  <a:sym typeface="Times Roman"/>
                </a:defRPr>
              </a:pPr>
            </a:p>
          </p:txBody>
        </p:sp>
        <p:sp>
          <p:nvSpPr>
            <p:cNvPr id="708" name="NotRetNotRel"/>
            <p:cNvSpPr txBox="1"/>
            <p:nvPr/>
          </p:nvSpPr>
          <p:spPr>
            <a:xfrm>
              <a:off x="22293" y="387348"/>
              <a:ext cx="1327011" cy="444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 defTabSz="914400">
                <a:defRPr sz="2000"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NotRet</a:t>
              </a:r>
              <a:r>
                <a:rPr baseline="-25000"/>
                <a:t>NotRel</a:t>
              </a:r>
            </a:p>
          </p:txBody>
        </p:sp>
      </p:grpSp>
      <p:sp>
        <p:nvSpPr>
          <p:cNvPr id="710" name="Text Box 7"/>
          <p:cNvSpPr txBox="1"/>
          <p:nvPr/>
        </p:nvSpPr>
        <p:spPr>
          <a:xfrm>
            <a:off x="6217918" y="2438400"/>
            <a:ext cx="2258303" cy="433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Ret = Ret</a:t>
            </a:r>
            <a:r>
              <a:rPr baseline="-25000"/>
              <a:t>Rel</a:t>
            </a:r>
            <a:r>
              <a:t> + Ret</a:t>
            </a:r>
            <a:r>
              <a:rPr baseline="-25000"/>
              <a:t>NotRel</a:t>
            </a:r>
            <a:r>
              <a:rPr sz="2000"/>
              <a:t> </a:t>
            </a:r>
          </a:p>
        </p:txBody>
      </p:sp>
      <p:sp>
        <p:nvSpPr>
          <p:cNvPr id="711" name="Text Box 9"/>
          <p:cNvSpPr txBox="1"/>
          <p:nvPr/>
        </p:nvSpPr>
        <p:spPr>
          <a:xfrm>
            <a:off x="1874518" y="4648199"/>
            <a:ext cx="2770767" cy="426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Relevant </a:t>
            </a:r>
            <a:r>
              <a:rPr sz="1600"/>
              <a:t>=</a:t>
            </a:r>
            <a:r>
              <a:t> Ret</a:t>
            </a:r>
            <a:r>
              <a:rPr baseline="-25000"/>
              <a:t>Rel </a:t>
            </a:r>
            <a:r>
              <a:t>+ NotRet</a:t>
            </a:r>
            <a:r>
              <a:rPr baseline="-25000"/>
              <a:t>Rel</a:t>
            </a:r>
          </a:p>
        </p:txBody>
      </p:sp>
      <p:sp>
        <p:nvSpPr>
          <p:cNvPr id="712" name="Text Box 10"/>
          <p:cNvSpPr txBox="1"/>
          <p:nvPr/>
        </p:nvSpPr>
        <p:spPr>
          <a:xfrm>
            <a:off x="4678043" y="1524000"/>
            <a:ext cx="725249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NotRel</a:t>
            </a:r>
          </a:p>
        </p:txBody>
      </p:sp>
      <p:sp>
        <p:nvSpPr>
          <p:cNvPr id="713" name="Text Box 11"/>
          <p:cNvSpPr txBox="1"/>
          <p:nvPr/>
        </p:nvSpPr>
        <p:spPr>
          <a:xfrm>
            <a:off x="3398518" y="1539875"/>
            <a:ext cx="409039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Rel</a:t>
            </a:r>
          </a:p>
        </p:txBody>
      </p:sp>
      <p:sp>
        <p:nvSpPr>
          <p:cNvPr id="714" name="Text Box 12"/>
          <p:cNvSpPr txBox="1"/>
          <p:nvPr/>
        </p:nvSpPr>
        <p:spPr>
          <a:xfrm>
            <a:off x="2331720" y="2362200"/>
            <a:ext cx="420349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Ret</a:t>
            </a:r>
          </a:p>
        </p:txBody>
      </p:sp>
      <p:sp>
        <p:nvSpPr>
          <p:cNvPr id="715" name="Text Box 13"/>
          <p:cNvSpPr txBox="1"/>
          <p:nvPr/>
        </p:nvSpPr>
        <p:spPr>
          <a:xfrm>
            <a:off x="2103118" y="3505200"/>
            <a:ext cx="736560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NotRet</a:t>
            </a:r>
          </a:p>
        </p:txBody>
      </p:sp>
      <p:sp>
        <p:nvSpPr>
          <p:cNvPr id="716" name="Text Box 14"/>
          <p:cNvSpPr txBox="1"/>
          <p:nvPr/>
        </p:nvSpPr>
        <p:spPr>
          <a:xfrm>
            <a:off x="1264919" y="5105399"/>
            <a:ext cx="7327723" cy="426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Total # of documents available N = Ret</a:t>
            </a:r>
            <a:r>
              <a:rPr baseline="-25000"/>
              <a:t>Rel </a:t>
            </a:r>
            <a:r>
              <a:t>+ NotRet</a:t>
            </a:r>
            <a:r>
              <a:rPr baseline="-25000"/>
              <a:t>Rel</a:t>
            </a:r>
            <a:r>
              <a:t> + Ret</a:t>
            </a:r>
            <a:r>
              <a:rPr baseline="-25000"/>
              <a:t>NotRel</a:t>
            </a:r>
            <a:r>
              <a:rPr sz="1600"/>
              <a:t> + </a:t>
            </a:r>
            <a:r>
              <a:t>NotRet</a:t>
            </a:r>
            <a:r>
              <a:rPr baseline="-25000"/>
              <a:t>NotRel</a:t>
            </a:r>
          </a:p>
        </p:txBody>
      </p:sp>
      <p:sp>
        <p:nvSpPr>
          <p:cNvPr id="717" name="Text Box 15"/>
          <p:cNvSpPr txBox="1"/>
          <p:nvPr/>
        </p:nvSpPr>
        <p:spPr>
          <a:xfrm>
            <a:off x="5760718" y="5867400"/>
            <a:ext cx="1584963" cy="664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 = [0,1]</a:t>
            </a:r>
          </a:p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 = [0,1]</a:t>
            </a:r>
          </a:p>
        </p:txBody>
      </p:sp>
      <p:sp>
        <p:nvSpPr>
          <p:cNvPr id="718" name="Text Box 19"/>
          <p:cNvSpPr txBox="1"/>
          <p:nvPr/>
        </p:nvSpPr>
        <p:spPr>
          <a:xfrm>
            <a:off x="5151120" y="4648199"/>
            <a:ext cx="3613692" cy="426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Not Relevant </a:t>
            </a:r>
            <a:r>
              <a:rPr sz="1600"/>
              <a:t>= </a:t>
            </a:r>
            <a:r>
              <a:t>Ret</a:t>
            </a:r>
            <a:r>
              <a:rPr baseline="-25000"/>
              <a:t>NotRel</a:t>
            </a:r>
            <a:r>
              <a:rPr sz="1600"/>
              <a:t> + </a:t>
            </a:r>
            <a:r>
              <a:t>NotRet</a:t>
            </a:r>
            <a:r>
              <a:rPr baseline="-25000"/>
              <a:t>NotRel</a:t>
            </a:r>
          </a:p>
        </p:txBody>
      </p:sp>
      <p:sp>
        <p:nvSpPr>
          <p:cNvPr id="719" name="Text Box 20"/>
          <p:cNvSpPr txBox="1"/>
          <p:nvPr/>
        </p:nvSpPr>
        <p:spPr>
          <a:xfrm>
            <a:off x="5989320" y="3352799"/>
            <a:ext cx="3223502" cy="426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NotRet = NotRet</a:t>
            </a:r>
            <a:r>
              <a:rPr baseline="-25000"/>
              <a:t>Rel</a:t>
            </a:r>
            <a:r>
              <a:t> + NotRet</a:t>
            </a:r>
            <a:r>
              <a:rPr baseline="-25000"/>
              <a:t>NotRel</a:t>
            </a:r>
          </a:p>
        </p:txBody>
      </p:sp>
      <p:sp>
        <p:nvSpPr>
          <p:cNvPr id="720" name="Text Box 22"/>
          <p:cNvSpPr txBox="1"/>
          <p:nvPr/>
        </p:nvSpPr>
        <p:spPr>
          <a:xfrm>
            <a:off x="563244" y="2795589"/>
            <a:ext cx="1187161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retrieved</a:t>
            </a:r>
          </a:p>
        </p:txBody>
      </p:sp>
      <p:sp>
        <p:nvSpPr>
          <p:cNvPr id="721" name="Text Box 25"/>
          <p:cNvSpPr txBox="1"/>
          <p:nvPr/>
        </p:nvSpPr>
        <p:spPr>
          <a:xfrm>
            <a:off x="4008118" y="914400"/>
            <a:ext cx="1085661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relevant</a:t>
            </a:r>
          </a:p>
        </p:txBody>
      </p:sp>
      <p:sp>
        <p:nvSpPr>
          <p:cNvPr id="722" name="TextBox 20"/>
          <p:cNvSpPr txBox="1"/>
          <p:nvPr/>
        </p:nvSpPr>
        <p:spPr>
          <a:xfrm>
            <a:off x="7881556" y="6618665"/>
            <a:ext cx="1128902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Rectangle 2"/>
          <p:cNvSpPr txBox="1"/>
          <p:nvPr>
            <p:ph type="title"/>
          </p:nvPr>
        </p:nvSpPr>
        <p:spPr>
          <a:xfrm>
            <a:off x="457200" y="0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Contingency table of classification of documents</a:t>
            </a:r>
          </a:p>
        </p:txBody>
      </p:sp>
      <p:grpSp>
        <p:nvGrpSpPr>
          <p:cNvPr id="727" name="Rectangle 4"/>
          <p:cNvGrpSpPr/>
          <p:nvPr/>
        </p:nvGrpSpPr>
        <p:grpSpPr>
          <a:xfrm>
            <a:off x="3200400" y="1997075"/>
            <a:ext cx="1371600" cy="1219200"/>
            <a:chOff x="0" y="0"/>
            <a:chExt cx="1371600" cy="1219200"/>
          </a:xfrm>
        </p:grpSpPr>
        <p:sp>
          <p:nvSpPr>
            <p:cNvPr id="725" name="Rectangle"/>
            <p:cNvSpPr/>
            <p:nvPr/>
          </p:nvSpPr>
          <p:spPr>
            <a:xfrm>
              <a:off x="0" y="0"/>
              <a:ext cx="1371600" cy="1219200"/>
            </a:xfrm>
            <a:prstGeom prst="rect">
              <a:avLst/>
            </a:prstGeom>
            <a:solidFill>
              <a:srgbClr val="00CC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26" name="tp"/>
            <p:cNvSpPr txBox="1"/>
            <p:nvPr/>
          </p:nvSpPr>
          <p:spPr>
            <a:xfrm>
              <a:off x="515187" y="379729"/>
              <a:ext cx="341223" cy="459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 defTabSz="914400">
                <a:defRPr sz="24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/>
              <a:r>
                <a:t>tp</a:t>
              </a:r>
            </a:p>
          </p:txBody>
        </p:sp>
      </p:grpSp>
      <p:grpSp>
        <p:nvGrpSpPr>
          <p:cNvPr id="730" name="Rectangle 5"/>
          <p:cNvGrpSpPr/>
          <p:nvPr/>
        </p:nvGrpSpPr>
        <p:grpSpPr>
          <a:xfrm>
            <a:off x="4572000" y="1997075"/>
            <a:ext cx="1371600" cy="1219200"/>
            <a:chOff x="0" y="0"/>
            <a:chExt cx="1371600" cy="1219200"/>
          </a:xfrm>
        </p:grpSpPr>
        <p:sp>
          <p:nvSpPr>
            <p:cNvPr id="728" name="Rectangle"/>
            <p:cNvSpPr/>
            <p:nvPr/>
          </p:nvSpPr>
          <p:spPr>
            <a:xfrm>
              <a:off x="0" y="0"/>
              <a:ext cx="1371600" cy="1219200"/>
            </a:xfrm>
            <a:prstGeom prst="rect">
              <a:avLst/>
            </a:prstGeom>
            <a:solidFill>
              <a:srgbClr val="990033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29" name="fp…"/>
            <p:cNvSpPr txBox="1"/>
            <p:nvPr/>
          </p:nvSpPr>
          <p:spPr>
            <a:xfrm>
              <a:off x="295145" y="195578"/>
              <a:ext cx="781306" cy="828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 defTabSz="914400">
                <a:defRPr sz="2400">
                  <a:solidFill>
                    <a:srgbClr val="FF99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fp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 defTabSz="914400">
                <a:defRPr sz="2400">
                  <a:solidFill>
                    <a:srgbClr val="FF99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type1</a:t>
              </a:r>
            </a:p>
          </p:txBody>
        </p:sp>
      </p:grpSp>
      <p:grpSp>
        <p:nvGrpSpPr>
          <p:cNvPr id="733" name="Rectangle 6"/>
          <p:cNvGrpSpPr/>
          <p:nvPr/>
        </p:nvGrpSpPr>
        <p:grpSpPr>
          <a:xfrm>
            <a:off x="3200400" y="3216275"/>
            <a:ext cx="1371600" cy="1219200"/>
            <a:chOff x="0" y="0"/>
            <a:chExt cx="1371600" cy="1219200"/>
          </a:xfrm>
        </p:grpSpPr>
        <p:sp>
          <p:nvSpPr>
            <p:cNvPr id="731" name="Rectangle"/>
            <p:cNvSpPr/>
            <p:nvPr/>
          </p:nvSpPr>
          <p:spPr>
            <a:xfrm>
              <a:off x="0" y="0"/>
              <a:ext cx="1371600" cy="1219200"/>
            </a:xfrm>
            <a:prstGeom prst="rect">
              <a:avLst/>
            </a:prstGeom>
            <a:solidFill>
              <a:srgbClr val="990033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32" name="fn…"/>
            <p:cNvSpPr txBox="1"/>
            <p:nvPr/>
          </p:nvSpPr>
          <p:spPr>
            <a:xfrm>
              <a:off x="295145" y="195578"/>
              <a:ext cx="781306" cy="828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 defTabSz="914400">
                <a:defRPr sz="2400">
                  <a:solidFill>
                    <a:srgbClr val="FF99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fn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 defTabSz="914400">
                <a:defRPr sz="2400">
                  <a:solidFill>
                    <a:srgbClr val="FF99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type2</a:t>
              </a:r>
            </a:p>
          </p:txBody>
        </p:sp>
      </p:grpSp>
      <p:grpSp>
        <p:nvGrpSpPr>
          <p:cNvPr id="736" name="Rectangle 7"/>
          <p:cNvGrpSpPr/>
          <p:nvPr/>
        </p:nvGrpSpPr>
        <p:grpSpPr>
          <a:xfrm>
            <a:off x="4572000" y="3216275"/>
            <a:ext cx="1371600" cy="1219200"/>
            <a:chOff x="0" y="0"/>
            <a:chExt cx="1371600" cy="1219200"/>
          </a:xfrm>
        </p:grpSpPr>
        <p:sp>
          <p:nvSpPr>
            <p:cNvPr id="734" name="Rectangle"/>
            <p:cNvSpPr/>
            <p:nvPr/>
          </p:nvSpPr>
          <p:spPr>
            <a:xfrm>
              <a:off x="0" y="0"/>
              <a:ext cx="1371600" cy="1219200"/>
            </a:xfrm>
            <a:prstGeom prst="rect">
              <a:avLst/>
            </a:prstGeom>
            <a:solidFill>
              <a:srgbClr val="00CC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35" name="tn"/>
            <p:cNvSpPr txBox="1"/>
            <p:nvPr/>
          </p:nvSpPr>
          <p:spPr>
            <a:xfrm>
              <a:off x="515187" y="379729"/>
              <a:ext cx="341223" cy="459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 defTabSz="914400">
                <a:defRPr sz="24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/>
              <a:r>
                <a:t>tn</a:t>
              </a:r>
            </a:p>
          </p:txBody>
        </p:sp>
      </p:grpSp>
      <p:sp>
        <p:nvSpPr>
          <p:cNvPr id="737" name="Text Box 8"/>
          <p:cNvSpPr txBox="1"/>
          <p:nvPr/>
        </p:nvSpPr>
        <p:spPr>
          <a:xfrm>
            <a:off x="6675118" y="2209800"/>
            <a:ext cx="1855995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fp type 1 error</a:t>
            </a:r>
          </a:p>
        </p:txBody>
      </p:sp>
      <p:sp>
        <p:nvSpPr>
          <p:cNvPr id="738" name="Text Box 9"/>
          <p:cNvSpPr txBox="1"/>
          <p:nvPr/>
        </p:nvSpPr>
        <p:spPr>
          <a:xfrm>
            <a:off x="6675118" y="4114800"/>
            <a:ext cx="2194563" cy="1287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present = tp + fn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400"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positives = tp + fp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400">
              <a:defRPr sz="2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negatives = fn + tn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9" name="Text Box 10"/>
          <p:cNvSpPr txBox="1"/>
          <p:nvPr/>
        </p:nvSpPr>
        <p:spPr>
          <a:xfrm>
            <a:off x="4846320" y="1524000"/>
            <a:ext cx="736757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Absent</a:t>
            </a:r>
          </a:p>
        </p:txBody>
      </p:sp>
      <p:sp>
        <p:nvSpPr>
          <p:cNvPr id="740" name="Text Box 11"/>
          <p:cNvSpPr txBox="1"/>
          <p:nvPr/>
        </p:nvSpPr>
        <p:spPr>
          <a:xfrm>
            <a:off x="3398520" y="1539875"/>
            <a:ext cx="804425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Present</a:t>
            </a:r>
          </a:p>
        </p:txBody>
      </p:sp>
      <p:sp>
        <p:nvSpPr>
          <p:cNvPr id="741" name="Text Box 12"/>
          <p:cNvSpPr txBox="1"/>
          <p:nvPr/>
        </p:nvSpPr>
        <p:spPr>
          <a:xfrm>
            <a:off x="1950718" y="2378075"/>
            <a:ext cx="815637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Positive</a:t>
            </a:r>
          </a:p>
        </p:txBody>
      </p:sp>
      <p:sp>
        <p:nvSpPr>
          <p:cNvPr id="742" name="Text Box 13"/>
          <p:cNvSpPr txBox="1"/>
          <p:nvPr/>
        </p:nvSpPr>
        <p:spPr>
          <a:xfrm>
            <a:off x="1874520" y="3505200"/>
            <a:ext cx="906124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Negative</a:t>
            </a:r>
          </a:p>
        </p:txBody>
      </p:sp>
      <p:sp>
        <p:nvSpPr>
          <p:cNvPr id="743" name="Text Box 14"/>
          <p:cNvSpPr txBox="1"/>
          <p:nvPr/>
        </p:nvSpPr>
        <p:spPr>
          <a:xfrm>
            <a:off x="1036318" y="4800600"/>
            <a:ext cx="4937764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24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Total # of cases  N = tp + fp + fn + tn</a:t>
            </a:r>
          </a:p>
        </p:txBody>
      </p:sp>
      <p:sp>
        <p:nvSpPr>
          <p:cNvPr id="744" name="Text Box 16"/>
          <p:cNvSpPr txBox="1"/>
          <p:nvPr/>
        </p:nvSpPr>
        <p:spPr>
          <a:xfrm>
            <a:off x="6675118" y="3429000"/>
            <a:ext cx="1855995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fn type 2 error</a:t>
            </a:r>
          </a:p>
        </p:txBody>
      </p:sp>
      <p:sp>
        <p:nvSpPr>
          <p:cNvPr id="745" name="Text Box 18"/>
          <p:cNvSpPr txBox="1"/>
          <p:nvPr/>
        </p:nvSpPr>
        <p:spPr>
          <a:xfrm>
            <a:off x="350519" y="2819400"/>
            <a:ext cx="1360993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Test result</a:t>
            </a:r>
          </a:p>
        </p:txBody>
      </p:sp>
      <p:sp>
        <p:nvSpPr>
          <p:cNvPr id="746" name="Text Box 19"/>
          <p:cNvSpPr txBox="1"/>
          <p:nvPr/>
        </p:nvSpPr>
        <p:spPr>
          <a:xfrm>
            <a:off x="3398518" y="990600"/>
            <a:ext cx="2212141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Actual Condition</a:t>
            </a:r>
          </a:p>
        </p:txBody>
      </p:sp>
      <p:sp>
        <p:nvSpPr>
          <p:cNvPr id="747" name="TextBox 17"/>
          <p:cNvSpPr txBox="1"/>
          <p:nvPr/>
        </p:nvSpPr>
        <p:spPr>
          <a:xfrm>
            <a:off x="7237607" y="6618665"/>
            <a:ext cx="1695750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modified  from Giles</a:t>
            </a:r>
          </a:p>
        </p:txBody>
      </p:sp>
      <p:sp>
        <p:nvSpPr>
          <p:cNvPr id="748" name="Text Placeholder 1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52400"/>
            <a:ext cx="7924800" cy="6391275"/>
          </a:xfrm>
          <a:prstGeom prst="rect">
            <a:avLst/>
          </a:prstGeom>
          <a:ln w="12700">
            <a:miter lim="400000"/>
          </a:ln>
        </p:spPr>
      </p:pic>
      <p:sp>
        <p:nvSpPr>
          <p:cNvPr id="751" name="TextBox 2"/>
          <p:cNvSpPr txBox="1"/>
          <p:nvPr/>
        </p:nvSpPr>
        <p:spPr>
          <a:xfrm>
            <a:off x="7881556" y="6618665"/>
            <a:ext cx="1128902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Rectangle 2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Retrieval example</a:t>
            </a:r>
          </a:p>
        </p:txBody>
      </p:sp>
      <p:sp>
        <p:nvSpPr>
          <p:cNvPr id="754" name="Rectangle 3"/>
          <p:cNvSpPr txBox="1"/>
          <p:nvPr>
            <p:ph type="body" sz="half" idx="1"/>
          </p:nvPr>
        </p:nvSpPr>
        <p:spPr>
          <a:xfrm>
            <a:off x="381000" y="1828800"/>
            <a:ext cx="3276600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Documents available:   D1,D2,D3,D4,D5,D6,D7,D8,D9,D10</a:t>
            </a:r>
          </a:p>
          <a:p>
            <a:pPr>
              <a:spcBef>
                <a:spcPts val="500"/>
              </a:spcBef>
              <a:defRPr sz="2400"/>
            </a:pPr>
            <a:r>
              <a:t>Relevant: D1, D4, D5, D8, D10</a:t>
            </a:r>
          </a:p>
          <a:p>
            <a:pPr>
              <a:spcBef>
                <a:spcPts val="500"/>
              </a:spcBef>
              <a:defRPr sz="2400"/>
            </a:pPr>
            <a:r>
              <a:t>Query to search engine retrieves: D2, D4, D5, D6, D8, D9</a:t>
            </a:r>
          </a:p>
        </p:txBody>
      </p:sp>
      <p:graphicFrame>
        <p:nvGraphicFramePr>
          <p:cNvPr id="755" name="Group 36"/>
          <p:cNvGraphicFramePr/>
          <p:nvPr/>
        </p:nvGraphicFramePr>
        <p:xfrm>
          <a:off x="3962400" y="2362200"/>
          <a:ext cx="4876800" cy="23622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752600"/>
                <a:gridCol w="1371600"/>
                <a:gridCol w="1752600"/>
              </a:tblGrid>
              <a:tr h="83820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 relevant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retrieved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 retrieved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56" name="TextBox 4"/>
          <p:cNvSpPr txBox="1"/>
          <p:nvPr/>
        </p:nvSpPr>
        <p:spPr>
          <a:xfrm>
            <a:off x="7881556" y="6618665"/>
            <a:ext cx="1128902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Rectangle 2"/>
          <p:cNvSpPr txBox="1"/>
          <p:nvPr>
            <p:ph type="title"/>
          </p:nvPr>
        </p:nvSpPr>
        <p:spPr>
          <a:xfrm>
            <a:off x="762000" y="3810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Retrieval example</a:t>
            </a:r>
          </a:p>
        </p:txBody>
      </p:sp>
      <p:graphicFrame>
        <p:nvGraphicFramePr>
          <p:cNvPr id="759" name="Group 30"/>
          <p:cNvGraphicFramePr/>
          <p:nvPr/>
        </p:nvGraphicFramePr>
        <p:xfrm>
          <a:off x="3886200" y="1981200"/>
          <a:ext cx="4876800" cy="23622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752600"/>
                <a:gridCol w="1371600"/>
                <a:gridCol w="1752600"/>
              </a:tblGrid>
              <a:tr h="83820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relevant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 relevant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retrieved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D4,D5,D8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D2,D6,D9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500"/>
                        </a:spcBef>
                        <a:defRPr sz="1800"/>
                      </a:pPr>
                      <a:r>
                        <a:rPr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 retrieved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D1,D10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D3,D7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60" name="Rectangle 32"/>
          <p:cNvSpPr txBox="1"/>
          <p:nvPr>
            <p:ph type="body" sz="half" idx="1"/>
          </p:nvPr>
        </p:nvSpPr>
        <p:spPr>
          <a:xfrm>
            <a:off x="381000" y="1828800"/>
            <a:ext cx="3276600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Documents available:   D1,D2,D3,D4,D5,D6,D7,D8,D9,D10</a:t>
            </a:r>
          </a:p>
          <a:p>
            <a:pPr>
              <a:spcBef>
                <a:spcPts val="500"/>
              </a:spcBef>
              <a:defRPr sz="2400"/>
            </a:pPr>
            <a:r>
              <a:t>Relevant: D1, D4, D5, D8, D10</a:t>
            </a:r>
          </a:p>
          <a:p>
            <a:pPr>
              <a:spcBef>
                <a:spcPts val="500"/>
              </a:spcBef>
              <a:defRPr sz="2400"/>
            </a:pPr>
            <a:r>
              <a:t>Query to search engine retrieves: D2, D4, D5, D6, D8, D9</a:t>
            </a:r>
          </a:p>
        </p:txBody>
      </p:sp>
      <p:sp>
        <p:nvSpPr>
          <p:cNvPr id="761" name="TextBox 4"/>
          <p:cNvSpPr txBox="1"/>
          <p:nvPr/>
        </p:nvSpPr>
        <p:spPr>
          <a:xfrm>
            <a:off x="7881556" y="6618665"/>
            <a:ext cx="1128902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Rectangle 2"/>
          <p:cNvSpPr txBox="1"/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/>
          <a:lstStyle>
            <a:lvl1pPr defTabSz="832103">
              <a:defRPr sz="3600"/>
            </a:lvl1pPr>
          </a:lstStyle>
          <a:p>
            <a:pPr/>
            <a:r>
              <a:t>Precision and Recall – Contingency Table</a:t>
            </a:r>
          </a:p>
        </p:txBody>
      </p:sp>
      <p:sp>
        <p:nvSpPr>
          <p:cNvPr id="764" name="Text Box 3"/>
          <p:cNvSpPr txBox="1"/>
          <p:nvPr>
            <p:ph type="body" sz="quarter" idx="1"/>
          </p:nvPr>
        </p:nvSpPr>
        <p:spPr>
          <a:xfrm>
            <a:off x="1295400" y="5638800"/>
            <a:ext cx="5257800" cy="990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Precision: P= w / w+y =3/6 =.5 </a:t>
            </a:r>
          </a:p>
          <a:p>
            <a:pPr>
              <a:spcBef>
                <a:spcPts val="600"/>
              </a:spcBef>
              <a:defRPr sz="2800"/>
            </a:pPr>
            <a:r>
              <a:t>Recall: R = w / w+x = 3/5 =.6</a:t>
            </a:r>
          </a:p>
        </p:txBody>
      </p:sp>
      <p:grpSp>
        <p:nvGrpSpPr>
          <p:cNvPr id="767" name="Rectangle 4"/>
          <p:cNvGrpSpPr/>
          <p:nvPr/>
        </p:nvGrpSpPr>
        <p:grpSpPr>
          <a:xfrm>
            <a:off x="3200400" y="1981200"/>
            <a:ext cx="1371600" cy="1219200"/>
            <a:chOff x="0" y="0"/>
            <a:chExt cx="1371600" cy="1219200"/>
          </a:xfrm>
        </p:grpSpPr>
        <p:sp>
          <p:nvSpPr>
            <p:cNvPr id="765" name="Rectangle"/>
            <p:cNvSpPr/>
            <p:nvPr/>
          </p:nvSpPr>
          <p:spPr>
            <a:xfrm>
              <a:off x="0" y="0"/>
              <a:ext cx="1371600" cy="1219200"/>
            </a:xfrm>
            <a:prstGeom prst="rect">
              <a:avLst/>
            </a:prstGeom>
            <a:solidFill>
              <a:srgbClr val="00CC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66" name="w=3"/>
            <p:cNvSpPr txBox="1"/>
            <p:nvPr/>
          </p:nvSpPr>
          <p:spPr>
            <a:xfrm>
              <a:off x="361522" y="379729"/>
              <a:ext cx="648553" cy="459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 defTabSz="914400">
                <a:defRPr sz="24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/>
              <a:r>
                <a:t>w=3</a:t>
              </a:r>
            </a:p>
          </p:txBody>
        </p:sp>
      </p:grpSp>
      <p:grpSp>
        <p:nvGrpSpPr>
          <p:cNvPr id="770" name="Rectangle 5"/>
          <p:cNvGrpSpPr/>
          <p:nvPr/>
        </p:nvGrpSpPr>
        <p:grpSpPr>
          <a:xfrm>
            <a:off x="4572000" y="1981200"/>
            <a:ext cx="1371600" cy="1219200"/>
            <a:chOff x="0" y="0"/>
            <a:chExt cx="1371600" cy="1219200"/>
          </a:xfrm>
        </p:grpSpPr>
        <p:sp>
          <p:nvSpPr>
            <p:cNvPr id="768" name="Rectangle"/>
            <p:cNvSpPr/>
            <p:nvPr/>
          </p:nvSpPr>
          <p:spPr>
            <a:xfrm>
              <a:off x="0" y="0"/>
              <a:ext cx="1371600" cy="1219200"/>
            </a:xfrm>
            <a:prstGeom prst="rect">
              <a:avLst/>
            </a:prstGeom>
            <a:solidFill>
              <a:srgbClr val="990033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69" name="x=2"/>
            <p:cNvSpPr txBox="1"/>
            <p:nvPr/>
          </p:nvSpPr>
          <p:spPr>
            <a:xfrm>
              <a:off x="395381" y="379729"/>
              <a:ext cx="580835" cy="459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 defTabSz="914400">
                <a:defRPr sz="2400">
                  <a:solidFill>
                    <a:srgbClr val="FF99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/>
              <a:r>
                <a:t>x=2</a:t>
              </a:r>
            </a:p>
          </p:txBody>
        </p:sp>
      </p:grpSp>
      <p:grpSp>
        <p:nvGrpSpPr>
          <p:cNvPr id="773" name="Rectangle 6"/>
          <p:cNvGrpSpPr/>
          <p:nvPr/>
        </p:nvGrpSpPr>
        <p:grpSpPr>
          <a:xfrm>
            <a:off x="3200400" y="3200400"/>
            <a:ext cx="1371600" cy="1219200"/>
            <a:chOff x="0" y="0"/>
            <a:chExt cx="1371600" cy="1219200"/>
          </a:xfrm>
        </p:grpSpPr>
        <p:sp>
          <p:nvSpPr>
            <p:cNvPr id="771" name="Rectangle"/>
            <p:cNvSpPr/>
            <p:nvPr/>
          </p:nvSpPr>
          <p:spPr>
            <a:xfrm>
              <a:off x="0" y="0"/>
              <a:ext cx="1371600" cy="1219200"/>
            </a:xfrm>
            <a:prstGeom prst="rect">
              <a:avLst/>
            </a:prstGeom>
            <a:solidFill>
              <a:srgbClr val="990033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72" name="y=3"/>
            <p:cNvSpPr txBox="1"/>
            <p:nvPr/>
          </p:nvSpPr>
          <p:spPr>
            <a:xfrm>
              <a:off x="395381" y="379729"/>
              <a:ext cx="580835" cy="459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 defTabSz="914400">
                <a:defRPr sz="2400">
                  <a:solidFill>
                    <a:srgbClr val="FF99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/>
              <a:r>
                <a:t>y=3</a:t>
              </a:r>
            </a:p>
          </p:txBody>
        </p:sp>
      </p:grpSp>
      <p:grpSp>
        <p:nvGrpSpPr>
          <p:cNvPr id="776" name="Rectangle 7"/>
          <p:cNvGrpSpPr/>
          <p:nvPr/>
        </p:nvGrpSpPr>
        <p:grpSpPr>
          <a:xfrm>
            <a:off x="4572000" y="3200400"/>
            <a:ext cx="1371600" cy="1219200"/>
            <a:chOff x="0" y="0"/>
            <a:chExt cx="1371600" cy="1219200"/>
          </a:xfrm>
        </p:grpSpPr>
        <p:sp>
          <p:nvSpPr>
            <p:cNvPr id="774" name="Rectangle"/>
            <p:cNvSpPr/>
            <p:nvPr/>
          </p:nvSpPr>
          <p:spPr>
            <a:xfrm>
              <a:off x="0" y="0"/>
              <a:ext cx="1371600" cy="1219200"/>
            </a:xfrm>
            <a:prstGeom prst="rect">
              <a:avLst/>
            </a:prstGeom>
            <a:solidFill>
              <a:srgbClr val="00CC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400"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75" name="z=2"/>
            <p:cNvSpPr txBox="1"/>
            <p:nvPr/>
          </p:nvSpPr>
          <p:spPr>
            <a:xfrm>
              <a:off x="403939" y="379729"/>
              <a:ext cx="563720" cy="459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 defTabSz="914400">
                <a:defRPr sz="2400"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/>
              <a:r>
                <a:t>z=2</a:t>
              </a:r>
            </a:p>
          </p:txBody>
        </p:sp>
      </p:grpSp>
      <p:sp>
        <p:nvSpPr>
          <p:cNvPr id="777" name="Text Box 8"/>
          <p:cNvSpPr txBox="1"/>
          <p:nvPr/>
        </p:nvSpPr>
        <p:spPr>
          <a:xfrm>
            <a:off x="6217918" y="2346325"/>
            <a:ext cx="2651763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24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Relevant = w+x= 5</a:t>
            </a:r>
          </a:p>
        </p:txBody>
      </p:sp>
      <p:sp>
        <p:nvSpPr>
          <p:cNvPr id="778" name="Text Box 9"/>
          <p:cNvSpPr txBox="1"/>
          <p:nvPr/>
        </p:nvSpPr>
        <p:spPr>
          <a:xfrm>
            <a:off x="1722118" y="4495800"/>
            <a:ext cx="2634366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Retrieved = w+y = 6</a:t>
            </a:r>
          </a:p>
        </p:txBody>
      </p:sp>
      <p:sp>
        <p:nvSpPr>
          <p:cNvPr id="779" name="Text Box 10"/>
          <p:cNvSpPr txBox="1"/>
          <p:nvPr/>
        </p:nvSpPr>
        <p:spPr>
          <a:xfrm>
            <a:off x="4678045" y="1508125"/>
            <a:ext cx="1267379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Not retrieved</a:t>
            </a:r>
          </a:p>
        </p:txBody>
      </p:sp>
      <p:sp>
        <p:nvSpPr>
          <p:cNvPr id="780" name="Text Box 11"/>
          <p:cNvSpPr txBox="1"/>
          <p:nvPr/>
        </p:nvSpPr>
        <p:spPr>
          <a:xfrm>
            <a:off x="3398518" y="1524000"/>
            <a:ext cx="973792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Retrieved</a:t>
            </a:r>
          </a:p>
        </p:txBody>
      </p:sp>
      <p:sp>
        <p:nvSpPr>
          <p:cNvPr id="781" name="Text Box 12"/>
          <p:cNvSpPr txBox="1"/>
          <p:nvPr/>
        </p:nvSpPr>
        <p:spPr>
          <a:xfrm>
            <a:off x="1950720" y="2362200"/>
            <a:ext cx="906124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Relevant</a:t>
            </a:r>
          </a:p>
        </p:txBody>
      </p:sp>
      <p:sp>
        <p:nvSpPr>
          <p:cNvPr id="782" name="Text Box 13"/>
          <p:cNvSpPr txBox="1"/>
          <p:nvPr/>
        </p:nvSpPr>
        <p:spPr>
          <a:xfrm>
            <a:off x="1569718" y="3505200"/>
            <a:ext cx="1199713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Not relevant</a:t>
            </a:r>
          </a:p>
        </p:txBody>
      </p:sp>
      <p:sp>
        <p:nvSpPr>
          <p:cNvPr id="783" name="Text Box 14"/>
          <p:cNvSpPr txBox="1"/>
          <p:nvPr/>
        </p:nvSpPr>
        <p:spPr>
          <a:xfrm>
            <a:off x="2560320" y="5029200"/>
            <a:ext cx="4548444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Total documents N = w+x+y+z = 10</a:t>
            </a:r>
          </a:p>
        </p:txBody>
      </p:sp>
      <p:sp>
        <p:nvSpPr>
          <p:cNvPr id="784" name="Text Box 16"/>
          <p:cNvSpPr txBox="1"/>
          <p:nvPr/>
        </p:nvSpPr>
        <p:spPr>
          <a:xfrm>
            <a:off x="6294118" y="3505201"/>
            <a:ext cx="2651763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24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Not Relevant = y+z = 5</a:t>
            </a:r>
          </a:p>
        </p:txBody>
      </p:sp>
      <p:sp>
        <p:nvSpPr>
          <p:cNvPr id="785" name="Text Box 17"/>
          <p:cNvSpPr txBox="1"/>
          <p:nvPr/>
        </p:nvSpPr>
        <p:spPr>
          <a:xfrm>
            <a:off x="4846318" y="4495800"/>
            <a:ext cx="3082934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Not Retrieved = x+z = 4</a:t>
            </a:r>
          </a:p>
        </p:txBody>
      </p:sp>
      <p:sp>
        <p:nvSpPr>
          <p:cNvPr id="786" name="TextBox 16"/>
          <p:cNvSpPr txBox="1"/>
          <p:nvPr/>
        </p:nvSpPr>
        <p:spPr>
          <a:xfrm>
            <a:off x="7881556" y="6618665"/>
            <a:ext cx="1128902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Rectangle 2"/>
          <p:cNvSpPr txBox="1"/>
          <p:nvPr>
            <p:ph type="title"/>
          </p:nvPr>
        </p:nvSpPr>
        <p:spPr>
          <a:xfrm>
            <a:off x="685800" y="0"/>
            <a:ext cx="8001000" cy="83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Contingency table of relevant and retrieved documents</a:t>
            </a:r>
          </a:p>
        </p:txBody>
      </p:sp>
      <p:sp>
        <p:nvSpPr>
          <p:cNvPr id="789" name="Text Box 3"/>
          <p:cNvSpPr txBox="1"/>
          <p:nvPr>
            <p:ph type="body" sz="quarter" idx="1"/>
          </p:nvPr>
        </p:nvSpPr>
        <p:spPr>
          <a:xfrm>
            <a:off x="838200" y="5867400"/>
            <a:ext cx="6096000" cy="990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t>Precision: P= 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Ret</a:t>
            </a:r>
            <a:r>
              <a:rPr baseline="-25000">
                <a:latin typeface="Times Roman"/>
                <a:ea typeface="Times Roman"/>
                <a:cs typeface="Times Roman"/>
                <a:sym typeface="Times Roman"/>
              </a:rPr>
              <a:t>Rel</a:t>
            </a:r>
            <a:r>
              <a:t> / Retrieved = 3/6 = .5 </a:t>
            </a:r>
          </a:p>
          <a:p>
            <a:pPr>
              <a:spcBef>
                <a:spcPts val="400"/>
              </a:spcBef>
              <a:defRPr sz="2000"/>
            </a:pPr>
            <a:r>
              <a:t>Recall: R = 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Ret</a:t>
            </a:r>
            <a:r>
              <a:rPr baseline="-25000">
                <a:latin typeface="Times Roman"/>
                <a:ea typeface="Times Roman"/>
                <a:cs typeface="Times Roman"/>
                <a:sym typeface="Times Roman"/>
              </a:rPr>
              <a:t>Rel</a:t>
            </a:r>
            <a:r>
              <a:t> / Relevant = 3/5 = .6</a:t>
            </a:r>
          </a:p>
        </p:txBody>
      </p:sp>
      <p:grpSp>
        <p:nvGrpSpPr>
          <p:cNvPr id="802" name="Group 21"/>
          <p:cNvGrpSpPr/>
          <p:nvPr/>
        </p:nvGrpSpPr>
        <p:grpSpPr>
          <a:xfrm>
            <a:off x="2666999" y="1905000"/>
            <a:ext cx="2819472" cy="2438400"/>
            <a:chOff x="0" y="0"/>
            <a:chExt cx="2819471" cy="2438400"/>
          </a:xfrm>
        </p:grpSpPr>
        <p:grpSp>
          <p:nvGrpSpPr>
            <p:cNvPr id="792" name="Rectangle 4"/>
            <p:cNvGrpSpPr/>
            <p:nvPr/>
          </p:nvGrpSpPr>
          <p:grpSpPr>
            <a:xfrm>
              <a:off x="0" y="-1"/>
              <a:ext cx="1371601" cy="1219201"/>
              <a:chOff x="0" y="0"/>
              <a:chExt cx="1371600" cy="1219200"/>
            </a:xfrm>
          </p:grpSpPr>
          <p:sp>
            <p:nvSpPr>
              <p:cNvPr id="790" name="Rectangle"/>
              <p:cNvSpPr/>
              <p:nvPr/>
            </p:nvSpPr>
            <p:spPr>
              <a:xfrm>
                <a:off x="-1" y="0"/>
                <a:ext cx="1371601" cy="1219200"/>
              </a:xfrm>
              <a:prstGeom prst="rect">
                <a:avLst/>
              </a:prstGeom>
              <a:solidFill>
                <a:srgbClr val="00CC0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14400">
                  <a:defRPr sz="2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791" name="RetRel=3"/>
              <p:cNvSpPr txBox="1"/>
              <p:nvPr/>
            </p:nvSpPr>
            <p:spPr>
              <a:xfrm>
                <a:off x="247576" y="396111"/>
                <a:ext cx="876445" cy="4269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ctr">
                <a:spAutoFit/>
              </a:bodyPr>
              <a:lstStyle/>
              <a:p>
                <a:pPr algn="ctr" defTabSz="914400">
                  <a:defRPr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t>Ret</a:t>
                </a:r>
                <a:r>
                  <a:rPr baseline="-25000"/>
                  <a:t>Rel</a:t>
                </a:r>
                <a:r>
                  <a:t>=3</a:t>
                </a:r>
              </a:p>
            </p:txBody>
          </p:sp>
        </p:grpSp>
        <p:grpSp>
          <p:nvGrpSpPr>
            <p:cNvPr id="795" name="Rectangle 5"/>
            <p:cNvGrpSpPr/>
            <p:nvPr/>
          </p:nvGrpSpPr>
          <p:grpSpPr>
            <a:xfrm>
              <a:off x="1371600" y="-1"/>
              <a:ext cx="1447802" cy="1219201"/>
              <a:chOff x="0" y="0"/>
              <a:chExt cx="1447801" cy="1219200"/>
            </a:xfrm>
          </p:grpSpPr>
          <p:sp>
            <p:nvSpPr>
              <p:cNvPr id="793" name="Rectangle"/>
              <p:cNvSpPr/>
              <p:nvPr/>
            </p:nvSpPr>
            <p:spPr>
              <a:xfrm>
                <a:off x="-1" y="0"/>
                <a:ext cx="1447803" cy="1219200"/>
              </a:xfrm>
              <a:prstGeom prst="rect">
                <a:avLst/>
              </a:prstGeom>
              <a:solidFill>
                <a:srgbClr val="990033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14400">
                  <a:defRPr baseline="-25000" sz="2000">
                    <a:latin typeface="Times Roman"/>
                    <a:ea typeface="Times Roman"/>
                    <a:cs typeface="Times Roman"/>
                    <a:sym typeface="Times Roman"/>
                  </a:defRPr>
                </a:pPr>
              </a:p>
            </p:txBody>
          </p:sp>
          <p:sp>
            <p:nvSpPr>
              <p:cNvPr id="794" name="RetNotRel=3"/>
              <p:cNvSpPr txBox="1"/>
              <p:nvPr/>
            </p:nvSpPr>
            <p:spPr>
              <a:xfrm>
                <a:off x="171376" y="396111"/>
                <a:ext cx="1105045" cy="4269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ctr">
                <a:spAutoFit/>
              </a:bodyPr>
              <a:lstStyle/>
              <a:p>
                <a:pPr algn="ctr" defTabSz="914400">
                  <a:defRPr>
                    <a:solidFill>
                      <a:srgbClr val="FF9900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t>Ret</a:t>
                </a:r>
                <a:r>
                  <a:rPr baseline="-25000"/>
                  <a:t>NotRel</a:t>
                </a:r>
                <a:r>
                  <a:t>=3</a:t>
                </a:r>
              </a:p>
            </p:txBody>
          </p:sp>
        </p:grpSp>
        <p:grpSp>
          <p:nvGrpSpPr>
            <p:cNvPr id="798" name="Rectangle 6"/>
            <p:cNvGrpSpPr/>
            <p:nvPr/>
          </p:nvGrpSpPr>
          <p:grpSpPr>
            <a:xfrm>
              <a:off x="0" y="1219200"/>
              <a:ext cx="1371601" cy="1219201"/>
              <a:chOff x="0" y="0"/>
              <a:chExt cx="1371600" cy="1219200"/>
            </a:xfrm>
          </p:grpSpPr>
          <p:sp>
            <p:nvSpPr>
              <p:cNvPr id="796" name="Rectangle"/>
              <p:cNvSpPr/>
              <p:nvPr/>
            </p:nvSpPr>
            <p:spPr>
              <a:xfrm>
                <a:off x="-1" y="0"/>
                <a:ext cx="1371601" cy="1219200"/>
              </a:xfrm>
              <a:prstGeom prst="rect">
                <a:avLst/>
              </a:prstGeom>
              <a:solidFill>
                <a:srgbClr val="990033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14400">
                  <a:defRPr baseline="-25000" sz="2400">
                    <a:latin typeface="Times Roman"/>
                    <a:ea typeface="Times Roman"/>
                    <a:cs typeface="Times Roman"/>
                    <a:sym typeface="Times Roman"/>
                  </a:defRPr>
                </a:pPr>
              </a:p>
            </p:txBody>
          </p:sp>
          <p:sp>
            <p:nvSpPr>
              <p:cNvPr id="797" name="NotRetRel=2"/>
              <p:cNvSpPr txBox="1"/>
              <p:nvPr/>
            </p:nvSpPr>
            <p:spPr>
              <a:xfrm>
                <a:off x="76126" y="396111"/>
                <a:ext cx="1219345" cy="4269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ctr">
                <a:spAutoFit/>
              </a:bodyPr>
              <a:lstStyle/>
              <a:p>
                <a:pPr algn="ctr" defTabSz="914400">
                  <a:defRPr>
                    <a:solidFill>
                      <a:srgbClr val="FF9900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t>NotRet</a:t>
                </a:r>
                <a:r>
                  <a:rPr baseline="-25000"/>
                  <a:t>Rel</a:t>
                </a:r>
                <a:r>
                  <a:t>=2</a:t>
                </a:r>
              </a:p>
            </p:txBody>
          </p:sp>
        </p:grpSp>
        <p:grpSp>
          <p:nvGrpSpPr>
            <p:cNvPr id="801" name="Rectangle 7"/>
            <p:cNvGrpSpPr/>
            <p:nvPr/>
          </p:nvGrpSpPr>
          <p:grpSpPr>
            <a:xfrm>
              <a:off x="1371526" y="1219200"/>
              <a:ext cx="1447946" cy="1219201"/>
              <a:chOff x="0" y="0"/>
              <a:chExt cx="1447944" cy="1219200"/>
            </a:xfrm>
          </p:grpSpPr>
          <p:sp>
            <p:nvSpPr>
              <p:cNvPr id="799" name="Rectangle"/>
              <p:cNvSpPr/>
              <p:nvPr/>
            </p:nvSpPr>
            <p:spPr>
              <a:xfrm>
                <a:off x="72" y="0"/>
                <a:ext cx="1447806" cy="1219200"/>
              </a:xfrm>
              <a:prstGeom prst="rect">
                <a:avLst/>
              </a:prstGeom>
              <a:solidFill>
                <a:srgbClr val="00CC0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14400">
                  <a:defRPr baseline="-25000">
                    <a:latin typeface="Times Roman"/>
                    <a:ea typeface="Times Roman"/>
                    <a:cs typeface="Times Roman"/>
                    <a:sym typeface="Times Roman"/>
                  </a:defRPr>
                </a:pPr>
              </a:p>
            </p:txBody>
          </p:sp>
          <p:sp>
            <p:nvSpPr>
              <p:cNvPr id="800" name="NotRetNotRel=2"/>
              <p:cNvSpPr txBox="1"/>
              <p:nvPr/>
            </p:nvSpPr>
            <p:spPr>
              <a:xfrm>
                <a:off x="-1" y="396111"/>
                <a:ext cx="1447946" cy="4269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ctr">
                <a:spAutoFit/>
              </a:bodyPr>
              <a:lstStyle/>
              <a:p>
                <a:pPr algn="ctr" defTabSz="914400">
                  <a:defRPr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t>NotRet</a:t>
                </a:r>
                <a:r>
                  <a:rPr baseline="-25000"/>
                  <a:t>NotRel</a:t>
                </a:r>
                <a:r>
                  <a:t>=2</a:t>
                </a:r>
              </a:p>
            </p:txBody>
          </p:sp>
        </p:grpSp>
      </p:grpSp>
      <p:sp>
        <p:nvSpPr>
          <p:cNvPr id="803" name="Text Box 8"/>
          <p:cNvSpPr txBox="1"/>
          <p:nvPr/>
        </p:nvSpPr>
        <p:spPr>
          <a:xfrm>
            <a:off x="6217918" y="2286000"/>
            <a:ext cx="2232903" cy="731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Ret = Ret</a:t>
            </a:r>
            <a:r>
              <a:rPr baseline="-25000"/>
              <a:t>Rel</a:t>
            </a:r>
            <a:r>
              <a:t> + Ret</a:t>
            </a:r>
            <a:r>
              <a:rPr baseline="-25000"/>
              <a:t>NotRel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      = 3 + 3 = 6 </a:t>
            </a:r>
            <a:r>
              <a:rPr sz="2000"/>
              <a:t> </a:t>
            </a:r>
          </a:p>
        </p:txBody>
      </p:sp>
      <p:sp>
        <p:nvSpPr>
          <p:cNvPr id="804" name="Text Box 9"/>
          <p:cNvSpPr txBox="1"/>
          <p:nvPr/>
        </p:nvSpPr>
        <p:spPr>
          <a:xfrm>
            <a:off x="1264918" y="4495800"/>
            <a:ext cx="2770767" cy="71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Relevant </a:t>
            </a:r>
            <a:r>
              <a:rPr sz="1600"/>
              <a:t>=</a:t>
            </a:r>
            <a:r>
              <a:t> Ret</a:t>
            </a:r>
            <a:r>
              <a:rPr baseline="-25000"/>
              <a:t>Rel </a:t>
            </a:r>
            <a:r>
              <a:t>+ NotRet</a:t>
            </a:r>
            <a:r>
              <a:rPr baseline="-25000"/>
              <a:t>Rel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               = 3 + 2 = 5</a:t>
            </a:r>
          </a:p>
        </p:txBody>
      </p:sp>
      <p:sp>
        <p:nvSpPr>
          <p:cNvPr id="805" name="Text Box 10"/>
          <p:cNvSpPr txBox="1"/>
          <p:nvPr/>
        </p:nvSpPr>
        <p:spPr>
          <a:xfrm>
            <a:off x="4465318" y="1371600"/>
            <a:ext cx="725249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NotRel</a:t>
            </a:r>
          </a:p>
        </p:txBody>
      </p:sp>
      <p:sp>
        <p:nvSpPr>
          <p:cNvPr id="806" name="Text Box 11"/>
          <p:cNvSpPr txBox="1"/>
          <p:nvPr/>
        </p:nvSpPr>
        <p:spPr>
          <a:xfrm>
            <a:off x="3246118" y="1371600"/>
            <a:ext cx="409039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Rel</a:t>
            </a:r>
          </a:p>
        </p:txBody>
      </p:sp>
      <p:sp>
        <p:nvSpPr>
          <p:cNvPr id="807" name="Text Box 12"/>
          <p:cNvSpPr txBox="1"/>
          <p:nvPr/>
        </p:nvSpPr>
        <p:spPr>
          <a:xfrm>
            <a:off x="1950720" y="2378075"/>
            <a:ext cx="420349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Ret</a:t>
            </a:r>
          </a:p>
        </p:txBody>
      </p:sp>
      <p:sp>
        <p:nvSpPr>
          <p:cNvPr id="808" name="Text Box 13"/>
          <p:cNvSpPr txBox="1"/>
          <p:nvPr/>
        </p:nvSpPr>
        <p:spPr>
          <a:xfrm>
            <a:off x="1874518" y="3429000"/>
            <a:ext cx="736560" cy="31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NotRet</a:t>
            </a:r>
          </a:p>
        </p:txBody>
      </p:sp>
      <p:sp>
        <p:nvSpPr>
          <p:cNvPr id="809" name="Text Box 14"/>
          <p:cNvSpPr txBox="1"/>
          <p:nvPr/>
        </p:nvSpPr>
        <p:spPr>
          <a:xfrm>
            <a:off x="655318" y="5257799"/>
            <a:ext cx="6403166" cy="426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Total # of docs N = Ret</a:t>
            </a:r>
            <a:r>
              <a:rPr baseline="-25000"/>
              <a:t>Rel </a:t>
            </a:r>
            <a:r>
              <a:t>+ NotRet</a:t>
            </a:r>
            <a:r>
              <a:rPr baseline="-25000"/>
              <a:t>Rel</a:t>
            </a:r>
            <a:r>
              <a:t> + Ret</a:t>
            </a:r>
            <a:r>
              <a:rPr baseline="-25000"/>
              <a:t>NotRel</a:t>
            </a:r>
            <a:r>
              <a:rPr sz="1600"/>
              <a:t> + </a:t>
            </a:r>
            <a:r>
              <a:t>NotRet</a:t>
            </a:r>
            <a:r>
              <a:rPr baseline="-25000"/>
              <a:t>NotRel</a:t>
            </a:r>
            <a:r>
              <a:t>= 10  </a:t>
            </a:r>
          </a:p>
        </p:txBody>
      </p:sp>
      <p:sp>
        <p:nvSpPr>
          <p:cNvPr id="810" name="Text Box 16"/>
          <p:cNvSpPr txBox="1"/>
          <p:nvPr/>
        </p:nvSpPr>
        <p:spPr>
          <a:xfrm>
            <a:off x="4465320" y="4495800"/>
            <a:ext cx="3651792" cy="71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Not Relevant </a:t>
            </a:r>
            <a:r>
              <a:rPr sz="1600"/>
              <a:t>= </a:t>
            </a:r>
            <a:r>
              <a:t>Ret</a:t>
            </a:r>
            <a:r>
              <a:rPr baseline="-25000"/>
              <a:t>NotRel</a:t>
            </a:r>
            <a:r>
              <a:rPr sz="1600"/>
              <a:t> + </a:t>
            </a:r>
            <a:r>
              <a:t>NotRet</a:t>
            </a:r>
            <a:r>
              <a:rPr baseline="-25000"/>
              <a:t>NotRel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                      = 2 + 2 = 4</a:t>
            </a:r>
          </a:p>
        </p:txBody>
      </p:sp>
      <p:sp>
        <p:nvSpPr>
          <p:cNvPr id="811" name="Text Box 17"/>
          <p:cNvSpPr txBox="1"/>
          <p:nvPr/>
        </p:nvSpPr>
        <p:spPr>
          <a:xfrm>
            <a:off x="5760718" y="3429000"/>
            <a:ext cx="3181161" cy="71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NotRet = NotRet</a:t>
            </a:r>
            <a:r>
              <a:rPr baseline="-25000"/>
              <a:t>Rel</a:t>
            </a:r>
            <a:r>
              <a:t> + NotRet</a:t>
            </a:r>
            <a:r>
              <a:rPr baseline="-25000"/>
              <a:t>NotRe</a:t>
            </a:r>
          </a:p>
          <a:p>
            <a:pPr defTabSz="914400">
              <a:defRPr>
                <a:latin typeface="Times Roman"/>
                <a:ea typeface="Times Roman"/>
                <a:cs typeface="Times Roman"/>
                <a:sym typeface="Times Roman"/>
              </a:defRPr>
            </a:pPr>
            <a:r>
              <a:t>             = 2 + 2 = 4</a:t>
            </a:r>
          </a:p>
        </p:txBody>
      </p:sp>
      <p:sp>
        <p:nvSpPr>
          <p:cNvPr id="812" name="Text Box 18"/>
          <p:cNvSpPr txBox="1"/>
          <p:nvPr/>
        </p:nvSpPr>
        <p:spPr>
          <a:xfrm>
            <a:off x="563244" y="2795589"/>
            <a:ext cx="1187161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retrieved</a:t>
            </a:r>
          </a:p>
        </p:txBody>
      </p:sp>
      <p:sp>
        <p:nvSpPr>
          <p:cNvPr id="813" name="Text Box 20"/>
          <p:cNvSpPr txBox="1"/>
          <p:nvPr/>
        </p:nvSpPr>
        <p:spPr>
          <a:xfrm>
            <a:off x="3627118" y="762000"/>
            <a:ext cx="1085661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relevant</a:t>
            </a:r>
          </a:p>
        </p:txBody>
      </p:sp>
      <p:sp>
        <p:nvSpPr>
          <p:cNvPr id="814" name="TextBox 21"/>
          <p:cNvSpPr txBox="1"/>
          <p:nvPr/>
        </p:nvSpPr>
        <p:spPr>
          <a:xfrm>
            <a:off x="7237607" y="6618665"/>
            <a:ext cx="1695750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modified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do we want</a:t>
            </a:r>
          </a:p>
        </p:txBody>
      </p:sp>
      <p:sp>
        <p:nvSpPr>
          <p:cNvPr id="817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Find everything relevant – high recall</a:t>
            </a:r>
          </a:p>
          <a:p>
            <a:pPr/>
            <a:r>
              <a:t>Only retrieve what is relevant – high precision</a:t>
            </a:r>
          </a:p>
        </p:txBody>
      </p:sp>
      <p:sp>
        <p:nvSpPr>
          <p:cNvPr id="818" name="TextBox 3"/>
          <p:cNvSpPr txBox="1"/>
          <p:nvPr/>
        </p:nvSpPr>
        <p:spPr>
          <a:xfrm>
            <a:off x="7881556" y="6618665"/>
            <a:ext cx="1128902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Relevant vs. Retrieved</a:t>
            </a:r>
          </a:p>
        </p:txBody>
      </p:sp>
      <p:sp>
        <p:nvSpPr>
          <p:cNvPr id="821" name="Oval 3"/>
          <p:cNvSpPr/>
          <p:nvPr/>
        </p:nvSpPr>
        <p:spPr>
          <a:xfrm>
            <a:off x="2133600" y="2819400"/>
            <a:ext cx="4876800" cy="1828800"/>
          </a:xfrm>
          <a:prstGeom prst="ellipse">
            <a:avLst/>
          </a:prstGeom>
          <a:ln w="38100">
            <a:solidFill>
              <a:srgbClr val="FFCC99"/>
            </a:solidFill>
          </a:ln>
        </p:spPr>
        <p:txBody>
          <a:bodyPr lIns="45718" tIns="45718" rIns="45718" bIns="45718" anchor="ctr"/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22" name="Oval 4"/>
          <p:cNvSpPr/>
          <p:nvPr/>
        </p:nvSpPr>
        <p:spPr>
          <a:xfrm rot="19926658">
            <a:off x="1371600" y="3733798"/>
            <a:ext cx="4495801" cy="1828803"/>
          </a:xfrm>
          <a:prstGeom prst="ellipse">
            <a:avLst/>
          </a:prstGeom>
          <a:ln w="38100">
            <a:solidFill>
              <a:srgbClr val="CCCCFF"/>
            </a:solidFill>
          </a:ln>
        </p:spPr>
        <p:txBody>
          <a:bodyPr lIns="45718" tIns="45718" rIns="45718" bIns="45718" anchor="ctr"/>
          <a:lstStyle/>
          <a:p>
            <a:pPr algn="ctr" defTabSz="914400"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23" name="Text Box 5"/>
          <p:cNvSpPr txBox="1"/>
          <p:nvPr/>
        </p:nvSpPr>
        <p:spPr>
          <a:xfrm>
            <a:off x="2179320" y="5334001"/>
            <a:ext cx="1106620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000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Relevant</a:t>
            </a:r>
          </a:p>
        </p:txBody>
      </p:sp>
      <p:sp>
        <p:nvSpPr>
          <p:cNvPr id="824" name="Text Box 6"/>
          <p:cNvSpPr txBox="1"/>
          <p:nvPr/>
        </p:nvSpPr>
        <p:spPr>
          <a:xfrm>
            <a:off x="5608318" y="3276601"/>
            <a:ext cx="1492888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2000">
                <a:solidFill>
                  <a:srgbClr val="FFCC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Retrieved</a:t>
            </a:r>
          </a:p>
        </p:txBody>
      </p:sp>
      <p:sp>
        <p:nvSpPr>
          <p:cNvPr id="825" name="Rectangle 7"/>
          <p:cNvSpPr/>
          <p:nvPr/>
        </p:nvSpPr>
        <p:spPr>
          <a:xfrm>
            <a:off x="838200" y="2590800"/>
            <a:ext cx="6858000" cy="3810000"/>
          </a:xfrm>
          <a:prstGeom prst="rect">
            <a:avLst/>
          </a:prstGeom>
          <a:ln w="28575"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26" name="Text Box 8"/>
          <p:cNvSpPr txBox="1"/>
          <p:nvPr/>
        </p:nvSpPr>
        <p:spPr>
          <a:xfrm>
            <a:off x="960119" y="2667000"/>
            <a:ext cx="1128523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All docs</a:t>
            </a:r>
          </a:p>
        </p:txBody>
      </p:sp>
      <p:sp>
        <p:nvSpPr>
          <p:cNvPr id="827" name="TextBox 8"/>
          <p:cNvSpPr txBox="1"/>
          <p:nvPr/>
        </p:nvSpPr>
        <p:spPr>
          <a:xfrm>
            <a:off x="7881556" y="6618665"/>
            <a:ext cx="1128902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Reading</a:t>
            </a:r>
          </a:p>
        </p:txBody>
      </p:sp>
      <p:sp>
        <p:nvSpPr>
          <p:cNvPr id="638" name="Content Placeholder 2"/>
          <p:cNvSpPr txBox="1"/>
          <p:nvPr>
            <p:ph type="body" idx="1"/>
          </p:nvPr>
        </p:nvSpPr>
        <p:spPr>
          <a:xfrm>
            <a:off x="457200" y="1192974"/>
            <a:ext cx="8229600" cy="4964315"/>
          </a:xfrm>
          <a:prstGeom prst="rect">
            <a:avLst/>
          </a:prstGeom>
        </p:spPr>
        <p:txBody>
          <a:bodyPr/>
          <a:lstStyle/>
          <a:p>
            <a:pPr/>
            <a:r>
              <a:t>Please read Sarawagi Chapter 3 for next time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Sarawagi talks about classifier based IE in Chapter 3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Unfortunately, the discussion is very technical. I would recommend reading it, but not worrying too much about the math (yet), just get the basic idea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Please plan to reread Chapter 3 again after we discuss machine learning</a:t>
            </a:r>
          </a:p>
        </p:txBody>
      </p:sp>
      <p:sp>
        <p:nvSpPr>
          <p:cNvPr id="639" name="Slide Number Placeholder 3"/>
          <p:cNvSpPr txBox="1"/>
          <p:nvPr>
            <p:ph type="sldNum" sz="quarter" idx="4294967295"/>
          </p:nvPr>
        </p:nvSpPr>
        <p:spPr>
          <a:xfrm>
            <a:off x="8498199" y="6397942"/>
            <a:ext cx="188599" cy="2819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Rectangle 2"/>
          <p:cNvSpPr/>
          <p:nvPr/>
        </p:nvSpPr>
        <p:spPr>
          <a:xfrm>
            <a:off x="368300" y="1219200"/>
            <a:ext cx="3810000" cy="1295400"/>
          </a:xfrm>
          <a:prstGeom prst="rect">
            <a:avLst/>
          </a:prstGeom>
          <a:solidFill>
            <a:srgbClr val="FFCC99"/>
          </a:solidFill>
          <a:ln w="12700"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30" name="Rectangle 3"/>
          <p:cNvSpPr txBox="1"/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Precision vs. Recall</a:t>
            </a:r>
          </a:p>
        </p:txBody>
      </p:sp>
      <p:sp>
        <p:nvSpPr>
          <p:cNvPr id="831" name="Oval 4"/>
          <p:cNvSpPr/>
          <p:nvPr/>
        </p:nvSpPr>
        <p:spPr>
          <a:xfrm>
            <a:off x="2133600" y="2819400"/>
            <a:ext cx="4876800" cy="1828800"/>
          </a:xfrm>
          <a:prstGeom prst="ellipse">
            <a:avLst/>
          </a:prstGeom>
          <a:ln w="38100">
            <a:solidFill>
              <a:srgbClr val="FFCC99"/>
            </a:solidFill>
          </a:ln>
        </p:spPr>
        <p:txBody>
          <a:bodyPr lIns="45718" tIns="45718" rIns="45718" bIns="45718" anchor="ctr"/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32" name="Oval 5"/>
          <p:cNvSpPr/>
          <p:nvPr/>
        </p:nvSpPr>
        <p:spPr>
          <a:xfrm rot="19926658">
            <a:off x="1371600" y="3733798"/>
            <a:ext cx="4495801" cy="1828803"/>
          </a:xfrm>
          <a:prstGeom prst="ellipse">
            <a:avLst/>
          </a:prstGeom>
          <a:ln w="38100">
            <a:solidFill>
              <a:srgbClr val="CCCCFF"/>
            </a:solidFill>
          </a:ln>
        </p:spPr>
        <p:txBody>
          <a:bodyPr lIns="45718" tIns="45718" rIns="45718" bIns="45718" anchor="ctr"/>
          <a:lstStyle/>
          <a:p>
            <a:pPr algn="ctr" defTabSz="914400"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33" name="Text Box 6"/>
          <p:cNvSpPr txBox="1"/>
          <p:nvPr/>
        </p:nvSpPr>
        <p:spPr>
          <a:xfrm>
            <a:off x="2179320" y="5334001"/>
            <a:ext cx="1106620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000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Relevant</a:t>
            </a:r>
          </a:p>
        </p:txBody>
      </p:sp>
      <p:sp>
        <p:nvSpPr>
          <p:cNvPr id="834" name="Text Box 7"/>
          <p:cNvSpPr txBox="1"/>
          <p:nvPr/>
        </p:nvSpPr>
        <p:spPr>
          <a:xfrm>
            <a:off x="5608318" y="3276601"/>
            <a:ext cx="1492888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2000">
                <a:solidFill>
                  <a:srgbClr val="FFCC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Retrieved</a:t>
            </a:r>
          </a:p>
        </p:txBody>
      </p:sp>
      <p:sp>
        <p:nvSpPr>
          <p:cNvPr id="835" name="Rectangle 8"/>
          <p:cNvSpPr/>
          <p:nvPr/>
        </p:nvSpPr>
        <p:spPr>
          <a:xfrm>
            <a:off x="5105400" y="1219200"/>
            <a:ext cx="3733800" cy="1295400"/>
          </a:xfrm>
          <a:prstGeom prst="rect">
            <a:avLst/>
          </a:prstGeom>
          <a:solidFill>
            <a:srgbClr val="FFCC99"/>
          </a:solidFill>
          <a:ln w="12700"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836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4300" y="1371600"/>
            <a:ext cx="3556000" cy="86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7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550" y="1447800"/>
            <a:ext cx="3478213" cy="863600"/>
          </a:xfrm>
          <a:prstGeom prst="rect">
            <a:avLst/>
          </a:prstGeom>
          <a:ln w="12700">
            <a:miter lim="400000"/>
          </a:ln>
        </p:spPr>
      </p:pic>
      <p:sp>
        <p:nvSpPr>
          <p:cNvPr id="838" name="Rectangle 11"/>
          <p:cNvSpPr/>
          <p:nvPr/>
        </p:nvSpPr>
        <p:spPr>
          <a:xfrm>
            <a:off x="838200" y="2590800"/>
            <a:ext cx="6858000" cy="3810000"/>
          </a:xfrm>
          <a:prstGeom prst="rect">
            <a:avLst/>
          </a:prstGeom>
          <a:ln w="28575"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39" name="Text Box 12"/>
          <p:cNvSpPr txBox="1"/>
          <p:nvPr/>
        </p:nvSpPr>
        <p:spPr>
          <a:xfrm>
            <a:off x="960119" y="2743200"/>
            <a:ext cx="1128523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All docs</a:t>
            </a:r>
          </a:p>
        </p:txBody>
      </p:sp>
      <p:sp>
        <p:nvSpPr>
          <p:cNvPr id="840" name="TextBox 12"/>
          <p:cNvSpPr txBox="1"/>
          <p:nvPr/>
        </p:nvSpPr>
        <p:spPr>
          <a:xfrm>
            <a:off x="7881556" y="6618665"/>
            <a:ext cx="1128902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Retrieved vs. Relevant Documents</a:t>
            </a:r>
          </a:p>
        </p:txBody>
      </p:sp>
      <p:sp>
        <p:nvSpPr>
          <p:cNvPr id="843" name="Oval 3"/>
          <p:cNvSpPr/>
          <p:nvPr/>
        </p:nvSpPr>
        <p:spPr>
          <a:xfrm rot="19926658">
            <a:off x="1371600" y="3733798"/>
            <a:ext cx="4495801" cy="1828803"/>
          </a:xfrm>
          <a:prstGeom prst="ellipse">
            <a:avLst/>
          </a:prstGeom>
          <a:ln w="38100">
            <a:solidFill>
              <a:srgbClr val="FF3300"/>
            </a:solidFill>
          </a:ln>
        </p:spPr>
        <p:txBody>
          <a:bodyPr lIns="45718" tIns="45718" rIns="45718" bIns="45718" anchor="ctr"/>
          <a:lstStyle/>
          <a:p>
            <a:pPr algn="ctr" defTabSz="914400"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44" name="Text Box 4"/>
          <p:cNvSpPr txBox="1"/>
          <p:nvPr/>
        </p:nvSpPr>
        <p:spPr>
          <a:xfrm>
            <a:off x="2179320" y="5334001"/>
            <a:ext cx="1106620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0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Relevant</a:t>
            </a:r>
          </a:p>
        </p:txBody>
      </p:sp>
      <p:sp>
        <p:nvSpPr>
          <p:cNvPr id="845" name="Oval 5"/>
          <p:cNvSpPr/>
          <p:nvPr/>
        </p:nvSpPr>
        <p:spPr>
          <a:xfrm>
            <a:off x="5029200" y="37338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4400">
              <a:defRPr sz="2400">
                <a:solidFill>
                  <a:srgbClr val="FFCC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46" name="Text Box 6"/>
          <p:cNvSpPr txBox="1"/>
          <p:nvPr/>
        </p:nvSpPr>
        <p:spPr>
          <a:xfrm>
            <a:off x="883918" y="1828800"/>
            <a:ext cx="4471501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Very high precision, very low recall</a:t>
            </a:r>
          </a:p>
        </p:txBody>
      </p:sp>
      <p:sp>
        <p:nvSpPr>
          <p:cNvPr id="847" name="Rectangle 7"/>
          <p:cNvSpPr/>
          <p:nvPr/>
        </p:nvSpPr>
        <p:spPr>
          <a:xfrm>
            <a:off x="838200" y="2590800"/>
            <a:ext cx="6858000" cy="3810000"/>
          </a:xfrm>
          <a:prstGeom prst="rect">
            <a:avLst/>
          </a:prstGeom>
          <a:ln w="28575"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48" name="Text Box 8"/>
          <p:cNvSpPr txBox="1"/>
          <p:nvPr/>
        </p:nvSpPr>
        <p:spPr>
          <a:xfrm>
            <a:off x="5989318" y="2971800"/>
            <a:ext cx="1187162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retrieved</a:t>
            </a:r>
          </a:p>
        </p:txBody>
      </p:sp>
      <p:sp>
        <p:nvSpPr>
          <p:cNvPr id="849" name="Line 9"/>
          <p:cNvSpPr/>
          <p:nvPr/>
        </p:nvSpPr>
        <p:spPr>
          <a:xfrm flipH="1">
            <a:off x="5333998" y="3276599"/>
            <a:ext cx="609602" cy="4572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50" name="TextBox 9"/>
          <p:cNvSpPr txBox="1"/>
          <p:nvPr/>
        </p:nvSpPr>
        <p:spPr>
          <a:xfrm>
            <a:off x="7881556" y="6618665"/>
            <a:ext cx="1128902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Retrieved vs. Relevant Documents</a:t>
            </a:r>
          </a:p>
        </p:txBody>
      </p:sp>
      <p:sp>
        <p:nvSpPr>
          <p:cNvPr id="853" name="Text Box 3"/>
          <p:cNvSpPr txBox="1"/>
          <p:nvPr/>
        </p:nvSpPr>
        <p:spPr>
          <a:xfrm>
            <a:off x="2179320" y="5334001"/>
            <a:ext cx="1106620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0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Relevant</a:t>
            </a:r>
          </a:p>
        </p:txBody>
      </p:sp>
      <p:sp>
        <p:nvSpPr>
          <p:cNvPr id="854" name="Oval 4"/>
          <p:cNvSpPr/>
          <p:nvPr/>
        </p:nvSpPr>
        <p:spPr>
          <a:xfrm flipV="1">
            <a:off x="1219200" y="2895600"/>
            <a:ext cx="6096000" cy="24384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55" name="Text Box 5"/>
          <p:cNvSpPr txBox="1"/>
          <p:nvPr/>
        </p:nvSpPr>
        <p:spPr>
          <a:xfrm>
            <a:off x="883919" y="1828800"/>
            <a:ext cx="3735397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High recall, but low precision</a:t>
            </a:r>
          </a:p>
        </p:txBody>
      </p:sp>
      <p:sp>
        <p:nvSpPr>
          <p:cNvPr id="856" name="Rectangle 6"/>
          <p:cNvSpPr/>
          <p:nvPr/>
        </p:nvSpPr>
        <p:spPr>
          <a:xfrm>
            <a:off x="838200" y="2590800"/>
            <a:ext cx="6858000" cy="3810000"/>
          </a:xfrm>
          <a:prstGeom prst="rect">
            <a:avLst/>
          </a:prstGeom>
          <a:ln w="28575"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57" name="Oval 7"/>
          <p:cNvSpPr/>
          <p:nvPr/>
        </p:nvSpPr>
        <p:spPr>
          <a:xfrm rot="19926658">
            <a:off x="1371600" y="3733798"/>
            <a:ext cx="4495801" cy="1828803"/>
          </a:xfrm>
          <a:prstGeom prst="ellipse">
            <a:avLst/>
          </a:prstGeom>
          <a:ln w="38100">
            <a:solidFill>
              <a:srgbClr val="FF3300"/>
            </a:solidFill>
          </a:ln>
        </p:spPr>
        <p:txBody>
          <a:bodyPr lIns="45718" tIns="45718" rIns="45718" bIns="45718" anchor="ctr"/>
          <a:lstStyle/>
          <a:p>
            <a:pPr algn="ctr" defTabSz="914400"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58" name="Text Box 8"/>
          <p:cNvSpPr txBox="1"/>
          <p:nvPr/>
        </p:nvSpPr>
        <p:spPr>
          <a:xfrm>
            <a:off x="5913118" y="5257800"/>
            <a:ext cx="1187162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retrieved</a:t>
            </a:r>
          </a:p>
        </p:txBody>
      </p:sp>
      <p:sp>
        <p:nvSpPr>
          <p:cNvPr id="859" name="TextBox 8"/>
          <p:cNvSpPr txBox="1"/>
          <p:nvPr/>
        </p:nvSpPr>
        <p:spPr>
          <a:xfrm>
            <a:off x="7881556" y="6618665"/>
            <a:ext cx="1128902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Retrieved vs. Relevant Documents</a:t>
            </a:r>
          </a:p>
        </p:txBody>
      </p:sp>
      <p:sp>
        <p:nvSpPr>
          <p:cNvPr id="862" name="Oval 3"/>
          <p:cNvSpPr/>
          <p:nvPr/>
        </p:nvSpPr>
        <p:spPr>
          <a:xfrm rot="19926658">
            <a:off x="1371600" y="3733798"/>
            <a:ext cx="4495801" cy="1828803"/>
          </a:xfrm>
          <a:prstGeom prst="ellipse">
            <a:avLst/>
          </a:prstGeom>
          <a:ln w="38100">
            <a:solidFill>
              <a:srgbClr val="FF3300"/>
            </a:solidFill>
          </a:ln>
        </p:spPr>
        <p:txBody>
          <a:bodyPr lIns="45718" tIns="45718" rIns="45718" bIns="45718" anchor="ctr"/>
          <a:lstStyle/>
          <a:p>
            <a:pPr algn="ctr" defTabSz="914400"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63" name="Text Box 4"/>
          <p:cNvSpPr txBox="1"/>
          <p:nvPr/>
        </p:nvSpPr>
        <p:spPr>
          <a:xfrm>
            <a:off x="2179320" y="5334001"/>
            <a:ext cx="1106620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0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Relevant</a:t>
            </a:r>
          </a:p>
        </p:txBody>
      </p:sp>
      <p:sp>
        <p:nvSpPr>
          <p:cNvPr id="864" name="Oval 5"/>
          <p:cNvSpPr/>
          <p:nvPr/>
        </p:nvSpPr>
        <p:spPr>
          <a:xfrm>
            <a:off x="6172200" y="32766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65" name="Text Box 6"/>
          <p:cNvSpPr txBox="1"/>
          <p:nvPr/>
        </p:nvSpPr>
        <p:spPr>
          <a:xfrm>
            <a:off x="883918" y="1828800"/>
            <a:ext cx="5868104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Very low precision, very low recall (0 for both)</a:t>
            </a:r>
          </a:p>
        </p:txBody>
      </p:sp>
      <p:sp>
        <p:nvSpPr>
          <p:cNvPr id="866" name="Rectangle 7"/>
          <p:cNvSpPr/>
          <p:nvPr/>
        </p:nvSpPr>
        <p:spPr>
          <a:xfrm>
            <a:off x="838200" y="2590800"/>
            <a:ext cx="6858000" cy="3810000"/>
          </a:xfrm>
          <a:prstGeom prst="rect">
            <a:avLst/>
          </a:prstGeom>
          <a:ln w="28575"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67" name="Text Box 8"/>
          <p:cNvSpPr txBox="1"/>
          <p:nvPr/>
        </p:nvSpPr>
        <p:spPr>
          <a:xfrm>
            <a:off x="5913118" y="4343400"/>
            <a:ext cx="1187162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retrieved</a:t>
            </a:r>
          </a:p>
        </p:txBody>
      </p:sp>
      <p:sp>
        <p:nvSpPr>
          <p:cNvPr id="868" name="Line 9"/>
          <p:cNvSpPr/>
          <p:nvPr/>
        </p:nvSpPr>
        <p:spPr>
          <a:xfrm flipH="1" flipV="1">
            <a:off x="6400798" y="3657598"/>
            <a:ext cx="76202" cy="6096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69" name="TextBox 9"/>
          <p:cNvSpPr txBox="1"/>
          <p:nvPr/>
        </p:nvSpPr>
        <p:spPr>
          <a:xfrm>
            <a:off x="7881556" y="6618665"/>
            <a:ext cx="1128902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Oval 2"/>
          <p:cNvSpPr/>
          <p:nvPr/>
        </p:nvSpPr>
        <p:spPr>
          <a:xfrm rot="19926658">
            <a:off x="1524000" y="3886198"/>
            <a:ext cx="4495801" cy="1828803"/>
          </a:xfrm>
          <a:prstGeom prst="ellipse">
            <a:avLst/>
          </a:prstGeom>
          <a:solidFill>
            <a:srgbClr val="FFCC9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2" name="Rectang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Retrieved vs. Relevant Documents</a:t>
            </a:r>
          </a:p>
        </p:txBody>
      </p:sp>
      <p:sp>
        <p:nvSpPr>
          <p:cNvPr id="873" name="Oval 4"/>
          <p:cNvSpPr/>
          <p:nvPr/>
        </p:nvSpPr>
        <p:spPr>
          <a:xfrm rot="19926658">
            <a:off x="1371600" y="3733798"/>
            <a:ext cx="4495801" cy="1828803"/>
          </a:xfrm>
          <a:prstGeom prst="ellipse">
            <a:avLst/>
          </a:prstGeom>
          <a:ln w="38100">
            <a:solidFill>
              <a:srgbClr val="FF3300"/>
            </a:solidFill>
          </a:ln>
        </p:spPr>
        <p:txBody>
          <a:bodyPr lIns="45718" tIns="45718" rIns="45718" bIns="45718" anchor="ctr"/>
          <a:lstStyle/>
          <a:p>
            <a:pPr algn="ctr" defTabSz="914400"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4" name="Text Box 5"/>
          <p:cNvSpPr txBox="1"/>
          <p:nvPr/>
        </p:nvSpPr>
        <p:spPr>
          <a:xfrm>
            <a:off x="1798320" y="4876801"/>
            <a:ext cx="1106620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0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Relevant</a:t>
            </a:r>
          </a:p>
        </p:txBody>
      </p:sp>
      <p:sp>
        <p:nvSpPr>
          <p:cNvPr id="875" name="Text Box 6"/>
          <p:cNvSpPr txBox="1"/>
          <p:nvPr/>
        </p:nvSpPr>
        <p:spPr>
          <a:xfrm>
            <a:off x="883919" y="1828800"/>
            <a:ext cx="4454534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High precision, high recall (at last!)</a:t>
            </a:r>
          </a:p>
        </p:txBody>
      </p:sp>
      <p:sp>
        <p:nvSpPr>
          <p:cNvPr id="876" name="Rectangle 7"/>
          <p:cNvSpPr/>
          <p:nvPr/>
        </p:nvSpPr>
        <p:spPr>
          <a:xfrm>
            <a:off x="838200" y="2590800"/>
            <a:ext cx="6858000" cy="3810000"/>
          </a:xfrm>
          <a:prstGeom prst="rect">
            <a:avLst/>
          </a:prstGeom>
          <a:ln w="28575"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defTabSz="9144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77" name="Text Box 8"/>
          <p:cNvSpPr txBox="1"/>
          <p:nvPr/>
        </p:nvSpPr>
        <p:spPr>
          <a:xfrm>
            <a:off x="6065518" y="3886200"/>
            <a:ext cx="1187162" cy="42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240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retrieved</a:t>
            </a:r>
          </a:p>
        </p:txBody>
      </p:sp>
      <p:sp>
        <p:nvSpPr>
          <p:cNvPr id="878" name="TextBox 8"/>
          <p:cNvSpPr txBox="1"/>
          <p:nvPr/>
        </p:nvSpPr>
        <p:spPr>
          <a:xfrm>
            <a:off x="7881556" y="6618665"/>
            <a:ext cx="1128902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Why Precision and Recall?</a:t>
            </a:r>
          </a:p>
        </p:txBody>
      </p:sp>
      <p:sp>
        <p:nvSpPr>
          <p:cNvPr id="881" name="Rectangle 3"/>
          <p:cNvSpPr txBox="1"/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ts val="6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Get as much of what we want while at the same time getting as little junk as possible.</a:t>
            </a:r>
          </a:p>
          <a:p>
            <a:pPr defTabSz="914400">
              <a:spcBef>
                <a:spcPts val="6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Recall is the percentage of relevant documents returned compared to everything that is available!</a:t>
            </a:r>
          </a:p>
          <a:p>
            <a:pPr defTabSz="914400">
              <a:spcBef>
                <a:spcPts val="6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Precision is the percentage of relevant documents compared to what is returned!</a:t>
            </a:r>
          </a:p>
          <a:p>
            <a:pPr defTabSz="914400">
              <a:spcBef>
                <a:spcPts val="6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desired trade-off between precision and recall is specific to the scenario we are in</a:t>
            </a:r>
          </a:p>
        </p:txBody>
      </p:sp>
      <p:sp>
        <p:nvSpPr>
          <p:cNvPr id="882" name="TextBox 3"/>
          <p:cNvSpPr txBox="1"/>
          <p:nvPr/>
        </p:nvSpPr>
        <p:spPr>
          <a:xfrm>
            <a:off x="7237607" y="6618665"/>
            <a:ext cx="1695750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modified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Rectangle 2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Relation to Contingency Table</a:t>
            </a:r>
          </a:p>
        </p:txBody>
      </p:sp>
      <p:sp>
        <p:nvSpPr>
          <p:cNvPr id="885" name="Rectangle 3"/>
          <p:cNvSpPr txBox="1"/>
          <p:nvPr>
            <p:ph type="body" sz="half" idx="1"/>
          </p:nvPr>
        </p:nvSpPr>
        <p:spPr>
          <a:xfrm>
            <a:off x="1981200" y="3810000"/>
            <a:ext cx="5715000" cy="3048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60000"/>
              </a:lnSpc>
              <a:spcBef>
                <a:spcPts val="600"/>
              </a:spcBef>
              <a:defRPr sz="2800"/>
            </a:pPr>
            <a:r>
              <a:t>Accuracy: (a+d) / (a+b+c+d)</a:t>
            </a:r>
          </a:p>
          <a:p>
            <a:pPr>
              <a:lnSpc>
                <a:spcPct val="60000"/>
              </a:lnSpc>
              <a:spcBef>
                <a:spcPts val="600"/>
              </a:spcBef>
              <a:defRPr sz="2800"/>
            </a:pPr>
            <a:r>
              <a:t>Precision:  a/(a+b)</a:t>
            </a:r>
          </a:p>
          <a:p>
            <a:pPr>
              <a:lnSpc>
                <a:spcPct val="60000"/>
              </a:lnSpc>
              <a:spcBef>
                <a:spcPts val="600"/>
              </a:spcBef>
              <a:defRPr sz="2800"/>
            </a:pPr>
            <a:r>
              <a:t>Recall:       a/(a+c)</a:t>
            </a:r>
          </a:p>
          <a:p>
            <a:pPr>
              <a:lnSpc>
                <a:spcPct val="60000"/>
              </a:lnSpc>
              <a:spcBef>
                <a:spcPts val="600"/>
              </a:spcBef>
              <a:defRPr sz="2800"/>
            </a:pPr>
            <a:r>
              <a:t>Why don’t we use Accuracy for IR?</a:t>
            </a:r>
          </a:p>
          <a:p>
            <a:pPr lvl="1" marL="742950" indent="-285750">
              <a:lnSpc>
                <a:spcPct val="60000"/>
              </a:lnSpc>
              <a:spcBef>
                <a:spcPts val="500"/>
              </a:spcBef>
              <a:buClr>
                <a:srgbClr val="FF3300"/>
              </a:buClr>
              <a:defRPr sz="2400"/>
            </a:pPr>
            <a:r>
              <a:t>(Assuming a large collection)</a:t>
            </a:r>
            <a:endParaRPr sz="2800"/>
          </a:p>
          <a:p>
            <a:pPr lvl="2" marL="1143000" indent="-228600">
              <a:lnSpc>
                <a:spcPct val="80000"/>
              </a:lnSpc>
              <a:spcBef>
                <a:spcPts val="400"/>
              </a:spcBef>
              <a:buClr>
                <a:srgbClr val="00CC99"/>
              </a:buClr>
              <a:defRPr sz="2000"/>
            </a:pPr>
            <a:r>
              <a:t>Most docs aren’t relevant </a:t>
            </a:r>
            <a:endParaRPr sz="2400"/>
          </a:p>
          <a:p>
            <a:pPr lvl="2" marL="1143000" indent="-228600">
              <a:lnSpc>
                <a:spcPct val="80000"/>
              </a:lnSpc>
              <a:spcBef>
                <a:spcPts val="400"/>
              </a:spcBef>
              <a:buClr>
                <a:srgbClr val="00CC99"/>
              </a:buClr>
              <a:defRPr sz="2000"/>
            </a:pPr>
            <a:r>
              <a:t>Most docs aren’t retrieved</a:t>
            </a:r>
            <a:endParaRPr sz="2400"/>
          </a:p>
          <a:p>
            <a:pPr lvl="2" marL="1143000" indent="-228600">
              <a:lnSpc>
                <a:spcPct val="80000"/>
              </a:lnSpc>
              <a:spcBef>
                <a:spcPts val="400"/>
              </a:spcBef>
              <a:buClr>
                <a:srgbClr val="00CC99"/>
              </a:buClr>
              <a:defRPr sz="2000"/>
            </a:pPr>
            <a:r>
              <a:t>Inflates the accuracy value</a:t>
            </a:r>
          </a:p>
        </p:txBody>
      </p:sp>
      <p:graphicFrame>
        <p:nvGraphicFramePr>
          <p:cNvPr id="886" name="Group 4"/>
          <p:cNvGraphicFramePr/>
          <p:nvPr/>
        </p:nvGraphicFramePr>
        <p:xfrm>
          <a:off x="1981200" y="1447800"/>
          <a:ext cx="4800600" cy="227647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00200"/>
                <a:gridCol w="1600200"/>
                <a:gridCol w="1600200"/>
              </a:tblGrid>
              <a:tr h="83820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 is Relevant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 is NOT relevant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 is retrieved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 is NOT retrieved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87" name="TextBox 4"/>
          <p:cNvSpPr txBox="1"/>
          <p:nvPr/>
        </p:nvSpPr>
        <p:spPr>
          <a:xfrm>
            <a:off x="7881556" y="6618665"/>
            <a:ext cx="1128902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CMU Seminars task</a:t>
            </a:r>
          </a:p>
        </p:txBody>
      </p:sp>
      <p:sp>
        <p:nvSpPr>
          <p:cNvPr id="890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Given an email about a seminar</a:t>
            </a:r>
          </a:p>
          <a:p>
            <a:pPr/>
            <a:r>
              <a:t>Annotate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Speaker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Start time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End time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Location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CMU Seminars - Example</a:t>
            </a:r>
          </a:p>
        </p:txBody>
      </p:sp>
      <p:sp>
        <p:nvSpPr>
          <p:cNvPr id="893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&lt;0.24.4.93.20.59.10.jgc+@NL.CS.CMU.EDU (Jaime Carbonell).0&gt;</a:t>
            </a: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Type:     cmu.cs.proj.mt</a:t>
            </a: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Topic:    &lt;speaker&gt;Nagao&lt;/speaker&gt; Talk</a:t>
            </a: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Dates:    26-Apr-93</a:t>
            </a: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Time:     &lt;stime&gt;10:00&lt;/stime&gt; - &lt;etime&gt;11:00 AM&lt;/etime&gt;</a:t>
            </a: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PostedBy: jgc+ on 24-Apr-93 at 20:59 from NL.CS.CMU.EDU (Jaime Carbonell)</a:t>
            </a:r>
          </a:p>
          <a:p>
            <a:pPr marL="0" indent="0" defTabSz="905255">
              <a:buSzTx/>
              <a:buNone/>
              <a:defRPr sz="1700"/>
            </a:pP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Abstract:</a:t>
            </a:r>
          </a:p>
          <a:p>
            <a:pPr marL="0" indent="0" defTabSz="905255">
              <a:buSzTx/>
              <a:buNone/>
              <a:defRPr sz="1700"/>
            </a:pP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&lt;paragraph&gt;&lt;sentence&gt;This Monday, 4/26, &lt;speaker&gt;Prof. Makoto Nagao&lt;/speaker&gt; will give a seminar in the &lt;location&gt;CMT red conference room&lt;/location&gt; &lt;stime&gt;10&lt;/stime&gt;-&lt;etime&gt;11am&lt;/etime&gt; on recent MT research results&lt;/sentence&gt;.&lt;/paragraph&gt;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Creating Rules</a:t>
            </a:r>
          </a:p>
        </p:txBody>
      </p:sp>
      <p:sp>
        <p:nvSpPr>
          <p:cNvPr id="896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Suppose we observe "the seminar at &lt;stime&gt;4 pm&lt;/stime&gt; will [...]" in a training document</a:t>
            </a:r>
          </a:p>
          <a:p>
            <a:pPr>
              <a:spcBef>
                <a:spcPts val="600"/>
              </a:spcBef>
              <a:defRPr sz="2800"/>
            </a:pPr>
            <a:r>
              <a:t>The processed representation will have access to the words and to additional knowledge</a:t>
            </a:r>
          </a:p>
          <a:p>
            <a:pPr>
              <a:spcBef>
                <a:spcPts val="600"/>
              </a:spcBef>
              <a:defRPr sz="2800"/>
            </a:pPr>
            <a:r>
              <a:t>We can create a very specific rule for &lt;stime&gt;</a:t>
            </a:r>
          </a:p>
          <a:p>
            <a:pPr lvl="1" marL="742950" indent="-285750">
              <a:spcBef>
                <a:spcPts val="500"/>
              </a:spcBef>
              <a:buClr>
                <a:srgbClr val="FF3300"/>
              </a:buClr>
              <a:defRPr sz="2400"/>
            </a:pPr>
            <a:r>
              <a:t>And then generalize this by dropping constraints (as discussed previously)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642" name="Content Placeholder 2"/>
          <p:cNvSpPr txBox="1"/>
          <p:nvPr>
            <p:ph type="body" idx="1"/>
          </p:nvPr>
        </p:nvSpPr>
        <p:spPr>
          <a:xfrm>
            <a:off x="457200" y="1192974"/>
            <a:ext cx="8229600" cy="4964315"/>
          </a:xfrm>
          <a:prstGeom prst="rect">
            <a:avLst/>
          </a:prstGeom>
        </p:spPr>
        <p:txBody>
          <a:bodyPr/>
          <a:lstStyle/>
          <a:p>
            <a:pPr/>
            <a:r>
              <a:t>Topics from last time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Evaluation metrics in more detail 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Quick review of Rule-Based NER</a:t>
            </a:r>
          </a:p>
          <a:p>
            <a:pPr/>
            <a:r>
              <a:t>Evaluations and gold standards in IE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Issues in Evaluation of IE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Human Annotation for NER</a:t>
            </a:r>
          </a:p>
          <a:p>
            <a:pPr/>
            <a:r>
              <a:t>IE end-to-end</a:t>
            </a:r>
          </a:p>
          <a:p>
            <a:pPr/>
            <a:r>
              <a:t>Introduction: named entity detection as a classification problem</a:t>
            </a:r>
          </a:p>
        </p:txBody>
      </p:sp>
      <p:sp>
        <p:nvSpPr>
          <p:cNvPr id="643" name="Slide Number Placeholder 3"/>
          <p:cNvSpPr txBox="1"/>
          <p:nvPr>
            <p:ph type="sldNum" sz="quarter" idx="4294967295"/>
          </p:nvPr>
        </p:nvSpPr>
        <p:spPr>
          <a:xfrm>
            <a:off x="8498199" y="6397942"/>
            <a:ext cx="188599" cy="2819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05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For each rule, we look for: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Support (training examples that match this pattern)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Conflicts (training examples that match this pattern with no annotation, or a different annotation)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Suppose we see: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Tx/>
              <a:buNone/>
              <a:defRPr sz="2900"/>
            </a:pPr>
            <a:r>
              <a:t>   "tomorrow at &lt;stime&gt;9 am&lt;/stime&gt;"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The rule in our example applies!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If there are no conflicts, we have a more general rule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Overall: we try to take the most general rules which don't have conflicts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Returning to Evaluation</a:t>
            </a:r>
          </a:p>
        </p:txBody>
      </p:sp>
      <p:sp>
        <p:nvSpPr>
          <p:cNvPr id="908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This time, evaluation specifically for 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False Negative in CMU Seminars</a:t>
            </a:r>
          </a:p>
        </p:txBody>
      </p:sp>
      <p:sp>
        <p:nvSpPr>
          <p:cNvPr id="919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Gold standard test set:</a:t>
            </a:r>
          </a:p>
          <a:p>
            <a:pPr lvl="1" marL="0" indent="457200">
              <a:lnSpc>
                <a:spcPct val="90000"/>
              </a:lnSpc>
              <a:spcBef>
                <a:spcPts val="600"/>
              </a:spcBef>
              <a:buSzTx/>
              <a:buNone/>
              <a:defRPr sz="2500"/>
            </a:pPr>
          </a:p>
          <a:p>
            <a:pPr lvl="1" marL="0" indent="457200">
              <a:lnSpc>
                <a:spcPct val="90000"/>
              </a:lnSpc>
              <a:spcBef>
                <a:spcPts val="600"/>
              </a:spcBef>
              <a:buSzTx/>
              <a:buNone/>
              <a:defRPr sz="2500"/>
            </a:pPr>
            <a:r>
              <a:t>Starting from &lt;stime&gt;11 am&lt;/stime&gt;</a:t>
            </a:r>
          </a:p>
          <a:p>
            <a:pPr lvl="1" marL="0" indent="457200">
              <a:lnSpc>
                <a:spcPct val="90000"/>
              </a:lnSpc>
              <a:spcBef>
                <a:spcPts val="600"/>
              </a:spcBef>
              <a:buSzTx/>
              <a:buNone/>
              <a:defRPr sz="2500"/>
            </a:pP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System marks nothing:</a:t>
            </a:r>
          </a:p>
          <a:p>
            <a:pPr lvl="1" marL="0" indent="457200">
              <a:lnSpc>
                <a:spcPct val="90000"/>
              </a:lnSpc>
              <a:spcBef>
                <a:spcPts val="600"/>
              </a:spcBef>
              <a:buSzTx/>
              <a:buNone/>
              <a:defRPr sz="2500"/>
            </a:pPr>
          </a:p>
          <a:p>
            <a:pPr lvl="1" marL="0" indent="457200">
              <a:lnSpc>
                <a:spcPct val="90000"/>
              </a:lnSpc>
              <a:spcBef>
                <a:spcPts val="600"/>
              </a:spcBef>
              <a:buSzTx/>
              <a:buNone/>
              <a:defRPr sz="2500"/>
            </a:pPr>
            <a:r>
              <a:t>Starting from 11 am</a:t>
            </a:r>
          </a:p>
          <a:p>
            <a:pPr marL="0" indent="57150">
              <a:lnSpc>
                <a:spcPct val="90000"/>
              </a:lnSpc>
              <a:spcBef>
                <a:spcPts val="600"/>
              </a:spcBef>
              <a:buSzTx/>
              <a:buNone/>
              <a:defRPr sz="2900"/>
            </a:pP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False negative (which measure does this hurt?)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Recall</a:t>
            </a:r>
          </a:p>
        </p:txBody>
      </p:sp>
      <p:sp>
        <p:nvSpPr>
          <p:cNvPr id="646" name="Text Box 3"/>
          <p:cNvSpPr txBox="1"/>
          <p:nvPr/>
        </p:nvSpPr>
        <p:spPr>
          <a:xfrm>
            <a:off x="350518" y="1792289"/>
            <a:ext cx="8442964" cy="159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Measure of how much relevant information the system has extracted (coverage of system). </a:t>
            </a:r>
          </a:p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Exact definition:</a:t>
            </a:r>
          </a:p>
        </p:txBody>
      </p:sp>
      <p:sp>
        <p:nvSpPr>
          <p:cNvPr id="647" name="Text Box 4"/>
          <p:cNvSpPr txBox="1"/>
          <p:nvPr/>
        </p:nvSpPr>
        <p:spPr>
          <a:xfrm>
            <a:off x="457200" y="3581398"/>
            <a:ext cx="8001000" cy="2466339"/>
          </a:xfrm>
          <a:prstGeom prst="rect">
            <a:avLst/>
          </a:prstGeom>
          <a:ln w="38100">
            <a:solidFill>
              <a:srgbClr val="0099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Recall = 	1 if no possible correct answers</a:t>
            </a:r>
          </a:p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	else:</a:t>
            </a:r>
            <a:endParaRPr u="sng"/>
          </a:p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	</a:t>
            </a:r>
            <a:r>
              <a:rPr u="sng"/>
              <a:t># of correct answers given by system</a:t>
            </a:r>
          </a:p>
          <a:p>
            <a:pPr defTabSz="914400">
              <a:lnSpc>
                <a:spcPct val="10000"/>
              </a:lnSpc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	total # of possible correct answers in text</a:t>
            </a:r>
          </a:p>
        </p:txBody>
      </p:sp>
      <p:sp>
        <p:nvSpPr>
          <p:cNvPr id="648" name="TextBox 4"/>
          <p:cNvSpPr txBox="1"/>
          <p:nvPr/>
        </p:nvSpPr>
        <p:spPr>
          <a:xfrm>
            <a:off x="6206040" y="6578425"/>
            <a:ext cx="2573036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modified from Butt/Jurafsky/Martin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7" grpId="2"/>
      <p:bldP build="whole" bldLvl="1" animBg="1" rev="0" advAuto="0" spid="646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False Positive in CMU Seminars</a:t>
            </a:r>
          </a:p>
        </p:txBody>
      </p:sp>
      <p:sp>
        <p:nvSpPr>
          <p:cNvPr id="922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2613" indent="-332613" defTabSz="886967">
              <a:lnSpc>
                <a:spcPct val="90000"/>
              </a:lnSpc>
              <a:defRPr sz="3100"/>
            </a:pPr>
            <a:r>
              <a:t>Gold standard test set:</a:t>
            </a:r>
          </a:p>
          <a:p>
            <a:pPr marL="332613" indent="-332613" defTabSz="886967">
              <a:lnSpc>
                <a:spcPct val="90000"/>
              </a:lnSpc>
              <a:defRPr sz="3100"/>
            </a:pPr>
          </a:p>
          <a:p>
            <a:pPr lvl="1" marL="0" indent="443483" defTabSz="886967">
              <a:lnSpc>
                <a:spcPct val="90000"/>
              </a:lnSpc>
              <a:spcBef>
                <a:spcPts val="600"/>
              </a:spcBef>
              <a:buSzTx/>
              <a:buNone/>
              <a:defRPr sz="2700"/>
            </a:pPr>
            <a:r>
              <a:t>... Followed by lunch at 11:30 am , and meetings</a:t>
            </a:r>
          </a:p>
          <a:p>
            <a:pPr lvl="1" marL="0" indent="443483" defTabSz="886967">
              <a:lnSpc>
                <a:spcPct val="90000"/>
              </a:lnSpc>
              <a:spcBef>
                <a:spcPts val="600"/>
              </a:spcBef>
              <a:buSzTx/>
              <a:buNone/>
              <a:defRPr sz="2700"/>
            </a:pPr>
          </a:p>
          <a:p>
            <a:pPr marL="332613" indent="-332613" defTabSz="886967">
              <a:lnSpc>
                <a:spcPct val="90000"/>
              </a:lnSpc>
              <a:defRPr sz="3100"/>
            </a:pPr>
            <a:r>
              <a:t>System marks:</a:t>
            </a:r>
          </a:p>
          <a:p>
            <a:pPr lvl="1" marL="0" indent="443483" defTabSz="886967">
              <a:lnSpc>
                <a:spcPct val="90000"/>
              </a:lnSpc>
              <a:spcBef>
                <a:spcPts val="600"/>
              </a:spcBef>
              <a:buSzTx/>
              <a:buNone/>
              <a:defRPr sz="2700"/>
            </a:pPr>
          </a:p>
          <a:p>
            <a:pPr lvl="1" marL="0" indent="443483" defTabSz="886967">
              <a:lnSpc>
                <a:spcPct val="90000"/>
              </a:lnSpc>
              <a:spcBef>
                <a:spcPts val="600"/>
              </a:spcBef>
              <a:buSzTx/>
              <a:buNone/>
              <a:defRPr sz="2700"/>
            </a:pPr>
            <a:r>
              <a:t>... at &lt;stime&gt;11:30 am&lt;/stime&gt;</a:t>
            </a:r>
          </a:p>
          <a:p>
            <a:pPr lvl="1" marL="0" indent="443483" defTabSz="886967">
              <a:lnSpc>
                <a:spcPct val="90000"/>
              </a:lnSpc>
              <a:spcBef>
                <a:spcPts val="600"/>
              </a:spcBef>
              <a:buSzTx/>
              <a:buNone/>
              <a:defRPr sz="2700"/>
            </a:pPr>
          </a:p>
          <a:p>
            <a:pPr marL="332613" indent="-332613" defTabSz="886967">
              <a:lnSpc>
                <a:spcPct val="90000"/>
              </a:lnSpc>
              <a:defRPr sz="3100"/>
            </a:pPr>
            <a:r>
              <a:t>False positive (which measure does this hurt?)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Mislabeled in CMU Seminars</a:t>
            </a:r>
          </a:p>
        </p:txBody>
      </p:sp>
      <p:sp>
        <p:nvSpPr>
          <p:cNvPr id="925" name="Content Placeholder 2"/>
          <p:cNvSpPr txBox="1"/>
          <p:nvPr/>
        </p:nvSpPr>
        <p:spPr>
          <a:xfrm>
            <a:off x="655318" y="1752601"/>
            <a:ext cx="8138164" cy="4525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marL="342900" indent="-34290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t>Gold standard test set:</a:t>
            </a:r>
          </a:p>
          <a:p>
            <a:pPr marL="342900" indent="-34290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2700">
                <a:latin typeface="+mj-lt"/>
                <a:ea typeface="+mj-ea"/>
                <a:cs typeface="+mj-cs"/>
                <a:sym typeface="Calibri"/>
              </a:defRPr>
            </a:pPr>
          </a:p>
          <a:p>
            <a:pPr lvl="1" indent="457200" defTabSz="914400">
              <a:lnSpc>
                <a:spcPct val="80000"/>
              </a:lnSpc>
              <a:spcBef>
                <a:spcPts val="500"/>
              </a:spcBef>
              <a:defRPr sz="2300">
                <a:latin typeface="+mj-lt"/>
                <a:ea typeface="+mj-ea"/>
                <a:cs typeface="+mj-cs"/>
                <a:sym typeface="Calibri"/>
              </a:defRPr>
            </a:pPr>
            <a:r>
              <a:t>at a different time - &lt;stime&gt;6 pm&lt;/stime&gt;</a:t>
            </a:r>
          </a:p>
          <a:p>
            <a:pPr lvl="1" indent="457200" defTabSz="914400">
              <a:lnSpc>
                <a:spcPct val="80000"/>
              </a:lnSpc>
              <a:spcBef>
                <a:spcPts val="500"/>
              </a:spcBef>
              <a:defRPr sz="23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342900" indent="-34290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t>System marks:</a:t>
            </a:r>
          </a:p>
          <a:p>
            <a:pPr lvl="1" indent="457200" defTabSz="914400">
              <a:lnSpc>
                <a:spcPct val="80000"/>
              </a:lnSpc>
              <a:spcBef>
                <a:spcPts val="500"/>
              </a:spcBef>
              <a:defRPr sz="2300">
                <a:latin typeface="+mj-lt"/>
                <a:ea typeface="+mj-ea"/>
                <a:cs typeface="+mj-cs"/>
                <a:sym typeface="Calibri"/>
              </a:defRPr>
            </a:pPr>
          </a:p>
          <a:p>
            <a:pPr lvl="1" indent="457200" defTabSz="914400">
              <a:lnSpc>
                <a:spcPct val="80000"/>
              </a:lnSpc>
              <a:spcBef>
                <a:spcPts val="500"/>
              </a:spcBef>
              <a:defRPr sz="2300">
                <a:latin typeface="+mj-lt"/>
                <a:ea typeface="+mj-ea"/>
                <a:cs typeface="+mj-cs"/>
                <a:sym typeface="Calibri"/>
              </a:defRPr>
            </a:pPr>
            <a:r>
              <a:t>... - &lt;etime&gt;6 pm&lt;/etime&gt;</a:t>
            </a:r>
          </a:p>
          <a:p>
            <a:pPr indent="57150" defTabSz="914400">
              <a:lnSpc>
                <a:spcPct val="80000"/>
              </a:lnSpc>
              <a:spcBef>
                <a:spcPts val="600"/>
              </a:spcBef>
              <a:defRPr sz="27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342900" indent="-34290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t>What sort of error do we have here?</a:t>
            </a:r>
          </a:p>
          <a:p>
            <a:pPr marL="342900" indent="-34290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t>Which measures are affected?</a:t>
            </a:r>
          </a:p>
          <a:p>
            <a:pPr marL="342900" indent="-342900" defTabSz="914400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t>Note that this is different from Information Retrieval!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Partial Matches in CMU Seminars</a:t>
            </a:r>
          </a:p>
        </p:txBody>
      </p:sp>
      <p:sp>
        <p:nvSpPr>
          <p:cNvPr id="928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Gold standard test set: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</a:p>
          <a:p>
            <a:pPr lvl="1" marL="0" indent="457200">
              <a:lnSpc>
                <a:spcPct val="80000"/>
              </a:lnSpc>
              <a:spcBef>
                <a:spcPts val="600"/>
              </a:spcBef>
              <a:buSzTx/>
              <a:buNone/>
              <a:defRPr sz="2500"/>
            </a:pPr>
            <a:r>
              <a:t>... at &lt;stime&gt;5 pm&lt;/stime&gt;</a:t>
            </a:r>
          </a:p>
          <a:p>
            <a:pPr lvl="1" marL="0" indent="457200">
              <a:lnSpc>
                <a:spcPct val="80000"/>
              </a:lnSpc>
              <a:spcBef>
                <a:spcPts val="600"/>
              </a:spcBef>
              <a:buSzTx/>
              <a:buNone/>
              <a:defRPr sz="2500"/>
            </a:pP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System marks:</a:t>
            </a:r>
          </a:p>
          <a:p>
            <a:pPr lvl="1" marL="0" indent="457200">
              <a:lnSpc>
                <a:spcPct val="80000"/>
              </a:lnSpc>
              <a:spcBef>
                <a:spcPts val="600"/>
              </a:spcBef>
              <a:buSzTx/>
              <a:buNone/>
              <a:defRPr sz="2500"/>
            </a:pPr>
          </a:p>
          <a:p>
            <a:pPr lvl="1" marL="0" indent="457200">
              <a:lnSpc>
                <a:spcPct val="80000"/>
              </a:lnSpc>
              <a:spcBef>
                <a:spcPts val="600"/>
              </a:spcBef>
              <a:buSzTx/>
              <a:buNone/>
              <a:defRPr sz="2500"/>
            </a:pPr>
            <a:r>
              <a:t>... at &lt;stime&gt;5&lt;/stime&gt; pm</a:t>
            </a:r>
          </a:p>
          <a:p>
            <a:pPr marL="0" indent="57150">
              <a:lnSpc>
                <a:spcPct val="80000"/>
              </a:lnSpc>
              <a:spcBef>
                <a:spcPts val="600"/>
              </a:spcBef>
              <a:buSzTx/>
              <a:buNone/>
              <a:defRPr sz="2900"/>
            </a:pP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Then I get a partial match (worth 0.5)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Also different from Information Retrieval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39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Evaluation is a critical issue where there is still much work to be done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But before we can evaluate, we need a </a:t>
            </a:r>
            <a:r>
              <a:rPr b="1"/>
              <a:t>gold standard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Training IE systems</a:t>
            </a:r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2300"/>
            </a:pPr>
            <a:r>
              <a:t>Critical component for "learning" statistical classifiers</a:t>
            </a:r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2300"/>
            </a:pPr>
            <a:r>
              <a:t>The more data, the better the classifier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Can also be used for developing a handcrafted NER system</a:t>
            </a:r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2300"/>
            </a:pPr>
            <a:r>
              <a:t>Constant rescoring and coverage checks are very helpful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Necessary in both cases for </a:t>
            </a:r>
            <a:r>
              <a:rPr b="1"/>
              <a:t>evaluation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Precision</a:t>
            </a:r>
          </a:p>
        </p:txBody>
      </p:sp>
      <p:sp>
        <p:nvSpPr>
          <p:cNvPr id="651" name="Text Box 3"/>
          <p:cNvSpPr txBox="1"/>
          <p:nvPr/>
        </p:nvSpPr>
        <p:spPr>
          <a:xfrm>
            <a:off x="350518" y="1792289"/>
            <a:ext cx="8442964" cy="159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Measure of how much of the information the system returned is correct (accuracy). </a:t>
            </a:r>
          </a:p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Exact definition:</a:t>
            </a:r>
          </a:p>
        </p:txBody>
      </p:sp>
      <p:sp>
        <p:nvSpPr>
          <p:cNvPr id="652" name="Text Box 4"/>
          <p:cNvSpPr txBox="1"/>
          <p:nvPr/>
        </p:nvSpPr>
        <p:spPr>
          <a:xfrm>
            <a:off x="457200" y="3581398"/>
            <a:ext cx="8001000" cy="2466339"/>
          </a:xfrm>
          <a:prstGeom prst="rect">
            <a:avLst/>
          </a:prstGeom>
          <a:ln w="38100">
            <a:solidFill>
              <a:srgbClr val="009999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Precision = 	1 if no answers given by system</a:t>
            </a:r>
          </a:p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	else:</a:t>
            </a:r>
          </a:p>
          <a:p>
            <a:pPr defTabSz="914400"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                    </a:t>
            </a:r>
            <a:r>
              <a:rPr u="sng"/>
              <a:t> # of correct answers given by system</a:t>
            </a:r>
          </a:p>
          <a:p>
            <a:pPr defTabSz="914400">
              <a:lnSpc>
                <a:spcPct val="10000"/>
              </a:lnSpc>
              <a:spcBef>
                <a:spcPts val="1600"/>
              </a:spcBef>
              <a:defRPr sz="2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	 # of answers given by system</a:t>
            </a:r>
          </a:p>
        </p:txBody>
      </p:sp>
      <p:sp>
        <p:nvSpPr>
          <p:cNvPr id="653" name="TextBox 4"/>
          <p:cNvSpPr txBox="1"/>
          <p:nvPr/>
        </p:nvSpPr>
        <p:spPr>
          <a:xfrm>
            <a:off x="6206040" y="6578425"/>
            <a:ext cx="2573036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modified from Butt/Jurafsky/Martin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1" grpId="1"/>
      <p:bldP build="whole" bldLvl="1" animBg="1" rev="0" advAuto="0" spid="652" grpId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Annotator Variability</a:t>
            </a:r>
          </a:p>
        </p:txBody>
      </p:sp>
      <p:sp>
        <p:nvSpPr>
          <p:cNvPr id="954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Differences in annotation are a significant problem</a:t>
            </a:r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t>Only some people are good at annotation</a:t>
            </a:r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t>Practice helps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Even good annotators can have different understanding of the task</a:t>
            </a:r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t>For instance, in doubt, annotate? Or not?</a:t>
            </a:r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t>(~ precision/recall tradeoffs)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Effect of using gold standard corpora that are not well annotated</a:t>
            </a:r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t>Evaluations can return inaccurate results</a:t>
            </a:r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900"/>
            </a:pPr>
            <a:r>
              <a:t>Systems trained on inconsistent data can develop problems which are worse than if the training examples are eliminated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200"/>
            </a:pPr>
            <a:r>
              <a:t>Crowd-sourcing, which we will talk about later, has all of these same problems even more strongly!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" y="0"/>
            <a:ext cx="884872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CMU Seminars task</a:t>
            </a:r>
          </a:p>
        </p:txBody>
      </p:sp>
      <p:sp>
        <p:nvSpPr>
          <p:cNvPr id="959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Given an email about a seminar…</a:t>
            </a:r>
          </a:p>
          <a:p>
            <a:pPr/>
            <a:r>
              <a:t>Annotate mentions of: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Speaker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Start time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End time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Location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CMU Seminars - Example</a:t>
            </a:r>
          </a:p>
        </p:txBody>
      </p:sp>
      <p:sp>
        <p:nvSpPr>
          <p:cNvPr id="962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&lt;0.24.4.93.20.59.10.jgc+@NL.CS.CMU.EDU (Jaime Carbonell).0&gt;</a:t>
            </a: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Type:     cmu.cs.proj.mt</a:t>
            </a: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Topic:    &lt;speaker&gt;Nagao&lt;/speaker&gt; Talk</a:t>
            </a: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Dates:    26-Apr-93</a:t>
            </a: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Time:     &lt;stime&gt;10:00&lt;/stime&gt; - &lt;etime&gt;11:00 AM&lt;/etime&gt;</a:t>
            </a: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PostedBy: jgc+ on 24-Apr-93 at 20:59 from NL.CS.CMU.EDU (Jaime Carbonell)</a:t>
            </a:r>
          </a:p>
          <a:p>
            <a:pPr marL="0" indent="0" defTabSz="905255">
              <a:buSzTx/>
              <a:buNone/>
              <a:defRPr sz="1700"/>
            </a:pP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Abstract:</a:t>
            </a:r>
          </a:p>
          <a:p>
            <a:pPr marL="0" indent="0" defTabSz="905255">
              <a:buSzTx/>
              <a:buNone/>
              <a:defRPr sz="1700"/>
            </a:pPr>
          </a:p>
          <a:p>
            <a:pPr marL="0" indent="0" defTabSz="905255">
              <a:spcBef>
                <a:spcPts val="400"/>
              </a:spcBef>
              <a:buSzTx/>
              <a:buNone/>
              <a:defRPr sz="1700"/>
            </a:pPr>
            <a:r>
              <a:t>&lt;paragraph&gt;&lt;sentence&gt;This Monday, 4/26, &lt;speaker&gt;Prof. Makoto Nagao&lt;/speaker&gt; will give a seminar in the &lt;location&gt;CMT red conference room&lt;/location&gt; &lt;stime&gt;10&lt;/stime&gt;-&lt;etime&gt;11am&lt;/etime&gt; on recent MT research results&lt;/sentence&gt;.&lt;/paragraph&gt;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IE Template</a:t>
            </a:r>
          </a:p>
        </p:txBody>
      </p:sp>
      <p:graphicFrame>
        <p:nvGraphicFramePr>
          <p:cNvPr id="965" name="Content Placeholder 3"/>
          <p:cNvGraphicFramePr/>
          <p:nvPr/>
        </p:nvGraphicFramePr>
        <p:xfrm>
          <a:off x="685800" y="1891046"/>
          <a:ext cx="7772400" cy="222504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Slot Name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Value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00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Speaker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EC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Prof. Makoto Nagao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EC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Start time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1993-04-26 10:00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F6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End time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EC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1993-04-26 11:00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EC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Location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F6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CMT red conference room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F6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Message Identifier (Filename)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EC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0.24.4.93.20.59.10.jgc+@NL.CS.CMU.EDU (Jaime Carbonell).0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AECDD"/>
                    </a:solidFill>
                  </a:tcPr>
                </a:tc>
              </a:tr>
            </a:tbl>
          </a:graphicData>
        </a:graphic>
      </p:graphicFrame>
      <p:sp>
        <p:nvSpPr>
          <p:cNvPr id="966" name="TextBox 4"/>
          <p:cNvSpPr txBox="1"/>
          <p:nvPr/>
        </p:nvSpPr>
        <p:spPr>
          <a:xfrm>
            <a:off x="1333601" y="4610628"/>
            <a:ext cx="6589477" cy="168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Template contains *canonical* version of information</a:t>
            </a:r>
          </a:p>
          <a:p>
            <a:pPr lvl="1" marL="742950" indent="-285750"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There are several "mentions" of speaker, start time and end-time in the email (see previous slide)</a:t>
            </a:r>
          </a:p>
          <a:p>
            <a:pPr lvl="1" marL="742950" indent="-285750"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Only one value for each slot</a:t>
            </a:r>
          </a:p>
          <a:p>
            <a:pPr lvl="1" marL="742950" indent="-285750"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Location could probably also be canonicalized</a:t>
            </a:r>
          </a:p>
          <a:p>
            <a:pPr lvl="1" marL="742950" indent="-285750">
              <a:buSzPct val="100000"/>
              <a:buFont typeface="Arial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Important: also keep link back to original text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66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many database entries?</a:t>
            </a:r>
          </a:p>
        </p:txBody>
      </p:sp>
      <p:sp>
        <p:nvSpPr>
          <p:cNvPr id="969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the CMU seminars task, one message generally results in one database entry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Or no database entry if you process an email that is not about a seminar</a:t>
            </a:r>
          </a:p>
          <a:p>
            <a:pPr/>
            <a:r>
              <a:t>In other IE tasks, can get multiple database entries from a single document or web page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A page of concert listings -&gt; database entries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Entries in timeline -&gt; database entries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Title 1"/>
          <p:cNvSpPr txBox="1"/>
          <p:nvPr>
            <p:ph type="title"/>
          </p:nvPr>
        </p:nvSpPr>
        <p:spPr>
          <a:xfrm>
            <a:off x="0" y="-1"/>
            <a:ext cx="9144000" cy="923595"/>
          </a:xfrm>
          <a:prstGeom prst="rect">
            <a:avLst/>
          </a:prstGeom>
        </p:spPr>
        <p:txBody>
          <a:bodyPr/>
          <a:lstStyle/>
          <a:p>
            <a:pPr/>
            <a:r>
              <a:t>Evaluation</a:t>
            </a:r>
          </a:p>
        </p:txBody>
      </p:sp>
      <p:sp>
        <p:nvSpPr>
          <p:cNvPr id="656" name="TextBox 22"/>
          <p:cNvSpPr txBox="1"/>
          <p:nvPr/>
        </p:nvSpPr>
        <p:spPr>
          <a:xfrm>
            <a:off x="45720" y="778942"/>
            <a:ext cx="8961103" cy="119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Every system, algorithm or theory should be </a:t>
            </a:r>
            <a:r>
              <a:rPr b="1"/>
              <a:t>evaluated</a:t>
            </a:r>
            <a:r>
              <a:t>, i.e. its output should be compared to the </a:t>
            </a:r>
            <a:r>
              <a:rPr b="1"/>
              <a:t>gold standard</a:t>
            </a:r>
            <a:r>
              <a:t> (i.e. the ideal output).  Suppose we try to find scientists…</a:t>
            </a:r>
          </a:p>
        </p:txBody>
      </p:sp>
      <p:sp>
        <p:nvSpPr>
          <p:cNvPr id="657" name="TextBox 15"/>
          <p:cNvSpPr txBox="1"/>
          <p:nvPr/>
        </p:nvSpPr>
        <p:spPr>
          <a:xfrm>
            <a:off x="1376164" y="2182405"/>
            <a:ext cx="6514018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Algorithm output: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 = {</a:t>
            </a:r>
            <a:r>
              <a:rPr>
                <a:solidFill>
                  <a:srgbClr val="0000FF"/>
                </a:solidFill>
              </a:rPr>
              <a:t>Einstein, Bohr, Planck, Clinton, Obama</a:t>
            </a:r>
            <a:r>
              <a:t>}</a:t>
            </a:r>
          </a:p>
        </p:txBody>
      </p:sp>
      <p:sp>
        <p:nvSpPr>
          <p:cNvPr id="658" name="TextBox 26"/>
          <p:cNvSpPr txBox="1"/>
          <p:nvPr/>
        </p:nvSpPr>
        <p:spPr>
          <a:xfrm>
            <a:off x="1362905" y="3328838"/>
            <a:ext cx="5799196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Gold standard: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 = {</a:t>
            </a:r>
            <a:r>
              <a:rPr>
                <a:solidFill>
                  <a:srgbClr val="0000FF"/>
                </a:solidFill>
              </a:rPr>
              <a:t>Einstein, Bohr, Planck, Heisenberg</a:t>
            </a:r>
            <a:r>
              <a:t>}</a:t>
            </a:r>
          </a:p>
        </p:txBody>
      </p:sp>
      <p:sp>
        <p:nvSpPr>
          <p:cNvPr id="659" name="TextBox 29"/>
          <p:cNvSpPr txBox="1"/>
          <p:nvPr/>
        </p:nvSpPr>
        <p:spPr>
          <a:xfrm>
            <a:off x="45718" y="4782483"/>
            <a:ext cx="3561119" cy="1967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Precision: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What proportion of the 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output is correct?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    | O </a:t>
            </a: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∧</a:t>
            </a:r>
            <a:r>
              <a:t> G |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        |O|</a:t>
            </a:r>
          </a:p>
        </p:txBody>
      </p:sp>
      <p:sp>
        <p:nvSpPr>
          <p:cNvPr id="660" name="TextBox 30"/>
          <p:cNvSpPr txBox="1"/>
          <p:nvPr/>
        </p:nvSpPr>
        <p:spPr>
          <a:xfrm>
            <a:off x="5002355" y="4919008"/>
            <a:ext cx="4064157" cy="1967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Recall: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What proportion of the 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gold standard did we get?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| O </a:t>
            </a: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∧</a:t>
            </a:r>
            <a:r>
              <a:t> G |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     |G|</a:t>
            </a:r>
          </a:p>
        </p:txBody>
      </p:sp>
      <p:sp>
        <p:nvSpPr>
          <p:cNvPr id="661" name="TextBox 31"/>
          <p:cNvSpPr txBox="1"/>
          <p:nvPr/>
        </p:nvSpPr>
        <p:spPr>
          <a:xfrm>
            <a:off x="2204464" y="2808857"/>
            <a:ext cx="334227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662" name="TextBox 32"/>
          <p:cNvSpPr txBox="1"/>
          <p:nvPr/>
        </p:nvSpPr>
        <p:spPr>
          <a:xfrm>
            <a:off x="3474701" y="2782571"/>
            <a:ext cx="334228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663" name="TextBox 33"/>
          <p:cNvSpPr txBox="1"/>
          <p:nvPr/>
        </p:nvSpPr>
        <p:spPr>
          <a:xfrm>
            <a:off x="4428504" y="2809393"/>
            <a:ext cx="334228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664" name="TextBox 34"/>
          <p:cNvSpPr txBox="1"/>
          <p:nvPr/>
        </p:nvSpPr>
        <p:spPr>
          <a:xfrm>
            <a:off x="5653099" y="2867174"/>
            <a:ext cx="278119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✗</a:t>
            </a:r>
          </a:p>
        </p:txBody>
      </p:sp>
      <p:sp>
        <p:nvSpPr>
          <p:cNvPr id="665" name="TextBox 35"/>
          <p:cNvSpPr txBox="1"/>
          <p:nvPr/>
        </p:nvSpPr>
        <p:spPr>
          <a:xfrm>
            <a:off x="6772758" y="2809393"/>
            <a:ext cx="278119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✗</a:t>
            </a:r>
          </a:p>
        </p:txBody>
      </p:sp>
      <p:sp>
        <p:nvSpPr>
          <p:cNvPr id="666" name="TextBox 36"/>
          <p:cNvSpPr txBox="1"/>
          <p:nvPr/>
        </p:nvSpPr>
        <p:spPr>
          <a:xfrm>
            <a:off x="2205008" y="3982900"/>
            <a:ext cx="334227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667" name="TextBox 37"/>
          <p:cNvSpPr txBox="1"/>
          <p:nvPr/>
        </p:nvSpPr>
        <p:spPr>
          <a:xfrm>
            <a:off x="3474701" y="3929003"/>
            <a:ext cx="334228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668" name="TextBox 38"/>
          <p:cNvSpPr txBox="1"/>
          <p:nvPr/>
        </p:nvSpPr>
        <p:spPr>
          <a:xfrm>
            <a:off x="4508308" y="3929003"/>
            <a:ext cx="334227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669" name="TextBox 39"/>
          <p:cNvSpPr txBox="1"/>
          <p:nvPr/>
        </p:nvSpPr>
        <p:spPr>
          <a:xfrm>
            <a:off x="5900122" y="3997241"/>
            <a:ext cx="278119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✗</a:t>
            </a:r>
          </a:p>
        </p:txBody>
      </p:sp>
      <p:sp>
        <p:nvSpPr>
          <p:cNvPr id="670" name="Straight Connector 17"/>
          <p:cNvSpPr/>
          <p:nvPr/>
        </p:nvSpPr>
        <p:spPr>
          <a:xfrm>
            <a:off x="839971" y="6324451"/>
            <a:ext cx="1589968" cy="2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71" name="Straight Connector 20"/>
          <p:cNvSpPr/>
          <p:nvPr/>
        </p:nvSpPr>
        <p:spPr>
          <a:xfrm>
            <a:off x="5437251" y="6459506"/>
            <a:ext cx="1741303" cy="2"/>
          </a:xfrm>
          <a:prstGeom prst="line">
            <a:avLst/>
          </a:prstGeom>
          <a:ln w="254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72" name="TextBox 19"/>
          <p:cNvSpPr txBox="1"/>
          <p:nvPr/>
        </p:nvSpPr>
        <p:spPr>
          <a:xfrm>
            <a:off x="6980025" y="6670183"/>
            <a:ext cx="1998821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modified 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8" grpId="12"/>
      <p:bldP build="whole" bldLvl="1" animBg="1" rev="0" advAuto="0" spid="666" grpId="10"/>
      <p:bldP build="whole" bldLvl="1" animBg="1" rev="0" advAuto="0" spid="660" grpId="8"/>
      <p:bldP build="whole" bldLvl="1" animBg="1" rev="0" advAuto="0" spid="662" grpId="4"/>
      <p:bldP build="whole" bldLvl="1" animBg="1" rev="0" advAuto="0" spid="664" grpId="6"/>
      <p:bldP build="whole" bldLvl="1" animBg="1" rev="0" advAuto="0" spid="661" grpId="3"/>
      <p:bldP build="whole" bldLvl="1" animBg="1" rev="0" advAuto="0" spid="671" grpId="9"/>
      <p:bldP build="whole" bldLvl="1" animBg="1" rev="0" advAuto="0" spid="659" grpId="1"/>
      <p:bldP build="whole" bldLvl="1" animBg="1" rev="0" advAuto="0" spid="667" grpId="11"/>
      <p:bldP build="whole" bldLvl="1" animBg="1" rev="0" advAuto="0" spid="670" grpId="2"/>
      <p:bldP build="whole" bldLvl="1" animBg="1" rev="0" advAuto="0" spid="669" grpId="13"/>
      <p:bldP build="whole" bldLvl="1" animBg="1" rev="0" advAuto="0" spid="663" grpId="5"/>
      <p:bldP build="whole" bldLvl="1" animBg="1" rev="0" advAuto="0" spid="665" grpId="7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972" name="Content Placeholder 2"/>
          <p:cNvSpPr txBox="1"/>
          <p:nvPr>
            <p:ph type="body" idx="1"/>
          </p:nvPr>
        </p:nvSpPr>
        <p:spPr>
          <a:xfrm>
            <a:off x="685800" y="1800892"/>
            <a:ext cx="7772400" cy="4114803"/>
          </a:xfrm>
          <a:prstGeom prst="rect">
            <a:avLst/>
          </a:prstGeom>
        </p:spPr>
        <p:txBody>
          <a:bodyPr/>
          <a:lstStyle/>
          <a:p>
            <a:pPr marL="294893" indent="-294893" defTabSz="786383">
              <a:spcBef>
                <a:spcPts val="600"/>
              </a:spcBef>
              <a:defRPr sz="2700"/>
            </a:pPr>
            <a:r>
              <a:t>IR: end-user</a:t>
            </a:r>
          </a:p>
          <a:p>
            <a:pPr lvl="1" marL="638937" indent="-245745" defTabSz="786383">
              <a:spcBef>
                <a:spcPts val="500"/>
              </a:spcBef>
              <a:buClr>
                <a:srgbClr val="FF3300"/>
              </a:buClr>
              <a:defRPr sz="2400"/>
            </a:pPr>
            <a:r>
              <a:t>Start with information need</a:t>
            </a:r>
          </a:p>
          <a:p>
            <a:pPr lvl="1" marL="638937" indent="-245745" defTabSz="786383">
              <a:spcBef>
                <a:spcPts val="500"/>
              </a:spcBef>
              <a:buClr>
                <a:srgbClr val="FF3300"/>
              </a:buClr>
              <a:defRPr sz="2400"/>
            </a:pPr>
            <a:r>
              <a:t>Gets relevant documents, hopefully information need is solved</a:t>
            </a:r>
          </a:p>
          <a:p>
            <a:pPr lvl="1" marL="638937" indent="-245745" defTabSz="786383">
              <a:spcBef>
                <a:spcPts val="500"/>
              </a:spcBef>
              <a:buClr>
                <a:srgbClr val="FF3300"/>
              </a:buClr>
              <a:defRPr sz="2400"/>
            </a:pPr>
            <a:r>
              <a:t>Important difference: Traditional IR vs. Web R</a:t>
            </a:r>
          </a:p>
          <a:p>
            <a:pPr marL="294893" indent="-294893" defTabSz="786383">
              <a:spcBef>
                <a:spcPts val="600"/>
              </a:spcBef>
              <a:defRPr sz="2700"/>
            </a:pPr>
            <a:r>
              <a:t>IE: analyst (you)</a:t>
            </a:r>
          </a:p>
          <a:p>
            <a:pPr lvl="1" marL="638937" indent="-245745" defTabSz="786383">
              <a:spcBef>
                <a:spcPts val="500"/>
              </a:spcBef>
              <a:buClr>
                <a:srgbClr val="FF3300"/>
              </a:buClr>
              <a:defRPr sz="2400"/>
            </a:pPr>
            <a:r>
              <a:t>Start with template design and corpus</a:t>
            </a:r>
          </a:p>
          <a:p>
            <a:pPr lvl="1" marL="638937" indent="-245745" defTabSz="786383">
              <a:spcBef>
                <a:spcPts val="500"/>
              </a:spcBef>
              <a:buClr>
                <a:srgbClr val="FF3300"/>
              </a:buClr>
              <a:defRPr sz="2400"/>
            </a:pPr>
            <a:r>
              <a:t>Get database of filled out templates</a:t>
            </a:r>
          </a:p>
          <a:p>
            <a:pPr lvl="2" marL="982980" indent="-196595" defTabSz="786383">
              <a:spcBef>
                <a:spcPts val="400"/>
              </a:spcBef>
              <a:buClr>
                <a:srgbClr val="00CC99"/>
              </a:buClr>
              <a:defRPr sz="2000"/>
            </a:pPr>
            <a:r>
              <a:t>Followed by subsequent processing (e.g., data mining, or user browsing, etc.)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IE: what we've seen so far</a:t>
            </a:r>
          </a:p>
        </p:txBody>
      </p:sp>
      <p:sp>
        <p:nvSpPr>
          <p:cNvPr id="975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877822">
              <a:buSzTx/>
              <a:buNone/>
              <a:defRPr sz="3000"/>
            </a:pPr>
            <a:r>
              <a:t>So far we have looked at:</a:t>
            </a:r>
          </a:p>
          <a:p>
            <a:pPr marL="329184" indent="-329184" defTabSz="877822">
              <a:defRPr sz="3000"/>
            </a:pPr>
            <a:r>
              <a:t>Source issues (selection, tokenization, etc)</a:t>
            </a:r>
          </a:p>
          <a:p>
            <a:pPr marL="329184" indent="-329184" defTabSz="877822">
              <a:defRPr sz="3000"/>
            </a:pPr>
            <a:r>
              <a:t>Extracting regular entities</a:t>
            </a:r>
          </a:p>
          <a:p>
            <a:pPr marL="329184" indent="-329184" defTabSz="877822">
              <a:defRPr sz="3000"/>
            </a:pPr>
            <a:r>
              <a:t>Rule-based extraction of named entities</a:t>
            </a:r>
          </a:p>
          <a:p>
            <a:pPr marL="329184" indent="-329184" defTabSz="877822">
              <a:defRPr sz="3000"/>
            </a:pPr>
            <a:r>
              <a:t>Learning rules for rule-based extraction of named entities</a:t>
            </a:r>
          </a:p>
          <a:p>
            <a:pPr marL="329184" indent="-329184" defTabSz="877822">
              <a:defRPr sz="3000"/>
            </a:pPr>
            <a:r>
              <a:t>We also jumped ahead and looked briefly at end-to-end IE for the CMU Seminars task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Title 1"/>
          <p:cNvSpPr txBox="1"/>
          <p:nvPr>
            <p:ph type="title"/>
          </p:nvPr>
        </p:nvSpPr>
        <p:spPr>
          <a:xfrm>
            <a:off x="225378" y="-1"/>
            <a:ext cx="8229601" cy="923595"/>
          </a:xfrm>
          <a:prstGeom prst="rect">
            <a:avLst/>
          </a:prstGeom>
        </p:spPr>
        <p:txBody>
          <a:bodyPr/>
          <a:lstStyle/>
          <a:p>
            <a:pPr/>
            <a:r>
              <a:t>Information Extraction</a:t>
            </a:r>
          </a:p>
        </p:txBody>
      </p:sp>
      <p:sp>
        <p:nvSpPr>
          <p:cNvPr id="978" name="TextBox 22"/>
          <p:cNvSpPr txBox="1"/>
          <p:nvPr/>
        </p:nvSpPr>
        <p:spPr>
          <a:xfrm>
            <a:off x="262292" y="5001093"/>
            <a:ext cx="1121118" cy="650239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Source</a:t>
            </a:r>
          </a:p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Selection</a:t>
            </a:r>
          </a:p>
        </p:txBody>
      </p:sp>
      <p:sp>
        <p:nvSpPr>
          <p:cNvPr id="979" name="TextBox 23"/>
          <p:cNvSpPr txBox="1"/>
          <p:nvPr/>
        </p:nvSpPr>
        <p:spPr>
          <a:xfrm>
            <a:off x="1960839" y="4714016"/>
            <a:ext cx="1627097" cy="650239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Tokenization&amp;</a:t>
            </a:r>
          </a:p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Normalization</a:t>
            </a:r>
          </a:p>
        </p:txBody>
      </p:sp>
      <p:sp>
        <p:nvSpPr>
          <p:cNvPr id="980" name="TextBox 24"/>
          <p:cNvSpPr txBox="1"/>
          <p:nvPr/>
        </p:nvSpPr>
        <p:spPr>
          <a:xfrm>
            <a:off x="3978421" y="3896528"/>
            <a:ext cx="1597517" cy="650239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Named Entity</a:t>
            </a:r>
          </a:p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Recognition</a:t>
            </a:r>
          </a:p>
        </p:txBody>
      </p:sp>
      <p:sp>
        <p:nvSpPr>
          <p:cNvPr id="981" name="TextBox 31"/>
          <p:cNvSpPr txBox="1"/>
          <p:nvPr/>
        </p:nvSpPr>
        <p:spPr>
          <a:xfrm>
            <a:off x="6157931" y="3189123"/>
            <a:ext cx="1199030" cy="650239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Instance</a:t>
            </a:r>
          </a:p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Extraction</a:t>
            </a:r>
          </a:p>
        </p:txBody>
      </p:sp>
      <p:sp>
        <p:nvSpPr>
          <p:cNvPr id="982" name="TextBox 32"/>
          <p:cNvSpPr txBox="1"/>
          <p:nvPr/>
        </p:nvSpPr>
        <p:spPr>
          <a:xfrm>
            <a:off x="7188389" y="2316270"/>
            <a:ext cx="1199030" cy="650239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Fact</a:t>
            </a:r>
          </a:p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Extraction</a:t>
            </a:r>
          </a:p>
        </p:txBody>
      </p:sp>
      <p:sp>
        <p:nvSpPr>
          <p:cNvPr id="983" name="TextBox 36"/>
          <p:cNvSpPr txBox="1"/>
          <p:nvPr/>
        </p:nvSpPr>
        <p:spPr>
          <a:xfrm>
            <a:off x="7431323" y="1118260"/>
            <a:ext cx="1414235" cy="929639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Ontological</a:t>
            </a:r>
          </a:p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Information</a:t>
            </a:r>
          </a:p>
          <a:p>
            <a: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Extraction</a:t>
            </a:r>
          </a:p>
        </p:txBody>
      </p:sp>
      <p:grpSp>
        <p:nvGrpSpPr>
          <p:cNvPr id="987" name="Folded Corner 37"/>
          <p:cNvGrpSpPr/>
          <p:nvPr/>
        </p:nvGrpSpPr>
        <p:grpSpPr>
          <a:xfrm>
            <a:off x="457200" y="5743187"/>
            <a:ext cx="591973" cy="842153"/>
            <a:chOff x="-1" y="0"/>
            <a:chExt cx="591972" cy="842151"/>
          </a:xfrm>
        </p:grpSpPr>
        <p:sp>
          <p:nvSpPr>
            <p:cNvPr id="984" name="Shape"/>
            <p:cNvSpPr/>
            <p:nvPr/>
          </p:nvSpPr>
          <p:spPr>
            <a:xfrm>
              <a:off x="-2" y="-1"/>
              <a:ext cx="591974" cy="84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6237"/>
                  </a:lnTo>
                  <a:lnTo>
                    <a:pt x="1397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985" name="Triangle"/>
            <p:cNvSpPr/>
            <p:nvPr/>
          </p:nvSpPr>
          <p:spPr>
            <a:xfrm>
              <a:off x="382868" y="633049"/>
              <a:ext cx="209103" cy="209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4320" y="432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-2" y="-1"/>
              <a:ext cx="591974" cy="84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70" y="21600"/>
                  </a:moveTo>
                  <a:lnTo>
                    <a:pt x="15496" y="17309"/>
                  </a:lnTo>
                  <a:lnTo>
                    <a:pt x="21600" y="16237"/>
                  </a:lnTo>
                  <a:lnTo>
                    <a:pt x="1397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6237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</p:grpSp>
      <p:sp>
        <p:nvSpPr>
          <p:cNvPr id="988" name="TextBox 38"/>
          <p:cNvSpPr txBox="1"/>
          <p:nvPr/>
        </p:nvSpPr>
        <p:spPr>
          <a:xfrm>
            <a:off x="1329398" y="5864972"/>
            <a:ext cx="331746" cy="58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989" name="TextBox 39"/>
          <p:cNvSpPr txBox="1"/>
          <p:nvPr/>
        </p:nvSpPr>
        <p:spPr>
          <a:xfrm>
            <a:off x="2169506" y="5361888"/>
            <a:ext cx="1269463" cy="92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05/01/67</a:t>
            </a:r>
          </a:p>
          <a:p>
            <a:pPr>
              <a:defRPr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</a:t>
            </a:r>
            <a:r>
              <a: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1967-05-01</a:t>
            </a:r>
          </a:p>
        </p:txBody>
      </p:sp>
      <p:cxnSp>
        <p:nvCxnSpPr>
          <p:cNvPr id="990" name="Straight Connector 41"/>
          <p:cNvCxnSpPr>
            <a:stCxn id="978" idx="0"/>
            <a:endCxn id="979" idx="0"/>
          </p:cNvCxnSpPr>
          <p:nvPr/>
        </p:nvCxnSpPr>
        <p:spPr>
          <a:xfrm flipV="1">
            <a:off x="822850" y="5039135"/>
            <a:ext cx="1951538" cy="287078"/>
          </a:xfrm>
          <a:prstGeom prst="straightConnector1">
            <a:avLst/>
          </a:prstGeom>
          <a:ln w="38100">
            <a:solidFill>
              <a:srgbClr val="0000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cxnSp>
        <p:nvCxnSpPr>
          <p:cNvPr id="991" name="Straight Connector 43"/>
          <p:cNvCxnSpPr>
            <a:stCxn id="979" idx="0"/>
            <a:endCxn id="980" idx="0"/>
          </p:cNvCxnSpPr>
          <p:nvPr/>
        </p:nvCxnSpPr>
        <p:spPr>
          <a:xfrm flipV="1">
            <a:off x="2774387" y="4221647"/>
            <a:ext cx="2002793" cy="817489"/>
          </a:xfrm>
          <a:prstGeom prst="straightConnector1">
            <a:avLst/>
          </a:prstGeom>
          <a:ln w="38100">
            <a:solidFill>
              <a:srgbClr val="0000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cxnSp>
        <p:nvCxnSpPr>
          <p:cNvPr id="992" name="Straight Connector 46"/>
          <p:cNvCxnSpPr>
            <a:stCxn id="980" idx="0"/>
            <a:endCxn id="981" idx="0"/>
          </p:cNvCxnSpPr>
          <p:nvPr/>
        </p:nvCxnSpPr>
        <p:spPr>
          <a:xfrm flipV="1">
            <a:off x="4777179" y="3514242"/>
            <a:ext cx="1980267" cy="707406"/>
          </a:xfrm>
          <a:prstGeom prst="straightConnector1">
            <a:avLst/>
          </a:prstGeom>
          <a:ln w="38100">
            <a:solidFill>
              <a:srgbClr val="0000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cxnSp>
        <p:nvCxnSpPr>
          <p:cNvPr id="993" name="Straight Connector 49"/>
          <p:cNvCxnSpPr>
            <a:stCxn id="981" idx="0"/>
            <a:endCxn id="982" idx="0"/>
          </p:cNvCxnSpPr>
          <p:nvPr/>
        </p:nvCxnSpPr>
        <p:spPr>
          <a:xfrm flipV="1">
            <a:off x="6757445" y="2641389"/>
            <a:ext cx="1030459" cy="872854"/>
          </a:xfrm>
          <a:prstGeom prst="straightConnector1">
            <a:avLst/>
          </a:prstGeom>
          <a:ln w="38100">
            <a:solidFill>
              <a:srgbClr val="0000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cxnSp>
        <p:nvCxnSpPr>
          <p:cNvPr id="994" name="Straight Connector 52"/>
          <p:cNvCxnSpPr>
            <a:stCxn id="982" idx="0"/>
            <a:endCxn id="983" idx="0"/>
          </p:cNvCxnSpPr>
          <p:nvPr/>
        </p:nvCxnSpPr>
        <p:spPr>
          <a:xfrm flipV="1">
            <a:off x="7787903" y="1583079"/>
            <a:ext cx="350538" cy="1058311"/>
          </a:xfrm>
          <a:prstGeom prst="straightConnector1">
            <a:avLst/>
          </a:prstGeom>
          <a:ln w="38100">
            <a:solidFill>
              <a:srgbClr val="0000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sp>
        <p:nvSpPr>
          <p:cNvPr id="995" name="TextBox 57"/>
          <p:cNvSpPr txBox="1"/>
          <p:nvPr/>
        </p:nvSpPr>
        <p:spPr>
          <a:xfrm>
            <a:off x="7542169" y="289922"/>
            <a:ext cx="1492370" cy="370839"/>
          </a:xfrm>
          <a:prstGeom prst="rect">
            <a:avLst/>
          </a:prstGeom>
          <a:solidFill>
            <a:srgbClr val="0000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and beyond</a:t>
            </a:r>
          </a:p>
        </p:txBody>
      </p:sp>
      <p:cxnSp>
        <p:nvCxnSpPr>
          <p:cNvPr id="996" name="Straight Connector 58"/>
          <p:cNvCxnSpPr>
            <a:stCxn id="983" idx="0"/>
            <a:endCxn id="995" idx="0"/>
          </p:cNvCxnSpPr>
          <p:nvPr/>
        </p:nvCxnSpPr>
        <p:spPr>
          <a:xfrm flipV="1">
            <a:off x="8138440" y="475341"/>
            <a:ext cx="149914" cy="1107739"/>
          </a:xfrm>
          <a:prstGeom prst="straightConnector1">
            <a:avLst/>
          </a:prstGeom>
          <a:ln w="38100">
            <a:solidFill>
              <a:srgbClr val="0000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grpSp>
        <p:nvGrpSpPr>
          <p:cNvPr id="1002" name="Folded Corner 70"/>
          <p:cNvGrpSpPr/>
          <p:nvPr/>
        </p:nvGrpSpPr>
        <p:grpSpPr>
          <a:xfrm>
            <a:off x="3978421" y="4689690"/>
            <a:ext cx="1874847" cy="879292"/>
            <a:chOff x="0" y="0"/>
            <a:chExt cx="1874846" cy="879291"/>
          </a:xfrm>
        </p:grpSpPr>
        <p:grpSp>
          <p:nvGrpSpPr>
            <p:cNvPr id="1000" name="Group"/>
            <p:cNvGrpSpPr/>
            <p:nvPr/>
          </p:nvGrpSpPr>
          <p:grpSpPr>
            <a:xfrm>
              <a:off x="-1" y="60258"/>
              <a:ext cx="1874847" cy="819034"/>
              <a:chOff x="0" y="0"/>
              <a:chExt cx="1874846" cy="819032"/>
            </a:xfrm>
          </p:grpSpPr>
          <p:sp>
            <p:nvSpPr>
              <p:cNvPr id="997" name="Shape"/>
              <p:cNvSpPr/>
              <p:nvPr/>
            </p:nvSpPr>
            <p:spPr>
              <a:xfrm>
                <a:off x="-1" y="0"/>
                <a:ext cx="1874847" cy="819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3970"/>
                    </a:lnTo>
                    <a:lnTo>
                      <a:pt x="18267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998" name="Triangle"/>
              <p:cNvSpPr/>
              <p:nvPr/>
            </p:nvSpPr>
            <p:spPr>
              <a:xfrm>
                <a:off x="1585538" y="529723"/>
                <a:ext cx="289308" cy="289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  <p:sp>
            <p:nvSpPr>
              <p:cNvPr id="999" name="Line"/>
              <p:cNvSpPr/>
              <p:nvPr/>
            </p:nvSpPr>
            <p:spPr>
              <a:xfrm>
                <a:off x="-1" y="0"/>
                <a:ext cx="1874847" cy="819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267" y="21600"/>
                    </a:moveTo>
                    <a:lnTo>
                      <a:pt x="18934" y="15496"/>
                    </a:lnTo>
                    <a:lnTo>
                      <a:pt x="21600" y="13970"/>
                    </a:lnTo>
                    <a:lnTo>
                      <a:pt x="18267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397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</a:p>
            </p:txBody>
          </p:sp>
        </p:grpSp>
        <p:sp>
          <p:nvSpPr>
            <p:cNvPr id="1001" name="...married Elvis…"/>
            <p:cNvSpPr txBox="1"/>
            <p:nvPr/>
          </p:nvSpPr>
          <p:spPr>
            <a:xfrm>
              <a:off x="50482" y="-1"/>
              <a:ext cx="1773879" cy="65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...married </a:t>
              </a:r>
              <a:r>
                <a:rPr u="sng"/>
                <a:t>Elvis </a:t>
              </a:r>
              <a:endParaRPr>
                <a:solidFill>
                  <a:srgbClr val="FFFFFF"/>
                </a:solidFill>
              </a:endParaRPr>
            </a:p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on 1967-05-01</a:t>
              </a:r>
            </a:p>
          </p:txBody>
        </p:sp>
      </p:grpSp>
      <p:graphicFrame>
        <p:nvGraphicFramePr>
          <p:cNvPr id="1003" name="Table 73"/>
          <p:cNvGraphicFramePr/>
          <p:nvPr/>
        </p:nvGraphicFramePr>
        <p:xfrm>
          <a:off x="6210760" y="4078177"/>
          <a:ext cx="2857920" cy="74168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616293"/>
                <a:gridCol w="1241624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Elvis Presley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ym typeface="Helvetica"/>
                        </a:rPr>
                        <a:t>singer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Helvetica"/>
                        </a:rPr>
                        <a:t>Angela Merkel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Helvetica"/>
                        </a:rPr>
                        <a:t>politician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1004" name="TextBox 21"/>
          <p:cNvSpPr txBox="1"/>
          <p:nvPr/>
        </p:nvSpPr>
        <p:spPr>
          <a:xfrm>
            <a:off x="846400" y="4431642"/>
            <a:ext cx="334228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1005" name="TextBox 25"/>
          <p:cNvSpPr txBox="1"/>
          <p:nvPr/>
        </p:nvSpPr>
        <p:spPr>
          <a:xfrm>
            <a:off x="2438807" y="4122378"/>
            <a:ext cx="334228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defRPr>
            </a:lvl1pPr>
          </a:lstStyle>
          <a:p>
            <a:pPr/>
            <a:r>
              <a:t>✓</a:t>
            </a:r>
          </a:p>
        </p:txBody>
      </p:sp>
      <p:sp>
        <p:nvSpPr>
          <p:cNvPr id="1006" name="TextBox 74"/>
          <p:cNvSpPr txBox="1"/>
          <p:nvPr/>
        </p:nvSpPr>
        <p:spPr>
          <a:xfrm>
            <a:off x="8382" y="849163"/>
            <a:ext cx="7958030" cy="119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Information Extraction</a:t>
            </a:r>
            <a:r>
              <a:rPr b="0"/>
              <a:t> (IE) is the process 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of extracting structured information 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from unstructured machine-readable documents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Where we are going</a:t>
            </a:r>
          </a:p>
        </p:txBody>
      </p:sp>
      <p:sp>
        <p:nvSpPr>
          <p:cNvPr id="1009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will stay with the named entity recognition (NER) topic for a while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How to formulate this as a machine learning problem (later in these slides)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Next time: brief introduction to machine learning</a:t>
            </a:r>
          </a:p>
        </p:txBody>
      </p:sp>
      <p:sp>
        <p:nvSpPr>
          <p:cNvPr id="1010" name="Slide Number Placeholder 3"/>
          <p:cNvSpPr txBox="1"/>
          <p:nvPr>
            <p:ph type="sldNum" sz="quarter" idx="4294967295"/>
          </p:nvPr>
        </p:nvSpPr>
        <p:spPr>
          <a:xfrm>
            <a:off x="6553199" y="6356350"/>
            <a:ext cx="332739" cy="3484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Named Entity Recognition</a:t>
            </a:r>
          </a:p>
        </p:txBody>
      </p:sp>
      <p:sp>
        <p:nvSpPr>
          <p:cNvPr id="1013" name="TextBox 20"/>
          <p:cNvSpPr txBox="1"/>
          <p:nvPr/>
        </p:nvSpPr>
        <p:spPr>
          <a:xfrm>
            <a:off x="129346" y="998297"/>
            <a:ext cx="8639317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Named Entity Recognition </a:t>
            </a:r>
            <a:r>
              <a:rPr b="0"/>
              <a:t>(NER) is the process of finding entities (people, cities, organizations, dates, ...) in a text.</a:t>
            </a:r>
          </a:p>
        </p:txBody>
      </p:sp>
      <p:sp>
        <p:nvSpPr>
          <p:cNvPr id="1014" name="TextBox 13"/>
          <p:cNvSpPr txBox="1"/>
          <p:nvPr/>
        </p:nvSpPr>
        <p:spPr>
          <a:xfrm>
            <a:off x="320740" y="2328529"/>
            <a:ext cx="8777542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Elvis Presley was born in 1935 in East Tupelo, Mississippi.</a:t>
            </a:r>
          </a:p>
        </p:txBody>
      </p:sp>
      <p:sp>
        <p:nvSpPr>
          <p:cNvPr id="1015" name="Left Brace 16"/>
          <p:cNvSpPr/>
          <p:nvPr/>
        </p:nvSpPr>
        <p:spPr>
          <a:xfrm rot="16200000">
            <a:off x="1059411" y="2111301"/>
            <a:ext cx="251932" cy="1712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81"/>
                  <a:pt x="10800" y="21335"/>
                </a:cubicBezTo>
                <a:lnTo>
                  <a:pt x="10800" y="11065"/>
                </a:lnTo>
                <a:cubicBezTo>
                  <a:pt x="10800" y="10919"/>
                  <a:pt x="5965" y="10800"/>
                  <a:pt x="0" y="10800"/>
                </a:cubicBezTo>
                <a:cubicBezTo>
                  <a:pt x="5965" y="10800"/>
                  <a:pt x="10800" y="10681"/>
                  <a:pt x="10800" y="10535"/>
                </a:cubicBezTo>
                <a:lnTo>
                  <a:pt x="10800" y="265"/>
                </a:lnTo>
                <a:cubicBezTo>
                  <a:pt x="10800" y="119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16" name="Left Brace 17"/>
          <p:cNvSpPr/>
          <p:nvPr/>
        </p:nvSpPr>
        <p:spPr>
          <a:xfrm rot="16200000">
            <a:off x="4158870" y="2591112"/>
            <a:ext cx="225498" cy="760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361"/>
                  <a:pt x="10800" y="21066"/>
                </a:cubicBezTo>
                <a:lnTo>
                  <a:pt x="10800" y="11334"/>
                </a:lnTo>
                <a:cubicBezTo>
                  <a:pt x="10800" y="11039"/>
                  <a:pt x="5965" y="10800"/>
                  <a:pt x="0" y="10800"/>
                </a:cubicBezTo>
                <a:cubicBezTo>
                  <a:pt x="5965" y="10800"/>
                  <a:pt x="10800" y="10561"/>
                  <a:pt x="10800" y="10266"/>
                </a:cubicBezTo>
                <a:lnTo>
                  <a:pt x="10800" y="534"/>
                </a:lnTo>
                <a:cubicBezTo>
                  <a:pt x="10800" y="239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17" name="Left Brace 30"/>
          <p:cNvSpPr/>
          <p:nvPr/>
        </p:nvSpPr>
        <p:spPr>
          <a:xfrm rot="16200000">
            <a:off x="5699745" y="2115514"/>
            <a:ext cx="225500" cy="1711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94"/>
                  <a:pt x="10800" y="21363"/>
                </a:cubicBezTo>
                <a:lnTo>
                  <a:pt x="10800" y="11037"/>
                </a:lnTo>
                <a:cubicBezTo>
                  <a:pt x="10800" y="10906"/>
                  <a:pt x="5965" y="10800"/>
                  <a:pt x="0" y="10800"/>
                </a:cubicBezTo>
                <a:cubicBezTo>
                  <a:pt x="5965" y="10800"/>
                  <a:pt x="10800" y="10694"/>
                  <a:pt x="10800" y="10563"/>
                </a:cubicBezTo>
                <a:lnTo>
                  <a:pt x="10800" y="237"/>
                </a:lnTo>
                <a:cubicBezTo>
                  <a:pt x="10800" y="106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18" name="Left Brace 31"/>
          <p:cNvSpPr/>
          <p:nvPr/>
        </p:nvSpPr>
        <p:spPr>
          <a:xfrm rot="16200000">
            <a:off x="7404454" y="2222114"/>
            <a:ext cx="225500" cy="1464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76"/>
                  <a:pt x="10800" y="21323"/>
                </a:cubicBezTo>
                <a:lnTo>
                  <a:pt x="10800" y="11077"/>
                </a:lnTo>
                <a:cubicBezTo>
                  <a:pt x="10800" y="10924"/>
                  <a:pt x="5965" y="10800"/>
                  <a:pt x="0" y="10800"/>
                </a:cubicBezTo>
                <a:cubicBezTo>
                  <a:pt x="5965" y="10800"/>
                  <a:pt x="10800" y="10676"/>
                  <a:pt x="10800" y="10523"/>
                </a:cubicBezTo>
                <a:lnTo>
                  <a:pt x="10800" y="277"/>
                </a:lnTo>
                <a:cubicBezTo>
                  <a:pt x="10800" y="124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19" name="Slide Number Placeholder 18"/>
          <p:cNvSpPr txBox="1"/>
          <p:nvPr>
            <p:ph type="sldNum" sz="quarter" idx="4294967295"/>
          </p:nvPr>
        </p:nvSpPr>
        <p:spPr>
          <a:xfrm>
            <a:off x="8413739" y="6397942"/>
            <a:ext cx="273059" cy="2819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15" grpId="4"/>
      <p:bldP build="whole" bldLvl="1" animBg="1" rev="0" advAuto="0" spid="1016" grpId="3"/>
      <p:bldP build="whole" bldLvl="1" animBg="1" rev="0" advAuto="0" spid="1017" grpId="2"/>
      <p:bldP build="whole" bldLvl="1" animBg="1" rev="0" advAuto="0" spid="1018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Rectangle 2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Extracting Named Entities</a:t>
            </a:r>
          </a:p>
        </p:txBody>
      </p:sp>
      <p:sp>
        <p:nvSpPr>
          <p:cNvPr id="1022" name="Rectangle 7"/>
          <p:cNvSpPr txBox="1"/>
          <p:nvPr/>
        </p:nvSpPr>
        <p:spPr>
          <a:xfrm>
            <a:off x="1722118" y="1219201"/>
            <a:ext cx="6918963" cy="26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Person:  Mr. Hubert J. Smith, Adm. McInnes, Grace Chan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Title:  Chairman, Vice President of Technology, Secretary of State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Country:  USSR, France, Haiti, Haitian Republic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City: New York, Rome, Paris, Birmingham, Seneca Falls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Province:  Kansas, Yorkshire, Uttar Pradesh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Business:  GTE Corporation, FreeMarkets Inc., Acme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University:  Bryn Mawr College, University of Iowa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Organization:  Red Cross, Boys and Girls Club</a:t>
            </a:r>
          </a:p>
        </p:txBody>
      </p:sp>
      <p:sp>
        <p:nvSpPr>
          <p:cNvPr id="1023" name="TextBox 3"/>
          <p:cNvSpPr txBox="1"/>
          <p:nvPr/>
        </p:nvSpPr>
        <p:spPr>
          <a:xfrm>
            <a:off x="7615249" y="6617062"/>
            <a:ext cx="1105709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J. Lin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2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More Named Entities</a:t>
            </a:r>
          </a:p>
        </p:txBody>
      </p:sp>
      <p:sp>
        <p:nvSpPr>
          <p:cNvPr id="1026" name="Rectangle 8"/>
          <p:cNvSpPr txBox="1"/>
          <p:nvPr/>
        </p:nvSpPr>
        <p:spPr>
          <a:xfrm>
            <a:off x="1722118" y="1219200"/>
            <a:ext cx="6918963" cy="299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Currency:  400 yen, $100, DM 450,000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Linear:  10 feet, 100 miles, 15 centimeters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Area:  a square foot, 15 acres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Volume:  6 cubic feet, 100 gallons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Weight: 10 pounds, half a ton, 100 kilos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Duration:  10 day, five minutes, 3 years, a millennium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Frequency:  daily, biannually, 5 times, 3 times a day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Speed:  6 miles per hour, 15 feet per second, 5 kph</a:t>
            </a:r>
            <a:endParaRPr sz="2400"/>
          </a:p>
          <a:p>
            <a:pPr marL="342900" indent="-3429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Age:  3 weeks old, 10-year-old, 50 years of age</a:t>
            </a:r>
          </a:p>
        </p:txBody>
      </p:sp>
      <p:sp>
        <p:nvSpPr>
          <p:cNvPr id="1027" name="TextBox 3"/>
          <p:cNvSpPr txBox="1"/>
          <p:nvPr/>
        </p:nvSpPr>
        <p:spPr>
          <a:xfrm>
            <a:off x="7615249" y="6617062"/>
            <a:ext cx="1105709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from J. Lin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 txBox="1"/>
          <p:nvPr>
            <p:ph type="title"/>
          </p:nvPr>
        </p:nvSpPr>
        <p:spPr>
          <a:xfrm>
            <a:off x="612648" y="228600"/>
            <a:ext cx="8153401" cy="990600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IE Posed as a Machine Learning Task</a:t>
            </a:r>
          </a:p>
        </p:txBody>
      </p:sp>
      <p:sp>
        <p:nvSpPr>
          <p:cNvPr id="1030" name="Rectangle 3"/>
          <p:cNvSpPr txBox="1"/>
          <p:nvPr>
            <p:ph type="body" sz="half" idx="1"/>
          </p:nvPr>
        </p:nvSpPr>
        <p:spPr>
          <a:xfrm>
            <a:off x="304800" y="1752600"/>
            <a:ext cx="8153400" cy="1600200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Training data: documents marked up with ground truth</a:t>
            </a:r>
          </a:p>
          <a:p>
            <a:pPr>
              <a:defRPr sz="2800"/>
            </a:pPr>
            <a:r>
              <a:t>Extract features around words/information</a:t>
            </a:r>
          </a:p>
          <a:p>
            <a:pPr>
              <a:defRPr sz="2800"/>
            </a:pPr>
            <a:r>
              <a:t>Pose as a classification problem</a:t>
            </a:r>
          </a:p>
        </p:txBody>
      </p:sp>
      <p:sp>
        <p:nvSpPr>
          <p:cNvPr id="1031" name="Text Box 16"/>
          <p:cNvSpPr txBox="1"/>
          <p:nvPr/>
        </p:nvSpPr>
        <p:spPr>
          <a:xfrm>
            <a:off x="625475" y="3824287"/>
            <a:ext cx="7824188" cy="3506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00  :  pm  Place   :   Wean  Hall  Rm  5409  Speaker   :   Sebastian  Thrun</a:t>
            </a:r>
          </a:p>
        </p:txBody>
      </p:sp>
      <p:sp>
        <p:nvSpPr>
          <p:cNvPr id="1032" name="Freeform 17"/>
          <p:cNvSpPr/>
          <p:nvPr/>
        </p:nvSpPr>
        <p:spPr>
          <a:xfrm>
            <a:off x="2851149" y="4267199"/>
            <a:ext cx="2286002" cy="152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45"/>
                </a:moveTo>
                <a:lnTo>
                  <a:pt x="32" y="2672"/>
                </a:lnTo>
                <a:lnTo>
                  <a:pt x="129" y="4676"/>
                </a:lnTo>
                <a:lnTo>
                  <a:pt x="321" y="6458"/>
                </a:lnTo>
                <a:lnTo>
                  <a:pt x="514" y="8016"/>
                </a:lnTo>
                <a:lnTo>
                  <a:pt x="804" y="9353"/>
                </a:lnTo>
                <a:lnTo>
                  <a:pt x="1093" y="10243"/>
                </a:lnTo>
                <a:lnTo>
                  <a:pt x="1446" y="10911"/>
                </a:lnTo>
                <a:lnTo>
                  <a:pt x="1800" y="11134"/>
                </a:lnTo>
                <a:lnTo>
                  <a:pt x="9000" y="10911"/>
                </a:lnTo>
                <a:lnTo>
                  <a:pt x="9354" y="11134"/>
                </a:lnTo>
                <a:lnTo>
                  <a:pt x="9707" y="11802"/>
                </a:lnTo>
                <a:lnTo>
                  <a:pt x="9996" y="12693"/>
                </a:lnTo>
                <a:lnTo>
                  <a:pt x="10286" y="14029"/>
                </a:lnTo>
                <a:lnTo>
                  <a:pt x="10479" y="15588"/>
                </a:lnTo>
                <a:lnTo>
                  <a:pt x="10671" y="17369"/>
                </a:lnTo>
                <a:lnTo>
                  <a:pt x="10768" y="19373"/>
                </a:lnTo>
                <a:lnTo>
                  <a:pt x="10800" y="21600"/>
                </a:lnTo>
                <a:lnTo>
                  <a:pt x="10832" y="19373"/>
                </a:lnTo>
                <a:lnTo>
                  <a:pt x="10929" y="17369"/>
                </a:lnTo>
                <a:lnTo>
                  <a:pt x="11121" y="15588"/>
                </a:lnTo>
                <a:lnTo>
                  <a:pt x="11314" y="14029"/>
                </a:lnTo>
                <a:lnTo>
                  <a:pt x="11604" y="12693"/>
                </a:lnTo>
                <a:lnTo>
                  <a:pt x="11893" y="11802"/>
                </a:lnTo>
                <a:lnTo>
                  <a:pt x="12246" y="11134"/>
                </a:lnTo>
                <a:lnTo>
                  <a:pt x="12600" y="10911"/>
                </a:lnTo>
                <a:lnTo>
                  <a:pt x="19800" y="10689"/>
                </a:lnTo>
                <a:lnTo>
                  <a:pt x="20154" y="10466"/>
                </a:lnTo>
                <a:lnTo>
                  <a:pt x="20507" y="9798"/>
                </a:lnTo>
                <a:lnTo>
                  <a:pt x="20796" y="8907"/>
                </a:lnTo>
                <a:lnTo>
                  <a:pt x="21086" y="7571"/>
                </a:lnTo>
                <a:lnTo>
                  <a:pt x="21279" y="6012"/>
                </a:lnTo>
                <a:lnTo>
                  <a:pt x="21471" y="4231"/>
                </a:lnTo>
                <a:lnTo>
                  <a:pt x="21568" y="2227"/>
                </a:lnTo>
                <a:lnTo>
                  <a:pt x="21600" y="0"/>
                </a:lnTo>
              </a:path>
            </a:pathLst>
          </a:custGeom>
          <a:ln>
            <a:solidFill>
              <a:srgbClr val="DD8047"/>
            </a:solidFill>
          </a:ln>
        </p:spPr>
        <p:txBody>
          <a:bodyPr lIns="45718" tIns="45718" rIns="45718" bIns="45718"/>
          <a:lstStyle/>
          <a:p>
            <a:pPr defTabSz="914400"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33" name="Freeform 18"/>
          <p:cNvSpPr/>
          <p:nvPr/>
        </p:nvSpPr>
        <p:spPr>
          <a:xfrm>
            <a:off x="5289549" y="4267199"/>
            <a:ext cx="3124201" cy="152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45"/>
                </a:moveTo>
                <a:lnTo>
                  <a:pt x="32" y="2672"/>
                </a:lnTo>
                <a:lnTo>
                  <a:pt x="129" y="4676"/>
                </a:lnTo>
                <a:lnTo>
                  <a:pt x="321" y="6458"/>
                </a:lnTo>
                <a:lnTo>
                  <a:pt x="514" y="8016"/>
                </a:lnTo>
                <a:lnTo>
                  <a:pt x="804" y="9353"/>
                </a:lnTo>
                <a:lnTo>
                  <a:pt x="1093" y="10243"/>
                </a:lnTo>
                <a:lnTo>
                  <a:pt x="1446" y="10911"/>
                </a:lnTo>
                <a:lnTo>
                  <a:pt x="1800" y="11134"/>
                </a:lnTo>
                <a:lnTo>
                  <a:pt x="9000" y="10911"/>
                </a:lnTo>
                <a:lnTo>
                  <a:pt x="9354" y="11134"/>
                </a:lnTo>
                <a:lnTo>
                  <a:pt x="9707" y="11802"/>
                </a:lnTo>
                <a:lnTo>
                  <a:pt x="9996" y="12693"/>
                </a:lnTo>
                <a:lnTo>
                  <a:pt x="10286" y="14029"/>
                </a:lnTo>
                <a:lnTo>
                  <a:pt x="10479" y="15588"/>
                </a:lnTo>
                <a:lnTo>
                  <a:pt x="10671" y="17369"/>
                </a:lnTo>
                <a:lnTo>
                  <a:pt x="10768" y="19373"/>
                </a:lnTo>
                <a:lnTo>
                  <a:pt x="10800" y="21600"/>
                </a:lnTo>
                <a:lnTo>
                  <a:pt x="10832" y="19373"/>
                </a:lnTo>
                <a:lnTo>
                  <a:pt x="10929" y="17369"/>
                </a:lnTo>
                <a:lnTo>
                  <a:pt x="11121" y="15588"/>
                </a:lnTo>
                <a:lnTo>
                  <a:pt x="11314" y="14029"/>
                </a:lnTo>
                <a:lnTo>
                  <a:pt x="11604" y="12693"/>
                </a:lnTo>
                <a:lnTo>
                  <a:pt x="11893" y="11802"/>
                </a:lnTo>
                <a:lnTo>
                  <a:pt x="12246" y="11134"/>
                </a:lnTo>
                <a:lnTo>
                  <a:pt x="12600" y="10911"/>
                </a:lnTo>
                <a:lnTo>
                  <a:pt x="19800" y="10689"/>
                </a:lnTo>
                <a:lnTo>
                  <a:pt x="20154" y="10466"/>
                </a:lnTo>
                <a:lnTo>
                  <a:pt x="20507" y="9798"/>
                </a:lnTo>
                <a:lnTo>
                  <a:pt x="20796" y="8907"/>
                </a:lnTo>
                <a:lnTo>
                  <a:pt x="21086" y="7571"/>
                </a:lnTo>
                <a:lnTo>
                  <a:pt x="21279" y="6012"/>
                </a:lnTo>
                <a:lnTo>
                  <a:pt x="21471" y="4231"/>
                </a:lnTo>
                <a:lnTo>
                  <a:pt x="21568" y="2227"/>
                </a:lnTo>
                <a:lnTo>
                  <a:pt x="21600" y="0"/>
                </a:lnTo>
              </a:path>
            </a:pathLst>
          </a:custGeom>
          <a:ln>
            <a:solidFill>
              <a:srgbClr val="DD8047"/>
            </a:solidFill>
          </a:ln>
        </p:spPr>
        <p:txBody>
          <a:bodyPr lIns="45718" tIns="45718" rIns="45718" bIns="45718"/>
          <a:lstStyle/>
          <a:p>
            <a:pPr defTabSz="914400"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34" name="Freeform 19"/>
          <p:cNvSpPr/>
          <p:nvPr/>
        </p:nvSpPr>
        <p:spPr>
          <a:xfrm>
            <a:off x="717548" y="4267199"/>
            <a:ext cx="1905003" cy="152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45"/>
                </a:moveTo>
                <a:lnTo>
                  <a:pt x="32" y="2672"/>
                </a:lnTo>
                <a:lnTo>
                  <a:pt x="129" y="4676"/>
                </a:lnTo>
                <a:lnTo>
                  <a:pt x="321" y="6458"/>
                </a:lnTo>
                <a:lnTo>
                  <a:pt x="514" y="8016"/>
                </a:lnTo>
                <a:lnTo>
                  <a:pt x="804" y="9353"/>
                </a:lnTo>
                <a:lnTo>
                  <a:pt x="1093" y="10243"/>
                </a:lnTo>
                <a:lnTo>
                  <a:pt x="1446" y="10911"/>
                </a:lnTo>
                <a:lnTo>
                  <a:pt x="1800" y="11134"/>
                </a:lnTo>
                <a:lnTo>
                  <a:pt x="9000" y="10911"/>
                </a:lnTo>
                <a:lnTo>
                  <a:pt x="9354" y="11134"/>
                </a:lnTo>
                <a:lnTo>
                  <a:pt x="9707" y="11802"/>
                </a:lnTo>
                <a:lnTo>
                  <a:pt x="9996" y="12693"/>
                </a:lnTo>
                <a:lnTo>
                  <a:pt x="10286" y="14029"/>
                </a:lnTo>
                <a:lnTo>
                  <a:pt x="10479" y="15588"/>
                </a:lnTo>
                <a:lnTo>
                  <a:pt x="10671" y="17369"/>
                </a:lnTo>
                <a:lnTo>
                  <a:pt x="10768" y="19373"/>
                </a:lnTo>
                <a:lnTo>
                  <a:pt x="10800" y="21600"/>
                </a:lnTo>
                <a:lnTo>
                  <a:pt x="10832" y="19373"/>
                </a:lnTo>
                <a:lnTo>
                  <a:pt x="10929" y="17369"/>
                </a:lnTo>
                <a:lnTo>
                  <a:pt x="11121" y="15588"/>
                </a:lnTo>
                <a:lnTo>
                  <a:pt x="11314" y="14029"/>
                </a:lnTo>
                <a:lnTo>
                  <a:pt x="11604" y="12693"/>
                </a:lnTo>
                <a:lnTo>
                  <a:pt x="11893" y="11802"/>
                </a:lnTo>
                <a:lnTo>
                  <a:pt x="12246" y="11134"/>
                </a:lnTo>
                <a:lnTo>
                  <a:pt x="12600" y="10911"/>
                </a:lnTo>
                <a:lnTo>
                  <a:pt x="19800" y="10689"/>
                </a:lnTo>
                <a:lnTo>
                  <a:pt x="20154" y="10466"/>
                </a:lnTo>
                <a:lnTo>
                  <a:pt x="20507" y="9798"/>
                </a:lnTo>
                <a:lnTo>
                  <a:pt x="20796" y="8907"/>
                </a:lnTo>
                <a:lnTo>
                  <a:pt x="21086" y="7571"/>
                </a:lnTo>
                <a:lnTo>
                  <a:pt x="21279" y="6012"/>
                </a:lnTo>
                <a:lnTo>
                  <a:pt x="21471" y="4231"/>
                </a:lnTo>
                <a:lnTo>
                  <a:pt x="21568" y="2227"/>
                </a:lnTo>
                <a:lnTo>
                  <a:pt x="21600" y="0"/>
                </a:lnTo>
              </a:path>
            </a:pathLst>
          </a:custGeom>
          <a:ln>
            <a:solidFill>
              <a:srgbClr val="DD8047"/>
            </a:solidFill>
          </a:ln>
        </p:spPr>
        <p:txBody>
          <a:bodyPr lIns="45718" tIns="45718" rIns="45718" bIns="45718"/>
          <a:lstStyle/>
          <a:p>
            <a:pPr defTabSz="914400">
              <a:defRPr b="1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35" name="Text Box 26"/>
          <p:cNvSpPr txBox="1"/>
          <p:nvPr/>
        </p:nvSpPr>
        <p:spPr>
          <a:xfrm>
            <a:off x="1391919" y="4419601"/>
            <a:ext cx="588314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b="1" sz="1400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prefix</a:t>
            </a:r>
          </a:p>
        </p:txBody>
      </p:sp>
      <p:sp>
        <p:nvSpPr>
          <p:cNvPr id="1036" name="Text Box 27"/>
          <p:cNvSpPr txBox="1"/>
          <p:nvPr/>
        </p:nvSpPr>
        <p:spPr>
          <a:xfrm>
            <a:off x="3658868" y="4419601"/>
            <a:ext cx="845031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b="1" sz="1400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contents</a:t>
            </a:r>
          </a:p>
        </p:txBody>
      </p:sp>
      <p:sp>
        <p:nvSpPr>
          <p:cNvPr id="1037" name="Text Box 28"/>
          <p:cNvSpPr txBox="1"/>
          <p:nvPr/>
        </p:nvSpPr>
        <p:spPr>
          <a:xfrm>
            <a:off x="6584632" y="4419601"/>
            <a:ext cx="578331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b="1" sz="1400">
                <a:solidFill>
                  <a:srgbClr val="775F5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suffix</a:t>
            </a:r>
          </a:p>
        </p:txBody>
      </p:sp>
      <p:sp>
        <p:nvSpPr>
          <p:cNvPr id="1038" name="Text Box 29"/>
          <p:cNvSpPr txBox="1"/>
          <p:nvPr/>
        </p:nvSpPr>
        <p:spPr>
          <a:xfrm>
            <a:off x="198118" y="3860799"/>
            <a:ext cx="332739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…</a:t>
            </a:r>
          </a:p>
        </p:txBody>
      </p:sp>
      <p:sp>
        <p:nvSpPr>
          <p:cNvPr id="1039" name="Text Box 30"/>
          <p:cNvSpPr txBox="1"/>
          <p:nvPr/>
        </p:nvSpPr>
        <p:spPr>
          <a:xfrm>
            <a:off x="8640443" y="3838574"/>
            <a:ext cx="332739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…</a:t>
            </a:r>
          </a:p>
        </p:txBody>
      </p:sp>
      <p:sp>
        <p:nvSpPr>
          <p:cNvPr id="1040" name="TextBox 15"/>
          <p:cNvSpPr txBox="1"/>
          <p:nvPr/>
        </p:nvSpPr>
        <p:spPr>
          <a:xfrm>
            <a:off x="7498040" y="6596391"/>
            <a:ext cx="1600241" cy="24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Slide from Kauchak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Sliding Windows</a:t>
            </a:r>
          </a:p>
        </p:txBody>
      </p:sp>
      <p:sp>
        <p:nvSpPr>
          <p:cNvPr id="1043" name="TextBox 13"/>
          <p:cNvSpPr txBox="1"/>
          <p:nvPr/>
        </p:nvSpPr>
        <p:spPr>
          <a:xfrm>
            <a:off x="45719" y="2242604"/>
            <a:ext cx="7629022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Information Extraction: Tuesday 10:00 am, Rm 407b</a:t>
            </a:r>
          </a:p>
        </p:txBody>
      </p:sp>
      <p:sp>
        <p:nvSpPr>
          <p:cNvPr id="1044" name="Left Brace 16"/>
          <p:cNvSpPr/>
          <p:nvPr/>
        </p:nvSpPr>
        <p:spPr>
          <a:xfrm rot="16200000">
            <a:off x="847122" y="1861446"/>
            <a:ext cx="278366" cy="1779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74"/>
                  <a:pt x="10800" y="21318"/>
                </a:cubicBezTo>
                <a:lnTo>
                  <a:pt x="10800" y="11082"/>
                </a:lnTo>
                <a:cubicBezTo>
                  <a:pt x="10800" y="10926"/>
                  <a:pt x="5965" y="10800"/>
                  <a:pt x="0" y="10800"/>
                </a:cubicBezTo>
                <a:cubicBezTo>
                  <a:pt x="5965" y="10800"/>
                  <a:pt x="10800" y="10674"/>
                  <a:pt x="10800" y="10518"/>
                </a:cubicBezTo>
                <a:lnTo>
                  <a:pt x="10800" y="282"/>
                </a:lnTo>
                <a:cubicBezTo>
                  <a:pt x="10800" y="126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45" name="Left Brace 11"/>
          <p:cNvSpPr/>
          <p:nvPr/>
        </p:nvSpPr>
        <p:spPr>
          <a:xfrm rot="16200000">
            <a:off x="2469738" y="2018170"/>
            <a:ext cx="278362" cy="1465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47"/>
                  <a:pt x="10800" y="21258"/>
                </a:cubicBezTo>
                <a:lnTo>
                  <a:pt x="10800" y="11142"/>
                </a:lnTo>
                <a:cubicBezTo>
                  <a:pt x="10800" y="10953"/>
                  <a:pt x="5965" y="10800"/>
                  <a:pt x="0" y="10800"/>
                </a:cubicBezTo>
                <a:cubicBezTo>
                  <a:pt x="5965" y="10800"/>
                  <a:pt x="10800" y="10647"/>
                  <a:pt x="10800" y="10458"/>
                </a:cubicBezTo>
                <a:lnTo>
                  <a:pt x="10800" y="342"/>
                </a:lnTo>
                <a:cubicBezTo>
                  <a:pt x="10800" y="153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46" name="Left Brace 12"/>
          <p:cNvSpPr/>
          <p:nvPr/>
        </p:nvSpPr>
        <p:spPr>
          <a:xfrm rot="16200000">
            <a:off x="3305630" y="2648168"/>
            <a:ext cx="251932" cy="179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0794"/>
                  <a:pt x="10800" y="19800"/>
                </a:cubicBezTo>
                <a:lnTo>
                  <a:pt x="10800" y="12600"/>
                </a:lnTo>
                <a:cubicBezTo>
                  <a:pt x="10800" y="11606"/>
                  <a:pt x="5965" y="10800"/>
                  <a:pt x="0" y="10800"/>
                </a:cubicBezTo>
                <a:cubicBezTo>
                  <a:pt x="5965" y="10800"/>
                  <a:pt x="10800" y="9994"/>
                  <a:pt x="10800" y="9000"/>
                </a:cubicBezTo>
                <a:lnTo>
                  <a:pt x="10800" y="1800"/>
                </a:lnTo>
                <a:cubicBezTo>
                  <a:pt x="10800" y="806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47" name="Left Brace 14"/>
          <p:cNvSpPr/>
          <p:nvPr/>
        </p:nvSpPr>
        <p:spPr>
          <a:xfrm rot="16200000">
            <a:off x="4063143" y="2112653"/>
            <a:ext cx="278364" cy="1276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24"/>
                  <a:pt x="10800" y="21208"/>
                </a:cubicBezTo>
                <a:lnTo>
                  <a:pt x="10800" y="11192"/>
                </a:lnTo>
                <a:cubicBezTo>
                  <a:pt x="10800" y="10976"/>
                  <a:pt x="5965" y="10800"/>
                  <a:pt x="0" y="10800"/>
                </a:cubicBezTo>
                <a:cubicBezTo>
                  <a:pt x="5965" y="10800"/>
                  <a:pt x="10800" y="10624"/>
                  <a:pt x="10800" y="10408"/>
                </a:cubicBezTo>
                <a:lnTo>
                  <a:pt x="10800" y="392"/>
                </a:lnTo>
                <a:cubicBezTo>
                  <a:pt x="10800" y="176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48" name="TextBox 15"/>
          <p:cNvSpPr txBox="1"/>
          <p:nvPr/>
        </p:nvSpPr>
        <p:spPr>
          <a:xfrm>
            <a:off x="43483" y="3250422"/>
            <a:ext cx="8144728" cy="156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For each position, ask: Is the current window a named entity?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Window size = 1</a:t>
            </a:r>
          </a:p>
        </p:txBody>
      </p:sp>
      <p:sp>
        <p:nvSpPr>
          <p:cNvPr id="1049" name="Left Brace 18"/>
          <p:cNvSpPr/>
          <p:nvPr/>
        </p:nvSpPr>
        <p:spPr>
          <a:xfrm rot="16200000">
            <a:off x="4852873" y="2599849"/>
            <a:ext cx="251932" cy="276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0865"/>
                  <a:pt x="10800" y="19958"/>
                </a:cubicBezTo>
                <a:lnTo>
                  <a:pt x="10800" y="12442"/>
                </a:lnTo>
                <a:cubicBezTo>
                  <a:pt x="10800" y="11535"/>
                  <a:pt x="5965" y="10800"/>
                  <a:pt x="0" y="10800"/>
                </a:cubicBezTo>
                <a:cubicBezTo>
                  <a:pt x="5965" y="10800"/>
                  <a:pt x="10800" y="10065"/>
                  <a:pt x="10800" y="9158"/>
                </a:cubicBezTo>
                <a:lnTo>
                  <a:pt x="10800" y="1642"/>
                </a:lnTo>
                <a:cubicBezTo>
                  <a:pt x="10800" y="735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50" name="Left Brace 19"/>
          <p:cNvSpPr/>
          <p:nvPr/>
        </p:nvSpPr>
        <p:spPr>
          <a:xfrm rot="16200000">
            <a:off x="5152013" y="2741472"/>
            <a:ext cx="251932" cy="45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0794"/>
                  <a:pt x="10800" y="19800"/>
                </a:cubicBezTo>
                <a:lnTo>
                  <a:pt x="10800" y="12600"/>
                </a:lnTo>
                <a:cubicBezTo>
                  <a:pt x="10800" y="11606"/>
                  <a:pt x="5965" y="10800"/>
                  <a:pt x="0" y="10800"/>
                </a:cubicBezTo>
                <a:cubicBezTo>
                  <a:pt x="5965" y="10800"/>
                  <a:pt x="10800" y="9994"/>
                  <a:pt x="10800" y="9000"/>
                </a:cubicBezTo>
                <a:lnTo>
                  <a:pt x="10800" y="1800"/>
                </a:lnTo>
                <a:cubicBezTo>
                  <a:pt x="10800" y="806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51" name="Left Brace 21"/>
          <p:cNvSpPr/>
          <p:nvPr/>
        </p:nvSpPr>
        <p:spPr>
          <a:xfrm rot="16200000">
            <a:off x="5312921" y="2626282"/>
            <a:ext cx="251932" cy="276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0865"/>
                  <a:pt x="10800" y="19958"/>
                </a:cubicBezTo>
                <a:lnTo>
                  <a:pt x="10800" y="12442"/>
                </a:lnTo>
                <a:cubicBezTo>
                  <a:pt x="10800" y="11535"/>
                  <a:pt x="5965" y="10800"/>
                  <a:pt x="0" y="10800"/>
                </a:cubicBezTo>
                <a:cubicBezTo>
                  <a:pt x="5965" y="10800"/>
                  <a:pt x="10800" y="10065"/>
                  <a:pt x="10800" y="9158"/>
                </a:cubicBezTo>
                <a:lnTo>
                  <a:pt x="10800" y="1642"/>
                </a:lnTo>
                <a:cubicBezTo>
                  <a:pt x="10800" y="735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52" name="Left Brace 22"/>
          <p:cNvSpPr/>
          <p:nvPr/>
        </p:nvSpPr>
        <p:spPr>
          <a:xfrm rot="16200000">
            <a:off x="5735708" y="2564662"/>
            <a:ext cx="251930" cy="399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092"/>
                  <a:pt x="10800" y="20465"/>
                </a:cubicBezTo>
                <a:lnTo>
                  <a:pt x="10800" y="11935"/>
                </a:lnTo>
                <a:cubicBezTo>
                  <a:pt x="10800" y="11308"/>
                  <a:pt x="5965" y="10800"/>
                  <a:pt x="0" y="10800"/>
                </a:cubicBezTo>
                <a:cubicBezTo>
                  <a:pt x="5965" y="10800"/>
                  <a:pt x="10800" y="10292"/>
                  <a:pt x="10800" y="9665"/>
                </a:cubicBezTo>
                <a:lnTo>
                  <a:pt x="10800" y="1135"/>
                </a:lnTo>
                <a:cubicBezTo>
                  <a:pt x="10800" y="508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53" name="TextBox 23"/>
          <p:cNvSpPr txBox="1"/>
          <p:nvPr/>
        </p:nvSpPr>
        <p:spPr>
          <a:xfrm>
            <a:off x="7498040" y="6596391"/>
            <a:ext cx="1600241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Slide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xit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xit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50" grpId="11"/>
      <p:bldP build="whole" bldLvl="1" animBg="1" rev="0" advAuto="0" spid="1050" grpId="12"/>
      <p:bldP build="whole" bldLvl="1" animBg="1" rev="0" advAuto="0" spid="1051" grpId="13"/>
      <p:bldP build="whole" bldLvl="1" animBg="1" rev="0" advAuto="0" spid="1051" grpId="14"/>
      <p:bldP build="whole" bldLvl="1" animBg="1" rev="0" advAuto="0" spid="1052" grpId="15"/>
      <p:bldP build="whole" bldLvl="1" animBg="1" rev="0" advAuto="0" spid="1045" grpId="3"/>
      <p:bldP build="whole" bldLvl="1" animBg="1" rev="0" advAuto="0" spid="1045" grpId="4"/>
      <p:bldP build="whole" bldLvl="1" animBg="1" rev="0" advAuto="0" spid="1049" grpId="9"/>
      <p:bldP build="whole" bldLvl="1" animBg="1" rev="0" advAuto="0" spid="1047" grpId="8"/>
      <p:bldP build="whole" bldLvl="1" animBg="1" rev="0" advAuto="0" spid="1049" grpId="10"/>
      <p:bldP build="whole" bldLvl="1" animBg="1" rev="0" advAuto="0" spid="1046" grpId="5"/>
      <p:bldP build="whole" bldLvl="1" animBg="1" rev="0" advAuto="0" spid="1046" grpId="6"/>
      <p:bldP build="whole" bldLvl="1" animBg="1" rev="0" advAuto="0" spid="1047" grpId="7"/>
      <p:bldP build="whole" bldLvl="1" animBg="1" rev="0" advAuto="0" spid="1044" grpId="1"/>
      <p:bldP build="whole" bldLvl="1" animBg="1" rev="0" advAuto="0" spid="1044" grpId="2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Sliding Windows</a:t>
            </a:r>
          </a:p>
        </p:txBody>
      </p:sp>
      <p:sp>
        <p:nvSpPr>
          <p:cNvPr id="1056" name="TextBox 13"/>
          <p:cNvSpPr txBox="1"/>
          <p:nvPr/>
        </p:nvSpPr>
        <p:spPr>
          <a:xfrm>
            <a:off x="45719" y="2242604"/>
            <a:ext cx="7629022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Information Extraction: Tuesday 10:00 am, Rm 407b</a:t>
            </a:r>
          </a:p>
        </p:txBody>
      </p:sp>
      <p:sp>
        <p:nvSpPr>
          <p:cNvPr id="1057" name="Left Brace 16"/>
          <p:cNvSpPr/>
          <p:nvPr/>
        </p:nvSpPr>
        <p:spPr>
          <a:xfrm rot="16200000">
            <a:off x="1583763" y="1124803"/>
            <a:ext cx="278366" cy="3252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531"/>
                  <a:pt x="10800" y="21446"/>
                </a:cubicBezTo>
                <a:lnTo>
                  <a:pt x="10800" y="10954"/>
                </a:lnTo>
                <a:cubicBezTo>
                  <a:pt x="10800" y="10869"/>
                  <a:pt x="5965" y="10800"/>
                  <a:pt x="0" y="10800"/>
                </a:cubicBezTo>
                <a:cubicBezTo>
                  <a:pt x="5965" y="10800"/>
                  <a:pt x="10800" y="10731"/>
                  <a:pt x="10800" y="10646"/>
                </a:cubicBezTo>
                <a:lnTo>
                  <a:pt x="10800" y="154"/>
                </a:lnTo>
                <a:cubicBezTo>
                  <a:pt x="10800" y="69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58" name="Left Brace 11"/>
          <p:cNvSpPr/>
          <p:nvPr/>
        </p:nvSpPr>
        <p:spPr>
          <a:xfrm rot="16200000">
            <a:off x="2553178" y="1934731"/>
            <a:ext cx="278362" cy="1632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63"/>
                  <a:pt x="10800" y="21293"/>
                </a:cubicBezTo>
                <a:lnTo>
                  <a:pt x="10800" y="11107"/>
                </a:lnTo>
                <a:cubicBezTo>
                  <a:pt x="10800" y="10937"/>
                  <a:pt x="5965" y="10800"/>
                  <a:pt x="0" y="10800"/>
                </a:cubicBezTo>
                <a:cubicBezTo>
                  <a:pt x="5965" y="10800"/>
                  <a:pt x="10800" y="10663"/>
                  <a:pt x="10800" y="10493"/>
                </a:cubicBezTo>
                <a:lnTo>
                  <a:pt x="10800" y="307"/>
                </a:lnTo>
                <a:cubicBezTo>
                  <a:pt x="10800" y="137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59" name="TextBox 15"/>
          <p:cNvSpPr txBox="1"/>
          <p:nvPr/>
        </p:nvSpPr>
        <p:spPr>
          <a:xfrm>
            <a:off x="43483" y="3250422"/>
            <a:ext cx="8144728" cy="156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For each position, ask: Is the current window a named entity?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Window size = 2</a:t>
            </a:r>
          </a:p>
        </p:txBody>
      </p:sp>
      <p:sp>
        <p:nvSpPr>
          <p:cNvPr id="1060" name="TextBox 8"/>
          <p:cNvSpPr txBox="1"/>
          <p:nvPr/>
        </p:nvSpPr>
        <p:spPr>
          <a:xfrm>
            <a:off x="7498040" y="6596391"/>
            <a:ext cx="1600241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Slide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58" grpId="3"/>
      <p:bldP build="whole" bldLvl="1" animBg="1" rev="0" advAuto="0" spid="1058" grpId="4"/>
      <p:bldP build="whole" bldLvl="1" animBg="1" rev="0" advAuto="0" spid="1057" grpId="1"/>
      <p:bldP build="whole" bldLvl="1" animBg="1" rev="0" advAuto="0" spid="105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Evaluation</a:t>
            </a:r>
          </a:p>
        </p:txBody>
      </p:sp>
      <p:sp>
        <p:nvSpPr>
          <p:cNvPr id="675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900"/>
              </a:spcBef>
              <a:defRPr sz="4000"/>
            </a:pPr>
            <a:r>
              <a:t>Why Evaluate?</a:t>
            </a:r>
          </a:p>
          <a:p>
            <a:pPr>
              <a:spcBef>
                <a:spcPts val="900"/>
              </a:spcBef>
              <a:defRPr sz="4000"/>
            </a:pPr>
            <a:r>
              <a:t>What to Evaluate?</a:t>
            </a:r>
          </a:p>
          <a:p>
            <a:pPr>
              <a:spcBef>
                <a:spcPts val="900"/>
              </a:spcBef>
              <a:defRPr sz="4000"/>
            </a:pPr>
            <a:r>
              <a:t>How to Evaluate?</a:t>
            </a:r>
          </a:p>
        </p:txBody>
      </p:sp>
      <p:sp>
        <p:nvSpPr>
          <p:cNvPr id="676" name="TextBox 3"/>
          <p:cNvSpPr txBox="1"/>
          <p:nvPr/>
        </p:nvSpPr>
        <p:spPr>
          <a:xfrm>
            <a:off x="7881556" y="6618665"/>
            <a:ext cx="1128902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Features</a:t>
            </a:r>
          </a:p>
        </p:txBody>
      </p:sp>
      <p:sp>
        <p:nvSpPr>
          <p:cNvPr id="1063" name="TextBox 21"/>
          <p:cNvSpPr txBox="1"/>
          <p:nvPr/>
        </p:nvSpPr>
        <p:spPr>
          <a:xfrm>
            <a:off x="409523" y="1080439"/>
            <a:ext cx="7629022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Information Extraction: Tuesday 10:00 am, Rm 407b</a:t>
            </a:r>
          </a:p>
        </p:txBody>
      </p:sp>
      <p:sp>
        <p:nvSpPr>
          <p:cNvPr id="1064" name="Left Brace 22"/>
          <p:cNvSpPr/>
          <p:nvPr/>
        </p:nvSpPr>
        <p:spPr>
          <a:xfrm rot="16200000">
            <a:off x="4433842" y="955173"/>
            <a:ext cx="251932" cy="1241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36"/>
                  <a:pt x="10800" y="21235"/>
                </a:cubicBezTo>
                <a:lnTo>
                  <a:pt x="10800" y="11165"/>
                </a:lnTo>
                <a:cubicBezTo>
                  <a:pt x="10800" y="10964"/>
                  <a:pt x="5965" y="10800"/>
                  <a:pt x="0" y="10800"/>
                </a:cubicBezTo>
                <a:cubicBezTo>
                  <a:pt x="5965" y="10800"/>
                  <a:pt x="10800" y="10636"/>
                  <a:pt x="10800" y="10435"/>
                </a:cubicBezTo>
                <a:lnTo>
                  <a:pt x="10800" y="365"/>
                </a:lnTo>
                <a:cubicBezTo>
                  <a:pt x="10800" y="164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65" name="Left Brace 23"/>
          <p:cNvSpPr/>
          <p:nvPr/>
        </p:nvSpPr>
        <p:spPr>
          <a:xfrm rot="16200000">
            <a:off x="2982165" y="717004"/>
            <a:ext cx="197888" cy="1716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507"/>
                  <a:pt x="10800" y="21392"/>
                </a:cubicBezTo>
                <a:lnTo>
                  <a:pt x="10800" y="11008"/>
                </a:lnTo>
                <a:cubicBezTo>
                  <a:pt x="10800" y="10893"/>
                  <a:pt x="5965" y="10800"/>
                  <a:pt x="0" y="10800"/>
                </a:cubicBezTo>
                <a:cubicBezTo>
                  <a:pt x="5965" y="10800"/>
                  <a:pt x="10800" y="10707"/>
                  <a:pt x="10800" y="10592"/>
                </a:cubicBezTo>
                <a:lnTo>
                  <a:pt x="10800" y="208"/>
                </a:lnTo>
                <a:cubicBezTo>
                  <a:pt x="10800" y="93"/>
                  <a:pt x="15635" y="0"/>
                  <a:pt x="21600" y="0"/>
                </a:cubicBezTo>
              </a:path>
            </a:pathLst>
          </a:custGeom>
          <a:ln w="38100">
            <a:solidFill>
              <a:srgbClr val="0000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66" name="Left Brace 24"/>
          <p:cNvSpPr/>
          <p:nvPr/>
        </p:nvSpPr>
        <p:spPr>
          <a:xfrm rot="16200000">
            <a:off x="5549905" y="1118698"/>
            <a:ext cx="185848" cy="924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38"/>
                  <a:pt x="10800" y="21238"/>
                </a:cubicBezTo>
                <a:lnTo>
                  <a:pt x="10800" y="11162"/>
                </a:lnTo>
                <a:cubicBezTo>
                  <a:pt x="10800" y="10962"/>
                  <a:pt x="5965" y="10800"/>
                  <a:pt x="0" y="10800"/>
                </a:cubicBezTo>
                <a:cubicBezTo>
                  <a:pt x="5965" y="10800"/>
                  <a:pt x="10800" y="10638"/>
                  <a:pt x="10800" y="10438"/>
                </a:cubicBezTo>
                <a:lnTo>
                  <a:pt x="10800" y="362"/>
                </a:lnTo>
                <a:cubicBezTo>
                  <a:pt x="10800" y="162"/>
                  <a:pt x="15635" y="0"/>
                  <a:pt x="21600" y="0"/>
                </a:cubicBezTo>
              </a:path>
            </a:pathLst>
          </a:custGeom>
          <a:ln w="38100">
            <a:solidFill>
              <a:srgbClr val="0000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67" name="TextBox 25"/>
          <p:cNvSpPr txBox="1"/>
          <p:nvPr/>
        </p:nvSpPr>
        <p:spPr>
          <a:xfrm>
            <a:off x="2268688" y="1749982"/>
            <a:ext cx="1266040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Prefix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window</a:t>
            </a:r>
          </a:p>
        </p:txBody>
      </p:sp>
      <p:sp>
        <p:nvSpPr>
          <p:cNvPr id="1068" name="TextBox 26"/>
          <p:cNvSpPr txBox="1"/>
          <p:nvPr/>
        </p:nvSpPr>
        <p:spPr>
          <a:xfrm>
            <a:off x="3869299" y="1761203"/>
            <a:ext cx="1327953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Content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window</a:t>
            </a:r>
          </a:p>
        </p:txBody>
      </p:sp>
      <p:sp>
        <p:nvSpPr>
          <p:cNvPr id="1069" name="TextBox 27"/>
          <p:cNvSpPr txBox="1"/>
          <p:nvPr/>
        </p:nvSpPr>
        <p:spPr>
          <a:xfrm>
            <a:off x="5630126" y="1761203"/>
            <a:ext cx="1266040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Postfix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window</a:t>
            </a:r>
          </a:p>
        </p:txBody>
      </p:sp>
      <p:sp>
        <p:nvSpPr>
          <p:cNvPr id="1070" name="TextBox 28"/>
          <p:cNvSpPr txBox="1"/>
          <p:nvPr/>
        </p:nvSpPr>
        <p:spPr>
          <a:xfrm>
            <a:off x="45720" y="3472875"/>
            <a:ext cx="7921931" cy="266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Choose certain </a:t>
            </a:r>
            <a:r>
              <a:rPr b="1"/>
              <a:t>features </a:t>
            </a:r>
            <a:r>
              <a:t>(properties) of windows 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that could be important:</a:t>
            </a:r>
          </a:p>
          <a:p>
            <a:pPr>
              <a:buSzPct val="100000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window contains colon, comma, or digits</a:t>
            </a:r>
          </a:p>
          <a:p>
            <a:pPr>
              <a:buSzPct val="100000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window contains week day, or certain other words</a:t>
            </a:r>
          </a:p>
          <a:p>
            <a:pPr>
              <a:buSzPct val="100000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window starts with lowercase letter</a:t>
            </a:r>
          </a:p>
          <a:p>
            <a:pPr>
              <a:buSzPct val="100000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window contains only lowercase letters</a:t>
            </a:r>
          </a:p>
          <a:p>
            <a:pPr>
              <a:buSzPct val="100000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...</a:t>
            </a:r>
          </a:p>
        </p:txBody>
      </p:sp>
      <p:sp>
        <p:nvSpPr>
          <p:cNvPr id="1071" name="TextBox 11"/>
          <p:cNvSpPr txBox="1"/>
          <p:nvPr/>
        </p:nvSpPr>
        <p:spPr>
          <a:xfrm>
            <a:off x="7498040" y="6596391"/>
            <a:ext cx="1600241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Slide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70" grpId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Feature Vectors</a:t>
            </a:r>
          </a:p>
        </p:txBody>
      </p:sp>
      <p:sp>
        <p:nvSpPr>
          <p:cNvPr id="1074" name="TextBox 28"/>
          <p:cNvSpPr txBox="1"/>
          <p:nvPr/>
        </p:nvSpPr>
        <p:spPr>
          <a:xfrm>
            <a:off x="45719" y="2851716"/>
            <a:ext cx="4284706" cy="303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Prefix colon			    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Prefix comma		    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...						    …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Content colon	   	    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Content comma	    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...						    …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Postfix colon		    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Postfix comma           1</a:t>
            </a:r>
          </a:p>
        </p:txBody>
      </p:sp>
      <p:sp>
        <p:nvSpPr>
          <p:cNvPr id="1075" name="Left Brace 10"/>
          <p:cNvSpPr/>
          <p:nvPr/>
        </p:nvSpPr>
        <p:spPr>
          <a:xfrm rot="16200000">
            <a:off x="929902" y="5146750"/>
            <a:ext cx="225498" cy="1891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504"/>
                  <a:pt x="10800" y="21385"/>
                </a:cubicBezTo>
                <a:lnTo>
                  <a:pt x="10800" y="11015"/>
                </a:lnTo>
                <a:cubicBezTo>
                  <a:pt x="10800" y="10896"/>
                  <a:pt x="5965" y="10800"/>
                  <a:pt x="0" y="10800"/>
                </a:cubicBezTo>
                <a:cubicBezTo>
                  <a:pt x="5965" y="10800"/>
                  <a:pt x="10800" y="10704"/>
                  <a:pt x="10800" y="10585"/>
                </a:cubicBezTo>
                <a:lnTo>
                  <a:pt x="10800" y="215"/>
                </a:lnTo>
                <a:cubicBezTo>
                  <a:pt x="10800" y="96"/>
                  <a:pt x="15635" y="0"/>
                  <a:pt x="21600" y="0"/>
                </a:cubicBezTo>
              </a:path>
            </a:pathLst>
          </a:custGeom>
          <a:ln w="381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76" name="TextBox 11"/>
          <p:cNvSpPr txBox="1"/>
          <p:nvPr/>
        </p:nvSpPr>
        <p:spPr>
          <a:xfrm>
            <a:off x="570683" y="6259811"/>
            <a:ext cx="1353700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Features</a:t>
            </a:r>
          </a:p>
        </p:txBody>
      </p:sp>
      <p:sp>
        <p:nvSpPr>
          <p:cNvPr id="1077" name="Left Bracket 12"/>
          <p:cNvSpPr/>
          <p:nvPr/>
        </p:nvSpPr>
        <p:spPr>
          <a:xfrm>
            <a:off x="2977120" y="2851714"/>
            <a:ext cx="108002" cy="30464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71"/>
                  <a:pt x="0" y="21536"/>
                </a:cubicBezTo>
                <a:lnTo>
                  <a:pt x="0" y="64"/>
                </a:lnTo>
                <a:cubicBezTo>
                  <a:pt x="0" y="29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78" name="Left Bracket 13"/>
          <p:cNvSpPr/>
          <p:nvPr/>
        </p:nvSpPr>
        <p:spPr>
          <a:xfrm flipH="1">
            <a:off x="3474634" y="2852247"/>
            <a:ext cx="108002" cy="3046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71"/>
                  <a:pt x="0" y="21536"/>
                </a:cubicBezTo>
                <a:lnTo>
                  <a:pt x="0" y="64"/>
                </a:lnTo>
                <a:cubicBezTo>
                  <a:pt x="0" y="29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79" name="Left Brace 14"/>
          <p:cNvSpPr/>
          <p:nvPr/>
        </p:nvSpPr>
        <p:spPr>
          <a:xfrm rot="16200000">
            <a:off x="3170089" y="5762285"/>
            <a:ext cx="170820" cy="605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373"/>
                  <a:pt x="10800" y="21092"/>
                </a:cubicBezTo>
                <a:lnTo>
                  <a:pt x="10800" y="11308"/>
                </a:lnTo>
                <a:cubicBezTo>
                  <a:pt x="10800" y="11027"/>
                  <a:pt x="5965" y="10800"/>
                  <a:pt x="0" y="10800"/>
                </a:cubicBezTo>
                <a:cubicBezTo>
                  <a:pt x="5965" y="10800"/>
                  <a:pt x="10800" y="10573"/>
                  <a:pt x="10800" y="10292"/>
                </a:cubicBezTo>
                <a:lnTo>
                  <a:pt x="10800" y="508"/>
                </a:lnTo>
                <a:cubicBezTo>
                  <a:pt x="10800" y="227"/>
                  <a:pt x="15635" y="0"/>
                  <a:pt x="21600" y="0"/>
                </a:cubicBezTo>
              </a:path>
            </a:pathLst>
          </a:custGeom>
          <a:ln w="381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80" name="TextBox 15"/>
          <p:cNvSpPr txBox="1"/>
          <p:nvPr/>
        </p:nvSpPr>
        <p:spPr>
          <a:xfrm>
            <a:off x="2874205" y="6191873"/>
            <a:ext cx="2331497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Feature Vector</a:t>
            </a:r>
          </a:p>
        </p:txBody>
      </p:sp>
      <p:sp>
        <p:nvSpPr>
          <p:cNvPr id="1081" name="TextBox 16"/>
          <p:cNvSpPr txBox="1"/>
          <p:nvPr/>
        </p:nvSpPr>
        <p:spPr>
          <a:xfrm>
            <a:off x="4683357" y="3211034"/>
            <a:ext cx="4414925" cy="193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</a:t>
            </a:r>
            <a:r>
              <a:rPr b="1"/>
              <a:t>feature vector </a:t>
            </a:r>
            <a:r>
              <a:t>represents the presence or absence of features of one content window (and its prefix window and postfix window)</a:t>
            </a:r>
          </a:p>
        </p:txBody>
      </p:sp>
      <p:sp>
        <p:nvSpPr>
          <p:cNvPr id="1082" name="TextBox 21"/>
          <p:cNvSpPr txBox="1"/>
          <p:nvPr/>
        </p:nvSpPr>
        <p:spPr>
          <a:xfrm>
            <a:off x="409523" y="1080439"/>
            <a:ext cx="7629022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Information Extraction: Tuesday 10:00 am, Rm 407b</a:t>
            </a:r>
          </a:p>
        </p:txBody>
      </p:sp>
      <p:sp>
        <p:nvSpPr>
          <p:cNvPr id="1083" name="Left Brace 22"/>
          <p:cNvSpPr/>
          <p:nvPr/>
        </p:nvSpPr>
        <p:spPr>
          <a:xfrm rot="16200000">
            <a:off x="4433842" y="955173"/>
            <a:ext cx="251932" cy="1241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36"/>
                  <a:pt x="10800" y="21235"/>
                </a:cubicBezTo>
                <a:lnTo>
                  <a:pt x="10800" y="11165"/>
                </a:lnTo>
                <a:cubicBezTo>
                  <a:pt x="10800" y="10964"/>
                  <a:pt x="5965" y="10800"/>
                  <a:pt x="0" y="10800"/>
                </a:cubicBezTo>
                <a:cubicBezTo>
                  <a:pt x="5965" y="10800"/>
                  <a:pt x="10800" y="10636"/>
                  <a:pt x="10800" y="10435"/>
                </a:cubicBezTo>
                <a:lnTo>
                  <a:pt x="10800" y="365"/>
                </a:lnTo>
                <a:cubicBezTo>
                  <a:pt x="10800" y="164"/>
                  <a:pt x="15635" y="0"/>
                  <a:pt x="21600" y="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84" name="Left Brace 23"/>
          <p:cNvSpPr/>
          <p:nvPr/>
        </p:nvSpPr>
        <p:spPr>
          <a:xfrm rot="16200000">
            <a:off x="2982165" y="717004"/>
            <a:ext cx="197888" cy="1716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507"/>
                  <a:pt x="10800" y="21392"/>
                </a:cubicBezTo>
                <a:lnTo>
                  <a:pt x="10800" y="11008"/>
                </a:lnTo>
                <a:cubicBezTo>
                  <a:pt x="10800" y="10893"/>
                  <a:pt x="5965" y="10800"/>
                  <a:pt x="0" y="10800"/>
                </a:cubicBezTo>
                <a:cubicBezTo>
                  <a:pt x="5965" y="10800"/>
                  <a:pt x="10800" y="10707"/>
                  <a:pt x="10800" y="10592"/>
                </a:cubicBezTo>
                <a:lnTo>
                  <a:pt x="10800" y="208"/>
                </a:lnTo>
                <a:cubicBezTo>
                  <a:pt x="10800" y="93"/>
                  <a:pt x="15635" y="0"/>
                  <a:pt x="21600" y="0"/>
                </a:cubicBezTo>
              </a:path>
            </a:pathLst>
          </a:custGeom>
          <a:ln w="38100">
            <a:solidFill>
              <a:srgbClr val="0000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85" name="Left Brace 24"/>
          <p:cNvSpPr/>
          <p:nvPr/>
        </p:nvSpPr>
        <p:spPr>
          <a:xfrm rot="16200000">
            <a:off x="5549905" y="1118698"/>
            <a:ext cx="185848" cy="924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38"/>
                  <a:pt x="10800" y="21238"/>
                </a:cubicBezTo>
                <a:lnTo>
                  <a:pt x="10800" y="11162"/>
                </a:lnTo>
                <a:cubicBezTo>
                  <a:pt x="10800" y="10962"/>
                  <a:pt x="5965" y="10800"/>
                  <a:pt x="0" y="10800"/>
                </a:cubicBezTo>
                <a:cubicBezTo>
                  <a:pt x="5965" y="10800"/>
                  <a:pt x="10800" y="10638"/>
                  <a:pt x="10800" y="10438"/>
                </a:cubicBezTo>
                <a:lnTo>
                  <a:pt x="10800" y="362"/>
                </a:lnTo>
                <a:cubicBezTo>
                  <a:pt x="10800" y="162"/>
                  <a:pt x="15635" y="0"/>
                  <a:pt x="21600" y="0"/>
                </a:cubicBezTo>
              </a:path>
            </a:pathLst>
          </a:custGeom>
          <a:ln w="38100">
            <a:solidFill>
              <a:srgbClr val="0000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86" name="TextBox 25"/>
          <p:cNvSpPr txBox="1"/>
          <p:nvPr/>
        </p:nvSpPr>
        <p:spPr>
          <a:xfrm>
            <a:off x="2268688" y="1749982"/>
            <a:ext cx="1266040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Prefix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window</a:t>
            </a:r>
          </a:p>
        </p:txBody>
      </p:sp>
      <p:sp>
        <p:nvSpPr>
          <p:cNvPr id="1087" name="TextBox 26"/>
          <p:cNvSpPr txBox="1"/>
          <p:nvPr/>
        </p:nvSpPr>
        <p:spPr>
          <a:xfrm>
            <a:off x="3869299" y="1761203"/>
            <a:ext cx="1327953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Content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window</a:t>
            </a:r>
          </a:p>
        </p:txBody>
      </p:sp>
      <p:sp>
        <p:nvSpPr>
          <p:cNvPr id="1088" name="TextBox 27"/>
          <p:cNvSpPr txBox="1"/>
          <p:nvPr/>
        </p:nvSpPr>
        <p:spPr>
          <a:xfrm>
            <a:off x="5630126" y="1761203"/>
            <a:ext cx="1266040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Postfix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window</a:t>
            </a:r>
          </a:p>
        </p:txBody>
      </p:sp>
      <p:sp>
        <p:nvSpPr>
          <p:cNvPr id="1089" name="TextBox 18"/>
          <p:cNvSpPr txBox="1"/>
          <p:nvPr/>
        </p:nvSpPr>
        <p:spPr>
          <a:xfrm>
            <a:off x="7498040" y="6596391"/>
            <a:ext cx="1600241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Slide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Sliding Windows Corpus</a:t>
            </a:r>
          </a:p>
        </p:txBody>
      </p:sp>
      <p:sp>
        <p:nvSpPr>
          <p:cNvPr id="1092" name="TextBox 21"/>
          <p:cNvSpPr txBox="1"/>
          <p:nvPr/>
        </p:nvSpPr>
        <p:spPr>
          <a:xfrm>
            <a:off x="35083" y="1920378"/>
            <a:ext cx="9052566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NLP class: Wednesday, </a:t>
            </a:r>
            <a:r>
              <a:rPr u="sng">
                <a:solidFill>
                  <a:srgbClr val="FF0000"/>
                </a:solidFill>
              </a:rPr>
              <a:t>7:30am</a:t>
            </a:r>
            <a:r>
              <a:rPr u="sng">
                <a:solidFill>
                  <a:srgbClr val="000000"/>
                </a:solidFill>
              </a:rPr>
              <a:t> </a:t>
            </a:r>
            <a:r>
              <a:t>and Thursday all day, </a:t>
            </a:r>
            <a:r>
              <a:rPr u="sng">
                <a:solidFill>
                  <a:srgbClr val="FF0000"/>
                </a:solidFill>
              </a:rPr>
              <a:t>rm 667</a:t>
            </a:r>
          </a:p>
        </p:txBody>
      </p:sp>
      <p:sp>
        <p:nvSpPr>
          <p:cNvPr id="1093" name="Left Bracket 12"/>
          <p:cNvSpPr/>
          <p:nvPr/>
        </p:nvSpPr>
        <p:spPr>
          <a:xfrm>
            <a:off x="755157" y="3298897"/>
            <a:ext cx="108002" cy="2585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94" name="Left Bracket 13"/>
          <p:cNvSpPr/>
          <p:nvPr/>
        </p:nvSpPr>
        <p:spPr>
          <a:xfrm flipH="1">
            <a:off x="1252671" y="3299431"/>
            <a:ext cx="108002" cy="2585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95" name="TextBox 17"/>
          <p:cNvSpPr txBox="1"/>
          <p:nvPr/>
        </p:nvSpPr>
        <p:spPr>
          <a:xfrm>
            <a:off x="45718" y="793961"/>
            <a:ext cx="8491348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Now, we need a </a:t>
            </a:r>
            <a:r>
              <a:rPr b="1"/>
              <a:t>corpus</a:t>
            </a:r>
            <a:r>
              <a:t> (set of documents) in which the 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entities of interest have been manually labeled.</a:t>
            </a:r>
          </a:p>
        </p:txBody>
      </p:sp>
      <p:sp>
        <p:nvSpPr>
          <p:cNvPr id="1096" name="TextBox 18"/>
          <p:cNvSpPr txBox="1"/>
          <p:nvPr/>
        </p:nvSpPr>
        <p:spPr>
          <a:xfrm rot="21242075">
            <a:off x="3706026" y="1559697"/>
            <a:ext cx="736956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time</a:t>
            </a:r>
          </a:p>
        </p:txBody>
      </p:sp>
      <p:sp>
        <p:nvSpPr>
          <p:cNvPr id="1097" name="TextBox 19"/>
          <p:cNvSpPr txBox="1"/>
          <p:nvPr/>
        </p:nvSpPr>
        <p:spPr>
          <a:xfrm rot="558242">
            <a:off x="7844429" y="1499000"/>
            <a:ext cx="1209337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location</a:t>
            </a:r>
          </a:p>
        </p:txBody>
      </p:sp>
      <p:sp>
        <p:nvSpPr>
          <p:cNvPr id="1098" name="TextBox 20"/>
          <p:cNvSpPr txBox="1"/>
          <p:nvPr/>
        </p:nvSpPr>
        <p:spPr>
          <a:xfrm>
            <a:off x="35085" y="2635687"/>
            <a:ext cx="8619042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From this corpus, compute the feature vectors with labels:</a:t>
            </a:r>
          </a:p>
        </p:txBody>
      </p:sp>
      <p:sp>
        <p:nvSpPr>
          <p:cNvPr id="1099" name="Left Bracket 29"/>
          <p:cNvSpPr/>
          <p:nvPr/>
        </p:nvSpPr>
        <p:spPr>
          <a:xfrm>
            <a:off x="3746067" y="3257474"/>
            <a:ext cx="108002" cy="2585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00" name="Left Bracket 30"/>
          <p:cNvSpPr/>
          <p:nvPr/>
        </p:nvSpPr>
        <p:spPr>
          <a:xfrm flipH="1">
            <a:off x="4243582" y="3258010"/>
            <a:ext cx="108002" cy="2585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01" name="TextBox 31"/>
          <p:cNvSpPr txBox="1"/>
          <p:nvPr/>
        </p:nvSpPr>
        <p:spPr>
          <a:xfrm>
            <a:off x="938926" y="3436419"/>
            <a:ext cx="273059" cy="193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</p:txBody>
      </p:sp>
      <p:sp>
        <p:nvSpPr>
          <p:cNvPr id="1102" name="Left Bracket 33"/>
          <p:cNvSpPr/>
          <p:nvPr/>
        </p:nvSpPr>
        <p:spPr>
          <a:xfrm>
            <a:off x="2251873" y="3298364"/>
            <a:ext cx="108002" cy="2585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03" name="Left Bracket 34"/>
          <p:cNvSpPr/>
          <p:nvPr/>
        </p:nvSpPr>
        <p:spPr>
          <a:xfrm flipH="1">
            <a:off x="2749391" y="3298897"/>
            <a:ext cx="108002" cy="2585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04" name="Left Bracket 35"/>
          <p:cNvSpPr/>
          <p:nvPr/>
        </p:nvSpPr>
        <p:spPr>
          <a:xfrm>
            <a:off x="5615406" y="3255874"/>
            <a:ext cx="108002" cy="2585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05" name="Left Bracket 36"/>
          <p:cNvSpPr/>
          <p:nvPr/>
        </p:nvSpPr>
        <p:spPr>
          <a:xfrm flipH="1">
            <a:off x="6112921" y="3256407"/>
            <a:ext cx="108002" cy="2585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06" name="Left Bracket 37"/>
          <p:cNvSpPr/>
          <p:nvPr/>
        </p:nvSpPr>
        <p:spPr>
          <a:xfrm>
            <a:off x="8067182" y="3255340"/>
            <a:ext cx="108002" cy="2585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07" name="Left Bracket 38"/>
          <p:cNvSpPr/>
          <p:nvPr/>
        </p:nvSpPr>
        <p:spPr>
          <a:xfrm flipH="1">
            <a:off x="8564698" y="3255874"/>
            <a:ext cx="108002" cy="2585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08" name="TextBox 39"/>
          <p:cNvSpPr txBox="1"/>
          <p:nvPr/>
        </p:nvSpPr>
        <p:spPr>
          <a:xfrm>
            <a:off x="2482517" y="3436419"/>
            <a:ext cx="273058" cy="193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</p:txBody>
      </p:sp>
      <p:sp>
        <p:nvSpPr>
          <p:cNvPr id="1109" name="TextBox 40"/>
          <p:cNvSpPr txBox="1"/>
          <p:nvPr/>
        </p:nvSpPr>
        <p:spPr>
          <a:xfrm>
            <a:off x="3949443" y="3394463"/>
            <a:ext cx="273059" cy="193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</p:txBody>
      </p:sp>
      <p:sp>
        <p:nvSpPr>
          <p:cNvPr id="1110" name="TextBox 41"/>
          <p:cNvSpPr txBox="1"/>
          <p:nvPr/>
        </p:nvSpPr>
        <p:spPr>
          <a:xfrm>
            <a:off x="5846047" y="3394463"/>
            <a:ext cx="273059" cy="193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</p:txBody>
      </p:sp>
      <p:sp>
        <p:nvSpPr>
          <p:cNvPr id="1111" name="TextBox 42"/>
          <p:cNvSpPr txBox="1"/>
          <p:nvPr/>
        </p:nvSpPr>
        <p:spPr>
          <a:xfrm>
            <a:off x="8297826" y="3394463"/>
            <a:ext cx="273058" cy="193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</p:txBody>
      </p:sp>
      <p:sp>
        <p:nvSpPr>
          <p:cNvPr id="1112" name="TextBox 43"/>
          <p:cNvSpPr txBox="1"/>
          <p:nvPr/>
        </p:nvSpPr>
        <p:spPr>
          <a:xfrm>
            <a:off x="462570" y="6109540"/>
            <a:ext cx="1270357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Nothing</a:t>
            </a:r>
          </a:p>
        </p:txBody>
      </p:sp>
      <p:sp>
        <p:nvSpPr>
          <p:cNvPr id="1113" name="TextBox 44"/>
          <p:cNvSpPr txBox="1"/>
          <p:nvPr/>
        </p:nvSpPr>
        <p:spPr>
          <a:xfrm>
            <a:off x="1889916" y="6109540"/>
            <a:ext cx="1270356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Nothing</a:t>
            </a:r>
          </a:p>
        </p:txBody>
      </p:sp>
      <p:sp>
        <p:nvSpPr>
          <p:cNvPr id="1114" name="TextBox 45"/>
          <p:cNvSpPr txBox="1"/>
          <p:nvPr/>
        </p:nvSpPr>
        <p:spPr>
          <a:xfrm>
            <a:off x="3714298" y="6067584"/>
            <a:ext cx="788301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Time</a:t>
            </a:r>
          </a:p>
        </p:txBody>
      </p:sp>
      <p:sp>
        <p:nvSpPr>
          <p:cNvPr id="1115" name="TextBox 46"/>
          <p:cNvSpPr txBox="1"/>
          <p:nvPr/>
        </p:nvSpPr>
        <p:spPr>
          <a:xfrm>
            <a:off x="5224233" y="6067584"/>
            <a:ext cx="1270357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Nothing</a:t>
            </a:r>
          </a:p>
        </p:txBody>
      </p:sp>
      <p:sp>
        <p:nvSpPr>
          <p:cNvPr id="1116" name="TextBox 47"/>
          <p:cNvSpPr txBox="1"/>
          <p:nvPr/>
        </p:nvSpPr>
        <p:spPr>
          <a:xfrm>
            <a:off x="7551467" y="6067584"/>
            <a:ext cx="1399688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Location</a:t>
            </a:r>
          </a:p>
        </p:txBody>
      </p:sp>
      <p:sp>
        <p:nvSpPr>
          <p:cNvPr id="1117" name="TextBox 48"/>
          <p:cNvSpPr txBox="1"/>
          <p:nvPr/>
        </p:nvSpPr>
        <p:spPr>
          <a:xfrm>
            <a:off x="1496192" y="4416627"/>
            <a:ext cx="419247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...</a:t>
            </a:r>
          </a:p>
        </p:txBody>
      </p:sp>
      <p:sp>
        <p:nvSpPr>
          <p:cNvPr id="1118" name="TextBox 49"/>
          <p:cNvSpPr txBox="1"/>
          <p:nvPr/>
        </p:nvSpPr>
        <p:spPr>
          <a:xfrm>
            <a:off x="3036685" y="4416627"/>
            <a:ext cx="450884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...</a:t>
            </a:r>
          </a:p>
        </p:txBody>
      </p:sp>
      <p:sp>
        <p:nvSpPr>
          <p:cNvPr id="1119" name="TextBox 52"/>
          <p:cNvSpPr txBox="1"/>
          <p:nvPr/>
        </p:nvSpPr>
        <p:spPr>
          <a:xfrm>
            <a:off x="4647689" y="4305642"/>
            <a:ext cx="357295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...</a:t>
            </a:r>
          </a:p>
        </p:txBody>
      </p:sp>
      <p:sp>
        <p:nvSpPr>
          <p:cNvPr id="1120" name="TextBox 53"/>
          <p:cNvSpPr txBox="1"/>
          <p:nvPr/>
        </p:nvSpPr>
        <p:spPr>
          <a:xfrm>
            <a:off x="6575504" y="4222806"/>
            <a:ext cx="357296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...</a:t>
            </a:r>
          </a:p>
        </p:txBody>
      </p:sp>
      <p:sp>
        <p:nvSpPr>
          <p:cNvPr id="1121" name="Left Brace 54"/>
          <p:cNvSpPr/>
          <p:nvPr/>
        </p:nvSpPr>
        <p:spPr>
          <a:xfrm rot="16200000">
            <a:off x="978037" y="2045629"/>
            <a:ext cx="208260" cy="88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11"/>
                  <a:pt x="10800" y="21178"/>
                </a:cubicBezTo>
                <a:lnTo>
                  <a:pt x="10800" y="11222"/>
                </a:lnTo>
                <a:cubicBezTo>
                  <a:pt x="10800" y="10989"/>
                  <a:pt x="5965" y="10800"/>
                  <a:pt x="0" y="10800"/>
                </a:cubicBezTo>
                <a:cubicBezTo>
                  <a:pt x="5965" y="10800"/>
                  <a:pt x="10800" y="10611"/>
                  <a:pt x="10800" y="10378"/>
                </a:cubicBezTo>
                <a:lnTo>
                  <a:pt x="10800" y="422"/>
                </a:lnTo>
                <a:cubicBezTo>
                  <a:pt x="10800" y="189"/>
                  <a:pt x="15635" y="0"/>
                  <a:pt x="21600" y="0"/>
                </a:cubicBezTo>
              </a:path>
            </a:pathLst>
          </a:cu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22" name="Left Brace 55"/>
          <p:cNvSpPr/>
          <p:nvPr/>
        </p:nvSpPr>
        <p:spPr>
          <a:xfrm rot="16200000">
            <a:off x="2377793" y="1686216"/>
            <a:ext cx="211686" cy="1610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94"/>
                  <a:pt x="10800" y="21363"/>
                </a:cubicBezTo>
                <a:lnTo>
                  <a:pt x="10800" y="11037"/>
                </a:lnTo>
                <a:cubicBezTo>
                  <a:pt x="10800" y="10906"/>
                  <a:pt x="5965" y="10800"/>
                  <a:pt x="0" y="10800"/>
                </a:cubicBezTo>
                <a:cubicBezTo>
                  <a:pt x="5965" y="10800"/>
                  <a:pt x="10800" y="10694"/>
                  <a:pt x="10800" y="10563"/>
                </a:cubicBezTo>
                <a:lnTo>
                  <a:pt x="10800" y="237"/>
                </a:lnTo>
                <a:cubicBezTo>
                  <a:pt x="10800" y="106"/>
                  <a:pt x="15635" y="0"/>
                  <a:pt x="21600" y="0"/>
                </a:cubicBezTo>
              </a:path>
            </a:pathLst>
          </a:cu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23" name="Left Brace 56"/>
          <p:cNvSpPr/>
          <p:nvPr/>
        </p:nvSpPr>
        <p:spPr>
          <a:xfrm rot="16200000">
            <a:off x="3965087" y="1960273"/>
            <a:ext cx="251932" cy="1021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01"/>
                  <a:pt x="10800" y="21156"/>
                </a:cubicBezTo>
                <a:lnTo>
                  <a:pt x="10800" y="11244"/>
                </a:lnTo>
                <a:cubicBezTo>
                  <a:pt x="10800" y="10999"/>
                  <a:pt x="5965" y="10800"/>
                  <a:pt x="0" y="10800"/>
                </a:cubicBezTo>
                <a:cubicBezTo>
                  <a:pt x="5965" y="10800"/>
                  <a:pt x="10800" y="10601"/>
                  <a:pt x="10800" y="10356"/>
                </a:cubicBezTo>
                <a:lnTo>
                  <a:pt x="10800" y="444"/>
                </a:lnTo>
                <a:cubicBezTo>
                  <a:pt x="10800" y="199"/>
                  <a:pt x="15635" y="0"/>
                  <a:pt x="21600" y="0"/>
                </a:cubicBezTo>
              </a:path>
            </a:pathLst>
          </a:cu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24" name="Left Brace 57"/>
          <p:cNvSpPr/>
          <p:nvPr/>
        </p:nvSpPr>
        <p:spPr>
          <a:xfrm rot="16200000">
            <a:off x="5902569" y="1825804"/>
            <a:ext cx="207086" cy="1245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66"/>
                  <a:pt x="10800" y="21301"/>
                </a:cubicBezTo>
                <a:lnTo>
                  <a:pt x="10800" y="11099"/>
                </a:lnTo>
                <a:cubicBezTo>
                  <a:pt x="10800" y="10934"/>
                  <a:pt x="5965" y="10800"/>
                  <a:pt x="0" y="10800"/>
                </a:cubicBezTo>
                <a:cubicBezTo>
                  <a:pt x="5965" y="10800"/>
                  <a:pt x="10800" y="10666"/>
                  <a:pt x="10800" y="10501"/>
                </a:cubicBezTo>
                <a:lnTo>
                  <a:pt x="10800" y="299"/>
                </a:lnTo>
                <a:cubicBezTo>
                  <a:pt x="10800" y="134"/>
                  <a:pt x="15635" y="0"/>
                  <a:pt x="21600" y="0"/>
                </a:cubicBezTo>
              </a:path>
            </a:pathLst>
          </a:cu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25" name="Left Brace 58"/>
          <p:cNvSpPr/>
          <p:nvPr/>
        </p:nvSpPr>
        <p:spPr>
          <a:xfrm rot="16200000">
            <a:off x="8319506" y="1894625"/>
            <a:ext cx="251932" cy="1153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24"/>
                  <a:pt x="10800" y="21207"/>
                </a:cubicBezTo>
                <a:lnTo>
                  <a:pt x="10800" y="11193"/>
                </a:lnTo>
                <a:cubicBezTo>
                  <a:pt x="10800" y="10976"/>
                  <a:pt x="5965" y="10800"/>
                  <a:pt x="0" y="10800"/>
                </a:cubicBezTo>
                <a:cubicBezTo>
                  <a:pt x="5965" y="10800"/>
                  <a:pt x="10800" y="10624"/>
                  <a:pt x="10800" y="10407"/>
                </a:cubicBezTo>
                <a:lnTo>
                  <a:pt x="10800" y="393"/>
                </a:lnTo>
                <a:cubicBezTo>
                  <a:pt x="10800" y="176"/>
                  <a:pt x="15635" y="0"/>
                  <a:pt x="21600" y="0"/>
                </a:cubicBezTo>
              </a:path>
            </a:pathLst>
          </a:cu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26" name="Straight Connector 60"/>
          <p:cNvSpPr/>
          <p:nvPr/>
        </p:nvSpPr>
        <p:spPr>
          <a:xfrm>
            <a:off x="1082167" y="2593730"/>
            <a:ext cx="3" cy="664283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27" name="Straight Connector 63"/>
          <p:cNvSpPr/>
          <p:nvPr/>
        </p:nvSpPr>
        <p:spPr>
          <a:xfrm>
            <a:off x="2483635" y="2597155"/>
            <a:ext cx="3" cy="702280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28" name="Straight Connector 64"/>
          <p:cNvSpPr/>
          <p:nvPr/>
        </p:nvSpPr>
        <p:spPr>
          <a:xfrm>
            <a:off x="4092071" y="2552311"/>
            <a:ext cx="4" cy="661609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cxnSp>
        <p:nvCxnSpPr>
          <p:cNvPr id="1129" name="Straight Connector 65"/>
          <p:cNvCxnSpPr>
            <a:stCxn id="1124" idx="0"/>
            <a:endCxn id="1110" idx="0"/>
          </p:cNvCxnSpPr>
          <p:nvPr/>
        </p:nvCxnSpPr>
        <p:spPr>
          <a:xfrm flipH="1">
            <a:off x="5982576" y="2448767"/>
            <a:ext cx="23537" cy="1912166"/>
          </a:xfrm>
          <a:prstGeom prst="straightConnector1">
            <a:avLst/>
          </a:pr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cxnSp>
      <p:sp>
        <p:nvSpPr>
          <p:cNvPr id="1130" name="Straight Connector 66"/>
          <p:cNvSpPr/>
          <p:nvPr/>
        </p:nvSpPr>
        <p:spPr>
          <a:xfrm>
            <a:off x="8440452" y="2552309"/>
            <a:ext cx="4" cy="661609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31" name="TextBox 51"/>
          <p:cNvSpPr txBox="1"/>
          <p:nvPr/>
        </p:nvSpPr>
        <p:spPr>
          <a:xfrm>
            <a:off x="7498040" y="6596391"/>
            <a:ext cx="1600241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Slide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ntr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Class="entr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after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Class="entr" nodeType="after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Class="entr" nodeType="after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Class="entr" nodeType="afterEffect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ntr" nodeType="afterEffect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Class="entr" nodeType="after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9" grpId="3"/>
      <p:bldP build="whole" bldLvl="1" animBg="1" rev="0" advAuto="0" spid="1099" grpId="35"/>
      <p:bldP build="whole" bldLvl="1" animBg="1" rev="0" advAuto="0" spid="1128" grpId="23"/>
      <p:bldP build="whole" bldLvl="1" animBg="1" rev="0" advAuto="0" spid="1109" grpId="28"/>
      <p:bldP build="whole" bldLvl="1" animBg="1" rev="0" advAuto="0" spid="1129" grpId="18"/>
      <p:bldP build="whole" bldLvl="1" animBg="1" rev="0" advAuto="0" spid="1118" grpId="21"/>
      <p:bldP build="whole" bldLvl="1" animBg="1" rev="0" advAuto="0" spid="1120" grpId="4"/>
      <p:bldP build="whole" bldLvl="1" animBg="1" rev="0" advAuto="0" spid="1100" grpId="34"/>
      <p:bldP build="whole" bldLvl="1" animBg="1" rev="0" advAuto="0" spid="1112" grpId="11"/>
      <p:bldP build="whole" bldLvl="1" animBg="1" rev="0" advAuto="0" spid="1125" grpId="9"/>
      <p:bldP build="whole" bldLvl="1" animBg="1" rev="0" advAuto="0" spid="1130" grpId="19"/>
      <p:bldP build="whole" bldLvl="1" animBg="1" rev="0" advAuto="0" spid="1101" grpId="30"/>
      <p:bldP build="whole" bldLvl="1" animBg="1" rev="0" advAuto="0" spid="1121" grpId="5"/>
      <p:bldP build="whole" bldLvl="1" animBg="1" rev="0" advAuto="0" spid="1098" grpId="1"/>
      <p:bldP build="whole" bldLvl="1" animBg="1" rev="0" advAuto="0" spid="1111" grpId="26"/>
      <p:bldP build="whole" bldLvl="1" animBg="1" rev="0" advAuto="0" spid="1103" grpId="33"/>
      <p:bldP build="whole" bldLvl="1" animBg="1" rev="0" advAuto="0" spid="1113" grpId="15"/>
      <p:bldP build="whole" bldLvl="1" animBg="1" rev="0" advAuto="0" spid="1104" grpId="24"/>
      <p:bldP build="whole" bldLvl="1" animBg="1" rev="0" advAuto="0" spid="1093" grpId="12"/>
      <p:bldP build="whole" bldLvl="1" animBg="1" rev="0" advAuto="0" spid="1094" grpId="7"/>
      <p:bldP build="whole" bldLvl="1" animBg="1" rev="0" advAuto="0" spid="1106" grpId="14"/>
      <p:bldP build="whole" bldLvl="1" animBg="1" rev="0" advAuto="0" spid="1126" grpId="13"/>
      <p:bldP build="whole" bldLvl="1" animBg="1" rev="0" advAuto="0" spid="1114" grpId="16"/>
      <p:bldP build="whole" bldLvl="1" animBg="1" rev="0" advAuto="0" spid="1102" grpId="31"/>
      <p:bldP build="whole" bldLvl="1" animBg="1" rev="0" advAuto="0" spid="1105" grpId="32"/>
      <p:bldP build="whole" bldLvl="1" animBg="1" rev="0" advAuto="0" spid="1115" grpId="17"/>
      <p:bldP build="whole" bldLvl="1" animBg="1" rev="0" advAuto="0" spid="1116" grpId="8"/>
      <p:bldP build="whole" bldLvl="1" animBg="1" rev="0" advAuto="0" spid="1123" grpId="10"/>
      <p:bldP build="whole" bldLvl="1" animBg="1" rev="0" advAuto="0" spid="1122" grpId="29"/>
      <p:bldP build="whole" bldLvl="1" animBg="1" rev="0" advAuto="0" spid="1107" grpId="27"/>
      <p:bldP build="whole" bldLvl="1" animBg="1" rev="0" advAuto="0" spid="1110" grpId="2"/>
      <p:bldP build="whole" bldLvl="1" animBg="1" rev="0" advAuto="0" spid="1127" grpId="22"/>
      <p:bldP build="whole" bldLvl="1" animBg="1" rev="0" advAuto="0" spid="1124" grpId="6"/>
      <p:bldP build="whole" bldLvl="1" animBg="1" rev="0" advAuto="0" spid="1108" grpId="25"/>
      <p:bldP build="whole" bldLvl="1" animBg="1" rev="0" advAuto="0" spid="1117" grpId="2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Machine Learning</a:t>
            </a:r>
          </a:p>
        </p:txBody>
      </p:sp>
      <p:sp>
        <p:nvSpPr>
          <p:cNvPr id="1134" name="Left Bracket 12"/>
          <p:cNvSpPr/>
          <p:nvPr/>
        </p:nvSpPr>
        <p:spPr>
          <a:xfrm>
            <a:off x="966340" y="3382943"/>
            <a:ext cx="108002" cy="2585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35" name="Left Bracket 13"/>
          <p:cNvSpPr/>
          <p:nvPr/>
        </p:nvSpPr>
        <p:spPr>
          <a:xfrm flipH="1">
            <a:off x="1463855" y="3383476"/>
            <a:ext cx="108002" cy="2585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36" name="TextBox 31"/>
          <p:cNvSpPr txBox="1"/>
          <p:nvPr/>
        </p:nvSpPr>
        <p:spPr>
          <a:xfrm>
            <a:off x="1150108" y="3451434"/>
            <a:ext cx="273059" cy="2669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</p:txBody>
      </p:sp>
      <p:sp>
        <p:nvSpPr>
          <p:cNvPr id="1137" name="Left Bracket 33"/>
          <p:cNvSpPr/>
          <p:nvPr/>
        </p:nvSpPr>
        <p:spPr>
          <a:xfrm>
            <a:off x="1824676" y="3313379"/>
            <a:ext cx="108002" cy="2585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38" name="Left Bracket 34"/>
          <p:cNvSpPr/>
          <p:nvPr/>
        </p:nvSpPr>
        <p:spPr>
          <a:xfrm flipH="1">
            <a:off x="2322191" y="3313912"/>
            <a:ext cx="108002" cy="2585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39" name="Left Bracket 37"/>
          <p:cNvSpPr/>
          <p:nvPr/>
        </p:nvSpPr>
        <p:spPr>
          <a:xfrm>
            <a:off x="6252809" y="3314448"/>
            <a:ext cx="108002" cy="2585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40" name="Left Bracket 38"/>
          <p:cNvSpPr/>
          <p:nvPr/>
        </p:nvSpPr>
        <p:spPr>
          <a:xfrm flipH="1">
            <a:off x="6750325" y="3314982"/>
            <a:ext cx="108002" cy="2585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41" name="TextBox 39"/>
          <p:cNvSpPr txBox="1"/>
          <p:nvPr/>
        </p:nvSpPr>
        <p:spPr>
          <a:xfrm>
            <a:off x="2055320" y="3451434"/>
            <a:ext cx="273059" cy="2301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</p:txBody>
      </p:sp>
      <p:sp>
        <p:nvSpPr>
          <p:cNvPr id="1142" name="TextBox 42"/>
          <p:cNvSpPr txBox="1"/>
          <p:nvPr/>
        </p:nvSpPr>
        <p:spPr>
          <a:xfrm>
            <a:off x="6483451" y="3453569"/>
            <a:ext cx="273059" cy="2301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</p:txBody>
      </p:sp>
      <p:sp>
        <p:nvSpPr>
          <p:cNvPr id="1143" name="TextBox 43"/>
          <p:cNvSpPr txBox="1"/>
          <p:nvPr/>
        </p:nvSpPr>
        <p:spPr>
          <a:xfrm>
            <a:off x="439424" y="6124557"/>
            <a:ext cx="1270356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Nothing</a:t>
            </a:r>
          </a:p>
        </p:txBody>
      </p:sp>
      <p:sp>
        <p:nvSpPr>
          <p:cNvPr id="1144" name="TextBox 44"/>
          <p:cNvSpPr txBox="1"/>
          <p:nvPr/>
        </p:nvSpPr>
        <p:spPr>
          <a:xfrm>
            <a:off x="1729553" y="6129090"/>
            <a:ext cx="788302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Time</a:t>
            </a:r>
          </a:p>
        </p:txBody>
      </p:sp>
      <p:sp>
        <p:nvSpPr>
          <p:cNvPr id="1145" name="TextBox 47"/>
          <p:cNvSpPr txBox="1"/>
          <p:nvPr/>
        </p:nvSpPr>
        <p:spPr>
          <a:xfrm>
            <a:off x="8284892" y="4210750"/>
            <a:ext cx="788302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Time</a:t>
            </a:r>
          </a:p>
        </p:txBody>
      </p:sp>
      <p:sp>
        <p:nvSpPr>
          <p:cNvPr id="1146" name="TextBox 50"/>
          <p:cNvSpPr txBox="1"/>
          <p:nvPr/>
        </p:nvSpPr>
        <p:spPr>
          <a:xfrm>
            <a:off x="1120058" y="1411609"/>
            <a:ext cx="7978224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Information Extraction: Tuesday 10:00 am, Rm 407b</a:t>
            </a:r>
          </a:p>
        </p:txBody>
      </p:sp>
      <p:sp>
        <p:nvSpPr>
          <p:cNvPr id="1147" name="Right Arrow 59"/>
          <p:cNvSpPr/>
          <p:nvPr/>
        </p:nvSpPr>
        <p:spPr>
          <a:xfrm>
            <a:off x="2636728" y="4279779"/>
            <a:ext cx="524587" cy="40036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pic>
        <p:nvPicPr>
          <p:cNvPr id="1148" name="Picture 60" descr="Picture 6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5411" y="3458609"/>
            <a:ext cx="1620537" cy="1642338"/>
          </a:xfrm>
          <a:prstGeom prst="rect">
            <a:avLst/>
          </a:prstGeom>
          <a:ln w="12700">
            <a:miter lim="400000"/>
          </a:ln>
        </p:spPr>
      </p:pic>
      <p:sp>
        <p:nvSpPr>
          <p:cNvPr id="1149" name="TextBox 61"/>
          <p:cNvSpPr txBox="1"/>
          <p:nvPr/>
        </p:nvSpPr>
        <p:spPr>
          <a:xfrm>
            <a:off x="3179599" y="5108117"/>
            <a:ext cx="1504910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Machine 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Learning</a:t>
            </a:r>
          </a:p>
        </p:txBody>
      </p:sp>
      <p:sp>
        <p:nvSpPr>
          <p:cNvPr id="1150" name="Left Brace 62"/>
          <p:cNvSpPr/>
          <p:nvPr/>
        </p:nvSpPr>
        <p:spPr>
          <a:xfrm rot="16200000">
            <a:off x="6432453" y="1239894"/>
            <a:ext cx="250216" cy="13943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55"/>
                  <a:pt x="10800" y="21277"/>
                </a:cubicBezTo>
                <a:lnTo>
                  <a:pt x="10800" y="11123"/>
                </a:lnTo>
                <a:cubicBezTo>
                  <a:pt x="10800" y="10945"/>
                  <a:pt x="5965" y="10800"/>
                  <a:pt x="0" y="10800"/>
                </a:cubicBezTo>
                <a:cubicBezTo>
                  <a:pt x="5965" y="10800"/>
                  <a:pt x="10800" y="10655"/>
                  <a:pt x="10800" y="10477"/>
                </a:cubicBezTo>
                <a:lnTo>
                  <a:pt x="10800" y="323"/>
                </a:lnTo>
                <a:cubicBezTo>
                  <a:pt x="10800" y="145"/>
                  <a:pt x="15635" y="0"/>
                  <a:pt x="21600" y="0"/>
                </a:cubicBezTo>
              </a:path>
            </a:pathLst>
          </a:cu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51" name="Straight Connector 63"/>
          <p:cNvSpPr/>
          <p:nvPr/>
        </p:nvSpPr>
        <p:spPr>
          <a:xfrm flipH="1">
            <a:off x="6553200" y="2062186"/>
            <a:ext cx="4363" cy="1252799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52" name="TextBox 67"/>
          <p:cNvSpPr txBox="1"/>
          <p:nvPr/>
        </p:nvSpPr>
        <p:spPr>
          <a:xfrm>
            <a:off x="174034" y="2189134"/>
            <a:ext cx="5258652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Use the labeled feature vectors as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training data for Machine Learning</a:t>
            </a:r>
          </a:p>
        </p:txBody>
      </p:sp>
      <p:sp>
        <p:nvSpPr>
          <p:cNvPr id="1153" name="Right Arrow 69"/>
          <p:cNvSpPr/>
          <p:nvPr/>
        </p:nvSpPr>
        <p:spPr>
          <a:xfrm>
            <a:off x="6928214" y="4231995"/>
            <a:ext cx="1242616" cy="40036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54" name="TextBox 70"/>
          <p:cNvSpPr txBox="1"/>
          <p:nvPr/>
        </p:nvSpPr>
        <p:spPr>
          <a:xfrm>
            <a:off x="4689095" y="4170696"/>
            <a:ext cx="1127332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classify</a:t>
            </a:r>
          </a:p>
        </p:txBody>
      </p:sp>
      <p:sp>
        <p:nvSpPr>
          <p:cNvPr id="1155" name="TextBox 71"/>
          <p:cNvSpPr txBox="1"/>
          <p:nvPr/>
        </p:nvSpPr>
        <p:spPr>
          <a:xfrm>
            <a:off x="7044425" y="3827189"/>
            <a:ext cx="955139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Result</a:t>
            </a:r>
          </a:p>
        </p:txBody>
      </p:sp>
      <p:sp>
        <p:nvSpPr>
          <p:cNvPr id="1156" name="TextBox 25"/>
          <p:cNvSpPr txBox="1"/>
          <p:nvPr/>
        </p:nvSpPr>
        <p:spPr>
          <a:xfrm>
            <a:off x="7498040" y="6596391"/>
            <a:ext cx="1600241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Slide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55" grpId="8"/>
      <p:bldP build="whole" bldLvl="1" animBg="1" rev="0" advAuto="0" spid="1142" grpId="3"/>
      <p:bldP build="whole" bldLvl="1" animBg="1" rev="0" advAuto="0" spid="1150" grpId="6"/>
      <p:bldP build="whole" bldLvl="1" animBg="1" rev="0" advAuto="0" spid="1139" grpId="2"/>
      <p:bldP build="whole" bldLvl="1" animBg="1" rev="0" advAuto="0" spid="1145" grpId="7"/>
      <p:bldP build="whole" bldLvl="1" animBg="1" rev="0" advAuto="0" spid="1151" grpId="5"/>
      <p:bldP build="whole" bldLvl="1" animBg="1" rev="0" advAuto="0" spid="1153" grpId="10"/>
      <p:bldP build="whole" bldLvl="1" animBg="1" rev="0" advAuto="0" spid="1146" grpId="1"/>
      <p:bldP build="whole" bldLvl="1" animBg="1" rev="0" advAuto="0" spid="1154" grpId="9"/>
      <p:bldP build="whole" bldLvl="1" animBg="1" rev="0" advAuto="0" spid="1140" grpId="4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  <a:r>
              <a:t>Sliding Windows Exercise</a:t>
            </a:r>
          </a:p>
        </p:txBody>
      </p:sp>
      <p:sp>
        <p:nvSpPr>
          <p:cNvPr id="1159" name="TextBox 21"/>
          <p:cNvSpPr txBox="1"/>
          <p:nvPr/>
        </p:nvSpPr>
        <p:spPr>
          <a:xfrm>
            <a:off x="1353541" y="1780939"/>
            <a:ext cx="7723493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Elvis Presley married Ms. Priscilla at the Aladin Hotel.</a:t>
            </a:r>
          </a:p>
        </p:txBody>
      </p:sp>
      <p:sp>
        <p:nvSpPr>
          <p:cNvPr id="1160" name="Left Bracket 12"/>
          <p:cNvSpPr/>
          <p:nvPr/>
        </p:nvSpPr>
        <p:spPr>
          <a:xfrm>
            <a:off x="1821183" y="3138446"/>
            <a:ext cx="108002" cy="2585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61" name="Left Bracket 13"/>
          <p:cNvSpPr/>
          <p:nvPr/>
        </p:nvSpPr>
        <p:spPr>
          <a:xfrm flipH="1">
            <a:off x="2318699" y="3138978"/>
            <a:ext cx="108002" cy="2585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62" name="TextBox 17"/>
          <p:cNvSpPr txBox="1"/>
          <p:nvPr/>
        </p:nvSpPr>
        <p:spPr>
          <a:xfrm>
            <a:off x="186787" y="897371"/>
            <a:ext cx="8672770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i="1" sz="24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What features would you use to recognize person names?</a:t>
            </a:r>
          </a:p>
        </p:txBody>
      </p:sp>
      <p:sp>
        <p:nvSpPr>
          <p:cNvPr id="1163" name="Left Bracket 29"/>
          <p:cNvSpPr/>
          <p:nvPr/>
        </p:nvSpPr>
        <p:spPr>
          <a:xfrm>
            <a:off x="4858732" y="3133687"/>
            <a:ext cx="108002" cy="2585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64" name="Left Bracket 30"/>
          <p:cNvSpPr/>
          <p:nvPr/>
        </p:nvSpPr>
        <p:spPr>
          <a:xfrm flipH="1">
            <a:off x="5356249" y="3134221"/>
            <a:ext cx="108002" cy="2585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65" name="TextBox 31"/>
          <p:cNvSpPr txBox="1"/>
          <p:nvPr/>
        </p:nvSpPr>
        <p:spPr>
          <a:xfrm>
            <a:off x="2004954" y="3275966"/>
            <a:ext cx="273059" cy="2301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</p:txBody>
      </p:sp>
      <p:sp>
        <p:nvSpPr>
          <p:cNvPr id="1166" name="Left Bracket 37"/>
          <p:cNvSpPr/>
          <p:nvPr/>
        </p:nvSpPr>
        <p:spPr>
          <a:xfrm>
            <a:off x="7638063" y="3174082"/>
            <a:ext cx="108002" cy="2585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67" name="Left Bracket 38"/>
          <p:cNvSpPr/>
          <p:nvPr/>
        </p:nvSpPr>
        <p:spPr>
          <a:xfrm flipH="1">
            <a:off x="8135579" y="3174617"/>
            <a:ext cx="108002" cy="2585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671" y="21600"/>
                  <a:pt x="0" y="21566"/>
                  <a:pt x="0" y="21525"/>
                </a:cubicBezTo>
                <a:lnTo>
                  <a:pt x="0" y="75"/>
                </a:lnTo>
                <a:cubicBezTo>
                  <a:pt x="0" y="34"/>
                  <a:pt x="9671" y="0"/>
                  <a:pt x="21600" y="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68" name="TextBox 40"/>
          <p:cNvSpPr txBox="1"/>
          <p:nvPr/>
        </p:nvSpPr>
        <p:spPr>
          <a:xfrm>
            <a:off x="5062108" y="3270673"/>
            <a:ext cx="273059" cy="2301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</p:txBody>
      </p:sp>
      <p:sp>
        <p:nvSpPr>
          <p:cNvPr id="1169" name="TextBox 42"/>
          <p:cNvSpPr txBox="1"/>
          <p:nvPr/>
        </p:nvSpPr>
        <p:spPr>
          <a:xfrm>
            <a:off x="7868705" y="3313206"/>
            <a:ext cx="273059" cy="2301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</a:p>
        </p:txBody>
      </p:sp>
      <p:sp>
        <p:nvSpPr>
          <p:cNvPr id="1170" name="TextBox 52"/>
          <p:cNvSpPr txBox="1"/>
          <p:nvPr/>
        </p:nvSpPr>
        <p:spPr>
          <a:xfrm>
            <a:off x="6379147" y="4256174"/>
            <a:ext cx="357296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...</a:t>
            </a:r>
          </a:p>
        </p:txBody>
      </p:sp>
      <p:sp>
        <p:nvSpPr>
          <p:cNvPr id="1171" name="Left Brace 54"/>
          <p:cNvSpPr/>
          <p:nvPr/>
        </p:nvSpPr>
        <p:spPr>
          <a:xfrm rot="16200000">
            <a:off x="2044368" y="1413727"/>
            <a:ext cx="250214" cy="1723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83"/>
                  <a:pt x="10800" y="21339"/>
                </a:cubicBezTo>
                <a:lnTo>
                  <a:pt x="10800" y="11061"/>
                </a:lnTo>
                <a:cubicBezTo>
                  <a:pt x="10800" y="10917"/>
                  <a:pt x="5965" y="10800"/>
                  <a:pt x="0" y="10800"/>
                </a:cubicBezTo>
                <a:cubicBezTo>
                  <a:pt x="5965" y="10800"/>
                  <a:pt x="10800" y="10683"/>
                  <a:pt x="10800" y="10539"/>
                </a:cubicBezTo>
                <a:lnTo>
                  <a:pt x="10800" y="261"/>
                </a:lnTo>
                <a:cubicBezTo>
                  <a:pt x="10800" y="117"/>
                  <a:pt x="15635" y="0"/>
                  <a:pt x="21600" y="0"/>
                </a:cubicBezTo>
              </a:path>
            </a:pathLst>
          </a:cu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72" name="Left Brace 55"/>
          <p:cNvSpPr/>
          <p:nvPr/>
        </p:nvSpPr>
        <p:spPr>
          <a:xfrm rot="16200000">
            <a:off x="5081554" y="1453377"/>
            <a:ext cx="251930" cy="1642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76"/>
                  <a:pt x="10800" y="21324"/>
                </a:cubicBezTo>
                <a:lnTo>
                  <a:pt x="10800" y="11076"/>
                </a:lnTo>
                <a:cubicBezTo>
                  <a:pt x="10800" y="10924"/>
                  <a:pt x="5965" y="10800"/>
                  <a:pt x="0" y="10800"/>
                </a:cubicBezTo>
                <a:cubicBezTo>
                  <a:pt x="5965" y="10800"/>
                  <a:pt x="10800" y="10676"/>
                  <a:pt x="10800" y="10524"/>
                </a:cubicBezTo>
                <a:lnTo>
                  <a:pt x="10800" y="276"/>
                </a:lnTo>
                <a:cubicBezTo>
                  <a:pt x="10800" y="124"/>
                  <a:pt x="15635" y="0"/>
                  <a:pt x="21600" y="0"/>
                </a:cubicBezTo>
              </a:path>
            </a:pathLst>
          </a:cu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73" name="Left Brace 57"/>
          <p:cNvSpPr/>
          <p:nvPr/>
        </p:nvSpPr>
        <p:spPr>
          <a:xfrm rot="16200000">
            <a:off x="7828094" y="1415896"/>
            <a:ext cx="248504" cy="1766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87"/>
                  <a:pt x="10800" y="21347"/>
                </a:cubicBezTo>
                <a:lnTo>
                  <a:pt x="10800" y="11053"/>
                </a:lnTo>
                <a:cubicBezTo>
                  <a:pt x="10800" y="10913"/>
                  <a:pt x="5965" y="10800"/>
                  <a:pt x="0" y="10800"/>
                </a:cubicBezTo>
                <a:cubicBezTo>
                  <a:pt x="5965" y="10800"/>
                  <a:pt x="10800" y="10687"/>
                  <a:pt x="10800" y="10547"/>
                </a:cubicBezTo>
                <a:lnTo>
                  <a:pt x="10800" y="253"/>
                </a:lnTo>
                <a:cubicBezTo>
                  <a:pt x="10800" y="113"/>
                  <a:pt x="15635" y="0"/>
                  <a:pt x="21600" y="0"/>
                </a:cubicBezTo>
              </a:path>
            </a:pathLst>
          </a:cu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74" name="Straight Connector 60"/>
          <p:cNvSpPr/>
          <p:nvPr/>
        </p:nvSpPr>
        <p:spPr>
          <a:xfrm>
            <a:off x="2170108" y="2401116"/>
            <a:ext cx="2" cy="661613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75" name="Straight Connector 64"/>
          <p:cNvSpPr/>
          <p:nvPr/>
        </p:nvSpPr>
        <p:spPr>
          <a:xfrm>
            <a:off x="5204736" y="2428521"/>
            <a:ext cx="4" cy="661609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76" name="Straight Connector 66"/>
          <p:cNvSpPr/>
          <p:nvPr/>
        </p:nvSpPr>
        <p:spPr>
          <a:xfrm>
            <a:off x="7958166" y="2449787"/>
            <a:ext cx="4" cy="661609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77" name="ZoneTexte 61"/>
          <p:cNvSpPr txBox="1"/>
          <p:nvPr/>
        </p:nvSpPr>
        <p:spPr>
          <a:xfrm>
            <a:off x="6028" y="3238774"/>
            <a:ext cx="1781729" cy="119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UpperCase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hasDigit</a:t>
            </a:r>
          </a:p>
          <a:p>
            <a: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…</a:t>
            </a:r>
          </a:p>
        </p:txBody>
      </p:sp>
      <p:sp>
        <p:nvSpPr>
          <p:cNvPr id="1178" name="TextBox 22"/>
          <p:cNvSpPr txBox="1"/>
          <p:nvPr/>
        </p:nvSpPr>
        <p:spPr>
          <a:xfrm>
            <a:off x="7498040" y="6596391"/>
            <a:ext cx="1600241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Slide from Suchanek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Rectangle 2"/>
          <p:cNvSpPr txBox="1"/>
          <p:nvPr>
            <p:ph type="title"/>
          </p:nvPr>
        </p:nvSpPr>
        <p:spPr>
          <a:xfrm>
            <a:off x="152399" y="152400"/>
            <a:ext cx="8531354" cy="990600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Good Features for Information Extraction</a:t>
            </a:r>
          </a:p>
        </p:txBody>
      </p:sp>
      <p:sp>
        <p:nvSpPr>
          <p:cNvPr id="1181" name="Rectangle 14"/>
          <p:cNvSpPr txBox="1"/>
          <p:nvPr/>
        </p:nvSpPr>
        <p:spPr>
          <a:xfrm>
            <a:off x="2560318" y="1828800"/>
            <a:ext cx="3261363" cy="3970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defTabSz="914400">
              <a:spcBef>
                <a:spcPts val="4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Example word features: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lvl="1" marL="742950" indent="-285750" defTabSz="914400">
              <a:spcBef>
                <a:spcPts val="300"/>
              </a:spcBef>
              <a:buSzPct val="1000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identity of word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lvl="1" marL="742950" indent="-285750" defTabSz="914400">
              <a:spcBef>
                <a:spcPts val="300"/>
              </a:spcBef>
              <a:buSzPct val="1000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is in all caps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lvl="1" marL="742950" indent="-285750" defTabSz="914400">
              <a:spcBef>
                <a:spcPts val="300"/>
              </a:spcBef>
              <a:buSzPct val="1000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ends in “-ski”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lvl="1" marL="742950" indent="-285750" defTabSz="914400">
              <a:spcBef>
                <a:spcPts val="300"/>
              </a:spcBef>
              <a:buSzPct val="1000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is part of a noun phrase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lvl="1" marL="742950" indent="-285750" defTabSz="914400">
              <a:spcBef>
                <a:spcPts val="300"/>
              </a:spcBef>
              <a:buSzPct val="1000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is in a list of city names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lvl="1" marL="742950" indent="-285750" defTabSz="914400">
              <a:spcBef>
                <a:spcPts val="300"/>
              </a:spcBef>
              <a:buSzPct val="1000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is under node X in WordNet or Cyc</a:t>
            </a:r>
          </a:p>
          <a:p>
            <a:pPr lvl="1" marL="742950" indent="-285750" defTabSz="914400">
              <a:spcBef>
                <a:spcPts val="300"/>
              </a:spcBef>
              <a:buSzPct val="1000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is in bold font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lvl="1" marL="742950" indent="-285750" defTabSz="914400">
              <a:spcBef>
                <a:spcPts val="300"/>
              </a:spcBef>
              <a:buSzPct val="1000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is in hyperlink anchor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lvl="1" marL="742950" indent="-285750" defTabSz="914400">
              <a:spcBef>
                <a:spcPts val="300"/>
              </a:spcBef>
              <a:buSzPct val="100000"/>
              <a:buChar char="–"/>
              <a:defRPr i="1" sz="1600">
                <a:latin typeface="Arial"/>
                <a:ea typeface="Arial"/>
                <a:cs typeface="Arial"/>
                <a:sym typeface="Arial"/>
              </a:defRPr>
            </a:pPr>
            <a:r>
              <a:t>features of past &amp; future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lvl="1" marL="742950" indent="-285750" defTabSz="914400">
              <a:spcBef>
                <a:spcPts val="300"/>
              </a:spcBef>
              <a:buSzPct val="1000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last person name was female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lvl="1" marL="742950" indent="-285750" defTabSz="914400">
              <a:spcBef>
                <a:spcPts val="300"/>
              </a:spcBef>
              <a:buSzPct val="1000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next two words are “and Associates”</a:t>
            </a:r>
          </a:p>
        </p:txBody>
      </p:sp>
      <p:sp>
        <p:nvSpPr>
          <p:cNvPr id="1182" name="Rectangle 15"/>
          <p:cNvSpPr txBox="1"/>
          <p:nvPr/>
        </p:nvSpPr>
        <p:spPr>
          <a:xfrm>
            <a:off x="45719" y="1828801"/>
            <a:ext cx="2880362" cy="4731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begins-with-number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begins-with-ordinal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begins-with-punctuation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begins-with-question-word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begins-with-subject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blank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contains-alphanum</a:t>
            </a: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contains-bracketed-number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contains-http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contains-non-space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contains-number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contains-pipe</a:t>
            </a:r>
          </a:p>
        </p:txBody>
      </p:sp>
      <p:sp>
        <p:nvSpPr>
          <p:cNvPr id="1183" name="Rectangle 16"/>
          <p:cNvSpPr txBox="1"/>
          <p:nvPr/>
        </p:nvSpPr>
        <p:spPr>
          <a:xfrm>
            <a:off x="5989318" y="1752601"/>
            <a:ext cx="3108963" cy="4147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contains-question-mark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contains-question-word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ends-with-question-mark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first-alpha-is-capitalized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indented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indented-1-to-4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indented-5-to-10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more-than-one-third-space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only-punctuation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prev-is-blank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prev-begins-with-ordinal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shorter-than-30</a:t>
            </a:r>
          </a:p>
        </p:txBody>
      </p:sp>
      <p:sp>
        <p:nvSpPr>
          <p:cNvPr id="1184" name="TextBox 5"/>
          <p:cNvSpPr txBox="1"/>
          <p:nvPr/>
        </p:nvSpPr>
        <p:spPr>
          <a:xfrm>
            <a:off x="7498040" y="6596391"/>
            <a:ext cx="1600241" cy="24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Slide from Kauchak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Rectangle 4"/>
          <p:cNvSpPr txBox="1"/>
          <p:nvPr/>
        </p:nvSpPr>
        <p:spPr>
          <a:xfrm>
            <a:off x="121919" y="1493837"/>
            <a:ext cx="2575562" cy="4072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Is Capitalized 	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Is Mixed Caps 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Is All Caps 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Initial Cap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Contains Digit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All lowercase 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Is Initial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Punctuation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Period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Comma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Apostrophe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Dash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Preceded by HTML tag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spcBef>
                <a:spcPts val="4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87" name="Rectangle 5"/>
          <p:cNvSpPr txBox="1"/>
          <p:nvPr/>
        </p:nvSpPr>
        <p:spPr>
          <a:xfrm>
            <a:off x="2636518" y="1493837"/>
            <a:ext cx="2804163" cy="499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Character n-gram classifier </a:t>
            </a:r>
            <a:br/>
            <a:r>
              <a:t>says string is a person </a:t>
            </a:r>
            <a:br/>
            <a:r>
              <a:t>name (80% accurate)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lnSpc>
                <a:spcPct val="90000"/>
              </a:lnSpc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In stopword list</a:t>
            </a:r>
            <a:br/>
            <a:r>
              <a:t>(the, of, their, etc)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lnSpc>
                <a:spcPct val="90000"/>
              </a:lnSpc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In honorific list</a:t>
            </a:r>
            <a:br/>
            <a:r>
              <a:t>(Mr, Mrs, Dr, Sen, etc)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lnSpc>
                <a:spcPct val="90000"/>
              </a:lnSpc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In person suffix list</a:t>
            </a:r>
            <a:br/>
            <a:r>
              <a:t>(Jr, Sr, PhD, etc)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lnSpc>
                <a:spcPct val="90000"/>
              </a:lnSpc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In name particle list </a:t>
            </a:r>
            <a:br/>
            <a:r>
              <a:t>(de, la, van, der, etc)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lnSpc>
                <a:spcPct val="90000"/>
              </a:lnSpc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In Census lastname list;</a:t>
            </a:r>
            <a:br/>
            <a:r>
              <a:t>segmented by P(name)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lnSpc>
                <a:spcPct val="90000"/>
              </a:lnSpc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In Census firstname list;</a:t>
            </a:r>
            <a:br/>
            <a:r>
              <a:t>segmented by P(name)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lnSpc>
                <a:spcPct val="90000"/>
              </a:lnSpc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In locations lists</a:t>
            </a:r>
            <a:br/>
            <a:r>
              <a:t>(states, cities, countries)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lnSpc>
                <a:spcPct val="90000"/>
              </a:lnSpc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In company name list</a:t>
            </a:r>
            <a:br/>
            <a:r>
              <a:t>(“J. C. Penny”)</a:t>
            </a:r>
            <a:endParaRPr>
              <a:latin typeface="Tw Cen MT"/>
              <a:ea typeface="Tw Cen MT"/>
              <a:cs typeface="Tw Cen MT"/>
              <a:sym typeface="Tw Cen MT"/>
            </a:endParaRPr>
          </a:p>
          <a:p>
            <a:pPr marL="342900" indent="-342900" defTabSz="914400">
              <a:lnSpc>
                <a:spcPct val="90000"/>
              </a:lnSpc>
              <a:spcBef>
                <a:spcPts val="3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In list of company suffixes</a:t>
            </a:r>
            <a:br/>
            <a:r>
              <a:t>(Inc, &amp; Associates, Foundation)</a:t>
            </a:r>
          </a:p>
        </p:txBody>
      </p:sp>
      <p:sp>
        <p:nvSpPr>
          <p:cNvPr id="1188" name="Rectangle 6"/>
          <p:cNvSpPr txBox="1"/>
          <p:nvPr>
            <p:ph type="body" sz="half" idx="1"/>
          </p:nvPr>
        </p:nvSpPr>
        <p:spPr>
          <a:xfrm>
            <a:off x="5410200" y="1570036"/>
            <a:ext cx="4114800" cy="452596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SzTx/>
              <a:buNone/>
              <a:defRPr sz="1600"/>
            </a:pPr>
            <a:r>
              <a:t>Word Features</a:t>
            </a:r>
          </a:p>
          <a:p>
            <a:pPr lvl="1" marL="640080" indent="-274320">
              <a:lnSpc>
                <a:spcPct val="80000"/>
              </a:lnSpc>
              <a:spcBef>
                <a:spcPts val="500"/>
              </a:spcBef>
              <a:buClr>
                <a:srgbClr val="94B6D2"/>
              </a:buClr>
              <a:buFont typeface="Tw Cen MT"/>
              <a:defRPr sz="1600"/>
            </a:pPr>
            <a:r>
              <a:t>lists of job titles, </a:t>
            </a:r>
            <a:endParaRPr sz="2600"/>
          </a:p>
          <a:p>
            <a:pPr lvl="1" marL="640080" indent="-274320">
              <a:lnSpc>
                <a:spcPct val="80000"/>
              </a:lnSpc>
              <a:spcBef>
                <a:spcPts val="500"/>
              </a:spcBef>
              <a:buClr>
                <a:srgbClr val="94B6D2"/>
              </a:buClr>
              <a:buFont typeface="Tw Cen MT"/>
              <a:defRPr sz="1600"/>
            </a:pPr>
            <a:r>
              <a:t>Lists of prefixes</a:t>
            </a:r>
            <a:endParaRPr sz="2600"/>
          </a:p>
          <a:p>
            <a:pPr lvl="1" marL="640080" indent="-274320">
              <a:lnSpc>
                <a:spcPct val="80000"/>
              </a:lnSpc>
              <a:spcBef>
                <a:spcPts val="500"/>
              </a:spcBef>
              <a:buClr>
                <a:srgbClr val="94B6D2"/>
              </a:buClr>
              <a:buFont typeface="Tw Cen MT"/>
              <a:defRPr sz="1600"/>
            </a:pPr>
            <a:r>
              <a:t>Lists of suffixes</a:t>
            </a:r>
            <a:endParaRPr sz="2600"/>
          </a:p>
          <a:p>
            <a:pPr lvl="1" marL="640080" indent="-274320">
              <a:lnSpc>
                <a:spcPct val="80000"/>
              </a:lnSpc>
              <a:spcBef>
                <a:spcPts val="500"/>
              </a:spcBef>
              <a:buClr>
                <a:srgbClr val="94B6D2"/>
              </a:buClr>
              <a:buFont typeface="Tw Cen MT"/>
              <a:defRPr sz="1600"/>
            </a:pPr>
            <a:r>
              <a:t>350 informative phrases</a:t>
            </a:r>
            <a:endParaRPr sz="2600"/>
          </a:p>
          <a:p>
            <a:pPr>
              <a:lnSpc>
                <a:spcPct val="80000"/>
              </a:lnSpc>
              <a:buSzTx/>
              <a:buNone/>
              <a:defRPr sz="1600"/>
            </a:pPr>
            <a:r>
              <a:t>HTML/Formatting Features</a:t>
            </a:r>
          </a:p>
          <a:p>
            <a:pPr lvl="1" marL="640080" indent="-274320">
              <a:lnSpc>
                <a:spcPct val="80000"/>
              </a:lnSpc>
              <a:spcBef>
                <a:spcPts val="500"/>
              </a:spcBef>
              <a:buClr>
                <a:srgbClr val="94B6D2"/>
              </a:buClr>
              <a:buFont typeface="Tw Cen MT"/>
              <a:defRPr sz="1600"/>
            </a:pPr>
            <a:r>
              <a:t>{begin, end, in} x </a:t>
            </a:r>
            <a:br/>
            <a:r>
              <a:t>{&lt;b&gt;, &lt;i&gt;, &lt;a&gt;, &lt;hN&gt;} x</a:t>
            </a:r>
            <a:br/>
            <a:r>
              <a:t>{lengths 1, 2, 3, 4, or longer}</a:t>
            </a:r>
            <a:endParaRPr sz="2600"/>
          </a:p>
          <a:p>
            <a:pPr lvl="1" marL="640080" indent="-274320">
              <a:lnSpc>
                <a:spcPct val="80000"/>
              </a:lnSpc>
              <a:spcBef>
                <a:spcPts val="500"/>
              </a:spcBef>
              <a:buClr>
                <a:srgbClr val="94B6D2"/>
              </a:buClr>
              <a:buFont typeface="Tw Cen MT"/>
              <a:defRPr sz="1600"/>
            </a:pPr>
            <a:r>
              <a:t>{begin, end} of line</a:t>
            </a:r>
          </a:p>
        </p:txBody>
      </p:sp>
      <p:sp>
        <p:nvSpPr>
          <p:cNvPr id="1189" name="Rectangle 2"/>
          <p:cNvSpPr txBox="1"/>
          <p:nvPr/>
        </p:nvSpPr>
        <p:spPr>
          <a:xfrm>
            <a:off x="198118" y="152400"/>
            <a:ext cx="8439916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defTabSz="914400">
              <a:defRPr sz="39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Good Features for Information Extraction</a:t>
            </a:r>
          </a:p>
        </p:txBody>
      </p:sp>
      <p:sp>
        <p:nvSpPr>
          <p:cNvPr id="1190" name="TextBox 5"/>
          <p:cNvSpPr txBox="1"/>
          <p:nvPr/>
        </p:nvSpPr>
        <p:spPr>
          <a:xfrm>
            <a:off x="7498040" y="6596391"/>
            <a:ext cx="1600241" cy="24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1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Slide from Kauchak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3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Slide sources</a:t>
            </a:r>
          </a:p>
          <a:p>
            <a:pPr lvl="1" marL="742950" indent="-285750">
              <a:lnSpc>
                <a:spcPct val="80000"/>
              </a:lnSpc>
              <a:spcBef>
                <a:spcPts val="600"/>
              </a:spcBef>
              <a:defRPr sz="2500"/>
            </a:pPr>
            <a:r>
              <a:t>A number of slides were taken from a wide variety of sources (see the attribution at the bottom right of each slide)</a:t>
            </a:r>
          </a:p>
          <a:p>
            <a:pPr lvl="1" marL="742950" indent="-285750">
              <a:lnSpc>
                <a:spcPct val="80000"/>
              </a:lnSpc>
              <a:spcBef>
                <a:spcPts val="600"/>
              </a:spcBef>
              <a:defRPr sz="2500"/>
            </a:pPr>
            <a:r>
              <a:t>Some of the slide authors: </a:t>
            </a:r>
          </a:p>
          <a:p>
            <a:pPr lvl="2" marL="1143000" indent="-228600">
              <a:lnSpc>
                <a:spcPct val="80000"/>
              </a:lnSpc>
              <a:spcBef>
                <a:spcPts val="500"/>
              </a:spcBef>
              <a:defRPr sz="2200"/>
            </a:pPr>
            <a:r>
              <a:t>C. Lee Giles, Penn State</a:t>
            </a:r>
          </a:p>
          <a:p>
            <a:pPr lvl="2" marL="1143000" indent="-228600">
              <a:lnSpc>
                <a:spcPct val="80000"/>
              </a:lnSpc>
              <a:spcBef>
                <a:spcPts val="500"/>
              </a:spcBef>
              <a:defRPr sz="2200"/>
            </a:pPr>
            <a:r>
              <a:t>Fabio Ciravegna/Ziqi Zhang, Sheffield</a:t>
            </a:r>
          </a:p>
          <a:p>
            <a:pPr lvl="2" marL="1143000" indent="-228600">
              <a:lnSpc>
                <a:spcPct val="80000"/>
              </a:lnSpc>
              <a:spcBef>
                <a:spcPts val="500"/>
              </a:spcBef>
              <a:defRPr sz="2200"/>
            </a:pPr>
            <a:r>
              <a:t>Dave Kauchak, Pomona College</a:t>
            </a:r>
          </a:p>
          <a:p>
            <a:pPr lvl="2" marL="1143000" indent="-228600">
              <a:lnSpc>
                <a:spcPct val="80000"/>
              </a:lnSpc>
              <a:spcBef>
                <a:spcPts val="500"/>
              </a:spcBef>
              <a:defRPr sz="2200"/>
            </a:pPr>
            <a:r>
              <a:t>Fabian Suchanek, Telecom ParisTech</a:t>
            </a:r>
          </a:p>
          <a:p>
            <a:pPr lvl="1" marL="742950" indent="-285750">
              <a:lnSpc>
                <a:spcPct val="80000"/>
              </a:lnSpc>
              <a:spcBef>
                <a:spcPts val="500"/>
              </a:spcBef>
              <a:defRPr sz="2200"/>
            </a:pPr>
            <a:r>
              <a:t>CMU Seminars task: Dayne Freitag, see also his PhD thesis (Machine Learning for Information Extraction in Informal Domains, CMU, Nov 1998)</a:t>
            </a:r>
          </a:p>
        </p:txBody>
      </p:sp>
      <p:sp>
        <p:nvSpPr>
          <p:cNvPr id="1194" name="Slide Number Placeholder 3"/>
          <p:cNvSpPr txBox="1"/>
          <p:nvPr>
            <p:ph type="sldNum" sz="quarter" idx="4294967295"/>
          </p:nvPr>
        </p:nvSpPr>
        <p:spPr>
          <a:xfrm>
            <a:off x="8428176" y="6414760"/>
            <a:ext cx="258622" cy="2483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Conclusion</a:t>
            </a:r>
          </a:p>
        </p:txBody>
      </p:sp>
      <p:sp>
        <p:nvSpPr>
          <p:cNvPr id="1197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Last two lectures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t>Manually coded rules for NER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t>Learning rules for NER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t>Evaluation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t>Annotation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800"/>
            </a:pPr>
            <a:r>
              <a:t>Introduction to classification</a:t>
            </a:r>
          </a:p>
          <a:p>
            <a:pPr lvl="2" marL="1143000" indent="-228600">
              <a:lnSpc>
                <a:spcPct val="90000"/>
              </a:lnSpc>
              <a:spcBef>
                <a:spcPts val="500"/>
              </a:spcBef>
              <a:defRPr sz="2400"/>
            </a:pPr>
            <a:r>
              <a:t>Sliding windows and features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800"/>
            </a:pPr>
          </a:p>
          <a:p>
            <a:pPr>
              <a:lnSpc>
                <a:spcPct val="90000"/>
              </a:lnSpc>
            </a:pPr>
            <a:r>
              <a:t>Please read Sarawagi Chapter 3!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Title 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Questions?</a:t>
            </a:r>
          </a:p>
        </p:txBody>
      </p:sp>
      <p:sp>
        <p:nvSpPr>
          <p:cNvPr id="1200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Evaluate?</a:t>
            </a:r>
          </a:p>
        </p:txBody>
      </p:sp>
      <p:sp>
        <p:nvSpPr>
          <p:cNvPr id="679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defRPr sz="3600"/>
            </a:pPr>
            <a:r>
              <a:t>Determine if the system is useful</a:t>
            </a:r>
          </a:p>
          <a:p>
            <a:pPr>
              <a:spcBef>
                <a:spcPts val="800"/>
              </a:spcBef>
              <a:defRPr sz="3600"/>
            </a:pPr>
            <a:r>
              <a:t>Make comparative assessments with other methods/systems</a:t>
            </a:r>
          </a:p>
          <a:p>
            <a:pPr lvl="1" marL="742950" indent="-285750">
              <a:buClr>
                <a:srgbClr val="FF3300"/>
              </a:buClr>
            </a:pPr>
            <a:r>
              <a:t>Who’s the best?</a:t>
            </a:r>
            <a:endParaRPr sz="2800"/>
          </a:p>
          <a:p>
            <a:pPr>
              <a:spcBef>
                <a:spcPts val="800"/>
              </a:spcBef>
              <a:defRPr b="1" sz="3600"/>
            </a:pPr>
            <a:r>
              <a:t>Test and improve systems</a:t>
            </a:r>
          </a:p>
          <a:p>
            <a:pPr>
              <a:spcBef>
                <a:spcPts val="800"/>
              </a:spcBef>
              <a:defRPr sz="3600"/>
            </a:pPr>
            <a:r>
              <a:t>Others: Marketing, …</a:t>
            </a:r>
          </a:p>
        </p:txBody>
      </p:sp>
      <p:sp>
        <p:nvSpPr>
          <p:cNvPr id="680" name="TextBox 3"/>
          <p:cNvSpPr txBox="1"/>
          <p:nvPr/>
        </p:nvSpPr>
        <p:spPr>
          <a:xfrm>
            <a:off x="7237607" y="6618665"/>
            <a:ext cx="1695750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Slide  modified from Giles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Title 1"/>
          <p:cNvSpPr txBox="1"/>
          <p:nvPr>
            <p:ph type="title"/>
          </p:nvPr>
        </p:nvSpPr>
        <p:spPr>
          <a:xfrm>
            <a:off x="457200" y="-1"/>
            <a:ext cx="8229600" cy="92359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3" name="Content Placeholder 2"/>
          <p:cNvSpPr txBox="1"/>
          <p:nvPr>
            <p:ph type="body" idx="1"/>
          </p:nvPr>
        </p:nvSpPr>
        <p:spPr>
          <a:xfrm>
            <a:off x="457200" y="1192974"/>
            <a:ext cx="8229600" cy="4964315"/>
          </a:xfrm>
          <a:prstGeom prst="rect">
            <a:avLst/>
          </a:prstGeom>
        </p:spPr>
        <p:txBody>
          <a:bodyPr/>
          <a:lstStyle/>
          <a:p>
            <a:pPr/>
            <a:r>
              <a:t>Thank you for your attention!</a:t>
            </a:r>
          </a:p>
        </p:txBody>
      </p:sp>
      <p:sp>
        <p:nvSpPr>
          <p:cNvPr id="1204" name="Slide Number Placeholder 3"/>
          <p:cNvSpPr txBox="1"/>
          <p:nvPr>
            <p:ph type="sldNum" sz="quarter" idx="4294967295"/>
          </p:nvPr>
        </p:nvSpPr>
        <p:spPr>
          <a:xfrm>
            <a:off x="8413739" y="6397942"/>
            <a:ext cx="273059" cy="2819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to Evaluate?</a:t>
            </a:r>
          </a:p>
        </p:txBody>
      </p:sp>
      <p:sp>
        <p:nvSpPr>
          <p:cNvPr id="683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Information Extraction, we try to match a pre-annotated gold standard</a:t>
            </a:r>
          </a:p>
          <a:p>
            <a:pPr/>
            <a:r>
              <a:t>But the evaluation methodology is mostly taken from Information Retrieval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So let's consider </a:t>
            </a:r>
            <a:r>
              <a:rPr b="1"/>
              <a:t>relevant documents</a:t>
            </a:r>
            <a:r>
              <a:t> to a search engine </a:t>
            </a:r>
            <a:r>
              <a:rPr b="1"/>
              <a:t>query</a:t>
            </a:r>
            <a:r>
              <a:t> for now</a:t>
            </a:r>
          </a:p>
          <a:p>
            <a:pPr lvl="1" marL="742950" indent="-285750">
              <a:spcBef>
                <a:spcPts val="600"/>
              </a:spcBef>
              <a:buClr>
                <a:srgbClr val="FF3300"/>
              </a:buClr>
              <a:defRPr sz="2800"/>
            </a:pPr>
            <a:r>
              <a:t>We will return to IE evaluation later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