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6E6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6E6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8CA"/>
          </a:solidFill>
        </a:fill>
      </a:tcStyle>
    </a:wholeTbl>
    <a:band2H>
      <a:tcTxStyle b="def" i="def"/>
      <a:tcStyle>
        <a:tcBdr/>
        <a:fill>
          <a:solidFill>
            <a:srgbClr val="E6EC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4572000" y="584200"/>
            <a:ext cx="3890965" cy="1828800"/>
          </a:xfrm>
          <a:prstGeom prst="rect">
            <a:avLst/>
          </a:prstGeom>
        </p:spPr>
        <p:txBody>
          <a:bodyPr anchor="b"/>
          <a:lstStyle>
            <a:lvl1pPr defTabSz="914400">
              <a:defRPr b="1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4572000" y="3835400"/>
            <a:ext cx="3886200" cy="22352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9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731519" indent="-274319" algn="ctr" defTabSz="914400">
              <a:spcBef>
                <a:spcPts val="900"/>
              </a:spcBef>
              <a:buFontTx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1074419" indent="-274319" algn="ctr" defTabSz="914400">
              <a:spcBef>
                <a:spcPts val="900"/>
              </a:spcBef>
              <a:buFontTx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1447800" indent="-304800" algn="ctr" defTabSz="914400">
              <a:spcBef>
                <a:spcPts val="900"/>
              </a:spcBef>
              <a:buFontTx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1790700" indent="-304800" algn="ctr" defTabSz="914400">
              <a:spcBef>
                <a:spcPts val="900"/>
              </a:spcBef>
              <a:buFontTx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572000" y="6450201"/>
            <a:ext cx="284371" cy="280799"/>
          </a:xfrm>
          <a:prstGeom prst="rect">
            <a:avLst/>
          </a:prstGeom>
        </p:spPr>
        <p:txBody>
          <a:bodyPr anchor="b"/>
          <a:lstStyle>
            <a:lvl1pPr algn="l">
              <a:defRPr sz="1400">
                <a:solidFill>
                  <a:srgbClr val="E7D19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304800" y="1803400"/>
            <a:ext cx="8534400" cy="44450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7315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10744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14478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17907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304800" y="1752600"/>
            <a:ext cx="3810000" cy="4495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7315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10744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14478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17907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1295400" y="274639"/>
            <a:ext cx="7391400" cy="1143001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304800" y="1535112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/>
          <p:nvPr>
            <p:ph type="body" sz="quarter" idx="21"/>
          </p:nvPr>
        </p:nvSpPr>
        <p:spPr>
          <a:xfrm>
            <a:off x="4492626" y="1535112"/>
            <a:ext cx="4041776" cy="639765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457218" y="1905000"/>
            <a:ext cx="3008315" cy="1162052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3575050" y="273304"/>
            <a:ext cx="5111750" cy="5853114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CC0000"/>
              </a:buClr>
              <a:buFont typeface="Times Roman"/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718457" indent="-261257" defTabSz="914400">
              <a:buClr>
                <a:srgbClr val="CC0000"/>
              </a:buClr>
              <a:buFont typeface="Times Roman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104900" defTabSz="914400">
              <a:buClr>
                <a:srgbClr val="CC0000"/>
              </a:buClr>
              <a:buFont typeface="Times Roman"/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508760" defTabSz="914400">
              <a:buClr>
                <a:srgbClr val="CC0000"/>
              </a:buClr>
              <a:buFont typeface="Times Roman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1851660" defTabSz="914400">
              <a:buClr>
                <a:srgbClr val="CC0000"/>
              </a:buClr>
              <a:buFont typeface="Times Roman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/>
          <p:nvPr>
            <p:ph type="body" sz="quarter" idx="21"/>
          </p:nvPr>
        </p:nvSpPr>
        <p:spPr>
          <a:xfrm>
            <a:off x="457218" y="3124202"/>
            <a:ext cx="3008315" cy="3001965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1792288" y="4800601"/>
            <a:ext cx="5486401" cy="56674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1792288" y="5367590"/>
            <a:ext cx="5486401" cy="804864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/>
          <p:nvPr>
            <p:ph type="title"/>
          </p:nvPr>
        </p:nvSpPr>
        <p:spPr>
          <a:xfrm>
            <a:off x="1371600" y="381000"/>
            <a:ext cx="75438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half" idx="1"/>
          </p:nvPr>
        </p:nvSpPr>
        <p:spPr>
          <a:xfrm>
            <a:off x="304800" y="1752602"/>
            <a:ext cx="7772400" cy="2171701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7315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10744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14478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17907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Text Placeholder 3"/>
          <p:cNvSpPr/>
          <p:nvPr>
            <p:ph type="body" sz="half" idx="21"/>
          </p:nvPr>
        </p:nvSpPr>
        <p:spPr>
          <a:xfrm>
            <a:off x="304800" y="4076703"/>
            <a:ext cx="7772400" cy="2171701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idx="1"/>
          </p:nvPr>
        </p:nvSpPr>
        <p:spPr>
          <a:xfrm>
            <a:off x="304800" y="1803400"/>
            <a:ext cx="6858000" cy="44450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7315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1074419" indent="-274319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14478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1790700" indent="-304800" defTabSz="914400">
              <a:spcBef>
                <a:spcPts val="500"/>
              </a:spcBef>
              <a:buClr>
                <a:srgbClr val="CC0000"/>
              </a:buClr>
              <a:buFont typeface="Times Roman"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xfrm>
            <a:off x="304800" y="6273800"/>
            <a:ext cx="284371" cy="280799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n-lt"/>
                <a:ea typeface="+mn-ea"/>
                <a:cs typeface="+mn-cs"/>
                <a:sym typeface="Calibri"/>
              </a:defRPr>
            </a:lvl1pPr>
            <a:lvl2pPr defTabSz="914400">
              <a:buChar char="–"/>
              <a:defRPr>
                <a:latin typeface="+mn-lt"/>
                <a:ea typeface="+mn-ea"/>
                <a:cs typeface="+mn-cs"/>
                <a:sym typeface="Calibri"/>
              </a:defRPr>
            </a:lvl2pPr>
            <a:lvl3pPr defTabSz="914400">
              <a:defRPr>
                <a:latin typeface="+mn-lt"/>
                <a:ea typeface="+mn-ea"/>
                <a:cs typeface="+mn-cs"/>
                <a:sym typeface="Calibri"/>
              </a:defRPr>
            </a:lvl3pPr>
            <a:lvl4pPr defTabSz="914400">
              <a:buChar char="–"/>
              <a:defRPr>
                <a:latin typeface="+mn-lt"/>
                <a:ea typeface="+mn-ea"/>
                <a:cs typeface="+mn-cs"/>
                <a:sym typeface="Calibri"/>
              </a:defRPr>
            </a:lvl4pPr>
            <a:lvl5pPr defTabSz="914400">
              <a:buChar char="»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buChar char="–"/>
              <a:defRPr sz="280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91440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buChar char="–"/>
              <a:defRPr sz="280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buChar char="»"/>
              <a:defRPr sz="2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1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n-lt"/>
                <a:ea typeface="+mn-ea"/>
                <a:cs typeface="+mn-cs"/>
                <a:sym typeface="Calibri"/>
              </a:defRPr>
            </a:lvl1pPr>
            <a:lvl2pPr defTabSz="914400">
              <a:buChar char="–"/>
              <a:defRPr>
                <a:latin typeface="+mn-lt"/>
                <a:ea typeface="+mn-ea"/>
                <a:cs typeface="+mn-cs"/>
                <a:sym typeface="Calibri"/>
              </a:defRPr>
            </a:lvl2pPr>
            <a:lvl3pPr defTabSz="914400">
              <a:defRPr>
                <a:latin typeface="+mn-lt"/>
                <a:ea typeface="+mn-ea"/>
                <a:cs typeface="+mn-cs"/>
                <a:sym typeface="Calibri"/>
              </a:defRPr>
            </a:lvl3pPr>
            <a:lvl4pPr defTabSz="914400">
              <a:buChar char="–"/>
              <a:defRPr>
                <a:latin typeface="+mn-lt"/>
                <a:ea typeface="+mn-ea"/>
                <a:cs typeface="+mn-cs"/>
                <a:sym typeface="Calibri"/>
              </a:defRPr>
            </a:lvl4pPr>
            <a:lvl5pPr defTabSz="914400">
              <a:buChar char="»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1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72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0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defTabSz="914400">
              <a:buFontTx/>
              <a:buChar char="»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  <a:lvl2pPr marL="790575" indent="-333375" defTabSz="914400">
              <a:spcBef>
                <a:spcPts val="600"/>
              </a:spcBef>
              <a:buFontTx/>
              <a:buChar char="–"/>
              <a:defRPr sz="2800">
                <a:latin typeface="Times Roman"/>
                <a:ea typeface="Times Roman"/>
                <a:cs typeface="Times Roman"/>
                <a:sym typeface="Times Roman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Times Roman"/>
                <a:ea typeface="Times Roman"/>
                <a:cs typeface="Times Roman"/>
                <a:sym typeface="Times Roman"/>
              </a:defRPr>
            </a:lvl3pPr>
            <a:lvl4pPr marL="1727200" indent="-355600" defTabSz="914400">
              <a:spcBef>
                <a:spcPts val="600"/>
              </a:spcBef>
              <a:buFontTx/>
              <a:buChar char="–"/>
              <a:defRPr sz="2800">
                <a:latin typeface="Times Roman"/>
                <a:ea typeface="Times Roman"/>
                <a:cs typeface="Times Roman"/>
                <a:sym typeface="Times Roman"/>
              </a:defRPr>
            </a:lvl4pPr>
            <a:lvl5pPr marL="2184400" indent="-355600" defTabSz="914400">
              <a:spcBef>
                <a:spcPts val="600"/>
              </a:spcBef>
              <a:buFontTx/>
              <a:buChar char="»"/>
              <a:defRPr sz="28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7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2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defTabSz="914400">
              <a:buFontTx/>
              <a:buChar char="»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3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2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53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8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4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42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4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43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3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Text"/>
          <p:cNvSpPr txBox="1"/>
          <p:nvPr>
            <p:ph type="title"/>
          </p:nvPr>
        </p:nvSpPr>
        <p:spPr>
          <a:xfrm>
            <a:off x="1600200" y="-73025"/>
            <a:ext cx="6773864" cy="90487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3" name="Slide Number"/>
          <p:cNvSpPr txBox="1"/>
          <p:nvPr>
            <p:ph type="sldNum" sz="quarter" idx="2"/>
          </p:nvPr>
        </p:nvSpPr>
        <p:spPr>
          <a:xfrm>
            <a:off x="8689965" y="6466204"/>
            <a:ext cx="273061" cy="281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0"/>
            <a:ext cx="8229600" cy="923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192974"/>
            <a:ext cx="8229600" cy="4964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3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5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0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5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6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8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9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1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2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3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Information Extraction</a:t>
            </a:r>
            <a:br/>
            <a:r>
              <a:rPr sz="2400"/>
              <a:t>Lecture 3 – Rule-based Named Entity Recognition</a:t>
            </a:r>
          </a:p>
        </p:txBody>
      </p:sp>
      <p:sp>
        <p:nvSpPr>
          <p:cNvPr id="453" name="Subtitle 2"/>
          <p:cNvSpPr txBox="1"/>
          <p:nvPr>
            <p:ph type="subTitle" sz="half" idx="1"/>
          </p:nvPr>
        </p:nvSpPr>
        <p:spPr>
          <a:xfrm>
            <a:off x="372731" y="3886201"/>
            <a:ext cx="8448580" cy="22297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CIS, LMU München</a:t>
            </a:r>
          </a:p>
          <a:p>
            <a:pPr>
              <a:lnSpc>
                <a:spcPct val="90000"/>
              </a:lnSpc>
            </a:pPr>
            <a:r>
              <a:t>Winter Semester 2022-2023</a:t>
            </a:r>
          </a:p>
          <a:p>
            <a:pPr>
              <a:lnSpc>
                <a:spcPct val="90000"/>
              </a:lnSpc>
            </a:pPr>
            <a:r>
              <a:t> </a:t>
            </a:r>
            <a:br/>
            <a:r>
              <a:t>Prof. Dr. Alexander Fraser, CIS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Recall</a:t>
            </a:r>
          </a:p>
        </p:txBody>
      </p:sp>
      <p:sp>
        <p:nvSpPr>
          <p:cNvPr id="534" name="Text Box 3"/>
          <p:cNvSpPr txBox="1"/>
          <p:nvPr/>
        </p:nvSpPr>
        <p:spPr>
          <a:xfrm>
            <a:off x="350519" y="1792288"/>
            <a:ext cx="844296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relevant information the system has extracted (coverage of system).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Exact definition:</a:t>
            </a:r>
          </a:p>
        </p:txBody>
      </p:sp>
      <p:sp>
        <p:nvSpPr>
          <p:cNvPr id="535" name="Text Box 4"/>
          <p:cNvSpPr txBox="1"/>
          <p:nvPr/>
        </p:nvSpPr>
        <p:spPr>
          <a:xfrm>
            <a:off x="457200" y="3581399"/>
            <a:ext cx="8001000" cy="2151381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Recall = 	1 if no possible correct answers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else:</a:t>
            </a:r>
            <a:endParaRPr u="sng"/>
          </a:p>
          <a:p>
            <a:pPr defTabSz="914400">
              <a:lnSpc>
                <a:spcPct val="2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</a:t>
            </a:r>
            <a:r>
              <a:rPr u="sng"/>
              <a:t># of correct answers given by system</a:t>
            </a:r>
          </a:p>
          <a:p>
            <a:pPr defTabSz="914400">
              <a:lnSpc>
                <a:spcPct val="2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total # of possible correct answers in text</a:t>
            </a:r>
          </a:p>
        </p:txBody>
      </p:sp>
      <p:sp>
        <p:nvSpPr>
          <p:cNvPr id="536" name="TextBox 4"/>
          <p:cNvSpPr txBox="1"/>
          <p:nvPr/>
        </p:nvSpPr>
        <p:spPr>
          <a:xfrm>
            <a:off x="6206040" y="6578424"/>
            <a:ext cx="257303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4" grpId="1"/>
      <p:bldP build="whole" bldLvl="1" animBg="1" rev="0" advAuto="0" spid="5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Precision</a:t>
            </a:r>
          </a:p>
        </p:txBody>
      </p:sp>
      <p:sp>
        <p:nvSpPr>
          <p:cNvPr id="539" name="Text Box 3"/>
          <p:cNvSpPr txBox="1"/>
          <p:nvPr/>
        </p:nvSpPr>
        <p:spPr>
          <a:xfrm>
            <a:off x="350519" y="1792288"/>
            <a:ext cx="844296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of the information the system returned is correct (accuracy).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Basic idea:</a:t>
            </a:r>
          </a:p>
        </p:txBody>
      </p:sp>
      <p:sp>
        <p:nvSpPr>
          <p:cNvPr id="540" name="Text Box 4"/>
          <p:cNvSpPr txBox="1"/>
          <p:nvPr/>
        </p:nvSpPr>
        <p:spPr>
          <a:xfrm>
            <a:off x="457200" y="3581400"/>
            <a:ext cx="8001000" cy="904240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3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Precision = 	</a:t>
            </a:r>
            <a:r>
              <a:rPr u="sng"/>
              <a:t># of correct answers given by system</a:t>
            </a:r>
          </a:p>
          <a:p>
            <a:pPr defTabSz="914400">
              <a:lnSpc>
                <a:spcPct val="3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# of answers given by system</a:t>
            </a:r>
          </a:p>
        </p:txBody>
      </p:sp>
      <p:sp>
        <p:nvSpPr>
          <p:cNvPr id="541" name="TextBox 4"/>
          <p:cNvSpPr txBox="1"/>
          <p:nvPr/>
        </p:nvSpPr>
        <p:spPr>
          <a:xfrm>
            <a:off x="6855388" y="6578424"/>
            <a:ext cx="200619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0" grpId="2"/>
      <p:bldP build="whole" bldLvl="1" animBg="1" rev="0" advAuto="0" spid="5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Precision</a:t>
            </a:r>
          </a:p>
        </p:txBody>
      </p:sp>
      <p:sp>
        <p:nvSpPr>
          <p:cNvPr id="544" name="Text Box 3"/>
          <p:cNvSpPr txBox="1"/>
          <p:nvPr/>
        </p:nvSpPr>
        <p:spPr>
          <a:xfrm>
            <a:off x="350519" y="1792288"/>
            <a:ext cx="844296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of the information the system returned is correct (accuracy).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Exact definition:</a:t>
            </a:r>
          </a:p>
        </p:txBody>
      </p:sp>
      <p:sp>
        <p:nvSpPr>
          <p:cNvPr id="545" name="Text Box 4"/>
          <p:cNvSpPr txBox="1"/>
          <p:nvPr/>
        </p:nvSpPr>
        <p:spPr>
          <a:xfrm>
            <a:off x="457200" y="3581399"/>
            <a:ext cx="8001000" cy="2237741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Precision = 	1 if no answers given by system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else:</a:t>
            </a:r>
          </a:p>
          <a:p>
            <a:pPr defTabSz="914400">
              <a:lnSpc>
                <a:spcPct val="4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        </a:t>
            </a:r>
            <a:r>
              <a:rPr u="sng"/>
              <a:t> # of correct answers given by system</a:t>
            </a:r>
          </a:p>
          <a:p>
            <a:pPr defTabSz="914400">
              <a:lnSpc>
                <a:spcPct val="4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 # of answers given by system</a:t>
            </a:r>
          </a:p>
        </p:txBody>
      </p:sp>
      <p:sp>
        <p:nvSpPr>
          <p:cNvPr id="546" name="TextBox 4"/>
          <p:cNvSpPr txBox="1"/>
          <p:nvPr/>
        </p:nvSpPr>
        <p:spPr>
          <a:xfrm>
            <a:off x="6206040" y="6578424"/>
            <a:ext cx="257303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4" grpId="1"/>
      <p:bldP build="whole" bldLvl="1" animBg="1" rev="0" advAuto="0" spid="54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549" name="TextBox 22"/>
          <p:cNvSpPr txBox="1"/>
          <p:nvPr/>
        </p:nvSpPr>
        <p:spPr>
          <a:xfrm>
            <a:off x="45720" y="778941"/>
            <a:ext cx="8961103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Every system, algorithm or theory should be </a:t>
            </a:r>
            <a:r>
              <a:rPr b="1"/>
              <a:t>evaluated</a:t>
            </a:r>
            <a:r>
              <a:t>, i.e. its output should be compared to the </a:t>
            </a:r>
            <a:r>
              <a:rPr b="1"/>
              <a:t>gold standard</a:t>
            </a:r>
            <a:r>
              <a:t> (i.e. the ideal output).  Suppose we try to find scientists…</a:t>
            </a:r>
          </a:p>
        </p:txBody>
      </p:sp>
      <p:sp>
        <p:nvSpPr>
          <p:cNvPr id="550" name="TextBox 15"/>
          <p:cNvSpPr txBox="1"/>
          <p:nvPr/>
        </p:nvSpPr>
        <p:spPr>
          <a:xfrm>
            <a:off x="1376165" y="2182405"/>
            <a:ext cx="651402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Algorithm output:</a:t>
            </a:r>
          </a:p>
          <a:p>
            <a:pPr>
              <a:defRPr sz="2400"/>
            </a:pPr>
            <a:r>
              <a:t>O = {</a:t>
            </a:r>
            <a:r>
              <a:rPr>
                <a:solidFill>
                  <a:srgbClr val="0000FF"/>
                </a:solidFill>
              </a:rPr>
              <a:t>Einstein, Bohr, Planck, Clinton, Obama</a:t>
            </a:r>
            <a:r>
              <a:t>}</a:t>
            </a:r>
          </a:p>
        </p:txBody>
      </p:sp>
      <p:sp>
        <p:nvSpPr>
          <p:cNvPr id="551" name="TextBox 26"/>
          <p:cNvSpPr txBox="1"/>
          <p:nvPr/>
        </p:nvSpPr>
        <p:spPr>
          <a:xfrm>
            <a:off x="1362905" y="3328837"/>
            <a:ext cx="57991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Gold standard:</a:t>
            </a:r>
          </a:p>
          <a:p>
            <a:pPr>
              <a:defRPr sz="2400"/>
            </a:pPr>
            <a:r>
              <a:t>G = {</a:t>
            </a:r>
            <a:r>
              <a:rPr>
                <a:solidFill>
                  <a:srgbClr val="0000FF"/>
                </a:solidFill>
              </a:rPr>
              <a:t>Einstein, Bohr, Planck, Heisenberg</a:t>
            </a:r>
            <a:r>
              <a:t>}</a:t>
            </a:r>
          </a:p>
        </p:txBody>
      </p:sp>
      <p:sp>
        <p:nvSpPr>
          <p:cNvPr id="552" name="TextBox 29"/>
          <p:cNvSpPr txBox="1"/>
          <p:nvPr/>
        </p:nvSpPr>
        <p:spPr>
          <a:xfrm>
            <a:off x="45719" y="4782482"/>
            <a:ext cx="3561121" cy="1967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Precision:</a:t>
            </a:r>
          </a:p>
          <a:p>
            <a:pPr>
              <a:defRPr sz="2400"/>
            </a:pPr>
            <a:r>
              <a:t>What proportion of the </a:t>
            </a:r>
          </a:p>
          <a:p>
            <a:pPr>
              <a:defRPr sz="2400"/>
            </a:pPr>
            <a:r>
              <a:t>output is correct?</a:t>
            </a:r>
          </a:p>
          <a:p>
            <a:pPr>
              <a:defRPr sz="2400"/>
            </a:pPr>
            <a:r>
              <a:t>         | O </a:t>
            </a: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∧</a:t>
            </a:r>
            <a:r>
              <a:t> G |</a:t>
            </a:r>
          </a:p>
          <a:p>
            <a:pPr>
              <a:defRPr sz="2400"/>
            </a:pPr>
            <a:r>
              <a:t>             |O|</a:t>
            </a:r>
          </a:p>
        </p:txBody>
      </p:sp>
      <p:sp>
        <p:nvSpPr>
          <p:cNvPr id="553" name="TextBox 30"/>
          <p:cNvSpPr txBox="1"/>
          <p:nvPr/>
        </p:nvSpPr>
        <p:spPr>
          <a:xfrm>
            <a:off x="5002355" y="4919007"/>
            <a:ext cx="4064159" cy="1967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Recall:</a:t>
            </a:r>
          </a:p>
          <a:p>
            <a:pPr>
              <a:defRPr sz="2400"/>
            </a:pPr>
            <a:r>
              <a:t>What proportion of the </a:t>
            </a:r>
          </a:p>
          <a:p>
            <a:pPr>
              <a:defRPr sz="2400"/>
            </a:pPr>
            <a:r>
              <a:t>gold standard did we get?</a:t>
            </a:r>
          </a:p>
          <a:p>
            <a:pPr>
              <a:defRPr sz="2400"/>
            </a:pPr>
            <a:r>
              <a:t>     | O </a:t>
            </a: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∧</a:t>
            </a:r>
            <a:r>
              <a:t> G |</a:t>
            </a:r>
          </a:p>
          <a:p>
            <a:pPr>
              <a:defRPr sz="2400"/>
            </a:pPr>
            <a:r>
              <a:t>          |G|</a:t>
            </a:r>
          </a:p>
        </p:txBody>
      </p:sp>
      <p:sp>
        <p:nvSpPr>
          <p:cNvPr id="554" name="TextBox 31"/>
          <p:cNvSpPr txBox="1"/>
          <p:nvPr/>
        </p:nvSpPr>
        <p:spPr>
          <a:xfrm>
            <a:off x="2204464" y="2808856"/>
            <a:ext cx="33422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55" name="TextBox 32"/>
          <p:cNvSpPr txBox="1"/>
          <p:nvPr/>
        </p:nvSpPr>
        <p:spPr>
          <a:xfrm>
            <a:off x="3474702" y="2782570"/>
            <a:ext cx="3342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56" name="TextBox 33"/>
          <p:cNvSpPr txBox="1"/>
          <p:nvPr/>
        </p:nvSpPr>
        <p:spPr>
          <a:xfrm>
            <a:off x="4428505" y="2809392"/>
            <a:ext cx="3342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57" name="TextBox 34"/>
          <p:cNvSpPr txBox="1"/>
          <p:nvPr/>
        </p:nvSpPr>
        <p:spPr>
          <a:xfrm>
            <a:off x="5653100" y="2867173"/>
            <a:ext cx="27812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558" name="TextBox 35"/>
          <p:cNvSpPr txBox="1"/>
          <p:nvPr/>
        </p:nvSpPr>
        <p:spPr>
          <a:xfrm>
            <a:off x="6772759" y="2809392"/>
            <a:ext cx="27812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559" name="TextBox 36"/>
          <p:cNvSpPr txBox="1"/>
          <p:nvPr/>
        </p:nvSpPr>
        <p:spPr>
          <a:xfrm>
            <a:off x="2205008" y="3982899"/>
            <a:ext cx="3342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60" name="TextBox 37"/>
          <p:cNvSpPr txBox="1"/>
          <p:nvPr/>
        </p:nvSpPr>
        <p:spPr>
          <a:xfrm>
            <a:off x="3474702" y="3929002"/>
            <a:ext cx="3342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61" name="TextBox 38"/>
          <p:cNvSpPr txBox="1"/>
          <p:nvPr/>
        </p:nvSpPr>
        <p:spPr>
          <a:xfrm>
            <a:off x="4508308" y="3929002"/>
            <a:ext cx="3342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562" name="TextBox 39"/>
          <p:cNvSpPr txBox="1"/>
          <p:nvPr/>
        </p:nvSpPr>
        <p:spPr>
          <a:xfrm>
            <a:off x="5900123" y="3997240"/>
            <a:ext cx="27812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563" name="Straight Connector 17"/>
          <p:cNvSpPr/>
          <p:nvPr/>
        </p:nvSpPr>
        <p:spPr>
          <a:xfrm>
            <a:off x="839971" y="6324451"/>
            <a:ext cx="1589967" cy="1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4" name="Straight Connector 20"/>
          <p:cNvSpPr/>
          <p:nvPr/>
        </p:nvSpPr>
        <p:spPr>
          <a:xfrm>
            <a:off x="5437252" y="6459506"/>
            <a:ext cx="1741302" cy="1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5" name="TextBox 19"/>
          <p:cNvSpPr txBox="1"/>
          <p:nvPr/>
        </p:nvSpPr>
        <p:spPr>
          <a:xfrm>
            <a:off x="6980026" y="6670182"/>
            <a:ext cx="199882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9"/>
      <p:bldP build="whole" bldLvl="1" animBg="1" rev="0" advAuto="0" spid="552" grpId="1"/>
      <p:bldP build="whole" bldLvl="1" animBg="1" rev="0" advAuto="0" spid="556" grpId="5"/>
      <p:bldP build="whole" bldLvl="1" animBg="1" rev="0" advAuto="0" spid="560" grpId="11"/>
      <p:bldP build="whole" bldLvl="1" animBg="1" rev="0" advAuto="0" spid="563" grpId="2"/>
      <p:bldP build="whole" bldLvl="1" animBg="1" rev="0" advAuto="0" spid="553" grpId="8"/>
      <p:bldP build="whole" bldLvl="1" animBg="1" rev="0" advAuto="0" spid="559" grpId="10"/>
      <p:bldP build="whole" bldLvl="1" animBg="1" rev="0" advAuto="0" spid="558" grpId="7"/>
      <p:bldP build="whole" bldLvl="1" animBg="1" rev="0" advAuto="0" spid="557" grpId="6"/>
      <p:bldP build="whole" bldLvl="1" animBg="1" rev="0" advAuto="0" spid="561" grpId="12"/>
      <p:bldP build="whole" bldLvl="1" animBg="1" rev="0" advAuto="0" spid="555" grpId="4"/>
      <p:bldP build="whole" bldLvl="1" animBg="1" rev="0" advAuto="0" spid="554" grpId="3"/>
      <p:bldP build="whole" bldLvl="1" animBg="1" rev="0" advAuto="0" spid="562" grpId="1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Explorative Algorithms</a:t>
            </a:r>
          </a:p>
        </p:txBody>
      </p:sp>
      <p:sp>
        <p:nvSpPr>
          <p:cNvPr id="568" name="TextBox 22"/>
          <p:cNvSpPr txBox="1"/>
          <p:nvPr/>
        </p:nvSpPr>
        <p:spPr>
          <a:xfrm>
            <a:off x="45720" y="1126878"/>
            <a:ext cx="89611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Explorative </a:t>
            </a:r>
            <a:r>
              <a:rPr b="0"/>
              <a:t>algorithms extract everything they find.</a:t>
            </a:r>
          </a:p>
        </p:txBody>
      </p:sp>
      <p:sp>
        <p:nvSpPr>
          <p:cNvPr id="569" name="TextBox 29"/>
          <p:cNvSpPr txBox="1"/>
          <p:nvPr/>
        </p:nvSpPr>
        <p:spPr>
          <a:xfrm>
            <a:off x="216206" y="4528282"/>
            <a:ext cx="3561121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Precision:</a:t>
            </a:r>
          </a:p>
          <a:p>
            <a:pPr>
              <a:defRPr sz="2400"/>
            </a:pPr>
            <a:r>
              <a:t>What proportion of the </a:t>
            </a:r>
          </a:p>
          <a:p>
            <a:pPr>
              <a:defRPr sz="2400"/>
            </a:pPr>
            <a:r>
              <a:t>output is correct?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  </a:t>
            </a:r>
            <a:r>
              <a:rPr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570" name="TextBox 30"/>
          <p:cNvSpPr txBox="1"/>
          <p:nvPr/>
        </p:nvSpPr>
        <p:spPr>
          <a:xfrm>
            <a:off x="4910897" y="4528282"/>
            <a:ext cx="4064160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Recall:</a:t>
            </a:r>
          </a:p>
          <a:p>
            <a:pPr>
              <a:defRPr sz="2400"/>
            </a:pPr>
            <a:r>
              <a:t>What proportion of the </a:t>
            </a:r>
          </a:p>
          <a:p>
            <a:pPr>
              <a:defRPr sz="2400"/>
            </a:pPr>
            <a:r>
              <a:t>gold standard did we get?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            </a:t>
            </a:r>
            <a:r>
              <a:rPr>
                <a:solidFill>
                  <a:srgbClr val="008000"/>
                </a:solidFill>
              </a:rPr>
              <a:t>GREAT</a:t>
            </a:r>
          </a:p>
        </p:txBody>
      </p:sp>
      <p:sp>
        <p:nvSpPr>
          <p:cNvPr id="571" name="TextBox 17"/>
          <p:cNvSpPr txBox="1"/>
          <p:nvPr/>
        </p:nvSpPr>
        <p:spPr>
          <a:xfrm>
            <a:off x="6000939" y="1560044"/>
            <a:ext cx="298530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(very low threshold)</a:t>
            </a:r>
          </a:p>
        </p:txBody>
      </p:sp>
      <p:sp>
        <p:nvSpPr>
          <p:cNvPr id="572" name="TextBox 15"/>
          <p:cNvSpPr txBox="1"/>
          <p:nvPr/>
        </p:nvSpPr>
        <p:spPr>
          <a:xfrm>
            <a:off x="1376165" y="2182405"/>
            <a:ext cx="764466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Algorithm output:</a:t>
            </a:r>
          </a:p>
          <a:p>
            <a:pPr>
              <a:defRPr sz="2400"/>
            </a:pPr>
            <a:r>
              <a:t>O = {</a:t>
            </a:r>
            <a:r>
              <a:rPr>
                <a:solidFill>
                  <a:srgbClr val="0000FF"/>
                </a:solidFill>
              </a:rPr>
              <a:t>Einstein, Bohr, Planck, Clinton, Obama, Elvis,…</a:t>
            </a:r>
            <a:r>
              <a:t>}</a:t>
            </a:r>
          </a:p>
        </p:txBody>
      </p:sp>
      <p:sp>
        <p:nvSpPr>
          <p:cNvPr id="573" name="TextBox 26"/>
          <p:cNvSpPr txBox="1"/>
          <p:nvPr/>
        </p:nvSpPr>
        <p:spPr>
          <a:xfrm>
            <a:off x="1362905" y="3328837"/>
            <a:ext cx="57991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Gold standard:</a:t>
            </a:r>
          </a:p>
          <a:p>
            <a:pPr>
              <a:defRPr sz="2400"/>
            </a:pPr>
            <a:r>
              <a:t>G = {</a:t>
            </a:r>
            <a:r>
              <a:rPr>
                <a:solidFill>
                  <a:srgbClr val="0000FF"/>
                </a:solidFill>
              </a:rPr>
              <a:t>Einstein, Bohr, Planck, Heisenberg</a:t>
            </a:r>
            <a:r>
              <a:t>}</a:t>
            </a:r>
          </a:p>
        </p:txBody>
      </p:sp>
      <p:sp>
        <p:nvSpPr>
          <p:cNvPr id="574" name="TextBox 11"/>
          <p:cNvSpPr txBox="1"/>
          <p:nvPr/>
        </p:nvSpPr>
        <p:spPr>
          <a:xfrm>
            <a:off x="7615250" y="6617061"/>
            <a:ext cx="139316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0" grpId="2"/>
      <p:bldP build="whole" bldLvl="1" animBg="1" rev="0" advAuto="0" spid="56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Conservative Algorithms</a:t>
            </a:r>
          </a:p>
        </p:txBody>
      </p:sp>
      <p:sp>
        <p:nvSpPr>
          <p:cNvPr id="577" name="TextBox 22"/>
          <p:cNvSpPr txBox="1"/>
          <p:nvPr/>
        </p:nvSpPr>
        <p:spPr>
          <a:xfrm>
            <a:off x="45720" y="923593"/>
            <a:ext cx="896110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Conservative </a:t>
            </a:r>
            <a:r>
              <a:rPr b="0"/>
              <a:t>algorithms extract only things about which they are very certain</a:t>
            </a:r>
          </a:p>
        </p:txBody>
      </p:sp>
      <p:sp>
        <p:nvSpPr>
          <p:cNvPr id="578" name="TextBox 29"/>
          <p:cNvSpPr txBox="1"/>
          <p:nvPr/>
        </p:nvSpPr>
        <p:spPr>
          <a:xfrm>
            <a:off x="45719" y="4528282"/>
            <a:ext cx="3561121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Precision:</a:t>
            </a:r>
          </a:p>
          <a:p>
            <a:pPr>
              <a:defRPr sz="2400"/>
            </a:pPr>
            <a:r>
              <a:t>What proportion of the </a:t>
            </a:r>
          </a:p>
          <a:p>
            <a:pPr>
              <a:defRPr sz="2400"/>
            </a:pPr>
            <a:r>
              <a:t>output is correct?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   </a:t>
            </a:r>
            <a:r>
              <a:rPr>
                <a:solidFill>
                  <a:srgbClr val="008000"/>
                </a:solidFill>
              </a:rPr>
              <a:t>GREAT</a:t>
            </a:r>
          </a:p>
        </p:txBody>
      </p:sp>
      <p:sp>
        <p:nvSpPr>
          <p:cNvPr id="579" name="TextBox 30"/>
          <p:cNvSpPr txBox="1"/>
          <p:nvPr/>
        </p:nvSpPr>
        <p:spPr>
          <a:xfrm>
            <a:off x="5002355" y="4528282"/>
            <a:ext cx="4064159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Recall:</a:t>
            </a:r>
          </a:p>
          <a:p>
            <a:pPr>
              <a:defRPr sz="2400"/>
            </a:pPr>
            <a:r>
              <a:t>What proportion of the </a:t>
            </a:r>
          </a:p>
          <a:p>
            <a:pPr>
              <a:defRPr sz="2400"/>
            </a:pPr>
            <a:r>
              <a:t>gold standard did we get?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           </a:t>
            </a:r>
            <a:r>
              <a:rPr>
                <a:solidFill>
                  <a:srgbClr val="FF0000"/>
                </a:solidFill>
              </a:rPr>
              <a:t> BAD</a:t>
            </a:r>
          </a:p>
        </p:txBody>
      </p:sp>
      <p:sp>
        <p:nvSpPr>
          <p:cNvPr id="580" name="TextBox 7"/>
          <p:cNvSpPr txBox="1"/>
          <p:nvPr/>
        </p:nvSpPr>
        <p:spPr>
          <a:xfrm>
            <a:off x="5805873" y="1560044"/>
            <a:ext cx="310927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(very high threshold)</a:t>
            </a:r>
          </a:p>
        </p:txBody>
      </p:sp>
      <p:sp>
        <p:nvSpPr>
          <p:cNvPr id="581" name="TextBox 15"/>
          <p:cNvSpPr txBox="1"/>
          <p:nvPr/>
        </p:nvSpPr>
        <p:spPr>
          <a:xfrm>
            <a:off x="1376166" y="2182405"/>
            <a:ext cx="267648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Algorithm output:</a:t>
            </a:r>
          </a:p>
          <a:p>
            <a:pPr>
              <a:defRPr sz="2400"/>
            </a:pPr>
            <a:r>
              <a:t>O = {</a:t>
            </a:r>
            <a:r>
              <a:rPr>
                <a:solidFill>
                  <a:srgbClr val="0000FF"/>
                </a:solidFill>
              </a:rPr>
              <a:t>Einstein</a:t>
            </a:r>
            <a:r>
              <a:t>}</a:t>
            </a:r>
          </a:p>
        </p:txBody>
      </p:sp>
      <p:sp>
        <p:nvSpPr>
          <p:cNvPr id="582" name="TextBox 26"/>
          <p:cNvSpPr txBox="1"/>
          <p:nvPr/>
        </p:nvSpPr>
        <p:spPr>
          <a:xfrm>
            <a:off x="1362905" y="3328837"/>
            <a:ext cx="57991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Gold standard:</a:t>
            </a:r>
          </a:p>
          <a:p>
            <a:pPr>
              <a:defRPr sz="2400"/>
            </a:pPr>
            <a:r>
              <a:t>G = {</a:t>
            </a:r>
            <a:r>
              <a:rPr>
                <a:solidFill>
                  <a:srgbClr val="0000FF"/>
                </a:solidFill>
              </a:rPr>
              <a:t>Einstein, Bohr, Planck, Heisenberg</a:t>
            </a:r>
            <a:r>
              <a:t>}</a:t>
            </a:r>
          </a:p>
        </p:txBody>
      </p:sp>
      <p:sp>
        <p:nvSpPr>
          <p:cNvPr id="583" name="TextBox 11"/>
          <p:cNvSpPr txBox="1"/>
          <p:nvPr/>
        </p:nvSpPr>
        <p:spPr>
          <a:xfrm>
            <a:off x="7615250" y="6617061"/>
            <a:ext cx="139316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9" grpId="2"/>
      <p:bldP build="whole" bldLvl="1" animBg="1" rev="0" advAuto="0" spid="57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Precision &amp; Recall Exercise </a:t>
            </a:r>
          </a:p>
        </p:txBody>
      </p:sp>
      <p:sp>
        <p:nvSpPr>
          <p:cNvPr id="586" name="TextBox 22"/>
          <p:cNvSpPr txBox="1"/>
          <p:nvPr/>
        </p:nvSpPr>
        <p:spPr>
          <a:xfrm>
            <a:off x="52193" y="923593"/>
            <a:ext cx="896110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7030A0"/>
                </a:solidFill>
              </a:defRPr>
            </a:lvl1pPr>
          </a:lstStyle>
          <a:p>
            <a:pPr/>
            <a:r>
              <a:t>What is the algorithm output, the gold standard, the precision and the recall in the following cases?</a:t>
            </a:r>
          </a:p>
        </p:txBody>
      </p:sp>
      <p:sp>
        <p:nvSpPr>
          <p:cNvPr id="587" name="TextBox 7"/>
          <p:cNvSpPr txBox="1"/>
          <p:nvPr/>
        </p:nvSpPr>
        <p:spPr>
          <a:xfrm>
            <a:off x="45719" y="3804253"/>
            <a:ext cx="9052561" cy="235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 startAt="3"/>
              <a:defRPr sz="2000">
                <a:solidFill>
                  <a:srgbClr val="7030A0"/>
                </a:solidFill>
              </a:defRPr>
            </a:pPr>
            <a:r>
              <a:t>An algorithm learns to detect Elvis songs. </a:t>
            </a:r>
          </a:p>
          <a:p>
            <a:pPr>
              <a:defRPr sz="2000">
                <a:solidFill>
                  <a:srgbClr val="7030A0"/>
                </a:solidFill>
              </a:defRPr>
            </a:pPr>
            <a:r>
              <a:t>	Out of a sample of 100 songs on Elvis Radio ™ , 90% of the songs are</a:t>
            </a:r>
          </a:p>
          <a:p>
            <a:pPr>
              <a:defRPr sz="2000">
                <a:solidFill>
                  <a:srgbClr val="7030A0"/>
                </a:solidFill>
              </a:defRPr>
            </a:pPr>
            <a:r>
              <a:t> 	  by Elvis. Out of these 100 songs, the algorithm says that 20 are by</a:t>
            </a:r>
          </a:p>
          <a:p>
            <a:pPr>
              <a:defRPr sz="2000">
                <a:solidFill>
                  <a:srgbClr val="7030A0"/>
                </a:solidFill>
              </a:defRPr>
            </a:pPr>
            <a:r>
              <a:t>        Elvis (and says nothing about the other 80). Out of these 20 songs, </a:t>
            </a:r>
          </a:p>
          <a:p>
            <a:pPr>
              <a:defRPr sz="2000">
                <a:solidFill>
                  <a:srgbClr val="7030A0"/>
                </a:solidFill>
              </a:defRPr>
            </a:pPr>
            <a:r>
              <a:t>        15 were by Elvis and 5 were not.</a:t>
            </a:r>
          </a:p>
          <a:p>
            <a:pPr>
              <a:defRPr sz="2400">
                <a:solidFill>
                  <a:srgbClr val="7030A0"/>
                </a:solidFill>
              </a:defRPr>
            </a:pPr>
          </a:p>
        </p:txBody>
      </p:sp>
      <p:sp>
        <p:nvSpPr>
          <p:cNvPr id="588" name="TextBox 7"/>
          <p:cNvSpPr txBox="1"/>
          <p:nvPr/>
        </p:nvSpPr>
        <p:spPr>
          <a:xfrm>
            <a:off x="45719" y="1754589"/>
            <a:ext cx="905256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 startAt="1"/>
              <a:defRPr sz="2000">
                <a:solidFill>
                  <a:srgbClr val="7030A0"/>
                </a:solidFill>
              </a:defRPr>
            </a:pPr>
            <a:r>
              <a:t>Nostradamus predicts a trip to the moon </a:t>
            </a:r>
          </a:p>
          <a:p>
            <a:pPr marL="457200" indent="-457200">
              <a:defRPr sz="2000">
                <a:solidFill>
                  <a:srgbClr val="7030A0"/>
                </a:solidFill>
              </a:defRPr>
            </a:pPr>
            <a:r>
              <a:t>     for every century from the 15</a:t>
            </a:r>
            <a:r>
              <a:rPr baseline="30000"/>
              <a:t>th</a:t>
            </a:r>
            <a:r>
              <a:t> to the 20</a:t>
            </a:r>
            <a:r>
              <a:rPr baseline="30000"/>
              <a:t>th</a:t>
            </a:r>
            <a:r>
              <a:t> inclusive</a:t>
            </a:r>
          </a:p>
        </p:txBody>
      </p:sp>
      <p:sp>
        <p:nvSpPr>
          <p:cNvPr id="589" name="TextBox 7"/>
          <p:cNvSpPr txBox="1"/>
          <p:nvPr/>
        </p:nvSpPr>
        <p:spPr>
          <a:xfrm>
            <a:off x="30845" y="2574750"/>
            <a:ext cx="905256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AutoNum type="arabicPeriod" startAt="2"/>
              <a:defRPr sz="2000">
                <a:solidFill>
                  <a:srgbClr val="7030A0"/>
                </a:solidFill>
              </a:defRPr>
            </a:lvl1pPr>
          </a:lstStyle>
          <a:p>
            <a:pPr/>
            <a:r>
              <a:t>When asked to predict the weather over 5 days, a forecast predicts the next 3 days will be sunny without saying anything about the following 2 days. In reality, it is sunny during all 5 days.</a:t>
            </a:r>
          </a:p>
        </p:txBody>
      </p:sp>
      <p:sp>
        <p:nvSpPr>
          <p:cNvPr id="590" name="ZoneTexte 11"/>
          <p:cNvSpPr txBox="1"/>
          <p:nvPr/>
        </p:nvSpPr>
        <p:spPr>
          <a:xfrm>
            <a:off x="2633992" y="5654133"/>
            <a:ext cx="549065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chemeClr val="accent1"/>
                </a:solidFill>
              </a:defRPr>
            </a:pPr>
            <a:r>
              <a:t>output={e1,…,e15,  x1,…,x5}</a:t>
            </a:r>
          </a:p>
          <a:p>
            <a:pPr>
              <a:defRPr sz="2000">
                <a:solidFill>
                  <a:schemeClr val="accent1"/>
                </a:solidFill>
              </a:defRPr>
            </a:pPr>
            <a:r>
              <a:t>gold={e1,…,</a:t>
            </a:r>
            <a:r>
              <a:t>e90}</a:t>
            </a:r>
          </a:p>
          <a:p>
            <a:pPr>
              <a:defRPr sz="2000">
                <a:solidFill>
                  <a:schemeClr val="accent1"/>
                </a:solidFill>
              </a:defRPr>
            </a:pPr>
            <a:r>
              <a:t>prec=15/20=75 %,    rec=15/90=16%</a:t>
            </a:r>
          </a:p>
        </p:txBody>
      </p:sp>
      <p:sp>
        <p:nvSpPr>
          <p:cNvPr id="591" name="TextBox 12"/>
          <p:cNvSpPr txBox="1"/>
          <p:nvPr/>
        </p:nvSpPr>
        <p:spPr>
          <a:xfrm>
            <a:off x="7370548" y="6617061"/>
            <a:ext cx="161055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Modified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F1- Measure</a:t>
            </a:r>
          </a:p>
        </p:txBody>
      </p:sp>
      <p:sp>
        <p:nvSpPr>
          <p:cNvPr id="594" name="TextBox 22"/>
          <p:cNvSpPr txBox="1"/>
          <p:nvPr/>
        </p:nvSpPr>
        <p:spPr>
          <a:xfrm>
            <a:off x="100711" y="1126878"/>
            <a:ext cx="309430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You can’t get it all...</a:t>
            </a:r>
          </a:p>
        </p:txBody>
      </p:sp>
      <p:sp>
        <p:nvSpPr>
          <p:cNvPr id="595" name="Straight Arrow Connector 8"/>
          <p:cNvSpPr/>
          <p:nvPr/>
        </p:nvSpPr>
        <p:spPr>
          <a:xfrm flipH="1" flipV="1">
            <a:off x="1813386" y="1974219"/>
            <a:ext cx="13806" cy="14772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96" name="Straight Arrow Connector 9"/>
          <p:cNvSpPr/>
          <p:nvPr/>
        </p:nvSpPr>
        <p:spPr>
          <a:xfrm>
            <a:off x="1827190" y="3451435"/>
            <a:ext cx="3644490" cy="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97" name="TextBox 12"/>
          <p:cNvSpPr txBox="1"/>
          <p:nvPr/>
        </p:nvSpPr>
        <p:spPr>
          <a:xfrm>
            <a:off x="5176911" y="3548071"/>
            <a:ext cx="14367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1   Recall</a:t>
            </a:r>
          </a:p>
        </p:txBody>
      </p:sp>
      <p:sp>
        <p:nvSpPr>
          <p:cNvPr id="598" name="TextBox 13"/>
          <p:cNvSpPr txBox="1"/>
          <p:nvPr/>
        </p:nvSpPr>
        <p:spPr>
          <a:xfrm>
            <a:off x="299703" y="2203726"/>
            <a:ext cx="146796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Precision    1</a:t>
            </a:r>
          </a:p>
        </p:txBody>
      </p:sp>
      <p:sp>
        <p:nvSpPr>
          <p:cNvPr id="599" name="Curved Connector 16"/>
          <p:cNvSpPr/>
          <p:nvPr/>
        </p:nvSpPr>
        <p:spPr>
          <a:xfrm>
            <a:off x="1827191" y="2388392"/>
            <a:ext cx="3354583" cy="1063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622" y="0"/>
                  <a:pt x="19245" y="5400"/>
                  <a:pt x="19245" y="10800"/>
                </a:cubicBezTo>
                <a:cubicBezTo>
                  <a:pt x="19245" y="16200"/>
                  <a:pt x="20422" y="21600"/>
                  <a:pt x="21600" y="2160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600" name="TextBox 18"/>
          <p:cNvSpPr txBox="1"/>
          <p:nvPr/>
        </p:nvSpPr>
        <p:spPr>
          <a:xfrm>
            <a:off x="1693445" y="3479043"/>
            <a:ext cx="27306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0</a:t>
            </a:r>
          </a:p>
        </p:txBody>
      </p:sp>
      <p:sp>
        <p:nvSpPr>
          <p:cNvPr id="601" name="TextBox 19"/>
          <p:cNvSpPr txBox="1"/>
          <p:nvPr/>
        </p:nvSpPr>
        <p:spPr>
          <a:xfrm>
            <a:off x="464814" y="4519877"/>
            <a:ext cx="6934459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 F1-measure combines precision and recall</a:t>
            </a:r>
          </a:p>
          <a:p>
            <a:pPr>
              <a:defRPr sz="2400"/>
            </a:pPr>
            <a:r>
              <a:t>as the harmonic mean: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F1 = 2 * precision * recall / (precision + recall)</a:t>
            </a:r>
          </a:p>
        </p:txBody>
      </p:sp>
      <p:sp>
        <p:nvSpPr>
          <p:cNvPr id="602" name="TextBox 11"/>
          <p:cNvSpPr txBox="1"/>
          <p:nvPr/>
        </p:nvSpPr>
        <p:spPr>
          <a:xfrm>
            <a:off x="7615250" y="6617061"/>
            <a:ext cx="139316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Rectangle 2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F-measure</a:t>
            </a:r>
          </a:p>
        </p:txBody>
      </p:sp>
      <p:sp>
        <p:nvSpPr>
          <p:cNvPr id="605" name="Text Box 3"/>
          <p:cNvSpPr txBox="1"/>
          <p:nvPr/>
        </p:nvSpPr>
        <p:spPr>
          <a:xfrm>
            <a:off x="350519" y="1470336"/>
            <a:ext cx="8442962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600"/>
              </a:spcBef>
              <a:defRPr sz="2800"/>
            </a:lvl1pPr>
          </a:lstStyle>
          <a:p>
            <a:pPr/>
            <a:r>
              <a:t>Precision and Recall stand in opposition to one another.  As precision goes up, recall usually goes down (and vice versa).   </a:t>
            </a:r>
          </a:p>
        </p:txBody>
      </p:sp>
      <p:sp>
        <p:nvSpPr>
          <p:cNvPr id="606" name="Text Box 4"/>
          <p:cNvSpPr txBox="1"/>
          <p:nvPr/>
        </p:nvSpPr>
        <p:spPr>
          <a:xfrm>
            <a:off x="2362200" y="3489635"/>
            <a:ext cx="4800600" cy="1363981"/>
          </a:xfrm>
          <a:prstGeom prst="rect">
            <a:avLst/>
          </a:prstGeom>
          <a:ln w="38100">
            <a:solidFill>
              <a:srgbClr val="0000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900"/>
              </a:spcBef>
              <a:defRPr sz="2800"/>
            </a:pPr>
            <a:r>
              <a:t>F-measure = (</a:t>
            </a:r>
            <a:r>
              <a:rPr u="sng"/>
              <a:t>ß</a:t>
            </a:r>
            <a:r>
              <a:rPr baseline="30000" sz="3200" u="sng"/>
              <a:t>2</a:t>
            </a:r>
            <a:r>
              <a:rPr u="sng"/>
              <a:t>+1)</a:t>
            </a:r>
            <a:r>
              <a:rPr i="1" u="sng"/>
              <a:t>PR</a:t>
            </a:r>
            <a:endParaRPr i="1" u="sng"/>
          </a:p>
          <a:p>
            <a:pPr defTabSz="914400">
              <a:lnSpc>
                <a:spcPct val="40000"/>
              </a:lnSpc>
              <a:spcBef>
                <a:spcPts val="1900"/>
              </a:spcBef>
              <a:defRPr sz="2800"/>
            </a:pPr>
            <a:r>
              <a:t>		      ß</a:t>
            </a:r>
            <a:r>
              <a:rPr baseline="30000" sz="3200"/>
              <a:t>2</a:t>
            </a:r>
            <a:r>
              <a:t> </a:t>
            </a:r>
            <a:r>
              <a:rPr i="1"/>
              <a:t>P+R</a:t>
            </a:r>
          </a:p>
        </p:txBody>
      </p:sp>
      <p:sp>
        <p:nvSpPr>
          <p:cNvPr id="607" name="Text Box 5"/>
          <p:cNvSpPr txBox="1"/>
          <p:nvPr/>
        </p:nvSpPr>
        <p:spPr>
          <a:xfrm>
            <a:off x="350519" y="2994336"/>
            <a:ext cx="844296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600"/>
              </a:spcBef>
              <a:defRPr sz="2800"/>
            </a:lvl1pPr>
          </a:lstStyle>
          <a:p>
            <a:pPr/>
            <a:r>
              <a:t>The F-measure combines the two values. </a:t>
            </a:r>
          </a:p>
        </p:txBody>
      </p:sp>
      <p:sp>
        <p:nvSpPr>
          <p:cNvPr id="608" name="Text Box 6"/>
          <p:cNvSpPr txBox="1"/>
          <p:nvPr/>
        </p:nvSpPr>
        <p:spPr>
          <a:xfrm>
            <a:off x="350519" y="4848535"/>
            <a:ext cx="8747762" cy="194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60000"/>
              </a:lnSpc>
              <a:spcBef>
                <a:spcPts val="1600"/>
              </a:spcBef>
              <a:buSzPct val="100000"/>
              <a:buChar char="•"/>
              <a:defRPr sz="2800"/>
            </a:pPr>
            <a:r>
              <a:t> When ß = 1, precision and recall are weighted</a:t>
            </a:r>
          </a:p>
          <a:p>
            <a:pPr defTabSz="914400">
              <a:lnSpc>
                <a:spcPct val="60000"/>
              </a:lnSpc>
              <a:spcBef>
                <a:spcPts val="1600"/>
              </a:spcBef>
              <a:defRPr sz="2800"/>
            </a:pPr>
            <a:r>
              <a:t>equally (same as F1).  </a:t>
            </a:r>
          </a:p>
          <a:p>
            <a:pPr defTabSz="914400">
              <a:lnSpc>
                <a:spcPct val="60000"/>
              </a:lnSpc>
              <a:spcBef>
                <a:spcPts val="1600"/>
              </a:spcBef>
              <a:buSzPct val="100000"/>
              <a:buChar char="•"/>
              <a:defRPr sz="2800"/>
            </a:pPr>
            <a:r>
              <a:t> When ß is &gt; 1, precision is favored.</a:t>
            </a:r>
          </a:p>
          <a:p>
            <a:pPr defTabSz="914400">
              <a:lnSpc>
                <a:spcPct val="60000"/>
              </a:lnSpc>
              <a:spcBef>
                <a:spcPts val="1600"/>
              </a:spcBef>
              <a:buSzPct val="100000"/>
              <a:buChar char="•"/>
              <a:defRPr sz="2800"/>
            </a:pPr>
            <a:r>
              <a:t> When ß is &lt; 1, recall is favored. </a:t>
            </a:r>
          </a:p>
        </p:txBody>
      </p:sp>
      <p:sp>
        <p:nvSpPr>
          <p:cNvPr id="609" name="TextBox 6"/>
          <p:cNvSpPr txBox="1"/>
          <p:nvPr/>
        </p:nvSpPr>
        <p:spPr>
          <a:xfrm>
            <a:off x="6285553" y="6657562"/>
            <a:ext cx="257303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6" grpId="2"/>
      <p:bldP build="whole" bldLvl="1" animBg="1" rev="0" advAuto="0" spid="608" grpId="4"/>
      <p:bldP build="whole" bldLvl="1" animBg="1" rev="0" advAuto="0" spid="605" grpId="1"/>
      <p:bldP build="whole" bldLvl="1" animBg="1" rev="0" advAuto="0" spid="60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it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Summary: Precision/Recall</a:t>
            </a:r>
          </a:p>
        </p:txBody>
      </p:sp>
      <p:sp>
        <p:nvSpPr>
          <p:cNvPr id="612" name="Content Placeholder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Precision and recall are very key concepts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Definitely know these formulas, they are applicable everywhere (even real life)!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F-Measure is a nice way to combine them to get a single number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People sometimes don't specify Beta when they say F-Measure</a:t>
            </a:r>
            <a:endParaRPr sz="2800"/>
          </a:p>
          <a:p>
            <a:pPr lvl="1" marL="742950" indent="-285750">
              <a:spcBef>
                <a:spcPts val="400"/>
              </a:spcBef>
              <a:defRPr sz="2000"/>
            </a:pPr>
            <a:r>
              <a:t>In this case Beta=1, i.e., they mean F1, equal weighting of P and R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We will return to evaluation in more detail later in this lecture</a:t>
            </a:r>
          </a:p>
          <a:p>
            <a:pPr>
              <a:spcBef>
                <a:spcPts val="500"/>
              </a:spcBef>
              <a:defRPr sz="2400"/>
            </a:pPr>
            <a:r>
              <a:t>Now let's look at rules for (open-class) 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Administravia</a:t>
            </a:r>
          </a:p>
        </p:txBody>
      </p:sp>
      <p:sp>
        <p:nvSpPr>
          <p:cNvPr id="456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 lvl="1" marL="742950" indent="-285750">
              <a:spcBef>
                <a:spcPts val="600"/>
              </a:spcBef>
              <a:defRPr sz="2800"/>
            </a:pPr>
            <a:r>
              <a:t>Reminder: there is a LaTeX template for the Hausarbeit on the Seminar web page</a:t>
            </a:r>
          </a:p>
          <a:p>
            <a:pPr lvl="2" marL="1143000" indent="-228600">
              <a:spcBef>
                <a:spcPts val="500"/>
              </a:spcBef>
              <a:defRPr sz="2400"/>
            </a:pPr>
            <a:r>
              <a:t>Recommended but not required</a:t>
            </a:r>
          </a:p>
        </p:txBody>
      </p:sp>
      <p:sp>
        <p:nvSpPr>
          <p:cNvPr id="457" name="Slide Number Placeholder 3"/>
          <p:cNvSpPr txBox="1"/>
          <p:nvPr>
            <p:ph type="sldNum" sz="quarter" idx="2"/>
          </p:nvPr>
        </p:nvSpPr>
        <p:spPr>
          <a:xfrm>
            <a:off x="8498200" y="6397942"/>
            <a:ext cx="188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Discussion</a:t>
            </a:r>
          </a:p>
        </p:txBody>
      </p:sp>
      <p:sp>
        <p:nvSpPr>
          <p:cNvPr id="631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842"/>
            </a:pPr>
            <a:r>
              <a:t>Multi-entity rules are typically used when there is a lot of structure</a:t>
            </a:r>
          </a:p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842"/>
            </a:pPr>
            <a:r>
              <a:t>Single-entity rules are often used when manually writing rules</a:t>
            </a:r>
          </a:p>
          <a:p>
            <a:pPr lvl="1" marL="728091" indent="-280035" defTabSz="896111">
              <a:lnSpc>
                <a:spcPct val="80000"/>
              </a:lnSpc>
              <a:spcBef>
                <a:spcPts val="500"/>
              </a:spcBef>
              <a:defRPr sz="2450"/>
            </a:pPr>
            <a:r>
              <a:t>Humans are good at creating general rules from a limited number of examples</a:t>
            </a:r>
          </a:p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842"/>
            </a:pPr>
            <a:r>
              <a:t>Boundary rules are often used in learning approaches</a:t>
            </a:r>
          </a:p>
          <a:p>
            <a:pPr lvl="1" marL="728091" indent="-280035" defTabSz="896111">
              <a:lnSpc>
                <a:spcPct val="80000"/>
              </a:lnSpc>
              <a:spcBef>
                <a:spcPts val="500"/>
              </a:spcBef>
              <a:defRPr sz="2450"/>
            </a:pPr>
            <a:r>
              <a:t>They generalize well from few examples</a:t>
            </a:r>
          </a:p>
          <a:p>
            <a:pPr lvl="2" marL="1120140" indent="-224027" defTabSz="896111">
              <a:lnSpc>
                <a:spcPct val="80000"/>
              </a:lnSpc>
              <a:spcBef>
                <a:spcPts val="500"/>
              </a:spcBef>
              <a:defRPr sz="2156"/>
            </a:pPr>
            <a:r>
              <a:t>For instance, they can use rules for &lt;stime&gt; and &lt;/stime&gt; that are learned from different training examples</a:t>
            </a:r>
          </a:p>
          <a:p>
            <a:pPr lvl="2" marL="1120140" indent="-224027" defTabSz="896111">
              <a:lnSpc>
                <a:spcPct val="80000"/>
              </a:lnSpc>
              <a:spcBef>
                <a:spcPts val="500"/>
              </a:spcBef>
              <a:defRPr sz="2156"/>
            </a:pPr>
            <a:r>
              <a:t>But they may overgeneralize!</a:t>
            </a:r>
          </a:p>
        </p:txBody>
      </p:sp>
      <p:sp>
        <p:nvSpPr>
          <p:cNvPr id="632" name="TextBox 3"/>
          <p:cNvSpPr txBox="1"/>
          <p:nvPr/>
        </p:nvSpPr>
        <p:spPr>
          <a:xfrm>
            <a:off x="6971300" y="6617061"/>
            <a:ext cx="197542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460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Basic evaluation: Precision/Recall</a:t>
            </a:r>
          </a:p>
          <a:p>
            <a:pPr/>
            <a:r>
              <a:t>Rule-based Named Entity Recognition</a:t>
            </a:r>
          </a:p>
          <a:p>
            <a:pPr/>
            <a:r>
              <a:t>Learning Rules</a:t>
            </a:r>
          </a:p>
          <a:p>
            <a:pPr/>
            <a:r>
              <a:t>Evaluation</a:t>
            </a:r>
          </a:p>
        </p:txBody>
      </p:sp>
      <p:sp>
        <p:nvSpPr>
          <p:cNvPr id="461" name="Slide Number Placeholder 3"/>
          <p:cNvSpPr txBox="1"/>
          <p:nvPr>
            <p:ph type="sldNum" sz="quarter" idx="2"/>
          </p:nvPr>
        </p:nvSpPr>
        <p:spPr>
          <a:xfrm>
            <a:off x="8498200" y="6397942"/>
            <a:ext cx="188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Rule-based NER</a:t>
            </a:r>
          </a:p>
        </p:txBody>
      </p:sp>
      <p:sp>
        <p:nvSpPr>
          <p:cNvPr id="63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Through about 2000, handcrafted rule-based NER was better than statistical NER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For instance in the Message Understanding Conferences, which featured shared tasks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Since 2000, statistical approaches have started to dominate the academic literature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In industry, there is still diversity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High </a:t>
            </a:r>
            <a:r>
              <a:rPr b="1"/>
              <a:t>precision</a:t>
            </a:r>
            <a:r>
              <a:t> -&gt; rule-based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High </a:t>
            </a:r>
            <a:r>
              <a:rPr b="1"/>
              <a:t>recall</a:t>
            </a:r>
            <a:r>
              <a:t> -&gt; statistical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Between, many different solutions (including combining both approaches)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But it (debatably) takes less effort to tune statistical systems to improve precision than to tune rule-based systems to increase recall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3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Rules</a:t>
            </a:r>
          </a:p>
        </p:txBody>
      </p:sp>
      <p:sp>
        <p:nvSpPr>
          <p:cNvPr id="64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We will now talk about learning rules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Still closely following Sarawagi Chapter 2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The key resource required is a gold standard annotated corpus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This is referred to as the "training" corpus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The system "learns" through training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The goal is to learn rules which may generalize well to new examples which were not seen during training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We will discuss bottom-up and top-down creation of rules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4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Overfitting and Overgeneralization</a:t>
            </a:r>
          </a:p>
        </p:txBody>
      </p:sp>
      <p:sp>
        <p:nvSpPr>
          <p:cNvPr id="645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One key concept here is "</a:t>
            </a:r>
            <a:r>
              <a:rPr b="1"/>
              <a:t>overfitting</a:t>
            </a:r>
            <a:r>
              <a:t>" examples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What is meant here is that we memorize too much from one example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For instance, if we have: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2000"/>
            </a:pPr>
            <a:r>
              <a:t>and we memorize that </a:t>
            </a:r>
            <a:r>
              <a:rPr b="1"/>
              <a:t>in this exact context</a:t>
            </a:r>
            <a:r>
              <a:t> Elvis Presley is a person, we are failing to generalize to other contexts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We can also "</a:t>
            </a:r>
            <a:r>
              <a:rPr b="1"/>
              <a:t>overgeneralize</a:t>
            </a:r>
            <a:r>
              <a:t>"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An example would be to learn that the first word of a sentence is a first name </a:t>
            </a: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2000"/>
            </a:pPr>
            <a:r>
              <a:t>This is true in this sentence</a:t>
            </a: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2000"/>
            </a:pPr>
            <a:r>
              <a:t>But </a:t>
            </a:r>
            <a:r>
              <a:rPr b="1"/>
              <a:t>this rule will apply to every sentence</a:t>
            </a:r>
            <a:r>
              <a:t>, and often be wrong</a:t>
            </a:r>
          </a:p>
        </p:txBody>
      </p:sp>
      <p:sp>
        <p:nvSpPr>
          <p:cNvPr id="646" name="TextBox 3"/>
          <p:cNvSpPr txBox="1"/>
          <p:nvPr/>
        </p:nvSpPr>
        <p:spPr>
          <a:xfrm>
            <a:off x="502919" y="3139889"/>
            <a:ext cx="87775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4F81BD"/>
                </a:solidFill>
              </a:defRPr>
            </a:lvl1pPr>
          </a:lstStyle>
          <a:p>
            <a:pPr/>
            <a:r>
              <a:t>Elvis Presley was born in 1935 in East Tupelo, Mississippi.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TextBox 3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TextBox 3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Information Extraction</a:t>
            </a:r>
          </a:p>
        </p:txBody>
      </p:sp>
      <p:sp>
        <p:nvSpPr>
          <p:cNvPr id="464" name="TextBox 22"/>
          <p:cNvSpPr txBox="1"/>
          <p:nvPr/>
        </p:nvSpPr>
        <p:spPr>
          <a:xfrm>
            <a:off x="475787" y="2567227"/>
            <a:ext cx="1121121" cy="650241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Source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Selection</a:t>
            </a:r>
          </a:p>
        </p:txBody>
      </p:sp>
      <p:sp>
        <p:nvSpPr>
          <p:cNvPr id="465" name="TextBox 23"/>
          <p:cNvSpPr txBox="1"/>
          <p:nvPr/>
        </p:nvSpPr>
        <p:spPr>
          <a:xfrm>
            <a:off x="216104" y="4007387"/>
            <a:ext cx="1627100" cy="650241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Tokenization&amp;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Normalization</a:t>
            </a:r>
          </a:p>
        </p:txBody>
      </p:sp>
      <p:sp>
        <p:nvSpPr>
          <p:cNvPr id="466" name="TextBox 24"/>
          <p:cNvSpPr txBox="1"/>
          <p:nvPr/>
        </p:nvSpPr>
        <p:spPr>
          <a:xfrm>
            <a:off x="231374" y="5628406"/>
            <a:ext cx="1597519" cy="650241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Named Entity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Recognition</a:t>
            </a:r>
          </a:p>
        </p:txBody>
      </p:sp>
      <p:sp>
        <p:nvSpPr>
          <p:cNvPr id="467" name="TextBox 31"/>
          <p:cNvSpPr txBox="1"/>
          <p:nvPr/>
        </p:nvSpPr>
        <p:spPr>
          <a:xfrm>
            <a:off x="3987400" y="2564861"/>
            <a:ext cx="1199032" cy="650241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Instance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Extraction</a:t>
            </a:r>
          </a:p>
        </p:txBody>
      </p:sp>
      <p:sp>
        <p:nvSpPr>
          <p:cNvPr id="468" name="TextBox 32"/>
          <p:cNvSpPr txBox="1"/>
          <p:nvPr/>
        </p:nvSpPr>
        <p:spPr>
          <a:xfrm>
            <a:off x="3991000" y="4107314"/>
            <a:ext cx="1199032" cy="650241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Fact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Extraction</a:t>
            </a:r>
          </a:p>
        </p:txBody>
      </p:sp>
      <p:sp>
        <p:nvSpPr>
          <p:cNvPr id="469" name="TextBox 36"/>
          <p:cNvSpPr txBox="1"/>
          <p:nvPr/>
        </p:nvSpPr>
        <p:spPr>
          <a:xfrm>
            <a:off x="3965509" y="5981801"/>
            <a:ext cx="2532904" cy="650241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Ontological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Information Extraction</a:t>
            </a:r>
          </a:p>
        </p:txBody>
      </p:sp>
      <p:grpSp>
        <p:nvGrpSpPr>
          <p:cNvPr id="473" name="Folded Corner 37"/>
          <p:cNvGrpSpPr/>
          <p:nvPr/>
        </p:nvGrpSpPr>
        <p:grpSpPr>
          <a:xfrm>
            <a:off x="2051723" y="2586851"/>
            <a:ext cx="591970" cy="842152"/>
            <a:chOff x="0" y="0"/>
            <a:chExt cx="591969" cy="842151"/>
          </a:xfrm>
        </p:grpSpPr>
        <p:sp>
          <p:nvSpPr>
            <p:cNvPr id="470" name="Shape"/>
            <p:cNvSpPr/>
            <p:nvPr/>
          </p:nvSpPr>
          <p:spPr>
            <a:xfrm>
              <a:off x="-1" y="-1"/>
              <a:ext cx="591971" cy="84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237"/>
                  </a:lnTo>
                  <a:lnTo>
                    <a:pt x="139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1" name="Triangle"/>
            <p:cNvSpPr/>
            <p:nvPr/>
          </p:nvSpPr>
          <p:spPr>
            <a:xfrm>
              <a:off x="382868" y="633050"/>
              <a:ext cx="209102" cy="20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-1" y="-1"/>
              <a:ext cx="591971" cy="84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70" y="21600"/>
                  </a:moveTo>
                  <a:lnTo>
                    <a:pt x="15496" y="17309"/>
                  </a:lnTo>
                  <a:lnTo>
                    <a:pt x="21600" y="16237"/>
                  </a:lnTo>
                  <a:lnTo>
                    <a:pt x="1397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623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74" name="TextBox 38"/>
          <p:cNvSpPr txBox="1"/>
          <p:nvPr/>
        </p:nvSpPr>
        <p:spPr>
          <a:xfrm>
            <a:off x="2673503" y="2548781"/>
            <a:ext cx="331749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/>
            </a:lvl1pPr>
          </a:lstStyle>
          <a:p>
            <a:pPr/>
            <a:r>
              <a:t>?</a:t>
            </a:r>
          </a:p>
        </p:txBody>
      </p:sp>
      <p:sp>
        <p:nvSpPr>
          <p:cNvPr id="475" name="TextBox 39"/>
          <p:cNvSpPr txBox="1"/>
          <p:nvPr/>
        </p:nvSpPr>
        <p:spPr>
          <a:xfrm>
            <a:off x="1976789" y="3894749"/>
            <a:ext cx="126946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05/01/67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/>
            <a:r>
              <a:t>1967-05-01</a:t>
            </a:r>
          </a:p>
        </p:txBody>
      </p:sp>
      <p:cxnSp>
        <p:nvCxnSpPr>
          <p:cNvPr id="476" name="Straight Connector 41"/>
          <p:cNvCxnSpPr>
            <a:stCxn id="464" idx="0"/>
            <a:endCxn id="465" idx="0"/>
          </p:cNvCxnSpPr>
          <p:nvPr/>
        </p:nvCxnSpPr>
        <p:spPr>
          <a:xfrm flipH="1">
            <a:off x="1029654" y="2892347"/>
            <a:ext cx="6694" cy="14401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477" name="Straight Connector 43"/>
          <p:cNvCxnSpPr>
            <a:stCxn id="465" idx="0"/>
            <a:endCxn id="466" idx="0"/>
          </p:cNvCxnSpPr>
          <p:nvPr/>
        </p:nvCxnSpPr>
        <p:spPr>
          <a:xfrm>
            <a:off x="1029654" y="4332507"/>
            <a:ext cx="480" cy="16210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478" name="Straight Connector 49"/>
          <p:cNvCxnSpPr>
            <a:stCxn id="467" idx="0"/>
            <a:endCxn id="468" idx="0"/>
          </p:cNvCxnSpPr>
          <p:nvPr/>
        </p:nvCxnSpPr>
        <p:spPr>
          <a:xfrm>
            <a:off x="4586915" y="2889981"/>
            <a:ext cx="3601" cy="15424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479" name="Straight Connector 52"/>
          <p:cNvSpPr/>
          <p:nvPr/>
        </p:nvSpPr>
        <p:spPr>
          <a:xfrm flipH="1">
            <a:off x="4635567" y="4753645"/>
            <a:ext cx="2" cy="1228156"/>
          </a:xfrm>
          <a:prstGeom prst="line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80" name="TextBox 57"/>
          <p:cNvSpPr txBox="1"/>
          <p:nvPr/>
        </p:nvSpPr>
        <p:spPr>
          <a:xfrm>
            <a:off x="7380312" y="5720867"/>
            <a:ext cx="1548071" cy="370841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And Beyond!</a:t>
            </a:r>
          </a:p>
        </p:txBody>
      </p:sp>
      <p:cxnSp>
        <p:nvCxnSpPr>
          <p:cNvPr id="481" name="Straight Connector 58"/>
          <p:cNvCxnSpPr>
            <a:stCxn id="469" idx="0"/>
            <a:endCxn id="480" idx="0"/>
          </p:cNvCxnSpPr>
          <p:nvPr/>
        </p:nvCxnSpPr>
        <p:spPr>
          <a:xfrm flipV="1">
            <a:off x="5231960" y="5906287"/>
            <a:ext cx="2922388" cy="40063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graphicFrame>
        <p:nvGraphicFramePr>
          <p:cNvPr id="482" name="Table 73"/>
          <p:cNvGraphicFramePr/>
          <p:nvPr/>
        </p:nvGraphicFramePr>
        <p:xfrm>
          <a:off x="5724130" y="2427315"/>
          <a:ext cx="3203739" cy="128016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40945"/>
                <a:gridCol w="1562793"/>
              </a:tblGrid>
              <a:tr h="423950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/>
                        <a:t>Person Name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/>
                        <a:t>Person Type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405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Elvis Presley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musician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156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Angela Merkel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politician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483" name="TextBox 74"/>
          <p:cNvSpPr txBox="1"/>
          <p:nvPr/>
        </p:nvSpPr>
        <p:spPr>
          <a:xfrm>
            <a:off x="241146" y="965548"/>
            <a:ext cx="795803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Information Extraction</a:t>
            </a:r>
            <a:r>
              <a:rPr b="0"/>
              <a:t> (IE) is the process of extracting </a:t>
            </a:r>
            <a:endParaRPr b="0"/>
          </a:p>
          <a:p>
            <a:pPr>
              <a:defRPr b="1"/>
            </a:pPr>
            <a:r>
              <a:t>structured information</a:t>
            </a:r>
            <a:r>
              <a:rPr b="0"/>
              <a:t> from </a:t>
            </a:r>
            <a:endParaRPr b="0"/>
          </a:p>
          <a:p>
            <a:pPr/>
            <a:r>
              <a:t>unstructured machine-readable documents </a:t>
            </a:r>
          </a:p>
        </p:txBody>
      </p:sp>
      <p:cxnSp>
        <p:nvCxnSpPr>
          <p:cNvPr id="484" name="Curved Connector 63"/>
          <p:cNvCxnSpPr>
            <a:stCxn id="466" idx="0"/>
            <a:endCxn id="467" idx="0"/>
          </p:cNvCxnSpPr>
          <p:nvPr/>
        </p:nvCxnSpPr>
        <p:spPr>
          <a:xfrm flipV="1">
            <a:off x="1030133" y="2889981"/>
            <a:ext cx="3556783" cy="306354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</p:cxnSp>
      <p:grpSp>
        <p:nvGrpSpPr>
          <p:cNvPr id="490" name="Folded Corner 70"/>
          <p:cNvGrpSpPr/>
          <p:nvPr/>
        </p:nvGrpSpPr>
        <p:grpSpPr>
          <a:xfrm>
            <a:off x="2051719" y="5466548"/>
            <a:ext cx="1874843" cy="980888"/>
            <a:chOff x="0" y="0"/>
            <a:chExt cx="1874841" cy="980887"/>
          </a:xfrm>
        </p:grpSpPr>
        <p:grpSp>
          <p:nvGrpSpPr>
            <p:cNvPr id="488" name="Group"/>
            <p:cNvGrpSpPr/>
            <p:nvPr/>
          </p:nvGrpSpPr>
          <p:grpSpPr>
            <a:xfrm>
              <a:off x="0" y="161858"/>
              <a:ext cx="1874842" cy="819030"/>
              <a:chOff x="0" y="0"/>
              <a:chExt cx="1874841" cy="819028"/>
            </a:xfrm>
          </p:grpSpPr>
          <p:sp>
            <p:nvSpPr>
              <p:cNvPr id="485" name="Shape"/>
              <p:cNvSpPr/>
              <p:nvPr/>
            </p:nvSpPr>
            <p:spPr>
              <a:xfrm>
                <a:off x="0" y="0"/>
                <a:ext cx="1874843" cy="819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3970"/>
                    </a:lnTo>
                    <a:lnTo>
                      <a:pt x="1826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600" u="sng"/>
                </a:pPr>
              </a:p>
            </p:txBody>
          </p:sp>
          <p:sp>
            <p:nvSpPr>
              <p:cNvPr id="486" name="Triangle"/>
              <p:cNvSpPr/>
              <p:nvPr/>
            </p:nvSpPr>
            <p:spPr>
              <a:xfrm>
                <a:off x="1585536" y="529722"/>
                <a:ext cx="289307" cy="28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600" u="sng"/>
                </a:pPr>
              </a:p>
            </p:txBody>
          </p:sp>
          <p:sp>
            <p:nvSpPr>
              <p:cNvPr id="487" name="Line"/>
              <p:cNvSpPr/>
              <p:nvPr/>
            </p:nvSpPr>
            <p:spPr>
              <a:xfrm>
                <a:off x="0" y="0"/>
                <a:ext cx="1874843" cy="819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67" y="21600"/>
                    </a:moveTo>
                    <a:lnTo>
                      <a:pt x="18934" y="15496"/>
                    </a:lnTo>
                    <a:lnTo>
                      <a:pt x="21600" y="13970"/>
                    </a:lnTo>
                    <a:lnTo>
                      <a:pt x="1826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397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600" u="sng"/>
                </a:pPr>
              </a:p>
            </p:txBody>
          </p:sp>
        </p:grpSp>
        <p:sp>
          <p:nvSpPr>
            <p:cNvPr id="489" name="... married Elvis…"/>
            <p:cNvSpPr txBox="1"/>
            <p:nvPr/>
          </p:nvSpPr>
          <p:spPr>
            <a:xfrm>
              <a:off x="50482" y="0"/>
              <a:ext cx="1773878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600"/>
              </a:pPr>
            </a:p>
            <a:p>
              <a:pPr>
                <a:defRPr sz="1600"/>
              </a:pPr>
              <a:r>
                <a:t>... married </a:t>
              </a:r>
              <a:r>
                <a:rPr u="sng"/>
                <a:t>Elvis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600"/>
              </a:pPr>
              <a:r>
                <a:t>on </a:t>
              </a:r>
              <a:r>
                <a:rPr u="sng"/>
                <a:t>1967-05-01</a:t>
              </a:r>
            </a:p>
          </p:txBody>
        </p:sp>
      </p:grpSp>
      <p:sp>
        <p:nvSpPr>
          <p:cNvPr id="491" name="TextBox 90"/>
          <p:cNvSpPr txBox="1"/>
          <p:nvPr/>
        </p:nvSpPr>
        <p:spPr>
          <a:xfrm>
            <a:off x="7498040" y="6597352"/>
            <a:ext cx="15938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Tip of the hat: Suchanek</a:t>
            </a:r>
          </a:p>
        </p:txBody>
      </p:sp>
      <p:graphicFrame>
        <p:nvGraphicFramePr>
          <p:cNvPr id="492" name="Table 95"/>
          <p:cNvGraphicFramePr/>
          <p:nvPr/>
        </p:nvGraphicFramePr>
        <p:xfrm>
          <a:off x="5721594" y="4139941"/>
          <a:ext cx="3278782" cy="136308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020026"/>
                <a:gridCol w="1100141"/>
                <a:gridCol w="1158613"/>
              </a:tblGrid>
              <a:tr h="415433"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/>
                        <a:t>Relation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/>
                        <a:t>Entity1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/>
                      </a:pPr>
                      <a:r>
                        <a:rPr b="1" sz="1600"/>
                        <a:t>Entity2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9020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Married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Elvis Presley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Priscilla Beaulieu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574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CEO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Tim Cook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Apple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493" name="TextBox 25"/>
          <p:cNvSpPr txBox="1"/>
          <p:nvPr/>
        </p:nvSpPr>
        <p:spPr>
          <a:xfrm>
            <a:off x="45719" y="2671890"/>
            <a:ext cx="3342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494" name="TextBox 26"/>
          <p:cNvSpPr txBox="1"/>
          <p:nvPr/>
        </p:nvSpPr>
        <p:spPr>
          <a:xfrm>
            <a:off x="-95602" y="4139941"/>
            <a:ext cx="3342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TextBox 3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TextBox 3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TextBox 3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TextBox 3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TextBox 3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TextBox 2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TextBox 2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TextBox 2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TextBox 2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TextBox 2"/>
          <p:cNvSpPr txBox="1"/>
          <p:nvPr/>
        </p:nvSpPr>
        <p:spPr>
          <a:xfrm>
            <a:off x="7641008" y="6629940"/>
            <a:ext cx="140857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Ciravegna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 Extraction: Disease Outbreaks</a:t>
            </a:r>
          </a:p>
        </p:txBody>
      </p:sp>
      <p:grpSp>
        <p:nvGrpSpPr>
          <p:cNvPr id="499" name="AutoShape 4"/>
          <p:cNvGrpSpPr/>
          <p:nvPr/>
        </p:nvGrpSpPr>
        <p:grpSpPr>
          <a:xfrm>
            <a:off x="381025" y="2311400"/>
            <a:ext cx="6248401" cy="1670708"/>
            <a:chOff x="0" y="0"/>
            <a:chExt cx="6248399" cy="1670706"/>
          </a:xfrm>
        </p:grpSpPr>
        <p:sp>
          <p:nvSpPr>
            <p:cNvPr id="497" name="Shape"/>
            <p:cNvSpPr/>
            <p:nvPr/>
          </p:nvSpPr>
          <p:spPr>
            <a:xfrm>
              <a:off x="0" y="0"/>
              <a:ext cx="6248400" cy="167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5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close/>
                </a:path>
              </a:pathLst>
            </a:custGeom>
            <a:solidFill>
              <a:srgbClr val="A4001D">
                <a:alpha val="50195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42900" indent="-342900" defTabSz="914400">
                <a:lnSpc>
                  <a:spcPct val="90000"/>
                </a:lnSpc>
                <a:spcBef>
                  <a:spcPts val="400"/>
                </a:spcBef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98" name="May 19 1995, Atlanta -- The Centers for Disease Control  and Prevention, which is in the front line of the world's  response to the deadly Ebola epidemic in Zaire ,  is finding itself hard pressed to cope with the crisis…"/>
            <p:cNvSpPr txBox="1"/>
            <p:nvPr/>
          </p:nvSpPr>
          <p:spPr>
            <a:xfrm>
              <a:off x="52069" y="88576"/>
              <a:ext cx="6154848" cy="1179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spcBef>
                  <a:spcPts val="400"/>
                </a:spcBef>
                <a:defRPr sz="2000">
                  <a:latin typeface="+mn-lt"/>
                  <a:ea typeface="+mn-ea"/>
                  <a:cs typeface="+mn-cs"/>
                  <a:sym typeface="Calibri"/>
                </a:defRPr>
              </a:pPr>
              <a:r>
                <a:t>May 19 1995, Atlanta -- The Centers for Disease Control </a:t>
              </a:r>
              <a:br/>
              <a:r>
                <a:t>and Prevention, which is in the front line of the world's </a:t>
              </a:r>
              <a:br/>
              <a:r>
                <a:t>response to the deadly Ebola epidemic in Zaire , </a:t>
              </a:r>
              <a:br/>
              <a:r>
                <a:t>is finding itself hard pressed to cope with the crisis… </a:t>
              </a:r>
            </a:p>
          </p:txBody>
        </p:sp>
      </p:grpSp>
      <p:graphicFrame>
        <p:nvGraphicFramePr>
          <p:cNvPr id="500" name="Group 5"/>
          <p:cNvGraphicFramePr/>
          <p:nvPr/>
        </p:nvGraphicFramePr>
        <p:xfrm>
          <a:off x="4418012" y="4159248"/>
          <a:ext cx="4608513" cy="184454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73187"/>
                <a:gridCol w="2044700"/>
                <a:gridCol w="1190625"/>
              </a:tblGrid>
              <a:tr h="35558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i="1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solidFill>
                      <a:srgbClr val="A4001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i="1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Disease Name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solidFill>
                      <a:srgbClr val="A4001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i="1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solidFill>
                      <a:srgbClr val="A4001D">
                        <a:alpha val="50195"/>
                      </a:srgbClr>
                    </a:solidFill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Jan. 1995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Malaria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Ethiopia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  <a:tr h="42220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July 1995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Mad Cow Disease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U.K.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Feb. 1995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Pneumonia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U.S.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1700">
                          <a:solidFill>
                            <a:srgbClr val="EF8E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 1995</a:t>
                      </a:r>
                    </a:p>
                  </a:txBody>
                  <a:tcPr marL="45712" marR="45712" marT="45712" marB="45712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1700">
                          <a:solidFill>
                            <a:srgbClr val="EF8E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Ebola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1700">
                          <a:solidFill>
                            <a:srgbClr val="EF8E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Zaire</a:t>
                      </a:r>
                    </a:p>
                  </a:txBody>
                  <a:tcPr marL="45712" marR="45712" marT="45712" marB="45712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1" name="Rectangle 31"/>
          <p:cNvSpPr/>
          <p:nvPr/>
        </p:nvSpPr>
        <p:spPr>
          <a:xfrm>
            <a:off x="547687" y="4997705"/>
            <a:ext cx="2957514" cy="1098552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2" name="Rectangle 32"/>
          <p:cNvSpPr/>
          <p:nvPr/>
        </p:nvSpPr>
        <p:spPr>
          <a:xfrm>
            <a:off x="393879" y="2414432"/>
            <a:ext cx="1524001" cy="304801"/>
          </a:xfrm>
          <a:prstGeom prst="rect">
            <a:avLst/>
          </a:prstGeom>
          <a:ln w="25400">
            <a:solidFill>
              <a:srgbClr val="993300"/>
            </a:solidFill>
            <a:miter/>
          </a:ln>
        </p:spPr>
        <p:txBody>
          <a:bodyPr lIns="45719" rIns="45719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3" name="Rectangle 33"/>
          <p:cNvSpPr/>
          <p:nvPr/>
        </p:nvSpPr>
        <p:spPr>
          <a:xfrm>
            <a:off x="3213279" y="2983963"/>
            <a:ext cx="609601" cy="304801"/>
          </a:xfrm>
          <a:prstGeom prst="rect">
            <a:avLst/>
          </a:prstGeom>
          <a:ln w="25400">
            <a:solidFill>
              <a:srgbClr val="993300"/>
            </a:solidFill>
            <a:miter/>
          </a:ln>
        </p:spPr>
        <p:txBody>
          <a:bodyPr lIns="45719" rIns="45719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4" name="Rectangle 34"/>
          <p:cNvSpPr/>
          <p:nvPr/>
        </p:nvSpPr>
        <p:spPr>
          <a:xfrm>
            <a:off x="5079641" y="2983963"/>
            <a:ext cx="533401" cy="304801"/>
          </a:xfrm>
          <a:prstGeom prst="rect">
            <a:avLst/>
          </a:prstGeom>
          <a:ln w="25400">
            <a:solidFill>
              <a:srgbClr val="993300"/>
            </a:solidFill>
            <a:miter/>
          </a:ln>
        </p:spPr>
        <p:txBody>
          <a:bodyPr lIns="45719" rIns="45719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5" name="Text Box 35"/>
          <p:cNvSpPr txBox="1"/>
          <p:nvPr/>
        </p:nvSpPr>
        <p:spPr>
          <a:xfrm>
            <a:off x="441007" y="5105655"/>
            <a:ext cx="29422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 defTabSz="914400">
              <a:lnSpc>
                <a:spcPct val="90000"/>
              </a:lnSpc>
              <a:spcBef>
                <a:spcPts val="1000"/>
              </a:spcBef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t>Information </a:t>
            </a:r>
            <a:br/>
            <a:r>
              <a:t>Extraction System </a:t>
            </a:r>
          </a:p>
        </p:txBody>
      </p:sp>
      <p:sp>
        <p:nvSpPr>
          <p:cNvPr id="506" name="Rectangle 36"/>
          <p:cNvSpPr/>
          <p:nvPr/>
        </p:nvSpPr>
        <p:spPr>
          <a:xfrm>
            <a:off x="4379922" y="5639056"/>
            <a:ext cx="4764089" cy="4238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7" name="AutoShape 37"/>
          <p:cNvSpPr/>
          <p:nvPr/>
        </p:nvSpPr>
        <p:spPr>
          <a:xfrm>
            <a:off x="1971675" y="3999169"/>
            <a:ext cx="381001" cy="95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A4001D">
              <a:alpha val="50195"/>
            </a:srgb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8" name="AutoShape 38"/>
          <p:cNvSpPr/>
          <p:nvPr/>
        </p:nvSpPr>
        <p:spPr>
          <a:xfrm rot="16200000">
            <a:off x="3762375" y="5381624"/>
            <a:ext cx="381001" cy="895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A4001D">
              <a:alpha val="50195"/>
            </a:srgb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914400">
              <a:defRPr sz="2400">
                <a:latin typeface="Lucida Sans"/>
                <a:ea typeface="Lucida Sans"/>
                <a:cs typeface="Lucida Sans"/>
                <a:sym typeface="Lucida Sans"/>
              </a:defRPr>
            </a:pPr>
          </a:p>
        </p:txBody>
      </p:sp>
      <p:sp>
        <p:nvSpPr>
          <p:cNvPr id="509" name="TextBox 12"/>
          <p:cNvSpPr txBox="1"/>
          <p:nvPr/>
        </p:nvSpPr>
        <p:spPr>
          <a:xfrm>
            <a:off x="7672958" y="6488491"/>
            <a:ext cx="130768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Manning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xit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5" dur="1000" fill="hold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2" grpId="6"/>
      <p:bldP build="whole" bldLvl="1" animBg="1" rev="0" advAuto="0" spid="503" grpId="5"/>
      <p:bldP build="whole" bldLvl="1" animBg="1" rev="0" advAuto="0" spid="508" grpId="7"/>
      <p:bldP build="whole" bldLvl="1" animBg="1" rev="0" advAuto="0" spid="501" grpId="2"/>
      <p:bldP build="whole" bldLvl="1" animBg="1" rev="0" advAuto="0" spid="507" grpId="1"/>
      <p:bldP build="whole" bldLvl="1" animBg="1" rev="0" advAuto="0" spid="505" grpId="3"/>
      <p:bldP build="whole" bldLvl="1" animBg="1" rev="0" advAuto="0" spid="506" grpId="8"/>
      <p:bldP build="whole" bldLvl="1" animBg="1" rev="0" advAuto="0" spid="504" grpId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There are many papers on hand-crafted rule-based NER and learning rules for NER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Wikipedia also has a useful survey which I recommend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Now we will return to evaluation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Very short discussion of precision/recall as actually used in IE (not IR)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Then we are done with this slide set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Next time: 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More on evaluation and rule-based NER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Annotation of training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defRPr sz="2800"/>
            </a:lvl2pPr>
          </a:lstStyle>
          <a:p>
            <a:pPr/>
            <a:r>
              <a:t>Slide sources</a:t>
            </a:r>
          </a:p>
          <a:p>
            <a:pPr lvl="1"/>
            <a:r>
              <a:t>Many of the slides today were from Fabio Ciravegna, University of Sheffield and Fabian Suchanek, Télécom ParisTech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1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Thank you for your attention!</a:t>
            </a:r>
          </a:p>
        </p:txBody>
      </p:sp>
      <p:sp>
        <p:nvSpPr>
          <p:cNvPr id="712" name="Slide Number Placeholder 3"/>
          <p:cNvSpPr txBox="1"/>
          <p:nvPr>
            <p:ph type="sldNum" sz="quarter" idx="2"/>
          </p:nvPr>
        </p:nvSpPr>
        <p:spPr>
          <a:xfrm>
            <a:off x="8413740" y="6397942"/>
            <a:ext cx="27306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Named Entity Recognition</a:t>
            </a:r>
          </a:p>
        </p:txBody>
      </p:sp>
      <p:sp>
        <p:nvSpPr>
          <p:cNvPr id="512" name="TextBox 20"/>
          <p:cNvSpPr txBox="1"/>
          <p:nvPr/>
        </p:nvSpPr>
        <p:spPr>
          <a:xfrm>
            <a:off x="129347" y="998297"/>
            <a:ext cx="863931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Named Entity Recognition </a:t>
            </a:r>
            <a:r>
              <a:rPr b="0"/>
              <a:t>(NER) is the process of finding entities (people, cities, organizations, dates, ...) in a text.</a:t>
            </a:r>
          </a:p>
        </p:txBody>
      </p:sp>
      <p:sp>
        <p:nvSpPr>
          <p:cNvPr id="513" name="TextBox 13"/>
          <p:cNvSpPr txBox="1"/>
          <p:nvPr/>
        </p:nvSpPr>
        <p:spPr>
          <a:xfrm>
            <a:off x="320741" y="2328529"/>
            <a:ext cx="87775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/>
            <a:r>
              <a:t>Elvis Presley was born in 1935 in East Tupelo, Mississippi.</a:t>
            </a:r>
          </a:p>
        </p:txBody>
      </p:sp>
      <p:sp>
        <p:nvSpPr>
          <p:cNvPr id="514" name="Left Brace 16"/>
          <p:cNvSpPr/>
          <p:nvPr/>
        </p:nvSpPr>
        <p:spPr>
          <a:xfrm rot="16200000">
            <a:off x="1059411" y="2111302"/>
            <a:ext cx="251931" cy="1712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81"/>
                  <a:pt x="10800" y="21335"/>
                </a:cubicBezTo>
                <a:lnTo>
                  <a:pt x="10800" y="11065"/>
                </a:lnTo>
                <a:cubicBezTo>
                  <a:pt x="10800" y="10919"/>
                  <a:pt x="5965" y="10800"/>
                  <a:pt x="0" y="10800"/>
                </a:cubicBezTo>
                <a:cubicBezTo>
                  <a:pt x="5965" y="10800"/>
                  <a:pt x="10800" y="10681"/>
                  <a:pt x="10800" y="10535"/>
                </a:cubicBezTo>
                <a:lnTo>
                  <a:pt x="10800" y="265"/>
                </a:lnTo>
                <a:cubicBezTo>
                  <a:pt x="10800" y="11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/>
            </a:pPr>
          </a:p>
        </p:txBody>
      </p:sp>
      <p:sp>
        <p:nvSpPr>
          <p:cNvPr id="515" name="Left Brace 17"/>
          <p:cNvSpPr/>
          <p:nvPr/>
        </p:nvSpPr>
        <p:spPr>
          <a:xfrm rot="16200000">
            <a:off x="4158871" y="2591112"/>
            <a:ext cx="225497" cy="760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61"/>
                  <a:pt x="10800" y="21066"/>
                </a:cubicBezTo>
                <a:lnTo>
                  <a:pt x="10800" y="11334"/>
                </a:lnTo>
                <a:cubicBezTo>
                  <a:pt x="10800" y="11039"/>
                  <a:pt x="5965" y="10800"/>
                  <a:pt x="0" y="10800"/>
                </a:cubicBezTo>
                <a:cubicBezTo>
                  <a:pt x="5965" y="10800"/>
                  <a:pt x="10800" y="10561"/>
                  <a:pt x="10800" y="10266"/>
                </a:cubicBezTo>
                <a:lnTo>
                  <a:pt x="10800" y="534"/>
                </a:lnTo>
                <a:cubicBezTo>
                  <a:pt x="10800" y="23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/>
            </a:pPr>
          </a:p>
        </p:txBody>
      </p:sp>
      <p:sp>
        <p:nvSpPr>
          <p:cNvPr id="516" name="Left Brace 30"/>
          <p:cNvSpPr/>
          <p:nvPr/>
        </p:nvSpPr>
        <p:spPr>
          <a:xfrm rot="16200000">
            <a:off x="5699745" y="2115514"/>
            <a:ext cx="225499" cy="171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94"/>
                  <a:pt x="10800" y="21363"/>
                </a:cubicBezTo>
                <a:lnTo>
                  <a:pt x="10800" y="11037"/>
                </a:lnTo>
                <a:cubicBezTo>
                  <a:pt x="10800" y="10906"/>
                  <a:pt x="5965" y="10800"/>
                  <a:pt x="0" y="10800"/>
                </a:cubicBezTo>
                <a:cubicBezTo>
                  <a:pt x="5965" y="10800"/>
                  <a:pt x="10800" y="10694"/>
                  <a:pt x="10800" y="10563"/>
                </a:cubicBezTo>
                <a:lnTo>
                  <a:pt x="10800" y="237"/>
                </a:lnTo>
                <a:cubicBezTo>
                  <a:pt x="10800" y="10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/>
            </a:pPr>
          </a:p>
        </p:txBody>
      </p:sp>
      <p:sp>
        <p:nvSpPr>
          <p:cNvPr id="517" name="Left Brace 31"/>
          <p:cNvSpPr/>
          <p:nvPr/>
        </p:nvSpPr>
        <p:spPr>
          <a:xfrm rot="16200000">
            <a:off x="7404455" y="2222115"/>
            <a:ext cx="225499" cy="1464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76"/>
                  <a:pt x="10800" y="21323"/>
                </a:cubicBezTo>
                <a:lnTo>
                  <a:pt x="10800" y="11077"/>
                </a:lnTo>
                <a:cubicBezTo>
                  <a:pt x="10800" y="10924"/>
                  <a:pt x="5965" y="10800"/>
                  <a:pt x="0" y="10800"/>
                </a:cubicBezTo>
                <a:cubicBezTo>
                  <a:pt x="5965" y="10800"/>
                  <a:pt x="10800" y="10676"/>
                  <a:pt x="10800" y="10523"/>
                </a:cubicBezTo>
                <a:lnTo>
                  <a:pt x="10800" y="277"/>
                </a:lnTo>
                <a:cubicBezTo>
                  <a:pt x="10800" y="124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/>
            </a:pPr>
          </a:p>
        </p:txBody>
      </p:sp>
      <p:sp>
        <p:nvSpPr>
          <p:cNvPr id="518" name="TextBox 9"/>
          <p:cNvSpPr txBox="1"/>
          <p:nvPr/>
        </p:nvSpPr>
        <p:spPr>
          <a:xfrm>
            <a:off x="7615250" y="6617061"/>
            <a:ext cx="139316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7" grpId="1"/>
      <p:bldP build="whole" bldLvl="1" animBg="1" rev="0" advAuto="0" spid="514" grpId="4"/>
      <p:bldP build="whole" bldLvl="1" animBg="1" rev="0" advAuto="0" spid="516" grpId="2"/>
      <p:bldP build="whole" bldLvl="1" animBg="1" rev="0" advAuto="0" spid="51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523" name="Text Box 13"/>
          <p:cNvSpPr txBox="1"/>
          <p:nvPr/>
        </p:nvSpPr>
        <p:spPr>
          <a:xfrm>
            <a:off x="350519" y="1792288"/>
            <a:ext cx="844296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How can the performance of a system be evaluated?</a:t>
            </a:r>
          </a:p>
        </p:txBody>
      </p:sp>
      <p:sp>
        <p:nvSpPr>
          <p:cNvPr id="524" name="Text Box 18"/>
          <p:cNvSpPr txBox="1"/>
          <p:nvPr/>
        </p:nvSpPr>
        <p:spPr>
          <a:xfrm>
            <a:off x="1143000" y="3494087"/>
            <a:ext cx="7086600" cy="1851661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600"/>
              </a:spcBef>
              <a:buSzPct val="100000"/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Precision</a:t>
            </a:r>
          </a:p>
          <a:p>
            <a:pPr defTabSz="914400">
              <a:spcBef>
                <a:spcPts val="1600"/>
              </a:spcBef>
              <a:buSzPct val="100000"/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Recall</a:t>
            </a:r>
          </a:p>
          <a:p>
            <a:pPr defTabSz="914400">
              <a:spcBef>
                <a:spcPts val="1600"/>
              </a:spcBef>
              <a:buSzPct val="100000"/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F-measure (combination of Precision/Recall)</a:t>
            </a:r>
          </a:p>
        </p:txBody>
      </p:sp>
      <p:sp>
        <p:nvSpPr>
          <p:cNvPr id="525" name="Text Box 19"/>
          <p:cNvSpPr txBox="1"/>
          <p:nvPr/>
        </p:nvSpPr>
        <p:spPr>
          <a:xfrm>
            <a:off x="426719" y="2514600"/>
            <a:ext cx="844296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Standard Methodology from Information Retrieval:</a:t>
            </a:r>
          </a:p>
        </p:txBody>
      </p:sp>
      <p:sp>
        <p:nvSpPr>
          <p:cNvPr id="526" name="TextBox 5"/>
          <p:cNvSpPr txBox="1"/>
          <p:nvPr/>
        </p:nvSpPr>
        <p:spPr>
          <a:xfrm>
            <a:off x="6855388" y="6578424"/>
            <a:ext cx="200619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1"/>
      <p:bldP build="whole" bldLvl="1" animBg="1" rev="0" advAuto="0" spid="524" grpId="2"/>
      <p:bldP build="whole" bldLvl="1" animBg="1" rev="0" advAuto="0" spid="52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Recall</a:t>
            </a:r>
          </a:p>
        </p:txBody>
      </p:sp>
      <p:sp>
        <p:nvSpPr>
          <p:cNvPr id="529" name="Text Box 3"/>
          <p:cNvSpPr txBox="1"/>
          <p:nvPr/>
        </p:nvSpPr>
        <p:spPr>
          <a:xfrm>
            <a:off x="350519" y="1792288"/>
            <a:ext cx="844296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relevant information the system has extracted (coverage of system).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Basic idea:</a:t>
            </a:r>
          </a:p>
        </p:txBody>
      </p:sp>
      <p:sp>
        <p:nvSpPr>
          <p:cNvPr id="530" name="Text Box 4"/>
          <p:cNvSpPr txBox="1"/>
          <p:nvPr/>
        </p:nvSpPr>
        <p:spPr>
          <a:xfrm>
            <a:off x="457200" y="3581400"/>
            <a:ext cx="8001000" cy="990600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5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Recall = 	</a:t>
            </a:r>
            <a:r>
              <a:rPr u="sng"/>
              <a:t># of correct answers given by system     </a:t>
            </a:r>
            <a:endParaRPr u="sng"/>
          </a:p>
          <a:p>
            <a:pPr lvl="4" defTabSz="914400">
              <a:lnSpc>
                <a:spcPct val="5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total # of possible correct answers in text</a:t>
            </a:r>
          </a:p>
        </p:txBody>
      </p:sp>
      <p:sp>
        <p:nvSpPr>
          <p:cNvPr id="531" name="TextBox 4"/>
          <p:cNvSpPr txBox="1"/>
          <p:nvPr/>
        </p:nvSpPr>
        <p:spPr>
          <a:xfrm>
            <a:off x="6855388" y="6578424"/>
            <a:ext cx="200619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0" grpId="2"/>
      <p:bldP build="whole" bldLvl="1" animBg="1" rev="0" advAuto="0" spid="52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