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wholeTbl>
    <a:band2H>
      <a:tcTxStyle b="def" i="def"/>
      <a:tcStyle>
        <a:tcBdr/>
        <a:fill>
          <a:solidFill>
            <a:srgbClr val="E6E6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CACAFF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254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E6E6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E6E6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8CA"/>
          </a:solidFill>
        </a:fill>
      </a:tcStyle>
    </a:wholeTbl>
    <a:band2H>
      <a:tcTxStyle b="def" i="def"/>
      <a:tcStyle>
        <a:tcBdr/>
        <a:fill>
          <a:solidFill>
            <a:srgbClr val="E6EC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9" name="Shape 19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30"/>
            <a:ext cx="77724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4572000" y="584200"/>
            <a:ext cx="3890965" cy="1828800"/>
          </a:xfrm>
          <a:prstGeom prst="rect">
            <a:avLst/>
          </a:prstGeom>
        </p:spPr>
        <p:txBody>
          <a:bodyPr anchor="b"/>
          <a:lstStyle>
            <a:lvl1pPr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572000" y="3835400"/>
            <a:ext cx="3886200" cy="2235200"/>
          </a:xfrm>
          <a:prstGeom prst="rect">
            <a:avLst/>
          </a:prstGeom>
        </p:spPr>
        <p:txBody>
          <a:bodyPr/>
          <a:lstStyle>
            <a:lvl1pPr marL="0" indent="0" algn="ctr" defTabSz="914400">
              <a:spcBef>
                <a:spcPts val="900"/>
              </a:spcBef>
              <a:buSzTx/>
              <a:buFontTx/>
              <a:buNone/>
              <a:defRPr sz="2400">
                <a:latin typeface="+mj-lt"/>
                <a:ea typeface="+mj-ea"/>
                <a:cs typeface="+mj-cs"/>
                <a:sym typeface="Calibri"/>
              </a:defRPr>
            </a:lvl1pPr>
            <a:lvl2pPr marL="731519" indent="-274319" algn="ctr" defTabSz="914400">
              <a:spcBef>
                <a:spcPts val="900"/>
              </a:spcBef>
              <a:buFontTx/>
              <a:defRPr sz="2400">
                <a:latin typeface="+mj-lt"/>
                <a:ea typeface="+mj-ea"/>
                <a:cs typeface="+mj-cs"/>
                <a:sym typeface="Calibri"/>
              </a:defRPr>
            </a:lvl2pPr>
            <a:lvl3pPr marL="1074419" indent="-274319" algn="ctr" defTabSz="914400">
              <a:spcBef>
                <a:spcPts val="900"/>
              </a:spcBef>
              <a:buFontTx/>
              <a:defRPr sz="2400">
                <a:latin typeface="+mj-lt"/>
                <a:ea typeface="+mj-ea"/>
                <a:cs typeface="+mj-cs"/>
                <a:sym typeface="Calibri"/>
              </a:defRPr>
            </a:lvl3pPr>
            <a:lvl4pPr marL="1447800" indent="-304800" algn="ctr" defTabSz="914400">
              <a:spcBef>
                <a:spcPts val="900"/>
              </a:spcBef>
              <a:buFontTx/>
              <a:defRPr sz="2400">
                <a:latin typeface="+mj-lt"/>
                <a:ea typeface="+mj-ea"/>
                <a:cs typeface="+mj-cs"/>
                <a:sym typeface="Calibri"/>
              </a:defRPr>
            </a:lvl4pPr>
            <a:lvl5pPr marL="1790700" indent="-304800" algn="ctr" defTabSz="914400">
              <a:spcBef>
                <a:spcPts val="900"/>
              </a:spcBef>
              <a:buFontTx/>
              <a:defRPr sz="2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4572000" y="6450201"/>
            <a:ext cx="284371" cy="280799"/>
          </a:xfrm>
          <a:prstGeom prst="rect">
            <a:avLst/>
          </a:prstGeom>
        </p:spPr>
        <p:txBody>
          <a:bodyPr anchor="b"/>
          <a:lstStyle>
            <a:lvl1pPr algn="l">
              <a:defRPr sz="1400">
                <a:solidFill>
                  <a:srgbClr val="E7D19A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304800" y="1803400"/>
            <a:ext cx="8534400" cy="4445000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/>
          <p:nvPr>
            <p:ph type="title"/>
          </p:nvPr>
        </p:nvSpPr>
        <p:spPr>
          <a:xfrm>
            <a:off x="722312" y="4406901"/>
            <a:ext cx="7772401" cy="1362076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cap="all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1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 defTabSz="914400">
              <a:spcBef>
                <a:spcPts val="400"/>
              </a:spcBef>
              <a:buSzTx/>
              <a:buFontTx/>
              <a:buNone/>
              <a:defRPr sz="2000">
                <a:latin typeface="+mj-lt"/>
                <a:ea typeface="+mj-ea"/>
                <a:cs typeface="+mj-cs"/>
                <a:sym typeface="Calibri"/>
              </a:defRPr>
            </a:lvl1pPr>
            <a:lvl2pPr marL="0" indent="457200" defTabSz="914400">
              <a:spcBef>
                <a:spcPts val="400"/>
              </a:spcBef>
              <a:buSzTx/>
              <a:buFontTx/>
              <a:buNone/>
              <a:defRPr sz="2000">
                <a:latin typeface="+mj-lt"/>
                <a:ea typeface="+mj-ea"/>
                <a:cs typeface="+mj-cs"/>
                <a:sym typeface="Calibri"/>
              </a:defRPr>
            </a:lvl2pPr>
            <a:lvl3pPr marL="0" indent="914400" defTabSz="914400">
              <a:spcBef>
                <a:spcPts val="400"/>
              </a:spcBef>
              <a:buSzTx/>
              <a:buFontTx/>
              <a:buNone/>
              <a:defRPr sz="2000">
                <a:latin typeface="+mj-lt"/>
                <a:ea typeface="+mj-ea"/>
                <a:cs typeface="+mj-cs"/>
                <a:sym typeface="Calibri"/>
              </a:defRPr>
            </a:lvl3pPr>
            <a:lvl4pPr marL="0" indent="1371600" defTabSz="914400">
              <a:spcBef>
                <a:spcPts val="400"/>
              </a:spcBef>
              <a:buSzTx/>
              <a:buFontTx/>
              <a:buNone/>
              <a:defRPr sz="2000">
                <a:latin typeface="+mj-lt"/>
                <a:ea typeface="+mj-ea"/>
                <a:cs typeface="+mj-cs"/>
                <a:sym typeface="Calibri"/>
              </a:defRPr>
            </a:lvl4pPr>
            <a:lvl5pPr marL="0" indent="1828800" defTabSz="914400">
              <a:spcBef>
                <a:spcPts val="400"/>
              </a:spcBef>
              <a:buSzTx/>
              <a:buFontTx/>
              <a:buNone/>
              <a:defRPr sz="20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sz="half" idx="1"/>
          </p:nvPr>
        </p:nvSpPr>
        <p:spPr>
          <a:xfrm>
            <a:off x="304800" y="1752600"/>
            <a:ext cx="3810000" cy="4495800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Text"/>
          <p:cNvSpPr txBox="1"/>
          <p:nvPr>
            <p:ph type="title"/>
          </p:nvPr>
        </p:nvSpPr>
        <p:spPr>
          <a:xfrm>
            <a:off x="1295400" y="274639"/>
            <a:ext cx="7391400" cy="1143001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9" name="Body Level One…"/>
          <p:cNvSpPr txBox="1"/>
          <p:nvPr>
            <p:ph type="body" sz="quarter" idx="1"/>
          </p:nvPr>
        </p:nvSpPr>
        <p:spPr>
          <a:xfrm>
            <a:off x="304800" y="1535112"/>
            <a:ext cx="4040188" cy="639764"/>
          </a:xfrm>
          <a:prstGeom prst="rect">
            <a:avLst/>
          </a:prstGeom>
        </p:spPr>
        <p:txBody>
          <a:bodyPr anchor="b"/>
          <a:lstStyle>
            <a:lvl1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Calibri"/>
              </a:defRPr>
            </a:lvl1pPr>
            <a:lvl2pPr marL="0" indent="457200" defTabSz="91440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Calibri"/>
              </a:defRPr>
            </a:lvl2pPr>
            <a:lvl3pPr marL="0" indent="914400" defTabSz="91440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Calibri"/>
              </a:defRPr>
            </a:lvl3pPr>
            <a:lvl4pPr marL="0" indent="1371600" defTabSz="91440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Calibri"/>
              </a:defRPr>
            </a:lvl4pPr>
            <a:lvl5pPr marL="0" indent="1828800" defTabSz="91440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Text Placeholder 4"/>
          <p:cNvSpPr/>
          <p:nvPr>
            <p:ph type="body" sz="quarter" idx="21"/>
          </p:nvPr>
        </p:nvSpPr>
        <p:spPr>
          <a:xfrm>
            <a:off x="4492626" y="1535112"/>
            <a:ext cx="4041776" cy="639765"/>
          </a:xfrm>
          <a:prstGeom prst="rect">
            <a:avLst/>
          </a:prstGeom>
        </p:spPr>
        <p:txBody>
          <a:bodyPr anchor="b"/>
          <a:lstStyle/>
          <a:p>
            <a:pPr marL="0" indent="0" defTabSz="91440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31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9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Text"/>
          <p:cNvSpPr txBox="1"/>
          <p:nvPr>
            <p:ph type="title"/>
          </p:nvPr>
        </p:nvSpPr>
        <p:spPr>
          <a:xfrm>
            <a:off x="457218" y="1905000"/>
            <a:ext cx="3008315" cy="1162052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20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4" name="Body Level One…"/>
          <p:cNvSpPr txBox="1"/>
          <p:nvPr>
            <p:ph type="body" idx="1"/>
          </p:nvPr>
        </p:nvSpPr>
        <p:spPr>
          <a:xfrm>
            <a:off x="3575050" y="273309"/>
            <a:ext cx="5111750" cy="5853114"/>
          </a:xfrm>
          <a:prstGeom prst="rect">
            <a:avLst/>
          </a:prstGeom>
        </p:spPr>
        <p:txBody>
          <a:bodyPr/>
          <a:lstStyle>
            <a:lvl1pPr defTabSz="914400">
              <a:buClr>
                <a:srgbClr val="CC0000"/>
              </a:buClr>
              <a:buFont typeface="Times Roman"/>
              <a:defRPr>
                <a:latin typeface="+mj-lt"/>
                <a:ea typeface="+mj-ea"/>
                <a:cs typeface="+mj-cs"/>
                <a:sym typeface="Calibri"/>
              </a:defRPr>
            </a:lvl1pPr>
            <a:lvl2pPr marL="718457" indent="-261257" defTabSz="914400">
              <a:buClr>
                <a:srgbClr val="CC0000"/>
              </a:buClr>
              <a:buFont typeface="Times Roman"/>
              <a:defRPr>
                <a:latin typeface="+mj-lt"/>
                <a:ea typeface="+mj-ea"/>
                <a:cs typeface="+mj-cs"/>
                <a:sym typeface="Calibri"/>
              </a:defRPr>
            </a:lvl2pPr>
            <a:lvl3pPr marL="1104900" defTabSz="914400">
              <a:buClr>
                <a:srgbClr val="CC0000"/>
              </a:buClr>
              <a:buFont typeface="Times Roman"/>
              <a:defRPr>
                <a:latin typeface="+mj-lt"/>
                <a:ea typeface="+mj-ea"/>
                <a:cs typeface="+mj-cs"/>
                <a:sym typeface="Calibri"/>
              </a:defRPr>
            </a:lvl3pPr>
            <a:lvl4pPr marL="1508760" defTabSz="914400">
              <a:buClr>
                <a:srgbClr val="CC0000"/>
              </a:buClr>
              <a:buFont typeface="Times Roman"/>
              <a:defRPr>
                <a:latin typeface="+mj-lt"/>
                <a:ea typeface="+mj-ea"/>
                <a:cs typeface="+mj-cs"/>
                <a:sym typeface="Calibri"/>
              </a:defRPr>
            </a:lvl4pPr>
            <a:lvl5pPr marL="1851660" defTabSz="914400">
              <a:buClr>
                <a:srgbClr val="CC0000"/>
              </a:buClr>
              <a:buFont typeface="Times Roman"/>
              <a:defRPr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Text Placeholder 3"/>
          <p:cNvSpPr/>
          <p:nvPr>
            <p:ph type="body" sz="quarter" idx="21"/>
          </p:nvPr>
        </p:nvSpPr>
        <p:spPr>
          <a:xfrm>
            <a:off x="457218" y="3124202"/>
            <a:ext cx="3008315" cy="3001965"/>
          </a:xfrm>
          <a:prstGeom prst="rect">
            <a:avLst/>
          </a:prstGeom>
        </p:spPr>
        <p:txBody>
          <a:bodyPr/>
          <a:lstStyle/>
          <a:p>
            <a: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xfrm>
            <a:off x="1792288" y="4800601"/>
            <a:ext cx="5486401" cy="56674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20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4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5" name="Body Level One…"/>
          <p:cNvSpPr txBox="1"/>
          <p:nvPr>
            <p:ph type="body" sz="quarter" idx="1"/>
          </p:nvPr>
        </p:nvSpPr>
        <p:spPr>
          <a:xfrm>
            <a:off x="1792288" y="5367597"/>
            <a:ext cx="5486401" cy="804864"/>
          </a:xfrm>
          <a:prstGeom prst="rect">
            <a:avLst/>
          </a:prstGeom>
        </p:spPr>
        <p:txBody>
          <a:bodyPr/>
          <a:lstStyle>
            <a:lvl1pPr marL="0" indent="0" defTabSz="91440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1pPr>
            <a:lvl2pPr marL="0" indent="457200" defTabSz="91440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2pPr>
            <a:lvl3pPr marL="0" indent="914400" defTabSz="91440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3pPr>
            <a:lvl4pPr marL="0" indent="1371600" defTabSz="91440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4pPr>
            <a:lvl5pPr marL="0" indent="1828800" defTabSz="91440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6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le Text"/>
          <p:cNvSpPr txBox="1"/>
          <p:nvPr>
            <p:ph type="title"/>
          </p:nvPr>
        </p:nvSpPr>
        <p:spPr>
          <a:xfrm>
            <a:off x="1371600" y="381000"/>
            <a:ext cx="75438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4" name="Body Level One…"/>
          <p:cNvSpPr txBox="1"/>
          <p:nvPr>
            <p:ph type="body" sz="half" idx="1"/>
          </p:nvPr>
        </p:nvSpPr>
        <p:spPr>
          <a:xfrm>
            <a:off x="304800" y="1752602"/>
            <a:ext cx="7772400" cy="2171701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5" name="Text Placeholder 3"/>
          <p:cNvSpPr/>
          <p:nvPr>
            <p:ph type="body" sz="half" idx="21"/>
          </p:nvPr>
        </p:nvSpPr>
        <p:spPr>
          <a:xfrm>
            <a:off x="304800" y="4076703"/>
            <a:ext cx="7772400" cy="2171701"/>
          </a:xfrm>
          <a:prstGeom prst="rect">
            <a:avLst/>
          </a:prstGeom>
        </p:spPr>
        <p:txBody>
          <a:bodyPr/>
          <a:lstStyle/>
          <a:p>
            <a: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76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Text"/>
          <p:cNvSpPr txBox="1"/>
          <p:nvPr>
            <p:ph type="title"/>
          </p:nvPr>
        </p:nvSpPr>
        <p:spPr>
          <a:xfrm>
            <a:off x="1371600" y="508000"/>
            <a:ext cx="7467600" cy="990600"/>
          </a:xfrm>
          <a:prstGeom prst="rect">
            <a:avLst/>
          </a:prstGeom>
        </p:spPr>
        <p:txBody>
          <a:bodyPr anchor="b"/>
          <a:lstStyle>
            <a:lvl1pPr algn="l" defTabSz="914400">
              <a:defRPr b="1"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4" name="Body Level One…"/>
          <p:cNvSpPr txBox="1"/>
          <p:nvPr>
            <p:ph type="body" idx="1"/>
          </p:nvPr>
        </p:nvSpPr>
        <p:spPr>
          <a:xfrm>
            <a:off x="304800" y="1803400"/>
            <a:ext cx="6858000" cy="4445000"/>
          </a:xfrm>
          <a:prstGeom prst="rect">
            <a:avLst/>
          </a:prstGeom>
        </p:spPr>
        <p:txBody>
          <a:bodyPr/>
          <a:lstStyle>
            <a:lvl1pPr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1pPr>
            <a:lvl2pPr marL="7315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2pPr>
            <a:lvl3pPr marL="1074419" indent="-274319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3pPr>
            <a:lvl4pPr marL="14478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4pPr>
            <a:lvl5pPr marL="1790700" indent="-304800" defTabSz="914400">
              <a:spcBef>
                <a:spcPts val="500"/>
              </a:spcBef>
              <a:buClr>
                <a:srgbClr val="CC0000"/>
              </a:buClr>
              <a:buFont typeface="Times Roman"/>
              <a:defRPr sz="2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5" name="Slide Number"/>
          <p:cNvSpPr txBox="1"/>
          <p:nvPr>
            <p:ph type="sldNum" sz="quarter" idx="2"/>
          </p:nvPr>
        </p:nvSpPr>
        <p:spPr>
          <a:xfrm>
            <a:off x="304800" y="6273800"/>
            <a:ext cx="284371" cy="280799"/>
          </a:xfrm>
          <a:prstGeom prst="rect">
            <a:avLst/>
          </a:prstGeom>
        </p:spPr>
        <p:txBody>
          <a:bodyPr anchor="t"/>
          <a:lstStyle>
            <a:lvl1pPr algn="l">
              <a:defRPr sz="1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1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33" y="1535112"/>
            <a:ext cx="4041776" cy="639765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7" y="273049"/>
            <a:ext cx="3008315" cy="1162051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6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207" y="1435104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1"/>
            <a:ext cx="5486401" cy="56674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42"/>
            <a:ext cx="54864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192980"/>
            <a:ext cx="8229600" cy="4964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xight.com/" TargetMode="Externa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ranslate.bing.com" TargetMode="Externa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ample.com" TargetMode="Externa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900"/>
            </a:pPr>
            <a:r>
              <a:t>Information Extraction</a:t>
            </a:r>
            <a:br/>
            <a:r>
              <a:rPr sz="2100"/>
              <a:t>Lecture 2 – IE Scenario, Text Selection/Processing, </a:t>
            </a:r>
            <a:br>
              <a:rPr sz="2100"/>
            </a:br>
            <a:r>
              <a:rPr sz="2100"/>
              <a:t>Extraction of Closed &amp; Regular Sets</a:t>
            </a:r>
          </a:p>
        </p:txBody>
      </p:sp>
      <p:sp>
        <p:nvSpPr>
          <p:cNvPr id="202" name="Subtitle 2"/>
          <p:cNvSpPr txBox="1"/>
          <p:nvPr>
            <p:ph type="subTitle" sz="half" idx="1"/>
          </p:nvPr>
        </p:nvSpPr>
        <p:spPr>
          <a:xfrm>
            <a:off x="372731" y="3886206"/>
            <a:ext cx="8448580" cy="222974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CIS, LMU München</a:t>
            </a:r>
          </a:p>
          <a:p>
            <a:pPr>
              <a:lnSpc>
                <a:spcPct val="90000"/>
              </a:lnSpc>
            </a:pPr>
            <a:r>
              <a:t>Winter Semester 2022-2023</a:t>
            </a:r>
          </a:p>
          <a:p>
            <a:pPr>
              <a:lnSpc>
                <a:spcPct val="90000"/>
              </a:lnSpc>
            </a:pPr>
            <a:r>
              <a:t> </a:t>
            </a:r>
            <a:br/>
            <a:r>
              <a:t>Prof. Dr. Alexander Fraser, CIS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Rectangle 3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The Information Retrieval Cycle</a:t>
            </a:r>
          </a:p>
        </p:txBody>
      </p:sp>
      <p:grpSp>
        <p:nvGrpSpPr>
          <p:cNvPr id="250" name="Rectangle 3"/>
          <p:cNvGrpSpPr/>
          <p:nvPr/>
        </p:nvGrpSpPr>
        <p:grpSpPr>
          <a:xfrm>
            <a:off x="1447808" y="1244123"/>
            <a:ext cx="1279526" cy="650242"/>
            <a:chOff x="0" y="0"/>
            <a:chExt cx="1279525" cy="650240"/>
          </a:xfrm>
        </p:grpSpPr>
        <p:sp>
          <p:nvSpPr>
            <p:cNvPr id="248" name="Rectangle"/>
            <p:cNvSpPr/>
            <p:nvPr/>
          </p:nvSpPr>
          <p:spPr>
            <a:xfrm>
              <a:off x="0" y="51276"/>
              <a:ext cx="1279525" cy="547688"/>
            </a:xfrm>
            <a:prstGeom prst="rect">
              <a:avLst/>
            </a:prstGeom>
            <a:solidFill>
              <a:srgbClr val="66FF66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49" name="Source…"/>
            <p:cNvSpPr txBox="1"/>
            <p:nvPr/>
          </p:nvSpPr>
          <p:spPr>
            <a:xfrm>
              <a:off x="79202" y="0"/>
              <a:ext cx="1121121" cy="650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/>
              <a:r>
                <a:t>Source</a:t>
              </a:r>
            </a:p>
            <a:p>
              <a:pPr algn="ctr"/>
              <a:r>
                <a:t>Selection</a:t>
              </a:r>
            </a:p>
          </p:txBody>
        </p:sp>
      </p:grpSp>
      <p:grpSp>
        <p:nvGrpSpPr>
          <p:cNvPr id="253" name="Rectangle 5"/>
          <p:cNvGrpSpPr/>
          <p:nvPr/>
        </p:nvGrpSpPr>
        <p:grpSpPr>
          <a:xfrm>
            <a:off x="3810008" y="2971800"/>
            <a:ext cx="1279526" cy="547688"/>
            <a:chOff x="0" y="0"/>
            <a:chExt cx="1279525" cy="547687"/>
          </a:xfrm>
        </p:grpSpPr>
        <p:sp>
          <p:nvSpPr>
            <p:cNvPr id="251" name="Rectangle"/>
            <p:cNvSpPr/>
            <p:nvPr/>
          </p:nvSpPr>
          <p:spPr>
            <a:xfrm>
              <a:off x="0" y="0"/>
              <a:ext cx="1279525" cy="547688"/>
            </a:xfrm>
            <a:prstGeom prst="rect">
              <a:avLst/>
            </a:prstGeom>
            <a:solidFill>
              <a:srgbClr val="FF99CC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52" name="Search"/>
            <p:cNvSpPr txBox="1"/>
            <p:nvPr/>
          </p:nvSpPr>
          <p:spPr>
            <a:xfrm>
              <a:off x="201148" y="88423"/>
              <a:ext cx="877229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Search</a:t>
              </a:r>
            </a:p>
          </p:txBody>
        </p:sp>
      </p:grpSp>
      <p:grpSp>
        <p:nvGrpSpPr>
          <p:cNvPr id="256" name="Group 36"/>
          <p:cNvGrpSpPr/>
          <p:nvPr/>
        </p:nvGrpSpPr>
        <p:grpSpPr>
          <a:xfrm>
            <a:off x="3870328" y="2330454"/>
            <a:ext cx="1114745" cy="641351"/>
            <a:chOff x="0" y="0"/>
            <a:chExt cx="1114743" cy="641350"/>
          </a:xfrm>
        </p:grpSpPr>
        <p:sp>
          <p:nvSpPr>
            <p:cNvPr id="254" name="AutoShape 6"/>
            <p:cNvSpPr/>
            <p:nvPr/>
          </p:nvSpPr>
          <p:spPr>
            <a:xfrm>
              <a:off x="0" y="77787"/>
              <a:ext cx="579439" cy="56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55" name="Text Box 7"/>
            <p:cNvSpPr txBox="1"/>
            <p:nvPr/>
          </p:nvSpPr>
          <p:spPr>
            <a:xfrm>
              <a:off x="336232" y="0"/>
              <a:ext cx="778512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/>
              <a:r>
                <a:t>Query</a:t>
              </a:r>
            </a:p>
          </p:txBody>
        </p:sp>
      </p:grpSp>
      <p:grpSp>
        <p:nvGrpSpPr>
          <p:cNvPr id="259" name="Rectangle 9"/>
          <p:cNvGrpSpPr/>
          <p:nvPr/>
        </p:nvGrpSpPr>
        <p:grpSpPr>
          <a:xfrm>
            <a:off x="5029208" y="3810000"/>
            <a:ext cx="1279526" cy="547688"/>
            <a:chOff x="0" y="0"/>
            <a:chExt cx="1279525" cy="547687"/>
          </a:xfrm>
        </p:grpSpPr>
        <p:sp>
          <p:nvSpPr>
            <p:cNvPr id="257" name="Rectangle"/>
            <p:cNvSpPr/>
            <p:nvPr/>
          </p:nvSpPr>
          <p:spPr>
            <a:xfrm>
              <a:off x="0" y="0"/>
              <a:ext cx="1279525" cy="54768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58" name="Selection"/>
            <p:cNvSpPr txBox="1"/>
            <p:nvPr/>
          </p:nvSpPr>
          <p:spPr>
            <a:xfrm>
              <a:off x="79202" y="88423"/>
              <a:ext cx="112112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Selection</a:t>
              </a:r>
            </a:p>
          </p:txBody>
        </p:sp>
      </p:grpSp>
      <p:grpSp>
        <p:nvGrpSpPr>
          <p:cNvPr id="262" name="Group 37"/>
          <p:cNvGrpSpPr/>
          <p:nvPr/>
        </p:nvGrpSpPr>
        <p:grpSpPr>
          <a:xfrm>
            <a:off x="5089524" y="3168654"/>
            <a:ext cx="1781824" cy="641351"/>
            <a:chOff x="0" y="0"/>
            <a:chExt cx="1781822" cy="641350"/>
          </a:xfrm>
        </p:grpSpPr>
        <p:sp>
          <p:nvSpPr>
            <p:cNvPr id="260" name="AutoShape 10"/>
            <p:cNvSpPr/>
            <p:nvPr/>
          </p:nvSpPr>
          <p:spPr>
            <a:xfrm>
              <a:off x="0" y="77787"/>
              <a:ext cx="579438" cy="56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61" name="Text Box 11"/>
            <p:cNvSpPr txBox="1"/>
            <p:nvPr/>
          </p:nvSpPr>
          <p:spPr>
            <a:xfrm>
              <a:off x="442595" y="0"/>
              <a:ext cx="1339228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Ranked List</a:t>
              </a:r>
            </a:p>
          </p:txBody>
        </p:sp>
      </p:grpSp>
      <p:grpSp>
        <p:nvGrpSpPr>
          <p:cNvPr id="265" name="Rectangle 13"/>
          <p:cNvGrpSpPr/>
          <p:nvPr/>
        </p:nvGrpSpPr>
        <p:grpSpPr>
          <a:xfrm>
            <a:off x="6090762" y="4648200"/>
            <a:ext cx="1460673" cy="547688"/>
            <a:chOff x="0" y="0"/>
            <a:chExt cx="1460671" cy="547687"/>
          </a:xfrm>
        </p:grpSpPr>
        <p:sp>
          <p:nvSpPr>
            <p:cNvPr id="263" name="Rectangle"/>
            <p:cNvSpPr/>
            <p:nvPr/>
          </p:nvSpPr>
          <p:spPr>
            <a:xfrm>
              <a:off x="23501" y="0"/>
              <a:ext cx="1413670" cy="54768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64" name="Examination"/>
            <p:cNvSpPr txBox="1"/>
            <p:nvPr/>
          </p:nvSpPr>
          <p:spPr>
            <a:xfrm>
              <a:off x="0" y="88423"/>
              <a:ext cx="1460672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Examination</a:t>
              </a:r>
            </a:p>
          </p:txBody>
        </p:sp>
      </p:grpSp>
      <p:grpSp>
        <p:nvGrpSpPr>
          <p:cNvPr id="268" name="Group 38"/>
          <p:cNvGrpSpPr/>
          <p:nvPr/>
        </p:nvGrpSpPr>
        <p:grpSpPr>
          <a:xfrm>
            <a:off x="6308726" y="3962399"/>
            <a:ext cx="1790257" cy="685801"/>
            <a:chOff x="0" y="0"/>
            <a:chExt cx="1790256" cy="685799"/>
          </a:xfrm>
        </p:grpSpPr>
        <p:sp>
          <p:nvSpPr>
            <p:cNvPr id="266" name="AutoShape 14"/>
            <p:cNvSpPr/>
            <p:nvPr/>
          </p:nvSpPr>
          <p:spPr>
            <a:xfrm>
              <a:off x="0" y="122237"/>
              <a:ext cx="512763" cy="563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67" name="Text Box 15"/>
            <p:cNvSpPr txBox="1"/>
            <p:nvPr/>
          </p:nvSpPr>
          <p:spPr>
            <a:xfrm>
              <a:off x="410845" y="0"/>
              <a:ext cx="1379412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Documents</a:t>
              </a:r>
            </a:p>
          </p:txBody>
        </p:sp>
      </p:grpSp>
      <p:grpSp>
        <p:nvGrpSpPr>
          <p:cNvPr id="271" name="Rectangle 17"/>
          <p:cNvGrpSpPr/>
          <p:nvPr/>
        </p:nvGrpSpPr>
        <p:grpSpPr>
          <a:xfrm>
            <a:off x="7451732" y="5454651"/>
            <a:ext cx="1279526" cy="547689"/>
            <a:chOff x="0" y="0"/>
            <a:chExt cx="1279525" cy="547687"/>
          </a:xfrm>
        </p:grpSpPr>
        <p:sp>
          <p:nvSpPr>
            <p:cNvPr id="269" name="Rectangle"/>
            <p:cNvSpPr/>
            <p:nvPr/>
          </p:nvSpPr>
          <p:spPr>
            <a:xfrm>
              <a:off x="0" y="0"/>
              <a:ext cx="1279525" cy="547688"/>
            </a:xfrm>
            <a:prstGeom prst="rect">
              <a:avLst/>
            </a:prstGeom>
            <a:solidFill>
              <a:srgbClr val="66FF66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70" name="Delivery"/>
            <p:cNvSpPr txBox="1"/>
            <p:nvPr/>
          </p:nvSpPr>
          <p:spPr>
            <a:xfrm>
              <a:off x="149300" y="88423"/>
              <a:ext cx="980925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Delivery</a:t>
              </a:r>
            </a:p>
          </p:txBody>
        </p:sp>
      </p:grpSp>
      <p:grpSp>
        <p:nvGrpSpPr>
          <p:cNvPr id="274" name="Group 39"/>
          <p:cNvGrpSpPr/>
          <p:nvPr/>
        </p:nvGrpSpPr>
        <p:grpSpPr>
          <a:xfrm>
            <a:off x="7527927" y="4718051"/>
            <a:ext cx="1617219" cy="736600"/>
            <a:chOff x="0" y="0"/>
            <a:chExt cx="1617218" cy="736599"/>
          </a:xfrm>
        </p:grpSpPr>
        <p:sp>
          <p:nvSpPr>
            <p:cNvPr id="272" name="AutoShape 18"/>
            <p:cNvSpPr/>
            <p:nvPr/>
          </p:nvSpPr>
          <p:spPr>
            <a:xfrm>
              <a:off x="0" y="204787"/>
              <a:ext cx="563563" cy="53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73" name="Text Box 19"/>
            <p:cNvSpPr txBox="1"/>
            <p:nvPr/>
          </p:nvSpPr>
          <p:spPr>
            <a:xfrm>
              <a:off x="237807" y="0"/>
              <a:ext cx="1379412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Documents</a:t>
              </a:r>
            </a:p>
          </p:txBody>
        </p:sp>
      </p:grpSp>
      <p:grpSp>
        <p:nvGrpSpPr>
          <p:cNvPr id="277" name="Rectangle 21"/>
          <p:cNvGrpSpPr/>
          <p:nvPr/>
        </p:nvGrpSpPr>
        <p:grpSpPr>
          <a:xfrm>
            <a:off x="2476049" y="2082323"/>
            <a:ext cx="1407429" cy="650242"/>
            <a:chOff x="0" y="0"/>
            <a:chExt cx="1407427" cy="650240"/>
          </a:xfrm>
        </p:grpSpPr>
        <p:sp>
          <p:nvSpPr>
            <p:cNvPr id="275" name="Rectangle"/>
            <p:cNvSpPr/>
            <p:nvPr/>
          </p:nvSpPr>
          <p:spPr>
            <a:xfrm>
              <a:off x="13151" y="51276"/>
              <a:ext cx="1381126" cy="54768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76" name="Query…"/>
            <p:cNvSpPr txBox="1"/>
            <p:nvPr/>
          </p:nvSpPr>
          <p:spPr>
            <a:xfrm>
              <a:off x="0" y="0"/>
              <a:ext cx="1407428" cy="650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/>
              <a:r>
                <a:t>Query</a:t>
              </a:r>
            </a:p>
            <a:p>
              <a:pPr algn="ctr"/>
              <a:r>
                <a:t>Formulation</a:t>
              </a:r>
            </a:p>
          </p:txBody>
        </p:sp>
      </p:grpSp>
      <p:grpSp>
        <p:nvGrpSpPr>
          <p:cNvPr id="280" name="Group 35"/>
          <p:cNvGrpSpPr/>
          <p:nvPr/>
        </p:nvGrpSpPr>
        <p:grpSpPr>
          <a:xfrm>
            <a:off x="2727325" y="1492253"/>
            <a:ext cx="1459214" cy="641352"/>
            <a:chOff x="0" y="0"/>
            <a:chExt cx="1459212" cy="641350"/>
          </a:xfrm>
        </p:grpSpPr>
        <p:sp>
          <p:nvSpPr>
            <p:cNvPr id="278" name="AutoShape 22"/>
            <p:cNvSpPr/>
            <p:nvPr/>
          </p:nvSpPr>
          <p:spPr>
            <a:xfrm>
              <a:off x="0" y="77787"/>
              <a:ext cx="452438" cy="56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79" name="Text Box 23"/>
            <p:cNvSpPr txBox="1"/>
            <p:nvPr/>
          </p:nvSpPr>
          <p:spPr>
            <a:xfrm>
              <a:off x="326707" y="0"/>
              <a:ext cx="1132506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/>
              <a:r>
                <a:t>Resource</a:t>
              </a:r>
            </a:p>
          </p:txBody>
        </p:sp>
      </p:grpSp>
      <p:grpSp>
        <p:nvGrpSpPr>
          <p:cNvPr id="284" name="Group 40"/>
          <p:cNvGrpSpPr/>
          <p:nvPr/>
        </p:nvGrpSpPr>
        <p:grpSpPr>
          <a:xfrm>
            <a:off x="2534927" y="2681294"/>
            <a:ext cx="3578544" cy="2290129"/>
            <a:chOff x="0" y="0"/>
            <a:chExt cx="3578542" cy="2290127"/>
          </a:xfrm>
        </p:grpSpPr>
        <p:sp>
          <p:nvSpPr>
            <p:cNvPr id="281" name="Text Box 25"/>
            <p:cNvSpPr txBox="1"/>
            <p:nvPr/>
          </p:nvSpPr>
          <p:spPr>
            <a:xfrm>
              <a:off x="0" y="1550987"/>
              <a:ext cx="1888304" cy="739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 sz="1400"/>
              </a:pPr>
              <a:r>
                <a:t>query reformulation,</a:t>
              </a:r>
            </a:p>
            <a:p>
              <a:pPr>
                <a:defRPr i="1" sz="1400"/>
              </a:pPr>
              <a:r>
                <a:t>vocabulary learning,</a:t>
              </a:r>
            </a:p>
            <a:p>
              <a:pPr>
                <a:defRPr i="1" sz="1400"/>
              </a:pPr>
              <a:r>
                <a:t>relevance feedback</a:t>
              </a:r>
            </a:p>
          </p:txBody>
        </p:sp>
        <p:sp>
          <p:nvSpPr>
            <p:cNvPr id="282" name="AutoShape 26"/>
            <p:cNvSpPr/>
            <p:nvPr/>
          </p:nvSpPr>
          <p:spPr>
            <a:xfrm rot="10800000">
              <a:off x="644843" y="0"/>
              <a:ext cx="2933700" cy="224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83" name="AutoShape 27"/>
            <p:cNvSpPr/>
            <p:nvPr/>
          </p:nvSpPr>
          <p:spPr>
            <a:xfrm rot="10800000">
              <a:off x="644843" y="0"/>
              <a:ext cx="1849438" cy="140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0"/>
                    <a:pt x="21600" y="10800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288" name="Group 41"/>
          <p:cNvGrpSpPr/>
          <p:nvPr/>
        </p:nvGrpSpPr>
        <p:grpSpPr>
          <a:xfrm>
            <a:off x="2087570" y="1843090"/>
            <a:ext cx="4733926" cy="3950653"/>
            <a:chOff x="0" y="0"/>
            <a:chExt cx="4733925" cy="3950652"/>
          </a:xfrm>
        </p:grpSpPr>
        <p:sp>
          <p:nvSpPr>
            <p:cNvPr id="285" name="Text Box 29"/>
            <p:cNvSpPr txBox="1"/>
            <p:nvPr/>
          </p:nvSpPr>
          <p:spPr>
            <a:xfrm>
              <a:off x="123507" y="3643312"/>
              <a:ext cx="2010411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i="1" sz="1400"/>
              </a:lvl1pPr>
            </a:lstStyle>
            <a:p>
              <a:pPr/>
              <a:r>
                <a:t>source reselection</a:t>
              </a:r>
            </a:p>
          </p:txBody>
        </p:sp>
        <p:sp>
          <p:nvSpPr>
            <p:cNvPr id="286" name="AutoShape 33"/>
            <p:cNvSpPr/>
            <p:nvPr/>
          </p:nvSpPr>
          <p:spPr>
            <a:xfrm flipH="1" rot="5400000">
              <a:off x="576265" y="-576266"/>
              <a:ext cx="3581395" cy="4733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7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87" name="AutoShape 34"/>
            <p:cNvSpPr/>
            <p:nvPr/>
          </p:nvSpPr>
          <p:spPr>
            <a:xfrm flipH="1" rot="5400000">
              <a:off x="57135" y="-57136"/>
              <a:ext cx="3467130" cy="358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934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  <p:sp>
        <p:nvSpPr>
          <p:cNvPr id="289" name="TextBox 43"/>
          <p:cNvSpPr txBox="1"/>
          <p:nvPr/>
        </p:nvSpPr>
        <p:spPr>
          <a:xfrm>
            <a:off x="7615257" y="6617061"/>
            <a:ext cx="1105711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2" grpId="5"/>
      <p:bldP build="whole" bldLvl="1" animBg="1" rev="0" advAuto="0" spid="280" grpId="1"/>
      <p:bldP build="whole" bldLvl="1" animBg="1" rev="0" advAuto="0" spid="288" grpId="12"/>
      <p:bldP build="whole" bldLvl="1" animBg="1" rev="0" advAuto="0" spid="284" grpId="11"/>
      <p:bldP build="whole" bldLvl="1" animBg="1" rev="0" advAuto="0" spid="256" grpId="3"/>
      <p:bldP build="whole" bldLvl="1" animBg="1" rev="0" advAuto="0" spid="277" grpId="2"/>
      <p:bldP build="whole" bldLvl="1" animBg="1" rev="0" advAuto="0" spid="253" grpId="4"/>
      <p:bldP build="whole" bldLvl="1" animBg="1" rev="0" advAuto="0" spid="274" grpId="9"/>
      <p:bldP build="whole" bldLvl="1" animBg="1" rev="0" advAuto="0" spid="271" grpId="10"/>
      <p:bldP build="whole" bldLvl="1" animBg="1" rev="0" advAuto="0" spid="265" grpId="8"/>
      <p:bldP build="whole" bldLvl="1" animBg="1" rev="0" advAuto="0" spid="268" grpId="7"/>
      <p:bldP build="whole" bldLvl="1" animBg="1" rev="0" advAuto="0" spid="259" grpId="6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IR Test Collections</a:t>
            </a:r>
          </a:p>
        </p:txBody>
      </p:sp>
      <p:sp>
        <p:nvSpPr>
          <p:cNvPr id="292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Three components of a test collection: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Collection of documents (corpus)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Set of information needs (topics)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Sets of documents that satisfy the information needs (relevance judgments)</a:t>
            </a:r>
          </a:p>
          <a:p>
            <a:pPr>
              <a:lnSpc>
                <a:spcPct val="90000"/>
              </a:lnSpc>
            </a:pPr>
            <a:r>
              <a:t>Metrics for assessing “performance”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Precision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Recall</a:t>
            </a:r>
          </a:p>
          <a:p>
            <a:pPr lvl="1" marL="742950" indent="-285750">
              <a:lnSpc>
                <a:spcPct val="90000"/>
              </a:lnSpc>
              <a:spcBef>
                <a:spcPts val="600"/>
              </a:spcBef>
              <a:defRPr sz="2800"/>
            </a:pPr>
            <a:r>
              <a:t>Other measures derived therefrom (e.g., F1)</a:t>
            </a:r>
          </a:p>
        </p:txBody>
      </p:sp>
      <p:sp>
        <p:nvSpPr>
          <p:cNvPr id="293" name="TextBox 3"/>
          <p:cNvSpPr txBox="1"/>
          <p:nvPr/>
        </p:nvSpPr>
        <p:spPr>
          <a:xfrm>
            <a:off x="7615257" y="6617061"/>
            <a:ext cx="1105711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Where do they come from?</a:t>
            </a:r>
          </a:p>
        </p:txBody>
      </p:sp>
      <p:sp>
        <p:nvSpPr>
          <p:cNvPr id="296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TREC = Text REtrieval Conferences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Series of annual evaluations, started in 1992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Organized into “tracks”</a:t>
            </a:r>
          </a:p>
          <a:p>
            <a:pPr/>
            <a:r>
              <a:t>Test collections are formed by “pooling”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Gather results from all participants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Corpus/topics/judgments can be reused</a:t>
            </a:r>
          </a:p>
        </p:txBody>
      </p:sp>
      <p:sp>
        <p:nvSpPr>
          <p:cNvPr id="297" name="TextBox 3"/>
          <p:cNvSpPr txBox="1"/>
          <p:nvPr/>
        </p:nvSpPr>
        <p:spPr>
          <a:xfrm>
            <a:off x="7615257" y="6617061"/>
            <a:ext cx="1105711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Retrieval (IR)</a:t>
            </a:r>
          </a:p>
        </p:txBody>
      </p:sp>
      <p:sp>
        <p:nvSpPr>
          <p:cNvPr id="300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IMPORTANT ASSUMPTION: can substitute “document” for “information”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IR systems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Use statistical methods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Rely on frequency of words in query, document, collection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Retrieve complete documents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Return ranked lists of “hits” based on relevance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700"/>
            </a:pPr>
            <a:r>
              <a:t>Limitations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Answers information need indirectly</a:t>
            </a:r>
          </a:p>
          <a:p>
            <a:pPr lvl="1" marL="742950" indent="-285750">
              <a:lnSpc>
                <a:spcPct val="90000"/>
              </a:lnSpc>
              <a:spcBef>
                <a:spcPts val="500"/>
              </a:spcBef>
              <a:defRPr sz="2300"/>
            </a:pPr>
            <a:r>
              <a:t>Does not attempt to understand the “meaning” of user’s query or documents in the collection</a:t>
            </a:r>
          </a:p>
        </p:txBody>
      </p:sp>
      <p:sp>
        <p:nvSpPr>
          <p:cNvPr id="301" name="TextBox 3"/>
          <p:cNvSpPr txBox="1"/>
          <p:nvPr/>
        </p:nvSpPr>
        <p:spPr>
          <a:xfrm>
            <a:off x="7228887" y="6604182"/>
            <a:ext cx="16725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modified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0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Web Retrieval</a:t>
            </a:r>
          </a:p>
        </p:txBody>
      </p:sp>
      <p:sp>
        <p:nvSpPr>
          <p:cNvPr id="304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Traditional IR came out of the library sciences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Web search engines aren't only used like this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Broder (2002) defined a taxonomy of web search engine requests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Informational (traditional IR)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When was Martin Luther King, Jr. assassinated?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Tourist attractions in Munich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Navigational (usually, want a website)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Deutsche Bahn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CIS, Uni Muenchen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Transactional (want to do something)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Buy Lady Gaga Pokerface mp3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Download Lady Gaga Pokerface (not that I am saying you would do this, for reasons of legality, or taste for that matter)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Order new Harry Potter book</a:t>
            </a:r>
          </a:p>
        </p:txBody>
      </p:sp>
      <p:sp>
        <p:nvSpPr>
          <p:cNvPr id="305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Web Retrieval</a:t>
            </a:r>
          </a:p>
        </p:txBody>
      </p:sp>
      <p:sp>
        <p:nvSpPr>
          <p:cNvPr id="308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Jansen et al (2007) studied 1.5 M queries</a:t>
            </a: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</a:p>
          <a:p>
            <a:pPr lvl="1" marL="742950" indent="-285750">
              <a:spcBef>
                <a:spcPts val="600"/>
              </a:spcBef>
              <a:defRPr sz="2800"/>
            </a:pPr>
            <a:r>
              <a:t>Note that this probably doesn't capture the original intent well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Informational may often require extensive reformulation of queries</a:t>
            </a:r>
          </a:p>
        </p:txBody>
      </p:sp>
      <p:sp>
        <p:nvSpPr>
          <p:cNvPr id="309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310" name="Table 5"/>
          <p:cNvGraphicFramePr/>
          <p:nvPr/>
        </p:nvGraphicFramePr>
        <p:xfrm>
          <a:off x="1408090" y="2491734"/>
          <a:ext cx="6096001" cy="181356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0"/>
                <a:gridCol w="3048000"/>
              </a:tblGrid>
              <a:tr h="67056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900">
                          <a:solidFill>
                            <a:srgbClr val="FFFFFF"/>
                          </a:solidFill>
                        </a:rPr>
                        <a:t>Type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900">
                          <a:solidFill>
                            <a:srgbClr val="FFFFFF"/>
                          </a:solidFill>
                        </a:rPr>
                        <a:t>Percentage of All Queries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/>
                        <a:t>Informational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900"/>
                        <a:t>81%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/>
                        <a:t>Navigational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900"/>
                        <a:t>10%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/>
                        <a:t>Transactional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900"/>
                        <a:t>  9%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 (IE)</a:t>
            </a:r>
          </a:p>
        </p:txBody>
      </p:sp>
      <p:sp>
        <p:nvSpPr>
          <p:cNvPr id="313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Information Extraction is very different from Information Retrieval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Convert documents to zero or more database entries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Usually process entire corpus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Once you have the database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Analyst can do further manual analysis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Automatic analysis ("data mining")</a:t>
            </a:r>
          </a:p>
          <a:p>
            <a:pPr lvl="1" marL="742950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Can also be presented to end-user in a specialized browsing or search interface</a:t>
            </a:r>
          </a:p>
          <a:p>
            <a:pPr lvl="2" marL="1143000" indent="-228600">
              <a:lnSpc>
                <a:spcPct val="80000"/>
              </a:lnSpc>
              <a:spcBef>
                <a:spcPts val="500"/>
              </a:spcBef>
              <a:defRPr sz="2200"/>
            </a:pPr>
            <a:r>
              <a:t>For instance, concert listings crawled from music club websites (Tourfilter, Songkick, etc)</a:t>
            </a:r>
          </a:p>
        </p:txBody>
      </p:sp>
      <p:sp>
        <p:nvSpPr>
          <p:cNvPr id="314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 (IE)</a:t>
            </a:r>
          </a:p>
        </p:txBody>
      </p:sp>
      <p:sp>
        <p:nvSpPr>
          <p:cNvPr id="317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 marL="332613" indent="-332613" defTabSz="443484">
              <a:lnSpc>
                <a:spcPct val="72000"/>
              </a:lnSpc>
              <a:spcBef>
                <a:spcPts val="600"/>
              </a:spcBef>
              <a:defRPr sz="2619"/>
            </a:pPr>
            <a:r>
              <a:t>IE systems</a:t>
            </a: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  <a:r>
              <a:t>Identify documents of a specific type</a:t>
            </a: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  <a:r>
              <a:t>Extract information according to pre-defined templates</a:t>
            </a: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  <a:r>
              <a:t>Place the information into frame-like database records</a:t>
            </a: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</a:p>
          <a:p>
            <a:pPr marL="332613" indent="-332613" defTabSz="443484">
              <a:lnSpc>
                <a:spcPct val="72000"/>
              </a:lnSpc>
              <a:spcBef>
                <a:spcPts val="600"/>
              </a:spcBef>
              <a:defRPr sz="2619"/>
            </a:pPr>
            <a:r>
              <a:t>Templates = sort of like pre-defined questions</a:t>
            </a:r>
          </a:p>
          <a:p>
            <a:pPr marL="332613" indent="-332613" defTabSz="443484">
              <a:lnSpc>
                <a:spcPct val="72000"/>
              </a:lnSpc>
              <a:spcBef>
                <a:spcPts val="600"/>
              </a:spcBef>
              <a:defRPr sz="2619"/>
            </a:pPr>
            <a:r>
              <a:t>Extracted information = answers</a:t>
            </a:r>
          </a:p>
          <a:p>
            <a:pPr marL="332613" indent="-332613" defTabSz="443484">
              <a:lnSpc>
                <a:spcPct val="72000"/>
              </a:lnSpc>
              <a:spcBef>
                <a:spcPts val="600"/>
              </a:spcBef>
              <a:defRPr sz="2619"/>
            </a:pPr>
            <a:r>
              <a:t>Limitations</a:t>
            </a: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  <a:r>
              <a:t>Templates are domain dependent and not easily portable</a:t>
            </a:r>
          </a:p>
          <a:p>
            <a:pPr lvl="1" marL="720661" indent="-277177" defTabSz="443484">
              <a:lnSpc>
                <a:spcPct val="72000"/>
              </a:lnSpc>
              <a:spcBef>
                <a:spcPts val="500"/>
              </a:spcBef>
              <a:defRPr sz="2231"/>
            </a:pPr>
            <a:r>
              <a:t>One size does not fit all!</a:t>
            </a:r>
          </a:p>
        </p:txBody>
      </p:sp>
      <p:sp>
        <p:nvSpPr>
          <p:cNvPr id="318" name="Text Box 4"/>
          <p:cNvSpPr txBox="1"/>
          <p:nvPr/>
        </p:nvSpPr>
        <p:spPr>
          <a:xfrm>
            <a:off x="2636520" y="2819399"/>
            <a:ext cx="2009179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Weather disaster:</a:t>
            </a:r>
          </a:p>
        </p:txBody>
      </p:sp>
      <p:sp>
        <p:nvSpPr>
          <p:cNvPr id="319" name="Text Box 5"/>
          <p:cNvSpPr txBox="1"/>
          <p:nvPr/>
        </p:nvSpPr>
        <p:spPr>
          <a:xfrm>
            <a:off x="4906646" y="2832100"/>
            <a:ext cx="1075802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Type</a:t>
            </a:r>
          </a:p>
          <a:p>
            <a:pPr/>
            <a:r>
              <a:t>Date</a:t>
            </a:r>
          </a:p>
          <a:p>
            <a:pPr/>
            <a:r>
              <a:t>Location</a:t>
            </a:r>
          </a:p>
        </p:txBody>
      </p:sp>
      <p:sp>
        <p:nvSpPr>
          <p:cNvPr id="320" name="Text Box 6"/>
          <p:cNvSpPr txBox="1"/>
          <p:nvPr/>
        </p:nvSpPr>
        <p:spPr>
          <a:xfrm>
            <a:off x="6105212" y="2832100"/>
            <a:ext cx="1103373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Damage</a:t>
            </a:r>
          </a:p>
          <a:p>
            <a:pPr/>
            <a:r>
              <a:t>Deaths</a:t>
            </a:r>
          </a:p>
          <a:p>
            <a:pPr/>
            <a:r>
              <a:t>...</a:t>
            </a:r>
          </a:p>
        </p:txBody>
      </p:sp>
      <p:sp>
        <p:nvSpPr>
          <p:cNvPr id="321" name="Rectangle 7"/>
          <p:cNvSpPr/>
          <p:nvPr/>
        </p:nvSpPr>
        <p:spPr>
          <a:xfrm>
            <a:off x="2590807" y="2819399"/>
            <a:ext cx="4672885" cy="966991"/>
          </a:xfrm>
          <a:prstGeom prst="rect">
            <a:avLst/>
          </a:prstGeom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22" name="TextBox 7"/>
          <p:cNvSpPr txBox="1"/>
          <p:nvPr/>
        </p:nvSpPr>
        <p:spPr>
          <a:xfrm>
            <a:off x="7280401" y="6617061"/>
            <a:ext cx="16725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modified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Question answering</a:t>
            </a:r>
          </a:p>
        </p:txBody>
      </p:sp>
      <p:sp>
        <p:nvSpPr>
          <p:cNvPr id="325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/>
            </a:pPr>
            <a:r>
              <a:t>Question answering can be loosely viewed as "just-in-time" Information Extraction</a:t>
            </a:r>
          </a:p>
          <a:p>
            <a:pPr lvl="1" marL="742950" indent="-285750">
              <a:spcBef>
                <a:spcPts val="600"/>
              </a:spcBef>
              <a:defRPr sz="2400"/>
            </a:pPr>
          </a:p>
          <a:p>
            <a:pPr lvl="1" marL="742950" indent="-285750">
              <a:spcBef>
                <a:spcPts val="500"/>
              </a:spcBef>
              <a:defRPr sz="2400"/>
            </a:pPr>
            <a:r>
              <a:t>Some question types are easy to think of as IE templates, but some are not</a:t>
            </a:r>
          </a:p>
        </p:txBody>
      </p:sp>
      <p:sp>
        <p:nvSpPr>
          <p:cNvPr id="326" name="Text Box 4"/>
          <p:cNvSpPr txBox="1"/>
          <p:nvPr/>
        </p:nvSpPr>
        <p:spPr>
          <a:xfrm>
            <a:off x="3785866" y="3609976"/>
            <a:ext cx="4651795" cy="1209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4" tIns="45714" rIns="45714" bIns="45714">
            <a:spAutoFit/>
          </a:bodyPr>
          <a:lstStyle/>
          <a:p>
            <a:pPr/>
            <a:r>
              <a:t>Who discovered Oxygen?</a:t>
            </a:r>
          </a:p>
          <a:p>
            <a:pPr/>
            <a:r>
              <a:t>When did Hawaii become a state?</a:t>
            </a:r>
          </a:p>
          <a:p>
            <a:pPr/>
            <a:r>
              <a:t>Where is Ayer’s Rock located?</a:t>
            </a:r>
          </a:p>
          <a:p>
            <a:pPr/>
            <a:r>
              <a:t>What team won the World Series in 1992?</a:t>
            </a:r>
          </a:p>
        </p:txBody>
      </p:sp>
      <p:sp>
        <p:nvSpPr>
          <p:cNvPr id="327" name="Text Box 6"/>
          <p:cNvSpPr txBox="1"/>
          <p:nvPr/>
        </p:nvSpPr>
        <p:spPr>
          <a:xfrm>
            <a:off x="3785871" y="4826005"/>
            <a:ext cx="5288483" cy="650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4" tIns="45714" rIns="45714" bIns="45714">
            <a:spAutoFit/>
          </a:bodyPr>
          <a:lstStyle/>
          <a:p>
            <a:pPr/>
            <a:r>
              <a:t>What countries export oil?</a:t>
            </a:r>
          </a:p>
          <a:p>
            <a:pPr/>
            <a:r>
              <a:t>Name U.S. cities that have a “Shubert” theater.</a:t>
            </a:r>
          </a:p>
        </p:txBody>
      </p:sp>
      <p:sp>
        <p:nvSpPr>
          <p:cNvPr id="328" name="Text Box 7"/>
          <p:cNvSpPr txBox="1"/>
          <p:nvPr/>
        </p:nvSpPr>
        <p:spPr>
          <a:xfrm>
            <a:off x="3785866" y="5562605"/>
            <a:ext cx="2743744" cy="650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4" tIns="45714" rIns="45714" bIns="45714">
            <a:spAutoFit/>
          </a:bodyPr>
          <a:lstStyle/>
          <a:p>
            <a:pPr/>
            <a:r>
              <a:t>Who is Aaron Copland?</a:t>
            </a:r>
          </a:p>
          <a:p>
            <a:pPr/>
            <a:r>
              <a:t>What is a quasar?</a:t>
            </a:r>
          </a:p>
        </p:txBody>
      </p:sp>
      <p:sp>
        <p:nvSpPr>
          <p:cNvPr id="329" name="Text Box 8"/>
          <p:cNvSpPr txBox="1"/>
          <p:nvPr/>
        </p:nvSpPr>
        <p:spPr>
          <a:xfrm>
            <a:off x="2367112" y="3962399"/>
            <a:ext cx="1173917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“Factoid”</a:t>
            </a:r>
          </a:p>
        </p:txBody>
      </p:sp>
      <p:sp>
        <p:nvSpPr>
          <p:cNvPr id="330" name="Text Box 9"/>
          <p:cNvSpPr txBox="1"/>
          <p:nvPr/>
        </p:nvSpPr>
        <p:spPr>
          <a:xfrm>
            <a:off x="2766110" y="4965699"/>
            <a:ext cx="64706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“List”</a:t>
            </a:r>
          </a:p>
        </p:txBody>
      </p:sp>
      <p:sp>
        <p:nvSpPr>
          <p:cNvPr id="331" name="Text Box 11"/>
          <p:cNvSpPr txBox="1"/>
          <p:nvPr/>
        </p:nvSpPr>
        <p:spPr>
          <a:xfrm>
            <a:off x="2022422" y="5683248"/>
            <a:ext cx="136322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“Definition”</a:t>
            </a:r>
          </a:p>
        </p:txBody>
      </p:sp>
      <p:sp>
        <p:nvSpPr>
          <p:cNvPr id="332" name="TextBox 11"/>
          <p:cNvSpPr txBox="1"/>
          <p:nvPr/>
        </p:nvSpPr>
        <p:spPr>
          <a:xfrm>
            <a:off x="7615257" y="6617061"/>
            <a:ext cx="1105711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An Example</a:t>
            </a:r>
          </a:p>
        </p:txBody>
      </p:sp>
      <p:sp>
        <p:nvSpPr>
          <p:cNvPr id="335" name="Text Box 3"/>
          <p:cNvSpPr txBox="1"/>
          <p:nvPr/>
        </p:nvSpPr>
        <p:spPr>
          <a:xfrm>
            <a:off x="772732" y="1582996"/>
            <a:ext cx="7699420" cy="1497966"/>
          </a:xfrm>
          <a:prstGeom prst="rect">
            <a:avLst/>
          </a:prstGeom>
          <a:ln>
            <a:solidFill>
              <a:srgbClr val="000066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66"/>
                </a:solidFill>
              </a:defRPr>
            </a:pPr>
            <a:r>
              <a:t>But many foreign investors remain sceptical, and western governments are withholding aid because of the Slorc's dismal human rights record and the continued detention of </a:t>
            </a:r>
            <a:r>
              <a:rPr u="sng"/>
              <a:t>Ms Aung San Suu Kyi</a:t>
            </a:r>
            <a:r>
              <a:t>, the opposition leader who </a:t>
            </a:r>
            <a:r>
              <a:rPr>
                <a:solidFill>
                  <a:srgbClr val="FF0000"/>
                </a:solidFill>
              </a:rPr>
              <a:t>won</a:t>
            </a:r>
            <a:r>
              <a:t> the </a:t>
            </a:r>
            <a:r>
              <a:rPr>
                <a:solidFill>
                  <a:srgbClr val="FF0000"/>
                </a:solidFill>
              </a:rPr>
              <a:t>Nobel Peace Prize</a:t>
            </a:r>
            <a:r>
              <a:t> in </a:t>
            </a:r>
            <a:r>
              <a:rPr>
                <a:solidFill>
                  <a:srgbClr val="FF0000"/>
                </a:solidFill>
              </a:rPr>
              <a:t>1991</a:t>
            </a:r>
            <a:r>
              <a:t>.</a:t>
            </a:r>
          </a:p>
        </p:txBody>
      </p:sp>
      <p:sp>
        <p:nvSpPr>
          <p:cNvPr id="336" name="Text Box 4"/>
          <p:cNvSpPr txBox="1"/>
          <p:nvPr/>
        </p:nvSpPr>
        <p:spPr>
          <a:xfrm>
            <a:off x="772731" y="3115234"/>
            <a:ext cx="7685470" cy="1497966"/>
          </a:xfrm>
          <a:prstGeom prst="rect">
            <a:avLst/>
          </a:prstGeom>
          <a:ln>
            <a:solidFill>
              <a:srgbClr val="000066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66"/>
                </a:solidFill>
              </a:defRPr>
            </a:pPr>
            <a:r>
              <a:t>The military junta took power in 1988 as pro-democracy demonstrations were sweeping the country. It held elections in 1990, but has ignored their result. It has kept the </a:t>
            </a:r>
            <a:r>
              <a:rPr>
                <a:solidFill>
                  <a:srgbClr val="FF0000"/>
                </a:solidFill>
              </a:rPr>
              <a:t>1991 Nobel peace prize winner</a:t>
            </a:r>
            <a:r>
              <a:t>, </a:t>
            </a:r>
            <a:r>
              <a:rPr u="sng"/>
              <a:t>Aung San Suu Kyi</a:t>
            </a:r>
            <a:r>
              <a:t> - leader of the opposition party which won a landslide victory in the poll - under house arrest since July 1989.</a:t>
            </a:r>
          </a:p>
        </p:txBody>
      </p:sp>
      <p:sp>
        <p:nvSpPr>
          <p:cNvPr id="337" name="Text Box 5"/>
          <p:cNvSpPr txBox="1"/>
          <p:nvPr/>
        </p:nvSpPr>
        <p:spPr>
          <a:xfrm>
            <a:off x="772731" y="4936525"/>
            <a:ext cx="7685470" cy="1777366"/>
          </a:xfrm>
          <a:prstGeom prst="rect">
            <a:avLst/>
          </a:prstGeom>
          <a:ln>
            <a:solidFill>
              <a:srgbClr val="000066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66"/>
                </a:solidFill>
              </a:defRPr>
            </a:pPr>
            <a:r>
              <a:t>The regime, which is also engaged in a battle with insurgents near its eastern border with Thailand, ignored a 1990 election victory by an opposition party and is detaining its leader, </a:t>
            </a:r>
            <a:r>
              <a:rPr u="sng"/>
              <a:t>Ms Aung San Suu Kyi</a:t>
            </a:r>
            <a:r>
              <a:t>, who was awarded the </a:t>
            </a:r>
            <a:r>
              <a:rPr>
                <a:solidFill>
                  <a:srgbClr val="FF0000"/>
                </a:solidFill>
              </a:rPr>
              <a:t>1991 Nobel Peace Prize</a:t>
            </a:r>
            <a: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338" name="Text Box 6"/>
          <p:cNvSpPr txBox="1"/>
          <p:nvPr/>
        </p:nvSpPr>
        <p:spPr>
          <a:xfrm>
            <a:off x="1644341" y="1038378"/>
            <a:ext cx="5130935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 u="sng">
                <a:solidFill>
                  <a:srgbClr val="000066"/>
                </a:solidFill>
              </a:defRPr>
            </a:pPr>
            <a:r>
              <a:t>Who</a:t>
            </a:r>
            <a:r>
              <a:rPr u="none"/>
              <a:t> won the Nobel Peace Prize in 1991?</a:t>
            </a:r>
          </a:p>
        </p:txBody>
      </p:sp>
      <p:sp>
        <p:nvSpPr>
          <p:cNvPr id="339" name="TextBox 7"/>
          <p:cNvSpPr txBox="1"/>
          <p:nvPr/>
        </p:nvSpPr>
        <p:spPr>
          <a:xfrm>
            <a:off x="7615257" y="6617061"/>
            <a:ext cx="1105711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Administravia I</a:t>
            </a:r>
          </a:p>
        </p:txBody>
      </p:sp>
      <p:sp>
        <p:nvSpPr>
          <p:cNvPr id="205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 marL="332613" indent="-332613" defTabSz="443484">
              <a:defRPr b="1" sz="3104"/>
            </a:pPr>
            <a:r>
              <a:t>Please check LSF</a:t>
            </a:r>
            <a:r>
              <a:rPr b="0"/>
              <a:t> to make sure you are registered </a:t>
            </a:r>
            <a:endParaRPr b="0"/>
          </a:p>
          <a:p>
            <a:pPr lvl="1" marL="720661" indent="-277177" defTabSz="443484">
              <a:spcBef>
                <a:spcPts val="600"/>
              </a:spcBef>
              <a:defRPr sz="2716"/>
            </a:pPr>
            <a:r>
              <a:t>Note that CIS students need to be registered for BOTH the Vorlesung and the Seminar (two registrations!)</a:t>
            </a:r>
          </a:p>
          <a:p>
            <a:pPr marL="332613" indent="-332613" defTabSz="443484">
              <a:defRPr sz="3104"/>
            </a:pPr>
            <a:r>
              <a:t>Later in the semester you will  have to register yourself in LSF for the Klausur (and to get a grade in the Seminar)</a:t>
            </a:r>
          </a:p>
          <a:p>
            <a:pPr lvl="1" marL="720661" indent="-277177" defTabSz="443484">
              <a:spcBef>
                <a:spcPts val="600"/>
              </a:spcBef>
              <a:defRPr sz="2716"/>
            </a:pPr>
            <a:r>
              <a:t>Two "Klausur" registrations if you need both grades (most CISlers)</a:t>
            </a:r>
          </a:p>
        </p:txBody>
      </p:sp>
      <p:sp>
        <p:nvSpPr>
          <p:cNvPr id="206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Rectangle 2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Central Idea of Factoid QA</a:t>
            </a:r>
          </a:p>
        </p:txBody>
      </p:sp>
      <p:sp>
        <p:nvSpPr>
          <p:cNvPr id="342" name="Rectangle 3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Determine the semantic type of the expected answer</a:t>
            </a:r>
          </a:p>
          <a:p>
            <a:pPr/>
          </a:p>
          <a:p>
            <a:pPr/>
            <a:r>
              <a:t>Retrieve documents that have keywords from the question</a:t>
            </a:r>
          </a:p>
          <a:p>
            <a:pPr/>
          </a:p>
          <a:p>
            <a:pPr/>
            <a:r>
              <a:t>Look for named-entities of the proper type near keywords</a:t>
            </a:r>
          </a:p>
        </p:txBody>
      </p:sp>
      <p:sp>
        <p:nvSpPr>
          <p:cNvPr id="343" name="Text Box 4"/>
          <p:cNvSpPr txBox="1"/>
          <p:nvPr/>
        </p:nvSpPr>
        <p:spPr>
          <a:xfrm>
            <a:off x="2061845" y="2293965"/>
            <a:ext cx="5913572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“Who won the Nobel Peace Prize in 1991?” is looking</a:t>
            </a:r>
          </a:p>
          <a:p>
            <a:pPr/>
            <a:r>
              <a:t> for a PERSON</a:t>
            </a:r>
          </a:p>
        </p:txBody>
      </p:sp>
      <p:sp>
        <p:nvSpPr>
          <p:cNvPr id="344" name="Text Box 5"/>
          <p:cNvSpPr txBox="1"/>
          <p:nvPr/>
        </p:nvSpPr>
        <p:spPr>
          <a:xfrm>
            <a:off x="2061844" y="3868634"/>
            <a:ext cx="6537962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Retrieve documents that have the keywords “won”, “Nobel Peace Prize”, and “1991”</a:t>
            </a:r>
          </a:p>
        </p:txBody>
      </p:sp>
      <p:sp>
        <p:nvSpPr>
          <p:cNvPr id="345" name="Text Box 6"/>
          <p:cNvSpPr txBox="1"/>
          <p:nvPr/>
        </p:nvSpPr>
        <p:spPr>
          <a:xfrm>
            <a:off x="2087602" y="5689925"/>
            <a:ext cx="653796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Look for a PERSON near the keywords “won”, “Nobel Peace Prize”, and “1991”</a:t>
            </a:r>
          </a:p>
        </p:txBody>
      </p:sp>
      <p:sp>
        <p:nvSpPr>
          <p:cNvPr id="346" name="TextBox 6"/>
          <p:cNvSpPr txBox="1"/>
          <p:nvPr/>
        </p:nvSpPr>
        <p:spPr>
          <a:xfrm>
            <a:off x="7615257" y="6617061"/>
            <a:ext cx="1105711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J. Lin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Structured Summarization</a:t>
            </a:r>
          </a:p>
        </p:txBody>
      </p:sp>
      <p:sp>
        <p:nvSpPr>
          <p:cNvPr id="349" name="Content Placeholder 2"/>
          <p:cNvSpPr txBox="1"/>
          <p:nvPr>
            <p:ph type="body" sz="half" idx="1"/>
          </p:nvPr>
        </p:nvSpPr>
        <p:spPr>
          <a:xfrm>
            <a:off x="457200" y="884957"/>
            <a:ext cx="8229600" cy="1840978"/>
          </a:xfrm>
          <a:prstGeom prst="rect">
            <a:avLst/>
          </a:prstGeom>
        </p:spPr>
        <p:txBody>
          <a:bodyPr/>
          <a:lstStyle/>
          <a:p>
            <a:pPr marL="329184" indent="-329184" defTabSz="438911">
              <a:spcBef>
                <a:spcPts val="400"/>
              </a:spcBef>
              <a:defRPr sz="1919"/>
            </a:pPr>
            <a:r>
              <a:t>Typical automatic summarization task is to take as input an article, and return a short text summary</a:t>
            </a:r>
          </a:p>
          <a:p>
            <a:pPr lvl="1" marL="713231" indent="-274320" defTabSz="438911">
              <a:spcBef>
                <a:spcPts val="300"/>
              </a:spcBef>
              <a:defRPr sz="1536"/>
            </a:pPr>
            <a:r>
              <a:t>Good systems often just choose sentences (reformulating sentences is difficult)</a:t>
            </a:r>
            <a:endParaRPr sz="2688"/>
          </a:p>
          <a:p>
            <a:pPr marL="329184" indent="-329184" defTabSz="438911">
              <a:spcBef>
                <a:spcPts val="400"/>
              </a:spcBef>
              <a:defRPr sz="1919"/>
            </a:pPr>
            <a:r>
              <a:t>A structured summarization task might be to take a company website, say,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www.inxight.com</a:t>
            </a:r>
            <a:r>
              <a:t>, and return something like this:</a:t>
            </a:r>
          </a:p>
        </p:txBody>
      </p:sp>
      <p:sp>
        <p:nvSpPr>
          <p:cNvPr id="350" name="TextBox 4"/>
          <p:cNvSpPr txBox="1"/>
          <p:nvPr/>
        </p:nvSpPr>
        <p:spPr>
          <a:xfrm>
            <a:off x="982172" y="2738814"/>
            <a:ext cx="7396743" cy="388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Company Name: Inxight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Founded:  	    1997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History:  		    Spun out from Xerox PARC Business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Focus:                 Information Discovery from Unstructured Data Sources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Industry Focus:   Enterprise, Government, Publishing, Pharma/Life Sciences,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			    Financial Services, OEM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Solutions:            Based on 20+ years of research at Xerox PARC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Customers:         300 global 2000 customers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Patents:  		    70 in information visualization, natural language processing,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			    information retrieval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Headquarters:     Sunnyvale, CA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Offices:  		    Sunnyvale, Minneapolis, New York, Washington DC, London, </a:t>
            </a:r>
          </a:p>
          <a:p>
            <a:pPr>
              <a:defRPr sz="20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			    Munich, Boston, Boulder, Antwerp</a:t>
            </a:r>
          </a:p>
        </p:txBody>
      </p:sp>
      <p:sp>
        <p:nvSpPr>
          <p:cNvPr id="351" name="TextBox 5"/>
          <p:cNvSpPr txBox="1"/>
          <p:nvPr/>
        </p:nvSpPr>
        <p:spPr>
          <a:xfrm>
            <a:off x="6945542" y="6629940"/>
            <a:ext cx="1936339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Originally from Hersey/Inxight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Non-traditional IE</a:t>
            </a:r>
          </a:p>
        </p:txBody>
      </p:sp>
      <p:sp>
        <p:nvSpPr>
          <p:cNvPr id="354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We discussed two other interesting IE scenarios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Question answering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Structured summarization</a:t>
            </a:r>
          </a:p>
          <a:p>
            <a:pPr/>
            <a:r>
              <a:t>There are many more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For instance, think about how information from IE can be used to improve Google queries and results 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As discussed in Sarawagi</a:t>
            </a:r>
          </a:p>
        </p:txBody>
      </p:sp>
      <p:sp>
        <p:nvSpPr>
          <p:cNvPr id="355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358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BFBFBF"/>
                </a:solidFill>
              </a:defRPr>
            </a:pPr>
            <a:r>
              <a:t>IE Scenario</a:t>
            </a:r>
          </a:p>
          <a:p>
            <a:pPr/>
            <a:r>
              <a:t>Source selection</a:t>
            </a:r>
          </a:p>
          <a:p>
            <a:pPr/>
            <a:r>
              <a:t>Tokenization and normalization</a:t>
            </a:r>
          </a:p>
          <a:p>
            <a:pPr/>
            <a:r>
              <a:t>Extraction of entities in closed and regular sets 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e.g., dates, country names</a:t>
            </a:r>
          </a:p>
        </p:txBody>
      </p:sp>
      <p:sp>
        <p:nvSpPr>
          <p:cNvPr id="359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Finding the Sources</a:t>
            </a:r>
          </a:p>
        </p:txBody>
      </p:sp>
      <p:graphicFrame>
        <p:nvGraphicFramePr>
          <p:cNvPr id="362" name="Table 9"/>
          <p:cNvGraphicFramePr/>
          <p:nvPr/>
        </p:nvGraphicFramePr>
        <p:xfrm>
          <a:off x="6123342" y="1287583"/>
          <a:ext cx="1561021" cy="762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36880"/>
                <a:gridCol w="562070"/>
                <a:gridCol w="562070"/>
              </a:tblGrid>
              <a:tr h="381000">
                <a:tc>
                  <a:txBody>
                    <a:bodyPr/>
                    <a:lstStyle/>
                    <a:p>
                      <a:pPr algn="l">
                        <a:defRPr sz="19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9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9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9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363" name="Down Arrow 10"/>
          <p:cNvSpPr/>
          <p:nvPr/>
        </p:nvSpPr>
        <p:spPr>
          <a:xfrm rot="16200000">
            <a:off x="4534179" y="684773"/>
            <a:ext cx="648830" cy="20401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8165"/>
                </a:moveTo>
                <a:lnTo>
                  <a:pt x="5400" y="18165"/>
                </a:lnTo>
                <a:lnTo>
                  <a:pt x="5400" y="0"/>
                </a:lnTo>
                <a:lnTo>
                  <a:pt x="16200" y="0"/>
                </a:lnTo>
                <a:lnTo>
                  <a:pt x="16200" y="18165"/>
                </a:lnTo>
                <a:lnTo>
                  <a:pt x="21600" y="1816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64" name="TextBox 11"/>
          <p:cNvSpPr txBox="1"/>
          <p:nvPr/>
        </p:nvSpPr>
        <p:spPr>
          <a:xfrm>
            <a:off x="4004317" y="757644"/>
            <a:ext cx="178039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400">
                <a:solidFill>
                  <a:srgbClr val="FF0000"/>
                </a:solidFill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</a:defRPr>
            </a:pPr>
            <a:r>
              <a:t>Extraction</a:t>
            </a:r>
          </a:p>
        </p:txBody>
      </p:sp>
      <p:sp>
        <p:nvSpPr>
          <p:cNvPr id="365" name="TextBox 12"/>
          <p:cNvSpPr txBox="1"/>
          <p:nvPr/>
        </p:nvSpPr>
        <p:spPr>
          <a:xfrm>
            <a:off x="3193230" y="1287583"/>
            <a:ext cx="388650" cy="71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000"/>
            </a:lvl1pPr>
          </a:lstStyle>
          <a:p>
            <a:pPr/>
            <a:r>
              <a:t>?</a:t>
            </a:r>
          </a:p>
        </p:txBody>
      </p:sp>
      <p:grpSp>
        <p:nvGrpSpPr>
          <p:cNvPr id="369" name="Folded Corner 13"/>
          <p:cNvGrpSpPr/>
          <p:nvPr/>
        </p:nvGrpSpPr>
        <p:grpSpPr>
          <a:xfrm>
            <a:off x="2555549" y="1187118"/>
            <a:ext cx="591970" cy="842152"/>
            <a:chOff x="0" y="0"/>
            <a:chExt cx="591969" cy="842151"/>
          </a:xfrm>
        </p:grpSpPr>
        <p:sp>
          <p:nvSpPr>
            <p:cNvPr id="366" name="Shape"/>
            <p:cNvSpPr/>
            <p:nvPr/>
          </p:nvSpPr>
          <p:spPr>
            <a:xfrm>
              <a:off x="-1" y="-1"/>
              <a:ext cx="591971" cy="8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7" name="Triangle"/>
            <p:cNvSpPr/>
            <p:nvPr/>
          </p:nvSpPr>
          <p:spPr>
            <a:xfrm>
              <a:off x="382868" y="633050"/>
              <a:ext cx="209102" cy="20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-1" y="-1"/>
              <a:ext cx="591971" cy="8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0" y="21600"/>
                  </a:moveTo>
                  <a:lnTo>
                    <a:pt x="15496" y="17309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62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70" name="TextBox 14"/>
          <p:cNvSpPr txBox="1"/>
          <p:nvPr/>
        </p:nvSpPr>
        <p:spPr>
          <a:xfrm>
            <a:off x="45719" y="3026903"/>
            <a:ext cx="9052562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The document collection can be given a priori</a:t>
            </a:r>
          </a:p>
          <a:p>
            <a:pPr>
              <a:defRPr sz="2400"/>
            </a:pPr>
            <a:r>
              <a:t>    (</a:t>
            </a:r>
            <a:r>
              <a:rPr b="1"/>
              <a:t>Closed</a:t>
            </a:r>
            <a:r>
              <a:t> Information Extraction)</a:t>
            </a:r>
          </a:p>
          <a:p>
            <a:pPr>
              <a:defRPr sz="2400"/>
            </a:pPr>
            <a:r>
              <a:t>     e.g., a specific document, all files on my computer, ...</a:t>
            </a:r>
          </a:p>
        </p:txBody>
      </p:sp>
      <p:sp>
        <p:nvSpPr>
          <p:cNvPr id="371" name="TextBox 15"/>
          <p:cNvSpPr txBox="1"/>
          <p:nvPr/>
        </p:nvSpPr>
        <p:spPr>
          <a:xfrm>
            <a:off x="45721" y="4323931"/>
            <a:ext cx="8754848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We can aim to extract information from the entire Web</a:t>
            </a:r>
          </a:p>
          <a:p>
            <a:pPr>
              <a:defRPr sz="2400"/>
            </a:pPr>
            <a:r>
              <a:t>    (</a:t>
            </a:r>
            <a:r>
              <a:rPr b="1"/>
              <a:t>Open</a:t>
            </a:r>
            <a:r>
              <a:t> Information Extraction)</a:t>
            </a:r>
          </a:p>
          <a:p>
            <a:pPr>
              <a:defRPr sz="2400"/>
            </a:pPr>
            <a:r>
              <a:t>     For this, we need to crawl the Web</a:t>
            </a:r>
          </a:p>
        </p:txBody>
      </p:sp>
      <p:sp>
        <p:nvSpPr>
          <p:cNvPr id="372" name="TextBox 16"/>
          <p:cNvSpPr txBox="1"/>
          <p:nvPr/>
        </p:nvSpPr>
        <p:spPr>
          <a:xfrm>
            <a:off x="45727" y="5691618"/>
            <a:ext cx="905256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The system can find by itself the source documents</a:t>
            </a:r>
          </a:p>
          <a:p>
            <a:pPr>
              <a:defRPr sz="2400"/>
            </a:pPr>
            <a:r>
              <a:t>     e.g., by using an Internet search engine such as Google</a:t>
            </a:r>
          </a:p>
        </p:txBody>
      </p:sp>
      <p:sp>
        <p:nvSpPr>
          <p:cNvPr id="373" name="TextBox 17"/>
          <p:cNvSpPr txBox="1"/>
          <p:nvPr/>
        </p:nvSpPr>
        <p:spPr>
          <a:xfrm>
            <a:off x="45941" y="2317312"/>
            <a:ext cx="8325555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How can we find the documents to extract information from?</a:t>
            </a:r>
          </a:p>
        </p:txBody>
      </p:sp>
      <p:sp>
        <p:nvSpPr>
          <p:cNvPr id="374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75" name="TextBox 19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0" grpId="1"/>
      <p:bldP build="whole" bldLvl="1" animBg="1" rev="0" advAuto="0" spid="371" grpId="2"/>
      <p:bldP build="whole" bldLvl="1" animBg="1" rev="0" advAuto="0" spid="372" grpId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Scripts</a:t>
            </a:r>
          </a:p>
        </p:txBody>
      </p:sp>
      <p:sp>
        <p:nvSpPr>
          <p:cNvPr id="378" name="TextBox 8"/>
          <p:cNvSpPr txBox="1"/>
          <p:nvPr/>
        </p:nvSpPr>
        <p:spPr>
          <a:xfrm>
            <a:off x="45719" y="1561114"/>
            <a:ext cx="4661313" cy="4323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Elvis Presley was a rock star.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rPr>
                <a:latin typeface="+mn-lt"/>
                <a:ea typeface="+mn-ea"/>
                <a:cs typeface="+mn-cs"/>
                <a:sym typeface="Helvetica"/>
              </a:rPr>
              <a:t>猫王是摇滚明星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>
              <a:defRPr sz="2400"/>
            </a:pPr>
          </a:p>
          <a:p>
            <a:pPr algn="r" rtl="1">
              <a:defRPr sz="2400"/>
            </a:pPr>
            <a:r>
              <a:t>אלביס היה כוכב רוק</a:t>
            </a:r>
          </a:p>
          <a:p>
            <a:pPr>
              <a:defRPr sz="2400"/>
            </a:pPr>
          </a:p>
          <a:p>
            <a:pPr algn="r" rtl="1">
              <a:defRPr sz="2400"/>
            </a:pPr>
            <a:r>
              <a:t>وكان ألفيس بريسلي نجم الروك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rPr>
                <a:latin typeface="+mn-lt"/>
                <a:ea typeface="+mn-ea"/>
                <a:cs typeface="+mn-cs"/>
                <a:sym typeface="Helvetica"/>
              </a:rPr>
              <a:t>록 스타 엘비스 프레슬리</a:t>
            </a:r>
            <a:r>
              <a:t> 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Elvis Presley ถูกดาวร็อก</a:t>
            </a:r>
          </a:p>
        </p:txBody>
      </p:sp>
      <p:sp>
        <p:nvSpPr>
          <p:cNvPr id="379" name="TextBox 9"/>
          <p:cNvSpPr txBox="1"/>
          <p:nvPr/>
        </p:nvSpPr>
        <p:spPr>
          <a:xfrm>
            <a:off x="502920" y="6475259"/>
            <a:ext cx="1131397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500"/>
            </a:pPr>
            <a:r>
              <a:t>Source: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http://translate.bing.com</a:t>
            </a:r>
          </a:p>
          <a:p>
            <a:pPr>
              <a:defRPr sz="500"/>
            </a:pPr>
            <a:r>
              <a:t>Probably not correct</a:t>
            </a:r>
          </a:p>
        </p:txBody>
      </p:sp>
      <p:sp>
        <p:nvSpPr>
          <p:cNvPr id="380" name="TextBox 10"/>
          <p:cNvSpPr txBox="1"/>
          <p:nvPr/>
        </p:nvSpPr>
        <p:spPr>
          <a:xfrm>
            <a:off x="5006297" y="1561114"/>
            <a:ext cx="4091983" cy="414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(Latin script)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(Chinese script, “simplified”)</a:t>
            </a:r>
          </a:p>
          <a:p>
            <a:pPr>
              <a:defRPr sz="2400"/>
            </a:pPr>
            <a:r>
              <a:t>(Hebrew)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(Arabic)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(Korean script)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(Thai script)</a:t>
            </a:r>
          </a:p>
        </p:txBody>
      </p:sp>
      <p:sp>
        <p:nvSpPr>
          <p:cNvPr id="381" name="Slide Number Placeholder 5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2" name="TextBox 6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ASCII</a:t>
            </a:r>
          </a:p>
        </p:txBody>
      </p:sp>
      <p:sp>
        <p:nvSpPr>
          <p:cNvPr id="385" name="TextBox 8"/>
          <p:cNvSpPr txBox="1"/>
          <p:nvPr/>
        </p:nvSpPr>
        <p:spPr>
          <a:xfrm>
            <a:off x="219777" y="936503"/>
            <a:ext cx="3340456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100,000 different</a:t>
            </a:r>
          </a:p>
          <a:p>
            <a:pPr>
              <a:defRPr sz="2400"/>
            </a:pPr>
            <a:r>
              <a:t>characters</a:t>
            </a:r>
          </a:p>
          <a:p>
            <a:pPr>
              <a:defRPr sz="2400"/>
            </a:pPr>
            <a:r>
              <a:t>from 90 scripts</a:t>
            </a:r>
          </a:p>
        </p:txBody>
      </p:sp>
      <p:sp>
        <p:nvSpPr>
          <p:cNvPr id="386" name="TextBox 10"/>
          <p:cNvSpPr txBox="1"/>
          <p:nvPr/>
        </p:nvSpPr>
        <p:spPr>
          <a:xfrm>
            <a:off x="5064291" y="1010995"/>
            <a:ext cx="403399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One byte with 8 bits </a:t>
            </a:r>
          </a:p>
          <a:p>
            <a:pPr>
              <a:defRPr sz="2400"/>
            </a:pPr>
            <a:r>
              <a:t>per character</a:t>
            </a:r>
          </a:p>
          <a:p>
            <a:pPr>
              <a:defRPr sz="2400"/>
            </a:pPr>
            <a:r>
              <a:t>(can store numbers 0-255)</a:t>
            </a:r>
          </a:p>
        </p:txBody>
      </p:sp>
      <p:sp>
        <p:nvSpPr>
          <p:cNvPr id="387" name="Down Arrow 5"/>
          <p:cNvSpPr/>
          <p:nvPr/>
        </p:nvSpPr>
        <p:spPr>
          <a:xfrm rot="16200000">
            <a:off x="3611731" y="702083"/>
            <a:ext cx="648830" cy="18129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735"/>
                </a:moveTo>
                <a:lnTo>
                  <a:pt x="5400" y="17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7735"/>
                </a:lnTo>
                <a:lnTo>
                  <a:pt x="21600" y="17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8" name="TextBox 6"/>
          <p:cNvSpPr txBox="1"/>
          <p:nvPr/>
        </p:nvSpPr>
        <p:spPr>
          <a:xfrm>
            <a:off x="3702190" y="923597"/>
            <a:ext cx="331749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/>
            </a:lvl1pPr>
          </a:lstStyle>
          <a:p>
            <a:pPr/>
            <a:r>
              <a:t>?</a:t>
            </a:r>
          </a:p>
        </p:txBody>
      </p:sp>
      <p:sp>
        <p:nvSpPr>
          <p:cNvPr id="389" name="TextBox 7"/>
          <p:cNvSpPr txBox="1"/>
          <p:nvPr/>
        </p:nvSpPr>
        <p:spPr>
          <a:xfrm>
            <a:off x="45718" y="2456126"/>
            <a:ext cx="90525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How can we encode so many characters in 8 bits?</a:t>
            </a:r>
          </a:p>
        </p:txBody>
      </p:sp>
      <p:sp>
        <p:nvSpPr>
          <p:cNvPr id="390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1" name="Rectangle 15"/>
          <p:cNvSpPr txBox="1"/>
          <p:nvPr/>
        </p:nvSpPr>
        <p:spPr>
          <a:xfrm>
            <a:off x="439122" y="3613667"/>
            <a:ext cx="8595358" cy="230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26 letters + 26 lowercase letters + punctuation ≈ 100 chars</a:t>
            </a:r>
          </a:p>
          <a:p>
            <a:pPr>
              <a:defRPr sz="2400"/>
            </a:pPr>
            <a:r>
              <a:t>Encode them as follows: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      A=65, 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      B=66,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      C=67,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      …                                                          </a:t>
            </a:r>
          </a:p>
        </p:txBody>
      </p:sp>
      <p:sp>
        <p:nvSpPr>
          <p:cNvPr id="392" name="Rectangle 16"/>
          <p:cNvSpPr txBox="1"/>
          <p:nvPr/>
        </p:nvSpPr>
        <p:spPr>
          <a:xfrm>
            <a:off x="439121" y="5894689"/>
            <a:ext cx="544558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Disadvantage: Works only for English</a:t>
            </a:r>
          </a:p>
        </p:txBody>
      </p:sp>
      <p:sp>
        <p:nvSpPr>
          <p:cNvPr id="393" name="Rectangle 17"/>
          <p:cNvSpPr txBox="1"/>
          <p:nvPr/>
        </p:nvSpPr>
        <p:spPr>
          <a:xfrm>
            <a:off x="98867" y="3009873"/>
            <a:ext cx="832954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Ignore all non-English characters (</a:t>
            </a:r>
            <a:r>
              <a:rPr b="1"/>
              <a:t>ASCII standard</a:t>
            </a:r>
            <a:r>
              <a:t>)</a:t>
            </a:r>
          </a:p>
        </p:txBody>
      </p:sp>
      <p:sp>
        <p:nvSpPr>
          <p:cNvPr id="394" name="TextBox 11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2" grpId="4"/>
      <p:bldP build="whole" bldLvl="1" animBg="1" rev="0" advAuto="0" spid="393" grpId="2"/>
      <p:bldP build="whole" bldLvl="1" animBg="1" rev="0" advAuto="0" spid="389" grpId="1"/>
      <p:bldP build="whole" bldLvl="1" animBg="1" rev="0" advAuto="0" spid="391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Code Pages</a:t>
            </a:r>
          </a:p>
        </p:txBody>
      </p:sp>
      <p:sp>
        <p:nvSpPr>
          <p:cNvPr id="397" name="TextBox 7"/>
          <p:cNvSpPr txBox="1"/>
          <p:nvPr/>
        </p:nvSpPr>
        <p:spPr>
          <a:xfrm>
            <a:off x="45718" y="1301964"/>
            <a:ext cx="905256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For each script, develop a different mapping </a:t>
            </a:r>
          </a:p>
          <a:p>
            <a:pPr>
              <a:defRPr sz="2400"/>
            </a:pPr>
            <a:r>
              <a:t>    (a </a:t>
            </a:r>
            <a:r>
              <a:rPr b="1"/>
              <a:t>code-page</a:t>
            </a:r>
            <a:r>
              <a:t>)</a:t>
            </a:r>
          </a:p>
        </p:txBody>
      </p:sp>
      <p:sp>
        <p:nvSpPr>
          <p:cNvPr id="398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9" name="TextBox 11"/>
          <p:cNvSpPr txBox="1"/>
          <p:nvPr/>
        </p:nvSpPr>
        <p:spPr>
          <a:xfrm>
            <a:off x="45718" y="2871618"/>
            <a:ext cx="8595362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    Hebrew code page:  </a:t>
            </a:r>
            <a:r>
              <a:rPr>
                <a:solidFill>
                  <a:srgbClr val="0000FF"/>
                </a:solidFill>
              </a:rPr>
              <a:t>...., 226=</a:t>
            </a:r>
            <a:r>
              <a:rPr>
                <a:solidFill>
                  <a:srgbClr val="0000FF"/>
                </a:solidFill>
              </a:rPr>
              <a:t>א</a:t>
            </a:r>
            <a:r>
              <a:rPr>
                <a:solidFill>
                  <a:srgbClr val="0000FF"/>
                </a:solidFill>
              </a:rPr>
              <a:t>,...</a:t>
            </a:r>
            <a:endParaRPr>
              <a:solidFill>
                <a:srgbClr val="0000FF"/>
              </a:solidFill>
            </a:endParaRPr>
          </a:p>
          <a:p>
            <a:pPr>
              <a:defRPr sz="2400"/>
            </a:pPr>
            <a:r>
              <a:t>    Western code page:  </a:t>
            </a:r>
            <a:r>
              <a:rPr>
                <a:solidFill>
                  <a:srgbClr val="0000FF"/>
                </a:solidFill>
              </a:rPr>
              <a:t>...., 226=</a:t>
            </a:r>
            <a:r>
              <a:rPr>
                <a:solidFill>
                  <a:srgbClr val="0000FF"/>
                </a:solidFill>
              </a:rPr>
              <a:t>à</a:t>
            </a:r>
            <a:r>
              <a:rPr>
                <a:solidFill>
                  <a:srgbClr val="0000FF"/>
                </a:solidFill>
              </a:rPr>
              <a:t>,...</a:t>
            </a:r>
          </a:p>
          <a:p>
            <a:pPr>
              <a:defRPr sz="2400"/>
            </a:pPr>
            <a:r>
              <a:t>    Greek code page:     </a:t>
            </a:r>
            <a:r>
              <a:rPr>
                <a:solidFill>
                  <a:srgbClr val="0000FF"/>
                </a:solidFill>
              </a:rPr>
              <a:t>...., 226=</a:t>
            </a:r>
            <a:r>
              <a:rPr>
                <a:solidFill>
                  <a:srgbClr val="0000FF"/>
                </a:solidFill>
                <a:latin typeface="Lucida Grande"/>
                <a:ea typeface="Lucida Grande"/>
                <a:cs typeface="Lucida Grande"/>
                <a:sym typeface="Lucida Grande"/>
              </a:rPr>
              <a:t>α</a:t>
            </a:r>
            <a:r>
              <a:rPr>
                <a:solidFill>
                  <a:srgbClr val="0000FF"/>
                </a:solidFill>
              </a:rPr>
              <a:t>, ...                                 </a:t>
            </a:r>
            <a:endParaRPr>
              <a:solidFill>
                <a:srgbClr val="0000FF"/>
              </a:solidFill>
            </a:endParaRPr>
          </a:p>
          <a:p>
            <a:pPr>
              <a:defRPr sz="2400"/>
            </a:pPr>
            <a:r>
              <a:t>    (most code pages map characters 0-127 like ASCII)</a:t>
            </a:r>
          </a:p>
        </p:txBody>
      </p:sp>
      <p:sp>
        <p:nvSpPr>
          <p:cNvPr id="400" name="Rectangle 17"/>
          <p:cNvSpPr txBox="1"/>
          <p:nvPr/>
        </p:nvSpPr>
        <p:spPr>
          <a:xfrm>
            <a:off x="356512" y="5156026"/>
            <a:ext cx="608941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Disadvantages: 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We need to know the right code page</a:t>
            </a:r>
          </a:p>
          <a:p>
            <a:pPr>
              <a:buSzPct val="100000"/>
              <a:buFont typeface="Arial"/>
              <a:buChar char="•"/>
            </a:pPr>
            <a:r>
              <a:t>   </a:t>
            </a:r>
            <a:r>
              <a:rPr sz="2400"/>
              <a:t>We cannot mix scripts</a:t>
            </a:r>
          </a:p>
        </p:txBody>
      </p:sp>
      <p:sp>
        <p:nvSpPr>
          <p:cNvPr id="401" name="TextBox 8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9" grpId="1"/>
      <p:bldP build="whole" bldLvl="1" animBg="1" rev="0" advAuto="0" spid="400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HTML</a:t>
            </a:r>
          </a:p>
        </p:txBody>
      </p:sp>
      <p:sp>
        <p:nvSpPr>
          <p:cNvPr id="404" name="TextBox 7"/>
          <p:cNvSpPr txBox="1"/>
          <p:nvPr/>
        </p:nvSpPr>
        <p:spPr>
          <a:xfrm>
            <a:off x="45718" y="1625128"/>
            <a:ext cx="905256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Invent special sequences for special characters</a:t>
            </a:r>
          </a:p>
          <a:p>
            <a:pPr>
              <a:defRPr sz="2400"/>
            </a:pPr>
            <a:r>
              <a:t>    (e.g., </a:t>
            </a:r>
            <a:r>
              <a:rPr b="1"/>
              <a:t>HTML entities</a:t>
            </a:r>
            <a:r>
              <a:t>)</a:t>
            </a:r>
          </a:p>
        </p:txBody>
      </p:sp>
      <p:sp>
        <p:nvSpPr>
          <p:cNvPr id="405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06" name="TextBox 11"/>
          <p:cNvSpPr txBox="1"/>
          <p:nvPr/>
        </p:nvSpPr>
        <p:spPr>
          <a:xfrm>
            <a:off x="45718" y="3194788"/>
            <a:ext cx="859536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        &amp;egrave;  =  è, ...</a:t>
            </a:r>
          </a:p>
        </p:txBody>
      </p:sp>
      <p:sp>
        <p:nvSpPr>
          <p:cNvPr id="407" name="Rectangle 17"/>
          <p:cNvSpPr txBox="1"/>
          <p:nvPr/>
        </p:nvSpPr>
        <p:spPr>
          <a:xfrm>
            <a:off x="439121" y="4272405"/>
            <a:ext cx="808132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Disadvantage: Very clumsy for non-English documents</a:t>
            </a:r>
          </a:p>
        </p:txBody>
      </p:sp>
      <p:sp>
        <p:nvSpPr>
          <p:cNvPr id="408" name="TextBox 8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6" grpId="1"/>
      <p:bldP build="whole" bldLvl="1" animBg="1" rev="0" advAuto="0" spid="407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Unicode</a:t>
            </a:r>
          </a:p>
        </p:txBody>
      </p:sp>
      <p:sp>
        <p:nvSpPr>
          <p:cNvPr id="411" name="TextBox 7"/>
          <p:cNvSpPr txBox="1"/>
          <p:nvPr/>
        </p:nvSpPr>
        <p:spPr>
          <a:xfrm>
            <a:off x="10625" y="1254648"/>
            <a:ext cx="90525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Use 4 bytes per character   (</a:t>
            </a:r>
            <a:r>
              <a:rPr b="1"/>
              <a:t>Unicode</a:t>
            </a:r>
            <a:r>
              <a:t>)</a:t>
            </a:r>
          </a:p>
        </p:txBody>
      </p:sp>
      <p:sp>
        <p:nvSpPr>
          <p:cNvPr id="412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13" name="Rectangle 17"/>
          <p:cNvSpPr txBox="1"/>
          <p:nvPr/>
        </p:nvSpPr>
        <p:spPr>
          <a:xfrm>
            <a:off x="439122" y="4497577"/>
            <a:ext cx="789157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Disadvantage: Takes 4 times as much space as ASCII</a:t>
            </a:r>
          </a:p>
        </p:txBody>
      </p:sp>
      <p:sp>
        <p:nvSpPr>
          <p:cNvPr id="414" name="TextBox 12"/>
          <p:cNvSpPr txBox="1"/>
          <p:nvPr/>
        </p:nvSpPr>
        <p:spPr>
          <a:xfrm>
            <a:off x="230419" y="2604982"/>
            <a:ext cx="8641380" cy="484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0000FF"/>
                </a:solidFill>
              </a:defRPr>
            </a:pPr>
            <a:r>
              <a:t>...65=A, 66=B, ..., 1001=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α</a:t>
            </a:r>
            <a:r>
              <a:t>, ..., 2001=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리</a:t>
            </a:r>
          </a:p>
        </p:txBody>
      </p:sp>
      <p:sp>
        <p:nvSpPr>
          <p:cNvPr id="415" name="TextBox 6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4" grpId="1"/>
      <p:bldP build="whole" bldLvl="1" animBg="1" rev="0" advAuto="0" spid="41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Reading for next time</a:t>
            </a:r>
          </a:p>
        </p:txBody>
      </p:sp>
      <p:sp>
        <p:nvSpPr>
          <p:cNvPr id="209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Please read Sarawagi Chapter 2 for next time (rule-based NER)</a:t>
            </a:r>
          </a:p>
        </p:txBody>
      </p:sp>
      <p:sp>
        <p:nvSpPr>
          <p:cNvPr id="210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18" name="TextBox 7"/>
          <p:cNvSpPr txBox="1"/>
          <p:nvPr/>
        </p:nvSpPr>
        <p:spPr>
          <a:xfrm>
            <a:off x="45728" y="923597"/>
            <a:ext cx="90525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Compress 4 bytes Unicode into 1-4 bytes (</a:t>
            </a:r>
            <a:r>
              <a:rPr b="1"/>
              <a:t>UTF-8</a:t>
            </a:r>
            <a:r>
              <a:t>)</a:t>
            </a:r>
          </a:p>
        </p:txBody>
      </p:sp>
      <p:sp>
        <p:nvSpPr>
          <p:cNvPr id="419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0" name="TextBox 18"/>
          <p:cNvSpPr txBox="1"/>
          <p:nvPr/>
        </p:nvSpPr>
        <p:spPr>
          <a:xfrm>
            <a:off x="45727" y="1669314"/>
            <a:ext cx="870744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Characters    </a:t>
            </a:r>
            <a:r>
              <a:rPr>
                <a:solidFill>
                  <a:srgbClr val="FF0000"/>
                </a:solidFill>
              </a:rPr>
              <a:t>0 to 0x7F   </a:t>
            </a:r>
            <a:r>
              <a:t>in Unicode: </a:t>
            </a:r>
          </a:p>
          <a:p>
            <a:pPr>
              <a:defRPr sz="2400"/>
            </a:pPr>
            <a:r>
              <a:t>Latin alphabet, punctuation and numbers</a:t>
            </a:r>
          </a:p>
        </p:txBody>
      </p:sp>
      <p:sp>
        <p:nvSpPr>
          <p:cNvPr id="421" name="Rectangle 16"/>
          <p:cNvSpPr txBox="1"/>
          <p:nvPr/>
        </p:nvSpPr>
        <p:spPr>
          <a:xfrm>
            <a:off x="183950" y="2828265"/>
            <a:ext cx="8914337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Encode them as follows:</a:t>
            </a:r>
          </a:p>
          <a:p>
            <a:pPr>
              <a:defRPr sz="2400"/>
            </a:pPr>
            <a:r>
              <a:t>      0</a:t>
            </a:r>
            <a:r>
              <a:rPr>
                <a:solidFill>
                  <a:srgbClr val="FF0000"/>
                </a:solidFill>
              </a:rPr>
              <a:t>xxxxxxx</a:t>
            </a:r>
            <a:r>
              <a:t>		</a:t>
            </a:r>
          </a:p>
          <a:p>
            <a:pPr>
              <a:defRPr sz="2400"/>
            </a:pPr>
            <a:r>
              <a:t>(i.e., put them into a byte, fill up the 7 least significant bits)</a:t>
            </a:r>
          </a:p>
        </p:txBody>
      </p:sp>
      <p:sp>
        <p:nvSpPr>
          <p:cNvPr id="422" name="Rectangle 18"/>
          <p:cNvSpPr txBox="1"/>
          <p:nvPr/>
        </p:nvSpPr>
        <p:spPr>
          <a:xfrm>
            <a:off x="45719" y="5525358"/>
            <a:ext cx="8914340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Advantage: An UTF-8 byte that represents such a character is equal to the ASCI byte that represents this character.</a:t>
            </a:r>
          </a:p>
        </p:txBody>
      </p:sp>
      <p:sp>
        <p:nvSpPr>
          <p:cNvPr id="423" name="ZoneTexte 19"/>
          <p:cNvSpPr txBox="1"/>
          <p:nvPr/>
        </p:nvSpPr>
        <p:spPr>
          <a:xfrm>
            <a:off x="673048" y="4283785"/>
            <a:ext cx="756400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t>A = 0x41 = 1000001</a:t>
            </a:r>
          </a:p>
          <a:p>
            <a:pPr>
              <a:defRPr sz="2400">
                <a:solidFill>
                  <a:schemeClr val="accent1"/>
                </a:solidFill>
              </a:defRPr>
            </a:pPr>
          </a:p>
          <a:p>
            <a:pPr>
              <a:defRPr sz="2400">
                <a:solidFill>
                  <a:schemeClr val="accent1"/>
                </a:solidFill>
              </a:defRPr>
            </a:pPr>
            <a:r>
              <a:t>			 </a:t>
            </a:r>
            <a:r>
              <a:rPr>
                <a:solidFill>
                  <a:srgbClr val="000000"/>
                </a:solidFill>
              </a:rPr>
              <a:t>0</a:t>
            </a:r>
            <a:r>
              <a:rPr>
                <a:solidFill>
                  <a:srgbClr val="FF0000"/>
                </a:solidFill>
              </a:rPr>
              <a:t>1000001</a:t>
            </a:r>
          </a:p>
        </p:txBody>
      </p:sp>
      <p:sp>
        <p:nvSpPr>
          <p:cNvPr id="424" name="Flèche vers le bas 8"/>
          <p:cNvSpPr/>
          <p:nvPr/>
        </p:nvSpPr>
        <p:spPr>
          <a:xfrm>
            <a:off x="2477393" y="4699592"/>
            <a:ext cx="744280" cy="3402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25" name="TextBox 9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3" grpId="2"/>
      <p:bldP build="whole" bldLvl="1" animBg="1" rev="0" advAuto="0" spid="421" grpId="1"/>
      <p:bldP build="whole" bldLvl="1" animBg="1" rev="0" advAuto="0" spid="422" grpId="4"/>
      <p:bldP build="whole" bldLvl="1" animBg="1" rev="0" advAuto="0" spid="424" grpId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28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29" name="TextBox 19"/>
          <p:cNvSpPr txBox="1"/>
          <p:nvPr/>
        </p:nvSpPr>
        <p:spPr>
          <a:xfrm>
            <a:off x="45719" y="1180192"/>
            <a:ext cx="8706896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Characters    </a:t>
            </a:r>
            <a:r>
              <a:rPr>
                <a:solidFill>
                  <a:srgbClr val="FF0000"/>
                </a:solidFill>
              </a:rPr>
              <a:t>0x80-0x7FF  </a:t>
            </a:r>
            <a:r>
              <a:t>in Unicode (11 bits): </a:t>
            </a:r>
          </a:p>
          <a:p>
            <a:pPr>
              <a:defRPr sz="2400"/>
            </a:pPr>
            <a:r>
              <a:t>Greek, Arabic, Hebrew, etc.</a:t>
            </a:r>
          </a:p>
        </p:txBody>
      </p:sp>
      <p:sp>
        <p:nvSpPr>
          <p:cNvPr id="430" name="Rectangle 8"/>
          <p:cNvSpPr txBox="1"/>
          <p:nvPr/>
        </p:nvSpPr>
        <p:spPr>
          <a:xfrm>
            <a:off x="502921" y="2179652"/>
            <a:ext cx="3417305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Encode as follows:</a:t>
            </a:r>
          </a:p>
          <a:p>
            <a:pPr>
              <a:defRPr sz="2400"/>
            </a:pPr>
            <a:r>
              <a:t> 110</a:t>
            </a:r>
            <a:r>
              <a:rPr>
                <a:solidFill>
                  <a:srgbClr val="FF0000"/>
                </a:solidFill>
              </a:rPr>
              <a:t>xxxxx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xxxxxx</a:t>
            </a:r>
            <a:r>
              <a:t>	</a:t>
            </a:r>
          </a:p>
        </p:txBody>
      </p:sp>
      <p:sp>
        <p:nvSpPr>
          <p:cNvPr id="431" name="Accolade fermante 10"/>
          <p:cNvSpPr/>
          <p:nvPr/>
        </p:nvSpPr>
        <p:spPr>
          <a:xfrm rot="5400000">
            <a:off x="1158531" y="2478603"/>
            <a:ext cx="255185" cy="1319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32" name="Accolade fermante 13"/>
          <p:cNvSpPr/>
          <p:nvPr/>
        </p:nvSpPr>
        <p:spPr>
          <a:xfrm rot="5400000">
            <a:off x="2630197" y="2503411"/>
            <a:ext cx="255185" cy="1319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33" name="ZoneTexte 16"/>
          <p:cNvSpPr txBox="1"/>
          <p:nvPr/>
        </p:nvSpPr>
        <p:spPr>
          <a:xfrm>
            <a:off x="949492" y="3338593"/>
            <a:ext cx="106750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byte</a:t>
            </a:r>
          </a:p>
        </p:txBody>
      </p:sp>
      <p:sp>
        <p:nvSpPr>
          <p:cNvPr id="434" name="ZoneTexte 17"/>
          <p:cNvSpPr txBox="1"/>
          <p:nvPr/>
        </p:nvSpPr>
        <p:spPr>
          <a:xfrm>
            <a:off x="2399069" y="3338593"/>
            <a:ext cx="106750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byte</a:t>
            </a:r>
          </a:p>
        </p:txBody>
      </p:sp>
      <p:sp>
        <p:nvSpPr>
          <p:cNvPr id="435" name="ZoneTexte 18"/>
          <p:cNvSpPr txBox="1"/>
          <p:nvPr/>
        </p:nvSpPr>
        <p:spPr>
          <a:xfrm>
            <a:off x="4467510" y="2179653"/>
            <a:ext cx="379027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ç = 0xE7 = 00011100111 </a:t>
            </a:r>
          </a:p>
        </p:txBody>
      </p:sp>
      <p:sp>
        <p:nvSpPr>
          <p:cNvPr id="436" name="Rectangle 19"/>
          <p:cNvSpPr txBox="1"/>
          <p:nvPr/>
        </p:nvSpPr>
        <p:spPr>
          <a:xfrm>
            <a:off x="5223776" y="3107761"/>
            <a:ext cx="341730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110</a:t>
            </a:r>
            <a:r>
              <a:rPr>
                <a:solidFill>
                  <a:srgbClr val="FF0000"/>
                </a:solidFill>
              </a:rPr>
              <a:t>00011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100111</a:t>
            </a:r>
            <a:r>
              <a:t>	</a:t>
            </a:r>
          </a:p>
        </p:txBody>
      </p:sp>
      <p:sp>
        <p:nvSpPr>
          <p:cNvPr id="437" name="Flèche vers le bas 20"/>
          <p:cNvSpPr/>
          <p:nvPr/>
        </p:nvSpPr>
        <p:spPr>
          <a:xfrm>
            <a:off x="6553206" y="2641314"/>
            <a:ext cx="326066" cy="3693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065"/>
                </a:moveTo>
                <a:lnTo>
                  <a:pt x="5400" y="12065"/>
                </a:lnTo>
                <a:lnTo>
                  <a:pt x="5400" y="0"/>
                </a:lnTo>
                <a:lnTo>
                  <a:pt x="16200" y="0"/>
                </a:lnTo>
                <a:lnTo>
                  <a:pt x="16200" y="12065"/>
                </a:lnTo>
                <a:lnTo>
                  <a:pt x="21600" y="1206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38" name="ZoneTexte 21"/>
          <p:cNvSpPr txBox="1"/>
          <p:nvPr/>
        </p:nvSpPr>
        <p:spPr>
          <a:xfrm>
            <a:off x="673040" y="4450569"/>
            <a:ext cx="842524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f                   a               </a:t>
            </a:r>
            <a:r>
              <a:t>ç                                     a     d     e</a:t>
            </a:r>
            <a:r>
              <a:t>    </a:t>
            </a:r>
          </a:p>
        </p:txBody>
      </p:sp>
      <p:sp>
        <p:nvSpPr>
          <p:cNvPr id="439" name="Rectangle 22"/>
          <p:cNvSpPr txBox="1"/>
          <p:nvPr/>
        </p:nvSpPr>
        <p:spPr>
          <a:xfrm>
            <a:off x="74539" y="5650131"/>
            <a:ext cx="145550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</a:t>
            </a:r>
            <a:r>
              <a:rPr>
                <a:solidFill>
                  <a:srgbClr val="FF0000"/>
                </a:solidFill>
              </a:rPr>
              <a:t>1100110</a:t>
            </a:r>
          </a:p>
        </p:txBody>
      </p:sp>
      <p:sp>
        <p:nvSpPr>
          <p:cNvPr id="440" name="Rectangle 23"/>
          <p:cNvSpPr txBox="1"/>
          <p:nvPr/>
        </p:nvSpPr>
        <p:spPr>
          <a:xfrm>
            <a:off x="333271" y="5053548"/>
            <a:ext cx="75719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0x66</a:t>
            </a:r>
          </a:p>
        </p:txBody>
      </p:sp>
      <p:sp>
        <p:nvSpPr>
          <p:cNvPr id="441" name="Rectangle 24"/>
          <p:cNvSpPr txBox="1"/>
          <p:nvPr/>
        </p:nvSpPr>
        <p:spPr>
          <a:xfrm>
            <a:off x="2058818" y="5071504"/>
            <a:ext cx="75719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0x61</a:t>
            </a:r>
          </a:p>
        </p:txBody>
      </p:sp>
      <p:sp>
        <p:nvSpPr>
          <p:cNvPr id="442" name="Rectangle 25"/>
          <p:cNvSpPr txBox="1"/>
          <p:nvPr/>
        </p:nvSpPr>
        <p:spPr>
          <a:xfrm>
            <a:off x="1782355" y="5650131"/>
            <a:ext cx="145550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43" name="Rectangle 27"/>
          <p:cNvSpPr txBox="1"/>
          <p:nvPr/>
        </p:nvSpPr>
        <p:spPr>
          <a:xfrm>
            <a:off x="3618251" y="5071504"/>
            <a:ext cx="75169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0xE7</a:t>
            </a:r>
          </a:p>
        </p:txBody>
      </p:sp>
      <p:sp>
        <p:nvSpPr>
          <p:cNvPr id="444" name="Rectangle 28"/>
          <p:cNvSpPr txBox="1"/>
          <p:nvPr/>
        </p:nvSpPr>
        <p:spPr>
          <a:xfrm>
            <a:off x="3496495" y="5650131"/>
            <a:ext cx="341730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110</a:t>
            </a:r>
            <a:r>
              <a:rPr>
                <a:solidFill>
                  <a:srgbClr val="FF0000"/>
                </a:solidFill>
              </a:rPr>
              <a:t>00011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100111</a:t>
            </a:r>
            <a:r>
              <a:t>	</a:t>
            </a:r>
          </a:p>
        </p:txBody>
      </p:sp>
      <p:sp>
        <p:nvSpPr>
          <p:cNvPr id="445" name="Rectangle 29"/>
          <p:cNvSpPr txBox="1"/>
          <p:nvPr/>
        </p:nvSpPr>
        <p:spPr>
          <a:xfrm>
            <a:off x="6924985" y="5056868"/>
            <a:ext cx="182762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0x61       ….</a:t>
            </a:r>
          </a:p>
        </p:txBody>
      </p:sp>
      <p:sp>
        <p:nvSpPr>
          <p:cNvPr id="446" name="Rectangle 30"/>
          <p:cNvSpPr txBox="1"/>
          <p:nvPr/>
        </p:nvSpPr>
        <p:spPr>
          <a:xfrm>
            <a:off x="6648527" y="5635497"/>
            <a:ext cx="145550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47" name="TextBox 26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9" grpId="11"/>
      <p:bldP build="whole" bldLvl="1" animBg="1" rev="0" advAuto="0" spid="441" grpId="12"/>
      <p:bldP build="whole" bldLvl="1" animBg="1" rev="0" advAuto="0" spid="431" grpId="2"/>
      <p:bldP build="whole" bldLvl="1" animBg="1" rev="0" advAuto="0" spid="433" grpId="4"/>
      <p:bldP build="whole" bldLvl="1" animBg="1" rev="0" advAuto="0" spid="438" grpId="9"/>
      <p:bldP build="whole" bldLvl="1" animBg="1" rev="0" advAuto="0" spid="442" grpId="13"/>
      <p:bldP build="whole" bldLvl="1" animBg="1" rev="0" advAuto="0" spid="445" grpId="16"/>
      <p:bldP build="whole" bldLvl="1" animBg="1" rev="0" advAuto="0" spid="443" grpId="14"/>
      <p:bldP build="whole" bldLvl="1" animBg="1" rev="0" advAuto="0" spid="446" grpId="17"/>
      <p:bldP build="whole" bldLvl="1" animBg="1" rev="0" advAuto="0" spid="444" grpId="15"/>
      <p:bldP build="whole" bldLvl="1" animBg="1" rev="0" advAuto="0" spid="436" grpId="7"/>
      <p:bldP build="whole" bldLvl="1" animBg="1" rev="0" advAuto="0" spid="440" grpId="10"/>
      <p:bldP build="whole" bldLvl="1" animBg="1" rev="0" advAuto="0" spid="435" grpId="6"/>
      <p:bldP build="whole" bldLvl="1" animBg="1" rev="0" advAuto="0" spid="434" grpId="5"/>
      <p:bldP build="whole" bldLvl="1" animBg="1" rev="0" advAuto="0" spid="432" grpId="3"/>
      <p:bldP build="whole" bldLvl="1" animBg="1" rev="0" advAuto="0" spid="430" grpId="1"/>
      <p:bldP build="whole" bldLvl="1" animBg="1" rev="0" advAuto="0" spid="437" grpId="8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50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51" name="TextBox 19"/>
          <p:cNvSpPr txBox="1"/>
          <p:nvPr/>
        </p:nvSpPr>
        <p:spPr>
          <a:xfrm>
            <a:off x="45719" y="1488548"/>
            <a:ext cx="8706896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Characters     </a:t>
            </a:r>
            <a:r>
              <a:rPr>
                <a:solidFill>
                  <a:srgbClr val="FF0000"/>
                </a:solidFill>
              </a:rPr>
              <a:t>0x800-0xFFFF</a:t>
            </a:r>
            <a:r>
              <a:t>  in Unicode (16 bits):  </a:t>
            </a:r>
          </a:p>
          <a:p>
            <a:pPr>
              <a:defRPr sz="2400"/>
            </a:pPr>
            <a:r>
              <a:t>mainly Chinese</a:t>
            </a:r>
          </a:p>
        </p:txBody>
      </p:sp>
      <p:sp>
        <p:nvSpPr>
          <p:cNvPr id="452" name="Rectangle 8"/>
          <p:cNvSpPr txBox="1"/>
          <p:nvPr/>
        </p:nvSpPr>
        <p:spPr>
          <a:xfrm>
            <a:off x="502919" y="2892062"/>
            <a:ext cx="5407874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Encode as follows:</a:t>
            </a:r>
          </a:p>
          <a:p>
            <a:pPr>
              <a:defRPr sz="2400"/>
            </a:pPr>
            <a:r>
              <a:t> 1110</a:t>
            </a:r>
            <a:r>
              <a:rPr>
                <a:solidFill>
                  <a:srgbClr val="FF0000"/>
                </a:solidFill>
              </a:rPr>
              <a:t>xxxx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xxxxxx  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xxxxxx </a:t>
            </a:r>
            <a:r>
              <a:t>	</a:t>
            </a:r>
          </a:p>
        </p:txBody>
      </p:sp>
      <p:sp>
        <p:nvSpPr>
          <p:cNvPr id="453" name="Accolade fermante 10"/>
          <p:cNvSpPr/>
          <p:nvPr/>
        </p:nvSpPr>
        <p:spPr>
          <a:xfrm rot="5400000">
            <a:off x="1158531" y="3191014"/>
            <a:ext cx="255185" cy="1319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54" name="Accolade fermante 13"/>
          <p:cNvSpPr/>
          <p:nvPr/>
        </p:nvSpPr>
        <p:spPr>
          <a:xfrm rot="5400000">
            <a:off x="2630197" y="3215823"/>
            <a:ext cx="255185" cy="1319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55" name="ZoneTexte 16"/>
          <p:cNvSpPr txBox="1"/>
          <p:nvPr/>
        </p:nvSpPr>
        <p:spPr>
          <a:xfrm>
            <a:off x="949492" y="4051005"/>
            <a:ext cx="106750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byte</a:t>
            </a:r>
          </a:p>
        </p:txBody>
      </p:sp>
      <p:sp>
        <p:nvSpPr>
          <p:cNvPr id="456" name="ZoneTexte 17"/>
          <p:cNvSpPr txBox="1"/>
          <p:nvPr/>
        </p:nvSpPr>
        <p:spPr>
          <a:xfrm>
            <a:off x="2399069" y="4051005"/>
            <a:ext cx="106750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byte</a:t>
            </a:r>
          </a:p>
        </p:txBody>
      </p:sp>
      <p:sp>
        <p:nvSpPr>
          <p:cNvPr id="457" name="Accolade fermante 26"/>
          <p:cNvSpPr/>
          <p:nvPr/>
        </p:nvSpPr>
        <p:spPr>
          <a:xfrm rot="5400000">
            <a:off x="4037291" y="3229993"/>
            <a:ext cx="255185" cy="1319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156"/>
                  <a:pt x="10800" y="348"/>
                </a:cubicBezTo>
                <a:lnTo>
                  <a:pt x="10800" y="10452"/>
                </a:lnTo>
                <a:cubicBezTo>
                  <a:pt x="10800" y="10644"/>
                  <a:pt x="15635" y="10800"/>
                  <a:pt x="21600" y="10800"/>
                </a:cubicBezTo>
                <a:cubicBezTo>
                  <a:pt x="15635" y="10800"/>
                  <a:pt x="10800" y="10956"/>
                  <a:pt x="10800" y="11148"/>
                </a:cubicBezTo>
                <a:lnTo>
                  <a:pt x="10800" y="21252"/>
                </a:lnTo>
                <a:cubicBezTo>
                  <a:pt x="10800" y="2144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58" name="ZoneTexte 32"/>
          <p:cNvSpPr txBox="1"/>
          <p:nvPr/>
        </p:nvSpPr>
        <p:spPr>
          <a:xfrm>
            <a:off x="3806163" y="4065177"/>
            <a:ext cx="106750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byte</a:t>
            </a:r>
          </a:p>
        </p:txBody>
      </p:sp>
      <p:sp>
        <p:nvSpPr>
          <p:cNvPr id="459" name="TextBox 11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6" grpId="5"/>
      <p:bldP build="whole" bldLvl="1" animBg="1" rev="0" advAuto="0" spid="452" grpId="1"/>
      <p:bldP build="whole" bldLvl="1" animBg="1" rev="0" advAuto="0" spid="455" grpId="4"/>
      <p:bldP build="whole" bldLvl="1" animBg="1" rev="0" advAuto="0" spid="453" grpId="2"/>
      <p:bldP build="whole" bldLvl="1" animBg="1" rev="0" advAuto="0" spid="454" grpId="3"/>
      <p:bldP build="whole" bldLvl="1" animBg="1" rev="0" advAuto="0" spid="458" grpId="7"/>
      <p:bldP build="whole" bldLvl="1" animBg="1" rev="0" advAuto="0" spid="457" grpId="6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62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63" name="TextBox 19"/>
          <p:cNvSpPr txBox="1"/>
          <p:nvPr/>
        </p:nvSpPr>
        <p:spPr>
          <a:xfrm>
            <a:off x="45719" y="754873"/>
            <a:ext cx="870689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Decoding (mapping a sequence of bytes to characters):</a:t>
            </a:r>
          </a:p>
        </p:txBody>
      </p:sp>
      <p:sp>
        <p:nvSpPr>
          <p:cNvPr id="464" name="Rectangle 8"/>
          <p:cNvSpPr txBox="1"/>
          <p:nvPr/>
        </p:nvSpPr>
        <p:spPr>
          <a:xfrm>
            <a:off x="332798" y="1216536"/>
            <a:ext cx="540787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2400"/>
            </a:pPr>
            <a:r>
              <a:t>   If the byte starts with   0</a:t>
            </a:r>
            <a:r>
              <a:rPr>
                <a:solidFill>
                  <a:srgbClr val="FF0000"/>
                </a:solidFill>
              </a:rPr>
              <a:t>xxxxxxx</a:t>
            </a:r>
            <a:r>
              <a:t>	</a:t>
            </a:r>
          </a:p>
        </p:txBody>
      </p:sp>
      <p:sp>
        <p:nvSpPr>
          <p:cNvPr id="465" name="ZoneTexte 16"/>
          <p:cNvSpPr txBox="1"/>
          <p:nvPr/>
        </p:nvSpPr>
        <p:spPr>
          <a:xfrm>
            <a:off x="1108979" y="1605468"/>
            <a:ext cx="657517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=&gt; it’s a “normal” character 00-0x7F</a:t>
            </a:r>
          </a:p>
        </p:txBody>
      </p:sp>
      <p:sp>
        <p:nvSpPr>
          <p:cNvPr id="466" name="Rectangle 15"/>
          <p:cNvSpPr txBox="1"/>
          <p:nvPr/>
        </p:nvSpPr>
        <p:spPr>
          <a:xfrm>
            <a:off x="315070" y="2368439"/>
            <a:ext cx="540787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2400"/>
            </a:pPr>
            <a:r>
              <a:t>   If the byte starts with   110</a:t>
            </a:r>
            <a:r>
              <a:rPr>
                <a:solidFill>
                  <a:srgbClr val="FF0000"/>
                </a:solidFill>
              </a:rPr>
              <a:t>xxxxx</a:t>
            </a:r>
            <a:r>
              <a:t>	</a:t>
            </a:r>
          </a:p>
        </p:txBody>
      </p:sp>
      <p:sp>
        <p:nvSpPr>
          <p:cNvPr id="467" name="ZoneTexte 18"/>
          <p:cNvSpPr txBox="1"/>
          <p:nvPr/>
        </p:nvSpPr>
        <p:spPr>
          <a:xfrm>
            <a:off x="1091252" y="2746736"/>
            <a:ext cx="766136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=&gt; it’s an “extended” character  0x80 - 0x77F</a:t>
            </a:r>
          </a:p>
          <a:p>
            <a:pPr>
              <a:defRPr sz="2400"/>
            </a:pPr>
            <a:r>
              <a:t>      one byte will follow</a:t>
            </a:r>
          </a:p>
        </p:txBody>
      </p:sp>
      <p:sp>
        <p:nvSpPr>
          <p:cNvPr id="468" name="Rectangle 19"/>
          <p:cNvSpPr txBox="1"/>
          <p:nvPr/>
        </p:nvSpPr>
        <p:spPr>
          <a:xfrm>
            <a:off x="276076" y="3764900"/>
            <a:ext cx="540787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2400"/>
            </a:pPr>
            <a:r>
              <a:t>   If the byte starts with   1110</a:t>
            </a:r>
            <a:r>
              <a:rPr>
                <a:solidFill>
                  <a:srgbClr val="FF0000"/>
                </a:solidFill>
              </a:rPr>
              <a:t>xxxx</a:t>
            </a:r>
            <a:r>
              <a:t>	</a:t>
            </a:r>
          </a:p>
        </p:txBody>
      </p:sp>
      <p:sp>
        <p:nvSpPr>
          <p:cNvPr id="469" name="ZoneTexte 20"/>
          <p:cNvSpPr txBox="1"/>
          <p:nvPr/>
        </p:nvSpPr>
        <p:spPr>
          <a:xfrm>
            <a:off x="1052257" y="4132564"/>
            <a:ext cx="7661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=&gt; it’s a “Chinese” character, two bytes follow</a:t>
            </a:r>
          </a:p>
        </p:txBody>
      </p:sp>
      <p:sp>
        <p:nvSpPr>
          <p:cNvPr id="470" name="Rectangle 21"/>
          <p:cNvSpPr txBox="1"/>
          <p:nvPr/>
        </p:nvSpPr>
        <p:spPr>
          <a:xfrm>
            <a:off x="276076" y="4817524"/>
            <a:ext cx="540787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2400"/>
            </a:pPr>
            <a:r>
              <a:t>   If the byte starts with   10</a:t>
            </a:r>
            <a:r>
              <a:rPr>
                <a:solidFill>
                  <a:srgbClr val="FF0000"/>
                </a:solidFill>
              </a:rPr>
              <a:t>xxxxxx</a:t>
            </a:r>
            <a:r>
              <a:t>	</a:t>
            </a:r>
          </a:p>
        </p:txBody>
      </p:sp>
      <p:sp>
        <p:nvSpPr>
          <p:cNvPr id="471" name="ZoneTexte 22"/>
          <p:cNvSpPr txBox="1"/>
          <p:nvPr/>
        </p:nvSpPr>
        <p:spPr>
          <a:xfrm>
            <a:off x="1091252" y="5172857"/>
            <a:ext cx="76613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=&gt; it’s a follower byte, not valid!</a:t>
            </a:r>
          </a:p>
        </p:txBody>
      </p:sp>
      <p:sp>
        <p:nvSpPr>
          <p:cNvPr id="472" name="ZoneTexte 13"/>
          <p:cNvSpPr txBox="1"/>
          <p:nvPr/>
        </p:nvSpPr>
        <p:spPr>
          <a:xfrm>
            <a:off x="152057" y="6259815"/>
            <a:ext cx="842524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f                   a                  </a:t>
            </a:r>
            <a:r>
              <a:t>ç                                   a             </a:t>
            </a:r>
            <a:r>
              <a:t>…</a:t>
            </a:r>
          </a:p>
        </p:txBody>
      </p:sp>
      <p:sp>
        <p:nvSpPr>
          <p:cNvPr id="473" name="Rectangle 17"/>
          <p:cNvSpPr txBox="1"/>
          <p:nvPr/>
        </p:nvSpPr>
        <p:spPr>
          <a:xfrm>
            <a:off x="74539" y="5880055"/>
            <a:ext cx="145550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</a:t>
            </a:r>
            <a:r>
              <a:rPr>
                <a:solidFill>
                  <a:srgbClr val="FF0000"/>
                </a:solidFill>
              </a:rPr>
              <a:t>1100110</a:t>
            </a:r>
          </a:p>
        </p:txBody>
      </p:sp>
      <p:sp>
        <p:nvSpPr>
          <p:cNvPr id="474" name="Rectangle 23"/>
          <p:cNvSpPr txBox="1"/>
          <p:nvPr/>
        </p:nvSpPr>
        <p:spPr>
          <a:xfrm>
            <a:off x="1782355" y="5880055"/>
            <a:ext cx="145550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75" name="Rectangle 24"/>
          <p:cNvSpPr txBox="1"/>
          <p:nvPr/>
        </p:nvSpPr>
        <p:spPr>
          <a:xfrm>
            <a:off x="3496495" y="5880055"/>
            <a:ext cx="341730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110</a:t>
            </a:r>
            <a:r>
              <a:rPr>
                <a:solidFill>
                  <a:srgbClr val="FF0000"/>
                </a:solidFill>
              </a:rPr>
              <a:t>00011  </a:t>
            </a:r>
            <a:r>
              <a:t>10</a:t>
            </a:r>
            <a:r>
              <a:rPr>
                <a:solidFill>
                  <a:srgbClr val="FF0000"/>
                </a:solidFill>
              </a:rPr>
              <a:t>100111</a:t>
            </a:r>
            <a:r>
              <a:t>	</a:t>
            </a:r>
          </a:p>
        </p:txBody>
      </p:sp>
      <p:sp>
        <p:nvSpPr>
          <p:cNvPr id="476" name="Rectangle 25"/>
          <p:cNvSpPr txBox="1"/>
          <p:nvPr/>
        </p:nvSpPr>
        <p:spPr>
          <a:xfrm>
            <a:off x="6648527" y="5865421"/>
            <a:ext cx="145550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</a:t>
            </a:r>
            <a:r>
              <a:rPr>
                <a:solidFill>
                  <a:srgbClr val="FF0000"/>
                </a:solidFill>
              </a:rPr>
              <a:t>1100001</a:t>
            </a:r>
          </a:p>
        </p:txBody>
      </p:sp>
      <p:sp>
        <p:nvSpPr>
          <p:cNvPr id="477" name="TextBox 26"/>
          <p:cNvSpPr txBox="1"/>
          <p:nvPr/>
        </p:nvSpPr>
        <p:spPr>
          <a:xfrm>
            <a:off x="7051369" y="6617061"/>
            <a:ext cx="196001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modified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1" grpId="8"/>
      <p:bldP build="whole" bldLvl="1" animBg="1" rev="0" advAuto="0" spid="468" grpId="5"/>
      <p:bldP build="whole" bldLvl="1" animBg="1" rev="0" advAuto="0" spid="465" grpId="2"/>
      <p:bldP build="whole" bldLvl="1" animBg="1" rev="0" advAuto="0" spid="467" grpId="4"/>
      <p:bldP build="whole" bldLvl="1" animBg="1" rev="0" advAuto="0" spid="464" grpId="1"/>
      <p:bldP build="whole" bldLvl="1" animBg="1" rev="0" advAuto="0" spid="469" grpId="6"/>
      <p:bldP build="whole" bldLvl="1" animBg="1" rev="0" advAuto="0" spid="470" grpId="7"/>
      <p:bldP build="whole" bldLvl="1" animBg="1" rev="0" advAuto="0" spid="466" grpId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Char Encoding: UTF-8</a:t>
            </a:r>
          </a:p>
        </p:txBody>
      </p:sp>
      <p:sp>
        <p:nvSpPr>
          <p:cNvPr id="480" name="TextBox 7"/>
          <p:cNvSpPr txBox="1"/>
          <p:nvPr/>
        </p:nvSpPr>
        <p:spPr>
          <a:xfrm>
            <a:off x="45728" y="1072460"/>
            <a:ext cx="905256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/>
            </a:pPr>
            <a:r>
              <a:t>UTF-8</a:t>
            </a:r>
            <a:r>
              <a:rPr b="0"/>
              <a:t> is a way to encode all Unicode characters into a variable sequence of 1-4 bytes</a:t>
            </a:r>
          </a:p>
        </p:txBody>
      </p:sp>
      <p:sp>
        <p:nvSpPr>
          <p:cNvPr id="481" name="Slide Number Placeholder 12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82" name="TextBox 17"/>
          <p:cNvSpPr txBox="1"/>
          <p:nvPr/>
        </p:nvSpPr>
        <p:spPr>
          <a:xfrm>
            <a:off x="45720" y="5401345"/>
            <a:ext cx="788264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In the following, we will assume that the document </a:t>
            </a:r>
          </a:p>
          <a:p>
            <a:pPr>
              <a:defRPr sz="2400"/>
            </a:pPr>
            <a:r>
              <a:t>is a sequence of characters, without worrying about </a:t>
            </a:r>
          </a:p>
          <a:p>
            <a:pPr>
              <a:defRPr sz="2400"/>
            </a:pPr>
            <a:r>
              <a:t>encoding</a:t>
            </a:r>
          </a:p>
        </p:txBody>
      </p:sp>
      <p:sp>
        <p:nvSpPr>
          <p:cNvPr id="483" name="TextBox 21"/>
          <p:cNvSpPr txBox="1"/>
          <p:nvPr/>
        </p:nvSpPr>
        <p:spPr>
          <a:xfrm>
            <a:off x="45719" y="2299371"/>
            <a:ext cx="8114666" cy="2304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Advantages:</a:t>
            </a:r>
          </a:p>
          <a:p>
            <a:pPr>
              <a:buSzPct val="100000"/>
              <a:buChar char="•"/>
              <a:defRPr sz="2400"/>
            </a:pPr>
            <a:r>
              <a:t>  common Western characters require only 1 byte (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  <a:r>
              <a:t>)</a:t>
            </a:r>
          </a:p>
          <a:p>
            <a:pPr>
              <a:buSzPct val="100000"/>
              <a:buChar char="•"/>
              <a:defRPr sz="2400"/>
            </a:pPr>
            <a:r>
              <a:t>  backwards compatibility with ASCII</a:t>
            </a:r>
          </a:p>
          <a:p>
            <a:pPr>
              <a:buSzPct val="100000"/>
              <a:buChar char="•"/>
              <a:defRPr sz="2400"/>
            </a:pPr>
            <a:r>
              <a:t>  stream readability (follower bytes cannot</a:t>
            </a:r>
          </a:p>
          <a:p>
            <a:pPr>
              <a:defRPr sz="2400"/>
            </a:pPr>
            <a:r>
              <a:t>    be confused with marker bytes)</a:t>
            </a:r>
          </a:p>
          <a:p>
            <a:pPr>
              <a:buSzPct val="100000"/>
              <a:buChar char="•"/>
              <a:defRPr sz="2400"/>
            </a:pPr>
            <a:r>
              <a:t>  sorting compliance</a:t>
            </a:r>
          </a:p>
        </p:txBody>
      </p:sp>
      <p:sp>
        <p:nvSpPr>
          <p:cNvPr id="484" name="TextBox 6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2" grpId="3"/>
      <p:bldP build="whole" bldLvl="1" animBg="1" rev="0" advAuto="0" spid="480" grpId="1"/>
      <p:bldP build="whole" bldLvl="1" animBg="1" rev="0" advAuto="0" spid="483" grpId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Language detection</a:t>
            </a:r>
          </a:p>
        </p:txBody>
      </p:sp>
      <p:sp>
        <p:nvSpPr>
          <p:cNvPr id="487" name="TextBox 9"/>
          <p:cNvSpPr txBox="1"/>
          <p:nvPr/>
        </p:nvSpPr>
        <p:spPr>
          <a:xfrm>
            <a:off x="205102" y="855896"/>
            <a:ext cx="779870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How can we find out the language of a document?</a:t>
            </a:r>
          </a:p>
        </p:txBody>
      </p:sp>
      <p:grpSp>
        <p:nvGrpSpPr>
          <p:cNvPr id="493" name="Folded Corner 10"/>
          <p:cNvGrpSpPr/>
          <p:nvPr/>
        </p:nvGrpSpPr>
        <p:grpSpPr>
          <a:xfrm>
            <a:off x="1734737" y="1523977"/>
            <a:ext cx="4818463" cy="1131913"/>
            <a:chOff x="0" y="0"/>
            <a:chExt cx="4818462" cy="1131911"/>
          </a:xfrm>
        </p:grpSpPr>
        <p:grpSp>
          <p:nvGrpSpPr>
            <p:cNvPr id="491" name="Group"/>
            <p:cNvGrpSpPr/>
            <p:nvPr/>
          </p:nvGrpSpPr>
          <p:grpSpPr>
            <a:xfrm>
              <a:off x="-1" y="70907"/>
              <a:ext cx="4818464" cy="1061006"/>
              <a:chOff x="0" y="0"/>
              <a:chExt cx="4818462" cy="1061005"/>
            </a:xfrm>
          </p:grpSpPr>
          <p:sp>
            <p:nvSpPr>
              <p:cNvPr id="488" name="Shape"/>
              <p:cNvSpPr/>
              <p:nvPr/>
            </p:nvSpPr>
            <p:spPr>
              <a:xfrm>
                <a:off x="-1" y="-1"/>
                <a:ext cx="4818464" cy="1061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992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489" name="Triangle"/>
              <p:cNvSpPr/>
              <p:nvPr/>
            </p:nvSpPr>
            <p:spPr>
              <a:xfrm>
                <a:off x="4443683" y="686225"/>
                <a:ext cx="374780" cy="3747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490" name="Line"/>
              <p:cNvSpPr/>
              <p:nvPr/>
            </p:nvSpPr>
            <p:spPr>
              <a:xfrm>
                <a:off x="-1" y="-1"/>
                <a:ext cx="4818464" cy="106100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920" y="21600"/>
                    </a:moveTo>
                    <a:lnTo>
                      <a:pt x="20256" y="15496"/>
                    </a:lnTo>
                    <a:lnTo>
                      <a:pt x="21600" y="13970"/>
                    </a:lnTo>
                    <a:lnTo>
                      <a:pt x="1992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</p:grpSp>
        <p:sp>
          <p:nvSpPr>
            <p:cNvPr id="492" name="Elvis Presley ist einer der größten Rockstars aller Zeiten."/>
            <p:cNvSpPr txBox="1"/>
            <p:nvPr/>
          </p:nvSpPr>
          <p:spPr>
            <a:xfrm>
              <a:off x="50482" y="0"/>
              <a:ext cx="4717498" cy="828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Elvis Presley ist einer der größten Rockstars aller Zeiten.</a:t>
              </a:r>
            </a:p>
          </p:txBody>
        </p:sp>
      </p:grpSp>
      <p:sp>
        <p:nvSpPr>
          <p:cNvPr id="494" name="TextBox 11"/>
          <p:cNvSpPr txBox="1"/>
          <p:nvPr/>
        </p:nvSpPr>
        <p:spPr>
          <a:xfrm>
            <a:off x="57473" y="3246714"/>
            <a:ext cx="900376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Watch for certain characters or scripts  </a:t>
            </a:r>
          </a:p>
          <a:p>
            <a:pPr>
              <a:defRPr sz="2400"/>
            </a:pPr>
            <a:r>
              <a:t>     (umlauts, Chinese characters etc.)</a:t>
            </a:r>
          </a:p>
          <a:p>
            <a:pPr>
              <a:defRPr sz="2400"/>
            </a:pPr>
            <a:r>
              <a:t>    But: These are not always specific, Italian similar to Spanish</a:t>
            </a:r>
          </a:p>
        </p:txBody>
      </p:sp>
      <p:sp>
        <p:nvSpPr>
          <p:cNvPr id="495" name="TextBox 12"/>
          <p:cNvSpPr txBox="1"/>
          <p:nvPr/>
        </p:nvSpPr>
        <p:spPr>
          <a:xfrm>
            <a:off x="65479" y="4491406"/>
            <a:ext cx="8570824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Use the meta-information associated with a Web page</a:t>
            </a:r>
          </a:p>
          <a:p>
            <a:pPr>
              <a:defRPr sz="2400"/>
            </a:pPr>
            <a:r>
              <a:t>    But: This is usually not very reliable</a:t>
            </a:r>
          </a:p>
        </p:txBody>
      </p:sp>
      <p:sp>
        <p:nvSpPr>
          <p:cNvPr id="496" name="TextBox 13"/>
          <p:cNvSpPr txBox="1"/>
          <p:nvPr/>
        </p:nvSpPr>
        <p:spPr>
          <a:xfrm>
            <a:off x="59680" y="5475797"/>
            <a:ext cx="8017927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Use a dictionary</a:t>
            </a:r>
          </a:p>
          <a:p>
            <a:pPr>
              <a:defRPr sz="2400"/>
            </a:pPr>
            <a:r>
              <a:t>    But: It is costly to maintain and scan a dictionary for</a:t>
            </a:r>
          </a:p>
          <a:p>
            <a:pPr>
              <a:defRPr sz="2400"/>
            </a:pPr>
            <a:r>
              <a:t>    thousands of languages </a:t>
            </a:r>
          </a:p>
        </p:txBody>
      </p:sp>
      <p:sp>
        <p:nvSpPr>
          <p:cNvPr id="497" name="Slide Number Placeholder 19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98" name="ZoneTexte 28"/>
          <p:cNvSpPr txBox="1"/>
          <p:nvPr/>
        </p:nvSpPr>
        <p:spPr>
          <a:xfrm>
            <a:off x="59679" y="2817609"/>
            <a:ext cx="379673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Different techniques:</a:t>
            </a:r>
          </a:p>
        </p:txBody>
      </p:sp>
      <p:sp>
        <p:nvSpPr>
          <p:cNvPr id="499" name="TextBox 14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8" grpId="2"/>
      <p:bldP build="whole" bldLvl="1" animBg="1" rev="0" advAuto="0" spid="494" grpId="3"/>
      <p:bldP build="whole" bldLvl="1" animBg="1" rev="0" advAuto="0" spid="495" grpId="4"/>
      <p:bldP build="whole" bldLvl="1" animBg="1" rev="0" advAuto="0" spid="493" grpId="1"/>
      <p:bldP build="whole" bldLvl="1" animBg="1" rev="0" advAuto="0" spid="496" grpId="5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Language detection</a:t>
            </a:r>
          </a:p>
        </p:txBody>
      </p:sp>
      <p:sp>
        <p:nvSpPr>
          <p:cNvPr id="502" name="TextBox 14"/>
          <p:cNvSpPr txBox="1"/>
          <p:nvPr/>
        </p:nvSpPr>
        <p:spPr>
          <a:xfrm>
            <a:off x="59679" y="1385263"/>
            <a:ext cx="903860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Count how often each character appears in the text.</a:t>
            </a:r>
          </a:p>
        </p:txBody>
      </p:sp>
      <p:sp>
        <p:nvSpPr>
          <p:cNvPr id="503" name="Straight Arrow Connector 17"/>
          <p:cNvSpPr/>
          <p:nvPr/>
        </p:nvSpPr>
        <p:spPr>
          <a:xfrm>
            <a:off x="370611" y="5222147"/>
            <a:ext cx="2236390" cy="1589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04" name="Straight Arrow Connector 18"/>
          <p:cNvSpPr/>
          <p:nvPr/>
        </p:nvSpPr>
        <p:spPr>
          <a:xfrm flipV="1">
            <a:off x="369813" y="4629490"/>
            <a:ext cx="1589" cy="591861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05" name="Rectangle 21"/>
          <p:cNvSpPr/>
          <p:nvPr/>
        </p:nvSpPr>
        <p:spPr>
          <a:xfrm>
            <a:off x="481043" y="5071872"/>
            <a:ext cx="193269" cy="13806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06" name="Rectangle 22"/>
          <p:cNvSpPr/>
          <p:nvPr/>
        </p:nvSpPr>
        <p:spPr>
          <a:xfrm>
            <a:off x="730078" y="5086213"/>
            <a:ext cx="193269" cy="13806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07" name="Rectangle 23"/>
          <p:cNvSpPr/>
          <p:nvPr/>
        </p:nvSpPr>
        <p:spPr>
          <a:xfrm>
            <a:off x="992374" y="5086213"/>
            <a:ext cx="193269" cy="13806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08" name="Rectangle 24"/>
          <p:cNvSpPr/>
          <p:nvPr/>
        </p:nvSpPr>
        <p:spPr>
          <a:xfrm>
            <a:off x="1282278" y="4851951"/>
            <a:ext cx="193269" cy="372325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09" name="Rectangle 25"/>
          <p:cNvSpPr/>
          <p:nvPr/>
        </p:nvSpPr>
        <p:spPr>
          <a:xfrm>
            <a:off x="1558924" y="4616222"/>
            <a:ext cx="193269" cy="594784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10" name="Rectangle 26"/>
          <p:cNvSpPr/>
          <p:nvPr/>
        </p:nvSpPr>
        <p:spPr>
          <a:xfrm>
            <a:off x="1835024" y="4630029"/>
            <a:ext cx="193269" cy="59478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11" name="Rectangle 27"/>
          <p:cNvSpPr/>
          <p:nvPr/>
        </p:nvSpPr>
        <p:spPr>
          <a:xfrm>
            <a:off x="2111124" y="4630029"/>
            <a:ext cx="193269" cy="59478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12" name="Slide Number Placeholder 19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13" name="ZoneTexte 29"/>
          <p:cNvSpPr txBox="1"/>
          <p:nvPr/>
        </p:nvSpPr>
        <p:spPr>
          <a:xfrm>
            <a:off x="59680" y="923597"/>
            <a:ext cx="884721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/>
            </a:pPr>
            <a:r>
              <a:t>Histogram technique</a:t>
            </a:r>
            <a:r>
              <a:rPr b="0"/>
              <a:t> for language detection:</a:t>
            </a:r>
          </a:p>
        </p:txBody>
      </p:sp>
      <p:sp>
        <p:nvSpPr>
          <p:cNvPr id="514" name="ZoneTexte 30"/>
          <p:cNvSpPr txBox="1"/>
          <p:nvPr/>
        </p:nvSpPr>
        <p:spPr>
          <a:xfrm>
            <a:off x="205101" y="2119347"/>
            <a:ext cx="239711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Document:</a:t>
            </a:r>
          </a:p>
        </p:txBody>
      </p:sp>
      <p:sp>
        <p:nvSpPr>
          <p:cNvPr id="515" name="Straight Arrow Connector 17"/>
          <p:cNvSpPr/>
          <p:nvPr/>
        </p:nvSpPr>
        <p:spPr>
          <a:xfrm>
            <a:off x="3365984" y="5141095"/>
            <a:ext cx="2236390" cy="1589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16" name="Straight Arrow Connector 18"/>
          <p:cNvSpPr/>
          <p:nvPr/>
        </p:nvSpPr>
        <p:spPr>
          <a:xfrm flipV="1">
            <a:off x="3365186" y="4548438"/>
            <a:ext cx="1589" cy="591861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17" name="TextBox 20"/>
          <p:cNvSpPr txBox="1"/>
          <p:nvPr/>
        </p:nvSpPr>
        <p:spPr>
          <a:xfrm>
            <a:off x="3410911" y="5224812"/>
            <a:ext cx="298704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 b c ä ö ü ß ...</a:t>
            </a:r>
          </a:p>
        </p:txBody>
      </p:sp>
      <p:sp>
        <p:nvSpPr>
          <p:cNvPr id="518" name="Rectangle 34"/>
          <p:cNvSpPr/>
          <p:nvPr/>
        </p:nvSpPr>
        <p:spPr>
          <a:xfrm>
            <a:off x="3476416" y="4990820"/>
            <a:ext cx="193269" cy="13806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19" name="Rectangle 35"/>
          <p:cNvSpPr/>
          <p:nvPr/>
        </p:nvSpPr>
        <p:spPr>
          <a:xfrm>
            <a:off x="3725452" y="5005161"/>
            <a:ext cx="193269" cy="13806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0" name="Rectangle 36"/>
          <p:cNvSpPr/>
          <p:nvPr/>
        </p:nvSpPr>
        <p:spPr>
          <a:xfrm>
            <a:off x="3998379" y="5005161"/>
            <a:ext cx="193269" cy="13806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1" name="Rectangle 37"/>
          <p:cNvSpPr/>
          <p:nvPr/>
        </p:nvSpPr>
        <p:spPr>
          <a:xfrm>
            <a:off x="4277652" y="4548442"/>
            <a:ext cx="193269" cy="594784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2" name="Rectangle 38"/>
          <p:cNvSpPr/>
          <p:nvPr/>
        </p:nvSpPr>
        <p:spPr>
          <a:xfrm>
            <a:off x="4554296" y="4535170"/>
            <a:ext cx="193269" cy="594784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3" name="Rectangle 39"/>
          <p:cNvSpPr/>
          <p:nvPr/>
        </p:nvSpPr>
        <p:spPr>
          <a:xfrm>
            <a:off x="4830397" y="4548977"/>
            <a:ext cx="193269" cy="59478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4" name="Rectangle 40"/>
          <p:cNvSpPr/>
          <p:nvPr/>
        </p:nvSpPr>
        <p:spPr>
          <a:xfrm>
            <a:off x="5106496" y="4548977"/>
            <a:ext cx="193269" cy="594783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5" name="ZoneTexte 41"/>
          <p:cNvSpPr txBox="1"/>
          <p:nvPr/>
        </p:nvSpPr>
        <p:spPr>
          <a:xfrm>
            <a:off x="3188276" y="2053873"/>
            <a:ext cx="323599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German corpus:</a:t>
            </a:r>
          </a:p>
        </p:txBody>
      </p:sp>
      <p:sp>
        <p:nvSpPr>
          <p:cNvPr id="526" name="Straight Arrow Connector 17"/>
          <p:cNvSpPr/>
          <p:nvPr/>
        </p:nvSpPr>
        <p:spPr>
          <a:xfrm>
            <a:off x="6481015" y="5091562"/>
            <a:ext cx="2236391" cy="1589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27" name="Straight Arrow Connector 18"/>
          <p:cNvSpPr/>
          <p:nvPr/>
        </p:nvSpPr>
        <p:spPr>
          <a:xfrm flipV="1">
            <a:off x="6480218" y="4498908"/>
            <a:ext cx="1589" cy="591861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528" name="Rectangle 48"/>
          <p:cNvSpPr/>
          <p:nvPr/>
        </p:nvSpPr>
        <p:spPr>
          <a:xfrm>
            <a:off x="6591448" y="4527431"/>
            <a:ext cx="193269" cy="55192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9" name="Rectangle 49"/>
          <p:cNvSpPr/>
          <p:nvPr/>
        </p:nvSpPr>
        <p:spPr>
          <a:xfrm>
            <a:off x="6840483" y="4527431"/>
            <a:ext cx="193269" cy="56626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30" name="Rectangle 50"/>
          <p:cNvSpPr/>
          <p:nvPr/>
        </p:nvSpPr>
        <p:spPr>
          <a:xfrm>
            <a:off x="7102778" y="4527431"/>
            <a:ext cx="193269" cy="56626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31" name="Rectangle 51"/>
          <p:cNvSpPr/>
          <p:nvPr/>
        </p:nvSpPr>
        <p:spPr>
          <a:xfrm>
            <a:off x="7392682" y="4983624"/>
            <a:ext cx="193269" cy="11007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32" name="Rectangle 52"/>
          <p:cNvSpPr/>
          <p:nvPr/>
        </p:nvSpPr>
        <p:spPr>
          <a:xfrm>
            <a:off x="7669327" y="4983626"/>
            <a:ext cx="193269" cy="96800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33" name="Rectangle 53"/>
          <p:cNvSpPr/>
          <p:nvPr/>
        </p:nvSpPr>
        <p:spPr>
          <a:xfrm>
            <a:off x="7945428" y="4983622"/>
            <a:ext cx="193269" cy="110605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34" name="Rectangle 54"/>
          <p:cNvSpPr/>
          <p:nvPr/>
        </p:nvSpPr>
        <p:spPr>
          <a:xfrm>
            <a:off x="8221527" y="4983622"/>
            <a:ext cx="193269" cy="110605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35" name="ZoneTexte 55"/>
          <p:cNvSpPr txBox="1"/>
          <p:nvPr/>
        </p:nvSpPr>
        <p:spPr>
          <a:xfrm>
            <a:off x="6252999" y="2065702"/>
            <a:ext cx="241867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French corpus:</a:t>
            </a:r>
          </a:p>
        </p:txBody>
      </p:sp>
      <p:sp>
        <p:nvSpPr>
          <p:cNvPr id="536" name="Connecteur droit 57"/>
          <p:cNvSpPr/>
          <p:nvPr/>
        </p:nvSpPr>
        <p:spPr>
          <a:xfrm>
            <a:off x="2942998" y="2119349"/>
            <a:ext cx="2" cy="3497143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txBody>
          <a:bodyPr lIns="45719" rIns="45719"/>
          <a:lstStyle/>
          <a:p>
            <a:pPr/>
          </a:p>
        </p:txBody>
      </p:sp>
      <p:sp>
        <p:nvSpPr>
          <p:cNvPr id="537" name="TextBox 20"/>
          <p:cNvSpPr txBox="1"/>
          <p:nvPr/>
        </p:nvSpPr>
        <p:spPr>
          <a:xfrm>
            <a:off x="372726" y="5278685"/>
            <a:ext cx="298704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 b c ä ö ü ß ...</a:t>
            </a:r>
          </a:p>
        </p:txBody>
      </p:sp>
      <p:sp>
        <p:nvSpPr>
          <p:cNvPr id="538" name="TextBox 20"/>
          <p:cNvSpPr txBox="1"/>
          <p:nvPr/>
        </p:nvSpPr>
        <p:spPr>
          <a:xfrm>
            <a:off x="6515704" y="5154826"/>
            <a:ext cx="239119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 b c ä ö ü ß ...</a:t>
            </a:r>
          </a:p>
        </p:txBody>
      </p:sp>
      <p:pic>
        <p:nvPicPr>
          <p:cNvPr id="53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5050" y="2572921"/>
            <a:ext cx="1203432" cy="1457096"/>
          </a:xfrm>
          <a:prstGeom prst="rect">
            <a:avLst/>
          </a:prstGeom>
          <a:ln w="12700">
            <a:miter lim="400000"/>
          </a:ln>
        </p:spPr>
      </p:pic>
      <p:pic>
        <p:nvPicPr>
          <p:cNvPr id="540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22664" y="2609949"/>
            <a:ext cx="1039933" cy="14559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6" name="Folded Corner 10"/>
          <p:cNvGrpSpPr/>
          <p:nvPr/>
        </p:nvGrpSpPr>
        <p:grpSpPr>
          <a:xfrm>
            <a:off x="316067" y="2750907"/>
            <a:ext cx="2318960" cy="1140721"/>
            <a:chOff x="0" y="0"/>
            <a:chExt cx="2318958" cy="1140719"/>
          </a:xfrm>
        </p:grpSpPr>
        <p:grpSp>
          <p:nvGrpSpPr>
            <p:cNvPr id="544" name="Group"/>
            <p:cNvGrpSpPr/>
            <p:nvPr/>
          </p:nvGrpSpPr>
          <p:grpSpPr>
            <a:xfrm>
              <a:off x="-1" y="66696"/>
              <a:ext cx="2318960" cy="1074025"/>
              <a:chOff x="0" y="0"/>
              <a:chExt cx="2318958" cy="1074023"/>
            </a:xfrm>
          </p:grpSpPr>
          <p:sp>
            <p:nvSpPr>
              <p:cNvPr id="541" name="Shape"/>
              <p:cNvSpPr/>
              <p:nvPr/>
            </p:nvSpPr>
            <p:spPr>
              <a:xfrm>
                <a:off x="-1" y="-1"/>
                <a:ext cx="2318960" cy="10740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066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542" name="Triangle"/>
              <p:cNvSpPr/>
              <p:nvPr/>
            </p:nvSpPr>
            <p:spPr>
              <a:xfrm>
                <a:off x="1939581" y="694645"/>
                <a:ext cx="379378" cy="3793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543" name="Line"/>
              <p:cNvSpPr/>
              <p:nvPr/>
            </p:nvSpPr>
            <p:spPr>
              <a:xfrm>
                <a:off x="-1" y="-1"/>
                <a:ext cx="2318960" cy="10740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066" y="21600"/>
                    </a:moveTo>
                    <a:lnTo>
                      <a:pt x="18773" y="15496"/>
                    </a:lnTo>
                    <a:lnTo>
                      <a:pt x="21600" y="13970"/>
                    </a:lnTo>
                    <a:lnTo>
                      <a:pt x="18066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</p:grpSp>
        <p:sp>
          <p:nvSpPr>
            <p:cNvPr id="545" name="Elvis Presley ist …"/>
            <p:cNvSpPr txBox="1"/>
            <p:nvPr/>
          </p:nvSpPr>
          <p:spPr>
            <a:xfrm>
              <a:off x="50482" y="0"/>
              <a:ext cx="2217994" cy="828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Elvis Presley ist …</a:t>
              </a:r>
            </a:p>
          </p:txBody>
        </p:sp>
      </p:grpSp>
      <p:sp>
        <p:nvSpPr>
          <p:cNvPr id="547" name="Flèche vers le bas 47"/>
          <p:cNvSpPr/>
          <p:nvPr/>
        </p:nvSpPr>
        <p:spPr>
          <a:xfrm>
            <a:off x="1185641" y="4093807"/>
            <a:ext cx="373283" cy="405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648"/>
                </a:moveTo>
                <a:lnTo>
                  <a:pt x="5400" y="116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1648"/>
                </a:lnTo>
                <a:lnTo>
                  <a:pt x="21600" y="116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48" name="Flèche vers le bas 56"/>
          <p:cNvSpPr/>
          <p:nvPr/>
        </p:nvSpPr>
        <p:spPr>
          <a:xfrm>
            <a:off x="4457115" y="4122332"/>
            <a:ext cx="373283" cy="405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648"/>
                </a:moveTo>
                <a:lnTo>
                  <a:pt x="5400" y="116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1648"/>
                </a:lnTo>
                <a:lnTo>
                  <a:pt x="21600" y="116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49" name="Flèche vers le bas 60"/>
          <p:cNvSpPr/>
          <p:nvPr/>
        </p:nvSpPr>
        <p:spPr>
          <a:xfrm>
            <a:off x="7233935" y="4119431"/>
            <a:ext cx="373283" cy="4051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1648"/>
                </a:moveTo>
                <a:lnTo>
                  <a:pt x="5400" y="11648"/>
                </a:lnTo>
                <a:lnTo>
                  <a:pt x="5400" y="0"/>
                </a:lnTo>
                <a:lnTo>
                  <a:pt x="16200" y="0"/>
                </a:lnTo>
                <a:lnTo>
                  <a:pt x="16200" y="11648"/>
                </a:lnTo>
                <a:lnTo>
                  <a:pt x="21600" y="1164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50" name="ZoneTexte 62"/>
          <p:cNvSpPr txBox="1"/>
          <p:nvPr/>
        </p:nvSpPr>
        <p:spPr>
          <a:xfrm>
            <a:off x="361787" y="6356355"/>
            <a:ext cx="755864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Then compare to the counts on standard corpora.</a:t>
            </a:r>
          </a:p>
        </p:txBody>
      </p:sp>
      <p:grpSp>
        <p:nvGrpSpPr>
          <p:cNvPr id="553" name="Flèche courbée vers le haut 63"/>
          <p:cNvGrpSpPr/>
          <p:nvPr/>
        </p:nvGrpSpPr>
        <p:grpSpPr>
          <a:xfrm>
            <a:off x="1475547" y="5740346"/>
            <a:ext cx="2939825" cy="458459"/>
            <a:chOff x="0" y="0"/>
            <a:chExt cx="2939824" cy="458457"/>
          </a:xfrm>
        </p:grpSpPr>
        <p:sp>
          <p:nvSpPr>
            <p:cNvPr id="551" name="Shape"/>
            <p:cNvSpPr/>
            <p:nvPr/>
          </p:nvSpPr>
          <p:spPr>
            <a:xfrm>
              <a:off x="0" y="0"/>
              <a:ext cx="2939825" cy="45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0" fill="norm" stroke="1" extrusionOk="0">
                  <a:moveTo>
                    <a:pt x="20277" y="0"/>
                  </a:moveTo>
                  <a:lnTo>
                    <a:pt x="21600" y="5172"/>
                  </a:lnTo>
                  <a:lnTo>
                    <a:pt x="20930" y="5172"/>
                  </a:lnTo>
                  <a:cubicBezTo>
                    <a:pt x="19738" y="15055"/>
                    <a:pt x="15360" y="21600"/>
                    <a:pt x="10618" y="20586"/>
                  </a:cubicBezTo>
                  <a:lnTo>
                    <a:pt x="10618" y="20586"/>
                  </a:lnTo>
                  <a:cubicBezTo>
                    <a:pt x="14648" y="19725"/>
                    <a:pt x="17999" y="13571"/>
                    <a:pt x="19011" y="5172"/>
                  </a:cubicBezTo>
                  <a:lnTo>
                    <a:pt x="18341" y="5172"/>
                  </a:lnTo>
                  <a:close/>
                  <a:moveTo>
                    <a:pt x="9659" y="20689"/>
                  </a:moveTo>
                  <a:cubicBezTo>
                    <a:pt x="4324" y="20689"/>
                    <a:pt x="0" y="11426"/>
                    <a:pt x="0" y="0"/>
                  </a:cubicBezTo>
                  <a:lnTo>
                    <a:pt x="1919" y="0"/>
                  </a:lnTo>
                  <a:cubicBezTo>
                    <a:pt x="1919" y="11426"/>
                    <a:pt x="6243" y="20689"/>
                    <a:pt x="11578" y="20689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52" name="Shape"/>
            <p:cNvSpPr/>
            <p:nvPr/>
          </p:nvSpPr>
          <p:spPr>
            <a:xfrm>
              <a:off x="0" y="0"/>
              <a:ext cx="1575747" cy="45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20" y="21600"/>
                  </a:moveTo>
                  <a:cubicBezTo>
                    <a:pt x="8068" y="21600"/>
                    <a:pt x="0" y="11929"/>
                    <a:pt x="0" y="0"/>
                  </a:cubicBezTo>
                  <a:lnTo>
                    <a:pt x="3580" y="0"/>
                  </a:lnTo>
                  <a:cubicBezTo>
                    <a:pt x="3580" y="11929"/>
                    <a:pt x="11648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556" name="Flèche courbée vers le haut 65"/>
          <p:cNvGrpSpPr/>
          <p:nvPr/>
        </p:nvGrpSpPr>
        <p:grpSpPr>
          <a:xfrm>
            <a:off x="1425919" y="5818314"/>
            <a:ext cx="5328441" cy="458451"/>
            <a:chOff x="0" y="0"/>
            <a:chExt cx="5328439" cy="458449"/>
          </a:xfrm>
        </p:grpSpPr>
        <p:sp>
          <p:nvSpPr>
            <p:cNvPr id="554" name="Shape"/>
            <p:cNvSpPr/>
            <p:nvPr/>
          </p:nvSpPr>
          <p:spPr>
            <a:xfrm>
              <a:off x="0" y="0"/>
              <a:ext cx="5328440" cy="45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20537" y="0"/>
                  </a:moveTo>
                  <a:lnTo>
                    <a:pt x="21600" y="5215"/>
                  </a:lnTo>
                  <a:lnTo>
                    <a:pt x="21007" y="5215"/>
                  </a:lnTo>
                  <a:cubicBezTo>
                    <a:pt x="19807" y="15028"/>
                    <a:pt x="15443" y="21600"/>
                    <a:pt x="10660" y="20796"/>
                  </a:cubicBezTo>
                  <a:lnTo>
                    <a:pt x="10660" y="20796"/>
                  </a:lnTo>
                  <a:cubicBezTo>
                    <a:pt x="14860" y="20089"/>
                    <a:pt x="18386" y="13833"/>
                    <a:pt x="19439" y="5215"/>
                  </a:cubicBezTo>
                  <a:lnTo>
                    <a:pt x="18846" y="5215"/>
                  </a:lnTo>
                  <a:close/>
                  <a:moveTo>
                    <a:pt x="9876" y="20862"/>
                  </a:moveTo>
                  <a:cubicBezTo>
                    <a:pt x="4422" y="20862"/>
                    <a:pt x="0" y="11521"/>
                    <a:pt x="0" y="0"/>
                  </a:cubicBezTo>
                  <a:lnTo>
                    <a:pt x="1568" y="0"/>
                  </a:lnTo>
                  <a:cubicBezTo>
                    <a:pt x="1568" y="11521"/>
                    <a:pt x="5990" y="20862"/>
                    <a:pt x="11444" y="20862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55" name="Shape"/>
            <p:cNvSpPr/>
            <p:nvPr/>
          </p:nvSpPr>
          <p:spPr>
            <a:xfrm>
              <a:off x="0" y="0"/>
              <a:ext cx="2823117" cy="45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641" y="21600"/>
                  </a:moveTo>
                  <a:cubicBezTo>
                    <a:pt x="8346" y="21600"/>
                    <a:pt x="0" y="11929"/>
                    <a:pt x="0" y="0"/>
                  </a:cubicBezTo>
                  <a:lnTo>
                    <a:pt x="2959" y="0"/>
                  </a:lnTo>
                  <a:cubicBezTo>
                    <a:pt x="2959" y="11929"/>
                    <a:pt x="11305" y="21600"/>
                    <a:pt x="21600" y="2160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557" name="ZoneTexte 66"/>
          <p:cNvSpPr txBox="1"/>
          <p:nvPr/>
        </p:nvSpPr>
        <p:spPr>
          <a:xfrm>
            <a:off x="6598926" y="5837273"/>
            <a:ext cx="230797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2400"/>
            </a:lvl1pPr>
          </a:lstStyle>
          <a:p>
            <a:pPr/>
            <a:r>
              <a:t>not very similar</a:t>
            </a:r>
          </a:p>
        </p:txBody>
      </p:sp>
      <p:sp>
        <p:nvSpPr>
          <p:cNvPr id="558" name="ZoneTexte 67"/>
          <p:cNvSpPr txBox="1"/>
          <p:nvPr/>
        </p:nvSpPr>
        <p:spPr>
          <a:xfrm>
            <a:off x="4398338" y="5616492"/>
            <a:ext cx="146667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i="1" sz="2400"/>
            </a:lvl1pPr>
          </a:lstStyle>
          <a:p>
            <a:pPr/>
            <a:r>
              <a:t>similar</a:t>
            </a:r>
          </a:p>
        </p:txBody>
      </p:sp>
      <p:sp>
        <p:nvSpPr>
          <p:cNvPr id="559" name="TextBox 61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ntr" nodeType="after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Class="entr" nodeType="after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Class="entr" nodeType="after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after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Class="entr" nodeType="after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Class="entr" nodeType="afterEffect" presetSubtype="0" presetID="1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3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afterEffect" presetSubtype="0" presetID="1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Class="entr" nodeType="click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Class="entr" nodeType="after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3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Class="entr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Class="entr" nodeType="click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Class="entr" nodeType="click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0" grpId="19"/>
      <p:bldP build="whole" bldLvl="1" animBg="1" rev="0" advAuto="0" spid="531" grpId="33"/>
      <p:bldP build="whole" bldLvl="1" animBg="1" rev="0" advAuto="0" spid="540" grpId="39"/>
      <p:bldP build="whole" bldLvl="1" animBg="1" rev="0" advAuto="0" spid="511" grpId="11"/>
      <p:bldP build="whole" bldLvl="1" animBg="1" rev="0" advAuto="0" spid="526" grpId="28"/>
      <p:bldP build="whole" bldLvl="1" animBg="1" rev="0" advAuto="0" spid="519" grpId="18"/>
      <p:bldP build="whole" bldLvl="1" animBg="1" rev="0" advAuto="0" spid="553" grpId="42"/>
      <p:bldP build="whole" bldLvl="1" animBg="1" rev="0" advAuto="0" spid="514" grpId="1"/>
      <p:bldP build="whole" bldLvl="1" animBg="1" rev="0" advAuto="0" spid="509" grpId="9"/>
      <p:bldP build="whole" bldLvl="1" animBg="1" rev="0" advAuto="0" spid="549" grpId="40"/>
      <p:bldP build="whole" bldLvl="1" animBg="1" rev="0" advAuto="0" spid="518" grpId="17"/>
      <p:bldP build="whole" bldLvl="1" animBg="1" rev="0" advAuto="0" spid="558" grpId="44"/>
      <p:bldP build="whole" bldLvl="1" animBg="1" rev="0" advAuto="0" spid="527" grpId="29"/>
      <p:bldP build="whole" bldLvl="1" animBg="1" rev="0" advAuto="0" spid="537" grpId="13"/>
      <p:bldP build="whole" bldLvl="1" animBg="1" rev="0" advAuto="0" spid="522" grpId="21"/>
      <p:bldP build="whole" bldLvl="1" animBg="1" rev="0" advAuto="0" spid="506" grpId="6"/>
      <p:bldP build="whole" bldLvl="1" animBg="1" rev="0" advAuto="0" spid="533" grpId="35"/>
      <p:bldP build="whole" bldLvl="1" animBg="1" rev="0" advAuto="0" spid="556" grpId="43"/>
      <p:bldP build="whole" bldLvl="1" animBg="1" rev="0" advAuto="0" spid="528" grpId="30"/>
      <p:bldP build="whole" bldLvl="1" animBg="1" rev="0" advAuto="0" spid="507" grpId="7"/>
      <p:bldP build="whole" bldLvl="1" animBg="1" rev="0" advAuto="0" spid="548" grpId="25"/>
      <p:bldP build="whole" bldLvl="1" animBg="1" rev="0" advAuto="0" spid="516" grpId="16"/>
      <p:bldP build="whole" bldLvl="1" animBg="1" rev="0" advAuto="0" spid="523" grpId="22"/>
      <p:bldP build="whole" bldLvl="1" animBg="1" rev="0" advAuto="0" spid="550" grpId="41"/>
      <p:bldP build="whole" bldLvl="1" animBg="1" rev="0" advAuto="0" spid="504" grpId="4"/>
      <p:bldP build="whole" bldLvl="1" animBg="1" rev="0" advAuto="0" spid="536" grpId="15"/>
      <p:bldP build="whole" bldLvl="1" animBg="1" rev="0" advAuto="0" spid="529" grpId="31"/>
      <p:bldP build="whole" bldLvl="1" animBg="1" rev="0" advAuto="0" spid="515" grpId="14"/>
      <p:bldP build="whole" bldLvl="1" animBg="1" rev="0" advAuto="0" spid="547" grpId="12"/>
      <p:bldP build="whole" bldLvl="1" animBg="1" rev="0" advAuto="0" spid="530" grpId="32"/>
      <p:bldP build="whole" bldLvl="1" animBg="1" rev="0" advAuto="0" spid="517" grpId="27"/>
      <p:bldP build="whole" bldLvl="1" animBg="1" rev="0" advAuto="0" spid="510" grpId="10"/>
      <p:bldP build="whole" bldLvl="1" animBg="1" rev="0" advAuto="0" spid="503" grpId="3"/>
      <p:bldP build="whole" bldLvl="1" animBg="1" rev="0" advAuto="0" spid="524" grpId="23"/>
      <p:bldP build="whole" bldLvl="1" animBg="1" rev="0" advAuto="0" spid="534" grpId="36"/>
      <p:bldP build="whole" bldLvl="1" animBg="1" rev="0" advAuto="0" spid="535" grpId="37"/>
      <p:bldP build="whole" bldLvl="1" animBg="1" rev="0" advAuto="0" spid="546" grpId="2"/>
      <p:bldP build="whole" bldLvl="1" animBg="1" rev="0" advAuto="0" spid="505" grpId="5"/>
      <p:bldP build="whole" bldLvl="1" animBg="1" rev="0" advAuto="0" spid="525" grpId="26"/>
      <p:bldP build="whole" bldLvl="1" animBg="1" rev="0" advAuto="0" spid="521" grpId="20"/>
      <p:bldP build="whole" bldLvl="1" animBg="1" rev="0" advAuto="0" spid="538" grpId="38"/>
      <p:bldP build="whole" bldLvl="1" animBg="1" rev="0" advAuto="0" spid="532" grpId="34"/>
      <p:bldP build="whole" bldLvl="1" animBg="1" rev="0" advAuto="0" spid="557" grpId="45"/>
      <p:bldP build="whole" bldLvl="1" animBg="1" rev="0" advAuto="0" spid="539" grpId="24"/>
      <p:bldP build="whole" bldLvl="1" animBg="1" rev="0" advAuto="0" spid="508" grpId="8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Structured</a:t>
            </a:r>
          </a:p>
        </p:txBody>
      </p:sp>
      <p:sp>
        <p:nvSpPr>
          <p:cNvPr id="562" name="TextBox 16"/>
          <p:cNvSpPr txBox="1"/>
          <p:nvPr/>
        </p:nvSpPr>
        <p:spPr>
          <a:xfrm>
            <a:off x="45722" y="1186914"/>
            <a:ext cx="4081234" cy="303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Name				Number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D. Johnson		30714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J. Smith			20934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S. Shenker		20259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Y. Wang 			19471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J. Lee			18969</a:t>
            </a:r>
          </a:p>
          <a:p>
            <a:pPr marL="342900" indent="-342900"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A. Gupta 		18884 </a:t>
            </a:r>
          </a:p>
          <a:p>
            <a:pPr marL="342900" indent="-342900"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R. Rivest 		18038 </a:t>
            </a:r>
          </a:p>
        </p:txBody>
      </p:sp>
      <p:graphicFrame>
        <p:nvGraphicFramePr>
          <p:cNvPr id="563" name="Table 17"/>
          <p:cNvGraphicFramePr/>
          <p:nvPr/>
        </p:nvGraphicFramePr>
        <p:xfrm>
          <a:off x="5527456" y="1946179"/>
          <a:ext cx="3616544" cy="18288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861369"/>
                <a:gridCol w="1755174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Name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Citations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D. Johnson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30714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J. Smith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20937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64" name="Down Arrow 18"/>
          <p:cNvSpPr/>
          <p:nvPr/>
        </p:nvSpPr>
        <p:spPr>
          <a:xfrm rot="16200000">
            <a:off x="4131073" y="1748745"/>
            <a:ext cx="648830" cy="214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8332"/>
                </a:moveTo>
                <a:lnTo>
                  <a:pt x="5400" y="18332"/>
                </a:lnTo>
                <a:lnTo>
                  <a:pt x="5400" y="0"/>
                </a:lnTo>
                <a:lnTo>
                  <a:pt x="16200" y="0"/>
                </a:lnTo>
                <a:lnTo>
                  <a:pt x="16200" y="18332"/>
                </a:lnTo>
                <a:lnTo>
                  <a:pt x="21600" y="18332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65" name="TextBox 19"/>
          <p:cNvSpPr txBox="1"/>
          <p:nvPr/>
        </p:nvSpPr>
        <p:spPr>
          <a:xfrm>
            <a:off x="3451188" y="1818172"/>
            <a:ext cx="178039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400">
                <a:solidFill>
                  <a:srgbClr val="FF0000"/>
                </a:solidFill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</a:defRPr>
            </a:pPr>
            <a:r>
              <a:t>Extraction</a:t>
            </a:r>
          </a:p>
        </p:txBody>
      </p:sp>
      <p:sp>
        <p:nvSpPr>
          <p:cNvPr id="566" name="TextBox 20"/>
          <p:cNvSpPr txBox="1"/>
          <p:nvPr/>
        </p:nvSpPr>
        <p:spPr>
          <a:xfrm>
            <a:off x="141338" y="4668291"/>
            <a:ext cx="7266218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TSV file  (values separated by tabulator)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CSV (values separated by comma)</a:t>
            </a:r>
          </a:p>
        </p:txBody>
      </p:sp>
      <p:grpSp>
        <p:nvGrpSpPr>
          <p:cNvPr id="569" name="Curved Down Arrow 7"/>
          <p:cNvGrpSpPr/>
          <p:nvPr/>
        </p:nvGrpSpPr>
        <p:grpSpPr>
          <a:xfrm>
            <a:off x="2714826" y="576300"/>
            <a:ext cx="5193140" cy="1390998"/>
            <a:chOff x="0" y="0"/>
            <a:chExt cx="5193138" cy="1390996"/>
          </a:xfrm>
        </p:grpSpPr>
        <p:sp>
          <p:nvSpPr>
            <p:cNvPr id="567" name="Shape"/>
            <p:cNvSpPr/>
            <p:nvPr/>
          </p:nvSpPr>
          <p:spPr>
            <a:xfrm rot="467279">
              <a:off x="23707" y="345413"/>
              <a:ext cx="5145724" cy="700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394" y="21600"/>
                  </a:moveTo>
                  <a:lnTo>
                    <a:pt x="19883" y="14090"/>
                  </a:lnTo>
                  <a:lnTo>
                    <a:pt x="20253" y="14090"/>
                  </a:lnTo>
                  <a:lnTo>
                    <a:pt x="20253" y="14090"/>
                  </a:lnTo>
                  <a:cubicBezTo>
                    <a:pt x="18733" y="5621"/>
                    <a:pt x="14824" y="0"/>
                    <a:pt x="10452" y="0"/>
                  </a:cubicBezTo>
                  <a:lnTo>
                    <a:pt x="11430" y="0"/>
                  </a:lnTo>
                  <a:cubicBezTo>
                    <a:pt x="15801" y="0"/>
                    <a:pt x="19711" y="5621"/>
                    <a:pt x="21230" y="14090"/>
                  </a:cubicBezTo>
                  <a:lnTo>
                    <a:pt x="21600" y="14090"/>
                  </a:lnTo>
                  <a:close/>
                  <a:moveTo>
                    <a:pt x="10941" y="24"/>
                  </a:moveTo>
                  <a:lnTo>
                    <a:pt x="10941" y="24"/>
                  </a:lnTo>
                  <a:cubicBezTo>
                    <a:pt x="5365" y="563"/>
                    <a:pt x="977" y="10063"/>
                    <a:pt x="977" y="21600"/>
                  </a:cubicBezTo>
                  <a:lnTo>
                    <a:pt x="0" y="21600"/>
                  </a:lnTo>
                  <a:cubicBezTo>
                    <a:pt x="0" y="9671"/>
                    <a:pt x="4680" y="0"/>
                    <a:pt x="10452" y="0"/>
                  </a:cubicBezTo>
                  <a:cubicBezTo>
                    <a:pt x="10615" y="0"/>
                    <a:pt x="10778" y="8"/>
                    <a:pt x="10941" y="24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68" name="Shape"/>
            <p:cNvSpPr/>
            <p:nvPr/>
          </p:nvSpPr>
          <p:spPr>
            <a:xfrm rot="467279">
              <a:off x="35418" y="173371"/>
              <a:ext cx="2606499" cy="700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4"/>
                  </a:moveTo>
                  <a:lnTo>
                    <a:pt x="21600" y="24"/>
                  </a:lnTo>
                  <a:cubicBezTo>
                    <a:pt x="10591" y="563"/>
                    <a:pt x="1930" y="10063"/>
                    <a:pt x="1930" y="21600"/>
                  </a:cubicBezTo>
                  <a:lnTo>
                    <a:pt x="0" y="21600"/>
                  </a:lnTo>
                  <a:cubicBezTo>
                    <a:pt x="0" y="9671"/>
                    <a:pt x="9239" y="0"/>
                    <a:pt x="20635" y="0"/>
                  </a:cubicBezTo>
                  <a:cubicBezTo>
                    <a:pt x="20957" y="0"/>
                    <a:pt x="21279" y="8"/>
                    <a:pt x="21600" y="24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570" name="Slide Number Placeholder 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1" name="TextBox 9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6" grpId="5"/>
      <p:bldP build="whole" bldLvl="1" animBg="1" rev="0" advAuto="0" spid="564" grpId="2"/>
      <p:bldP build="whole" bldLvl="1" animBg="1" rev="0" advAuto="0" spid="563" grpId="1"/>
      <p:bldP build="whole" bldLvl="1" animBg="1" rev="0" advAuto="0" spid="565" grpId="3"/>
      <p:bldP build="whole" bldLvl="1" animBg="1" rev="0" advAuto="0" spid="569" grpId="4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Semi-Structured</a:t>
            </a:r>
          </a:p>
        </p:txBody>
      </p:sp>
      <p:graphicFrame>
        <p:nvGraphicFramePr>
          <p:cNvPr id="574" name="Table 17"/>
          <p:cNvGraphicFramePr/>
          <p:nvPr/>
        </p:nvGraphicFramePr>
        <p:xfrm>
          <a:off x="5567965" y="2155199"/>
          <a:ext cx="3413992" cy="173736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757121"/>
                <a:gridCol w="1656870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Title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Artist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8229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Empire Burlesque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Bob Dylan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75" name="TextBox 20"/>
          <p:cNvSpPr txBox="1"/>
          <p:nvPr/>
        </p:nvSpPr>
        <p:spPr>
          <a:xfrm>
            <a:off x="1321687" y="5521151"/>
            <a:ext cx="6077061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XML file (Extensible Markup Language)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YAML (Yaml Ain’t a Markup Language)</a:t>
            </a:r>
          </a:p>
        </p:txBody>
      </p:sp>
      <p:sp>
        <p:nvSpPr>
          <p:cNvPr id="576" name="TextBox 8"/>
          <p:cNvSpPr txBox="1"/>
          <p:nvPr/>
        </p:nvSpPr>
        <p:spPr>
          <a:xfrm>
            <a:off x="31280" y="843198"/>
            <a:ext cx="4081234" cy="466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&lt;catalog&gt;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&lt;cd&gt;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&lt;title&gt;</a:t>
            </a:r>
          </a:p>
          <a:p>
            <a:pPr>
              <a:defRPr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Empire Burlesque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&lt;/title&gt;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&lt;artist&gt;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&lt;firstName&gt;</a:t>
            </a:r>
          </a:p>
          <a:p>
            <a:pPr>
              <a:defRPr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   Bob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&lt;/firstName&gt;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&lt;lastName&gt;</a:t>
            </a:r>
          </a:p>
          <a:p>
            <a:pPr>
              <a:defRPr sz="20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           Dylan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  &lt;/lastName&gt;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    &lt;artist&gt;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  &lt;/cd&gt;</a:t>
            </a:r>
          </a:p>
          <a:p>
            <a:pPr>
              <a:defRPr sz="2000">
                <a:latin typeface="Consolas"/>
                <a:ea typeface="Consolas"/>
                <a:cs typeface="Consolas"/>
                <a:sym typeface="Consolas"/>
              </a:defRPr>
            </a:pPr>
            <a:r>
              <a:t>...</a:t>
            </a:r>
          </a:p>
        </p:txBody>
      </p:sp>
      <p:grpSp>
        <p:nvGrpSpPr>
          <p:cNvPr id="579" name="Curved Down Arrow 7"/>
          <p:cNvGrpSpPr/>
          <p:nvPr/>
        </p:nvGrpSpPr>
        <p:grpSpPr>
          <a:xfrm>
            <a:off x="2602860" y="3547314"/>
            <a:ext cx="5195025" cy="1213731"/>
            <a:chOff x="0" y="0"/>
            <a:chExt cx="5195023" cy="1213730"/>
          </a:xfrm>
        </p:grpSpPr>
        <p:sp>
          <p:nvSpPr>
            <p:cNvPr id="577" name="Shape"/>
            <p:cNvSpPr/>
            <p:nvPr/>
          </p:nvSpPr>
          <p:spPr>
            <a:xfrm flipH="1" rot="10522625">
              <a:off x="23926" y="206121"/>
              <a:ext cx="5147172" cy="80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63" y="21600"/>
                  </a:moveTo>
                  <a:lnTo>
                    <a:pt x="19635" y="14090"/>
                  </a:lnTo>
                  <a:lnTo>
                    <a:pt x="20058" y="14090"/>
                  </a:lnTo>
                  <a:lnTo>
                    <a:pt x="20058" y="14090"/>
                  </a:lnTo>
                  <a:cubicBezTo>
                    <a:pt x="18553" y="5621"/>
                    <a:pt x="14681" y="0"/>
                    <a:pt x="10352" y="0"/>
                  </a:cubicBezTo>
                  <a:lnTo>
                    <a:pt x="11471" y="0"/>
                  </a:lnTo>
                  <a:cubicBezTo>
                    <a:pt x="15800" y="0"/>
                    <a:pt x="19672" y="5621"/>
                    <a:pt x="21177" y="14090"/>
                  </a:cubicBezTo>
                  <a:lnTo>
                    <a:pt x="21600" y="14090"/>
                  </a:lnTo>
                  <a:close/>
                  <a:moveTo>
                    <a:pt x="10911" y="32"/>
                  </a:moveTo>
                  <a:lnTo>
                    <a:pt x="10911" y="32"/>
                  </a:lnTo>
                  <a:cubicBezTo>
                    <a:pt x="5419" y="652"/>
                    <a:pt x="1119" y="10124"/>
                    <a:pt x="1119" y="21600"/>
                  </a:cubicBezTo>
                  <a:lnTo>
                    <a:pt x="0" y="21600"/>
                  </a:lnTo>
                  <a:cubicBezTo>
                    <a:pt x="0" y="9671"/>
                    <a:pt x="4635" y="0"/>
                    <a:pt x="10352" y="0"/>
                  </a:cubicBezTo>
                  <a:cubicBezTo>
                    <a:pt x="10539" y="0"/>
                    <a:pt x="10725" y="11"/>
                    <a:pt x="10911" y="32"/>
                  </a:cubicBez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78" name="Shape"/>
            <p:cNvSpPr/>
            <p:nvPr/>
          </p:nvSpPr>
          <p:spPr>
            <a:xfrm flipH="1" rot="10522625">
              <a:off x="28069" y="308764"/>
              <a:ext cx="2600126" cy="80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2"/>
                  </a:moveTo>
                  <a:lnTo>
                    <a:pt x="21600" y="32"/>
                  </a:lnTo>
                  <a:cubicBezTo>
                    <a:pt x="10728" y="652"/>
                    <a:pt x="2214" y="10124"/>
                    <a:pt x="2214" y="21600"/>
                  </a:cubicBezTo>
                  <a:lnTo>
                    <a:pt x="0" y="21600"/>
                  </a:lnTo>
                  <a:cubicBezTo>
                    <a:pt x="0" y="9671"/>
                    <a:pt x="9175" y="0"/>
                    <a:pt x="20493" y="0"/>
                  </a:cubicBezTo>
                  <a:cubicBezTo>
                    <a:pt x="20862" y="0"/>
                    <a:pt x="21231" y="11"/>
                    <a:pt x="21600" y="32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580" name="Slide Number Placeholder 9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1" name="Down Arrow 18"/>
          <p:cNvSpPr/>
          <p:nvPr/>
        </p:nvSpPr>
        <p:spPr>
          <a:xfrm rot="16200000">
            <a:off x="4131073" y="1748745"/>
            <a:ext cx="648830" cy="2143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8332"/>
                </a:moveTo>
                <a:lnTo>
                  <a:pt x="5400" y="18332"/>
                </a:lnTo>
                <a:lnTo>
                  <a:pt x="5400" y="0"/>
                </a:lnTo>
                <a:lnTo>
                  <a:pt x="16200" y="0"/>
                </a:lnTo>
                <a:lnTo>
                  <a:pt x="16200" y="18332"/>
                </a:lnTo>
                <a:lnTo>
                  <a:pt x="21600" y="18332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82" name="TextBox 19"/>
          <p:cNvSpPr txBox="1"/>
          <p:nvPr/>
        </p:nvSpPr>
        <p:spPr>
          <a:xfrm>
            <a:off x="3451188" y="1818172"/>
            <a:ext cx="178039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400">
                <a:solidFill>
                  <a:srgbClr val="FF0000"/>
                </a:solidFill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</a:defRPr>
            </a:pPr>
            <a:r>
              <a:t>Extraction</a:t>
            </a:r>
          </a:p>
        </p:txBody>
      </p:sp>
      <p:sp>
        <p:nvSpPr>
          <p:cNvPr id="583" name="TextBox 1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5" grpId="5"/>
      <p:bldP build="whole" bldLvl="1" animBg="1" rev="0" advAuto="0" spid="582" grpId="4"/>
      <p:bldP build="whole" bldLvl="1" animBg="1" rev="0" advAuto="0" spid="579" grpId="2"/>
      <p:bldP build="whole" bldLvl="1" animBg="1" rev="0" advAuto="0" spid="574" grpId="1"/>
      <p:bldP build="whole" bldLvl="1" animBg="1" rev="0" advAuto="0" spid="581" grpId="3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Semi-Structured</a:t>
            </a:r>
          </a:p>
        </p:txBody>
      </p:sp>
      <p:sp>
        <p:nvSpPr>
          <p:cNvPr id="586" name="TextBox 20"/>
          <p:cNvSpPr txBox="1"/>
          <p:nvPr/>
        </p:nvSpPr>
        <p:spPr>
          <a:xfrm>
            <a:off x="1474227" y="5546361"/>
            <a:ext cx="753674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HTML file with table (Hypertext Markup Lang.)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Wiki file with table (later in this class)</a:t>
            </a:r>
          </a:p>
        </p:txBody>
      </p:sp>
      <p:sp>
        <p:nvSpPr>
          <p:cNvPr id="587" name="TextBox 8"/>
          <p:cNvSpPr txBox="1"/>
          <p:nvPr/>
        </p:nvSpPr>
        <p:spPr>
          <a:xfrm>
            <a:off x="45722" y="2825144"/>
            <a:ext cx="4081234" cy="266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&lt;table&gt;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</a:t>
            </a:r>
            <a:r>
              <a:rPr>
                <a:solidFill>
                  <a:schemeClr val="accent1"/>
                </a:solidFill>
              </a:rPr>
              <a:t>&lt;tr&gt;</a:t>
            </a:r>
            <a:endParaRPr>
              <a:solidFill>
                <a:schemeClr val="accent1"/>
              </a:solidFill>
            </a:endParaRP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2008-11-24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Miles away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7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</a:t>
            </a:r>
            <a:r>
              <a:rPr>
                <a:solidFill>
                  <a:schemeClr val="accent1"/>
                </a:solidFill>
              </a:rPr>
              <a:t>&lt;/tr&gt;</a:t>
            </a:r>
            <a:endParaRPr>
              <a:solidFill>
                <a:schemeClr val="accent1"/>
              </a:solidFill>
            </a:endParaRP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...   </a:t>
            </a:r>
          </a:p>
        </p:txBody>
      </p:sp>
      <p:pic>
        <p:nvPicPr>
          <p:cNvPr id="588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55046"/>
            <a:ext cx="5486400" cy="2070101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589" name="Table 9"/>
          <p:cNvGraphicFramePr/>
          <p:nvPr/>
        </p:nvGraphicFramePr>
        <p:xfrm>
          <a:off x="5263086" y="3319719"/>
          <a:ext cx="3793614" cy="1371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952506"/>
                <a:gridCol w="1841107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Title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Date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Miles away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2008-11-24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90" name="Down Arrow 10"/>
          <p:cNvSpPr/>
          <p:nvPr/>
        </p:nvSpPr>
        <p:spPr>
          <a:xfrm rot="16200000">
            <a:off x="4088791" y="3121081"/>
            <a:ext cx="648830" cy="16997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477"/>
                </a:moveTo>
                <a:lnTo>
                  <a:pt x="5400" y="17477"/>
                </a:lnTo>
                <a:lnTo>
                  <a:pt x="5400" y="0"/>
                </a:lnTo>
                <a:lnTo>
                  <a:pt x="16200" y="0"/>
                </a:lnTo>
                <a:lnTo>
                  <a:pt x="16200" y="17477"/>
                </a:lnTo>
                <a:lnTo>
                  <a:pt x="21600" y="1747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1" name="TextBox 11"/>
          <p:cNvSpPr txBox="1"/>
          <p:nvPr/>
        </p:nvSpPr>
        <p:spPr>
          <a:xfrm>
            <a:off x="3518353" y="3013120"/>
            <a:ext cx="1361329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Information</a:t>
            </a:r>
          </a:p>
          <a:p>
            <a:pPr>
              <a:defRPr b="1">
                <a:solidFill>
                  <a:srgbClr val="FF0000"/>
                </a:solidFill>
              </a:defRPr>
            </a:pPr>
            <a:r>
              <a:t>Extraction</a:t>
            </a:r>
          </a:p>
        </p:txBody>
      </p:sp>
      <p:sp>
        <p:nvSpPr>
          <p:cNvPr id="592" name="Slide Number Placeholder 1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93" name="TextBox 1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1" grpId="3"/>
      <p:bldP build="whole" bldLvl="1" animBg="1" rev="0" advAuto="0" spid="586" grpId="4"/>
      <p:bldP build="whole" bldLvl="1" animBg="1" rev="0" advAuto="0" spid="589" grpId="1"/>
      <p:bldP build="whole" bldLvl="1" animBg="1" rev="0" advAuto="0" spid="590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213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IE Scenario </a:t>
            </a:r>
          </a:p>
          <a:p>
            <a:pPr/>
            <a:r>
              <a:t>Information Retrieval vs. Information Extraction</a:t>
            </a:r>
          </a:p>
          <a:p>
            <a:pPr/>
            <a:r>
              <a:t>Source selection</a:t>
            </a:r>
          </a:p>
          <a:p>
            <a:pPr/>
            <a:r>
              <a:t>Tokenization and normalization</a:t>
            </a:r>
          </a:p>
          <a:p>
            <a:pPr/>
            <a:r>
              <a:t>Extraction of entities in closed and regular sets 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e.g., dates, country names</a:t>
            </a:r>
          </a:p>
        </p:txBody>
      </p:sp>
      <p:sp>
        <p:nvSpPr>
          <p:cNvPr id="214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Rectangle 7"/>
          <p:cNvSpPr txBox="1"/>
          <p:nvPr/>
        </p:nvSpPr>
        <p:spPr>
          <a:xfrm>
            <a:off x="45719" y="1272994"/>
            <a:ext cx="8595362" cy="230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t>Founded in 1215 as a colony of Genoa, Monaco has been ruled by the House of Grimaldi since 1297, except when under French control from 1789 to 1814. Designated as a protectorate of Sardinia from 1815 until 1860 by the Treaty of Vienna, Monaco's </a:t>
            </a:r>
          </a:p>
          <a:p>
            <a:pPr>
              <a:defRPr sz="2400">
                <a:solidFill>
                  <a:schemeClr val="accent1"/>
                </a:solidFill>
              </a:defRPr>
            </a:pPr>
            <a:r>
              <a:t>sovereignty …</a:t>
            </a:r>
          </a:p>
        </p:txBody>
      </p:sp>
      <p:sp>
        <p:nvSpPr>
          <p:cNvPr id="5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“Unstructured”</a:t>
            </a:r>
          </a:p>
        </p:txBody>
      </p:sp>
      <p:sp>
        <p:nvSpPr>
          <p:cNvPr id="597" name="TextBox 20"/>
          <p:cNvSpPr txBox="1"/>
          <p:nvPr/>
        </p:nvSpPr>
        <p:spPr>
          <a:xfrm>
            <a:off x="45728" y="5151814"/>
            <a:ext cx="4445903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File formats: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HTML file 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text file 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word processing document</a:t>
            </a:r>
          </a:p>
        </p:txBody>
      </p:sp>
      <p:graphicFrame>
        <p:nvGraphicFramePr>
          <p:cNvPr id="598" name="Table 9"/>
          <p:cNvGraphicFramePr/>
          <p:nvPr/>
        </p:nvGraphicFramePr>
        <p:xfrm>
          <a:off x="5076995" y="4691319"/>
          <a:ext cx="3609814" cy="1371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952943"/>
                <a:gridCol w="1656870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Event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Date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Foundation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1215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599" name="Down Arrow 10"/>
          <p:cNvSpPr/>
          <p:nvPr/>
        </p:nvSpPr>
        <p:spPr>
          <a:xfrm rot="18141172">
            <a:off x="5066565" y="3071409"/>
            <a:ext cx="648830" cy="1555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095"/>
                </a:moveTo>
                <a:lnTo>
                  <a:pt x="5400" y="17095"/>
                </a:lnTo>
                <a:lnTo>
                  <a:pt x="5400" y="0"/>
                </a:lnTo>
                <a:lnTo>
                  <a:pt x="16200" y="0"/>
                </a:lnTo>
                <a:lnTo>
                  <a:pt x="16200" y="17095"/>
                </a:lnTo>
                <a:lnTo>
                  <a:pt x="21600" y="1709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0" name="TextBox 11"/>
          <p:cNvSpPr txBox="1"/>
          <p:nvPr/>
        </p:nvSpPr>
        <p:spPr>
          <a:xfrm>
            <a:off x="6095653" y="3360718"/>
            <a:ext cx="178039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400">
                <a:solidFill>
                  <a:srgbClr val="FF0000"/>
                </a:solidFill>
              </a:defRPr>
            </a:pPr>
            <a:r>
              <a:t>Information</a:t>
            </a:r>
          </a:p>
          <a:p>
            <a:pPr>
              <a:defRPr b="1" sz="2400">
                <a:solidFill>
                  <a:srgbClr val="FF0000"/>
                </a:solidFill>
              </a:defRPr>
            </a:pPr>
            <a:r>
              <a:t>Extraction</a:t>
            </a:r>
          </a:p>
        </p:txBody>
      </p:sp>
      <p:sp>
        <p:nvSpPr>
          <p:cNvPr id="601" name="Slide Number Placeholder 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2" name="TextBox 1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8" grpId="1"/>
      <p:bldP build="whole" bldLvl="1" animBg="1" rev="0" advAuto="0" spid="600" grpId="3"/>
      <p:bldP build="whole" bldLvl="1" animBg="1" rev="0" advAuto="0" spid="599" grpId="2"/>
      <p:bldP build="whole" bldLvl="1" animBg="1" rev="0" advAuto="0" spid="597" grpId="4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Sources: Mixed</a:t>
            </a:r>
          </a:p>
        </p:txBody>
      </p:sp>
      <p:sp>
        <p:nvSpPr>
          <p:cNvPr id="605" name="TextBox 8"/>
          <p:cNvSpPr txBox="1"/>
          <p:nvPr/>
        </p:nvSpPr>
        <p:spPr>
          <a:xfrm>
            <a:off x="320742" y="3221092"/>
            <a:ext cx="4081234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chemeClr val="accent1"/>
                </a:solidFill>
                <a:latin typeface="Consolas"/>
                <a:ea typeface="Consolas"/>
                <a:cs typeface="Consolas"/>
                <a:sym typeface="Consolas"/>
              </a:defRPr>
            </a:pPr>
            <a:r>
              <a:t>&lt;table&gt;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</a:t>
            </a:r>
            <a:r>
              <a:rPr>
                <a:solidFill>
                  <a:schemeClr val="accent1"/>
                </a:solidFill>
              </a:rPr>
              <a:t>&lt;tr&gt;</a:t>
            </a:r>
            <a:endParaRPr>
              <a:solidFill>
                <a:schemeClr val="accent1"/>
              </a:solidFill>
            </a:endParaRP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</a:t>
            </a:r>
            <a:r>
              <a:rPr>
                <a:solidFill>
                  <a:schemeClr val="accent1"/>
                </a:solidFill>
              </a:rPr>
              <a:t>&lt;td&gt;</a:t>
            </a:r>
            <a:r>
              <a:t> Professor.   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     Computational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     Neuroscience, 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         ...</a:t>
            </a:r>
          </a:p>
          <a:p>
            <a:pPr>
              <a:defRPr sz="2400">
                <a:latin typeface="Consolas"/>
                <a:ea typeface="Consolas"/>
                <a:cs typeface="Consolas"/>
                <a:sym typeface="Consolas"/>
              </a:defRPr>
            </a:pPr>
            <a:r>
              <a:t>...   </a:t>
            </a:r>
          </a:p>
        </p:txBody>
      </p:sp>
      <p:graphicFrame>
        <p:nvGraphicFramePr>
          <p:cNvPr id="606" name="Table 9"/>
          <p:cNvGraphicFramePr/>
          <p:nvPr/>
        </p:nvGraphicFramePr>
        <p:xfrm>
          <a:off x="5453045" y="3598703"/>
          <a:ext cx="3413991" cy="1371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757121"/>
                <a:gridCol w="1656870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Name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Title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Barte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Professor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...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607" name="Down Arrow 10"/>
          <p:cNvSpPr/>
          <p:nvPr/>
        </p:nvSpPr>
        <p:spPr>
          <a:xfrm rot="16200000">
            <a:off x="4568492" y="3921697"/>
            <a:ext cx="648830" cy="8904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730"/>
                </a:moveTo>
                <a:lnTo>
                  <a:pt x="5400" y="137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3730"/>
                </a:lnTo>
                <a:lnTo>
                  <a:pt x="21600" y="137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8" name="TextBox 11"/>
          <p:cNvSpPr txBox="1"/>
          <p:nvPr/>
        </p:nvSpPr>
        <p:spPr>
          <a:xfrm>
            <a:off x="4031101" y="3275543"/>
            <a:ext cx="1361329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Information</a:t>
            </a:r>
          </a:p>
          <a:p>
            <a:pPr>
              <a:defRPr b="1">
                <a:solidFill>
                  <a:srgbClr val="FF0000"/>
                </a:solidFill>
              </a:defRPr>
            </a:pPr>
            <a:r>
              <a:t>Extraction</a:t>
            </a:r>
          </a:p>
        </p:txBody>
      </p:sp>
      <p:pic>
        <p:nvPicPr>
          <p:cNvPr id="609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rcRect l="0" t="0" r="0" b="57410"/>
          <a:stretch>
            <a:fillRect/>
          </a:stretch>
        </p:blipFill>
        <p:spPr>
          <a:xfrm>
            <a:off x="275029" y="923598"/>
            <a:ext cx="7889056" cy="2058447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</p:pic>
      <p:sp>
        <p:nvSpPr>
          <p:cNvPr id="610" name="TextBox 12"/>
          <p:cNvSpPr txBox="1"/>
          <p:nvPr/>
        </p:nvSpPr>
        <p:spPr>
          <a:xfrm>
            <a:off x="45719" y="6102141"/>
            <a:ext cx="882100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Different IE approaches work with different types of sources</a:t>
            </a:r>
          </a:p>
        </p:txBody>
      </p:sp>
      <p:sp>
        <p:nvSpPr>
          <p:cNvPr id="611" name="Slide Number Placeholder 1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2" name="TextBox 14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0" grpId="5"/>
      <p:bldP build="whole" bldLvl="1" animBg="1" rev="0" advAuto="0" spid="608" grpId="4"/>
      <p:bldP build="whole" bldLvl="1" animBg="1" rev="0" advAuto="0" spid="607" grpId="3"/>
      <p:bldP build="whole" bldLvl="1" animBg="1" rev="0" advAuto="0" spid="605" grpId="1"/>
      <p:bldP build="whole" bldLvl="1" animBg="1" rev="0" advAuto="0" spid="606" grpId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Source Selection Summary</a:t>
            </a:r>
          </a:p>
        </p:txBody>
      </p:sp>
      <p:sp>
        <p:nvSpPr>
          <p:cNvPr id="615" name="TextBox 15"/>
          <p:cNvSpPr txBox="1"/>
          <p:nvPr/>
        </p:nvSpPr>
        <p:spPr>
          <a:xfrm>
            <a:off x="45720" y="2636845"/>
            <a:ext cx="875484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We have to deal with character  encodings </a:t>
            </a:r>
          </a:p>
          <a:p>
            <a:pPr>
              <a:defRPr sz="2400"/>
            </a:pPr>
            <a:r>
              <a:t>   (ASCII, Code Pages, UTF-8,…) and detect the language</a:t>
            </a:r>
          </a:p>
        </p:txBody>
      </p:sp>
      <p:sp>
        <p:nvSpPr>
          <p:cNvPr id="616" name="TextBox 16"/>
          <p:cNvSpPr txBox="1"/>
          <p:nvPr/>
        </p:nvSpPr>
        <p:spPr>
          <a:xfrm>
            <a:off x="45935" y="3861120"/>
            <a:ext cx="905256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Our documents may be structured, semi-structured or </a:t>
            </a:r>
          </a:p>
          <a:p>
            <a:pPr>
              <a:defRPr sz="2400"/>
            </a:pPr>
            <a:r>
              <a:t>   unstructured.</a:t>
            </a:r>
          </a:p>
        </p:txBody>
      </p:sp>
      <p:sp>
        <p:nvSpPr>
          <p:cNvPr id="617" name="TextBox 17"/>
          <p:cNvSpPr txBox="1"/>
          <p:nvPr/>
        </p:nvSpPr>
        <p:spPr>
          <a:xfrm>
            <a:off x="45935" y="1533561"/>
            <a:ext cx="783650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We can extract from the entire Web, or from certain </a:t>
            </a:r>
          </a:p>
          <a:p>
            <a:pPr>
              <a:defRPr sz="2400"/>
            </a:pPr>
            <a:r>
              <a:t>    Internet domains, thematic domains or files.</a:t>
            </a:r>
          </a:p>
        </p:txBody>
      </p:sp>
      <p:sp>
        <p:nvSpPr>
          <p:cNvPr id="618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9" name="TextBox 6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6" grpId="2"/>
      <p:bldP build="whole" bldLvl="1" animBg="1" rev="0" advAuto="0" spid="615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</a:t>
            </a:r>
          </a:p>
        </p:txBody>
      </p:sp>
      <p:sp>
        <p:nvSpPr>
          <p:cNvPr id="622" name="TextBox 22"/>
          <p:cNvSpPr txBox="1"/>
          <p:nvPr/>
        </p:nvSpPr>
        <p:spPr>
          <a:xfrm>
            <a:off x="475787" y="2567227"/>
            <a:ext cx="1121121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Source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Selection</a:t>
            </a:r>
          </a:p>
        </p:txBody>
      </p:sp>
      <p:sp>
        <p:nvSpPr>
          <p:cNvPr id="623" name="TextBox 23"/>
          <p:cNvSpPr txBox="1"/>
          <p:nvPr/>
        </p:nvSpPr>
        <p:spPr>
          <a:xfrm>
            <a:off x="216104" y="4007387"/>
            <a:ext cx="1627100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Tokenization&amp;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Normalization</a:t>
            </a:r>
          </a:p>
        </p:txBody>
      </p:sp>
      <p:sp>
        <p:nvSpPr>
          <p:cNvPr id="624" name="TextBox 24"/>
          <p:cNvSpPr txBox="1"/>
          <p:nvPr/>
        </p:nvSpPr>
        <p:spPr>
          <a:xfrm>
            <a:off x="231374" y="5628406"/>
            <a:ext cx="1597519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Named Entity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Recognition</a:t>
            </a:r>
          </a:p>
        </p:txBody>
      </p:sp>
      <p:sp>
        <p:nvSpPr>
          <p:cNvPr id="625" name="TextBox 31"/>
          <p:cNvSpPr txBox="1"/>
          <p:nvPr/>
        </p:nvSpPr>
        <p:spPr>
          <a:xfrm>
            <a:off x="3987400" y="2564861"/>
            <a:ext cx="1199032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Instance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Extraction</a:t>
            </a:r>
          </a:p>
        </p:txBody>
      </p:sp>
      <p:sp>
        <p:nvSpPr>
          <p:cNvPr id="626" name="TextBox 32"/>
          <p:cNvSpPr txBox="1"/>
          <p:nvPr/>
        </p:nvSpPr>
        <p:spPr>
          <a:xfrm>
            <a:off x="3991000" y="4107314"/>
            <a:ext cx="1199032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Fact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Extraction</a:t>
            </a:r>
          </a:p>
        </p:txBody>
      </p:sp>
      <p:sp>
        <p:nvSpPr>
          <p:cNvPr id="627" name="TextBox 36"/>
          <p:cNvSpPr txBox="1"/>
          <p:nvPr/>
        </p:nvSpPr>
        <p:spPr>
          <a:xfrm>
            <a:off x="3965509" y="5981801"/>
            <a:ext cx="2532904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Ontological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Information Extraction</a:t>
            </a:r>
          </a:p>
        </p:txBody>
      </p:sp>
      <p:grpSp>
        <p:nvGrpSpPr>
          <p:cNvPr id="631" name="Folded Corner 37"/>
          <p:cNvGrpSpPr/>
          <p:nvPr/>
        </p:nvGrpSpPr>
        <p:grpSpPr>
          <a:xfrm>
            <a:off x="2051723" y="2586851"/>
            <a:ext cx="591970" cy="842152"/>
            <a:chOff x="0" y="0"/>
            <a:chExt cx="591969" cy="842151"/>
          </a:xfrm>
        </p:grpSpPr>
        <p:sp>
          <p:nvSpPr>
            <p:cNvPr id="628" name="Shape"/>
            <p:cNvSpPr/>
            <p:nvPr/>
          </p:nvSpPr>
          <p:spPr>
            <a:xfrm>
              <a:off x="-1" y="-1"/>
              <a:ext cx="591971" cy="8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9" name="Triangle"/>
            <p:cNvSpPr/>
            <p:nvPr/>
          </p:nvSpPr>
          <p:spPr>
            <a:xfrm>
              <a:off x="382868" y="633050"/>
              <a:ext cx="209102" cy="20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-1" y="-1"/>
              <a:ext cx="591971" cy="8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0" y="21600"/>
                  </a:moveTo>
                  <a:lnTo>
                    <a:pt x="15496" y="17309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62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632" name="TextBox 38"/>
          <p:cNvSpPr txBox="1"/>
          <p:nvPr/>
        </p:nvSpPr>
        <p:spPr>
          <a:xfrm>
            <a:off x="2673503" y="2548781"/>
            <a:ext cx="331749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/>
            </a:lvl1pPr>
          </a:lstStyle>
          <a:p>
            <a:pPr/>
            <a:r>
              <a:t>?</a:t>
            </a:r>
          </a:p>
        </p:txBody>
      </p:sp>
      <p:sp>
        <p:nvSpPr>
          <p:cNvPr id="633" name="TextBox 39"/>
          <p:cNvSpPr txBox="1"/>
          <p:nvPr/>
        </p:nvSpPr>
        <p:spPr>
          <a:xfrm>
            <a:off x="1976789" y="3894749"/>
            <a:ext cx="1269466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05/01/67</a:t>
            </a:r>
          </a:p>
          <a:p>
            <a:pPr>
              <a:defRPr>
                <a:solidFill>
                  <a:srgbClr val="FF0000"/>
                </a:solidFill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/>
            <a:r>
              <a:t>1967-05-01</a:t>
            </a:r>
          </a:p>
        </p:txBody>
      </p:sp>
      <p:cxnSp>
        <p:nvCxnSpPr>
          <p:cNvPr id="634" name="Straight Connector 41"/>
          <p:cNvCxnSpPr>
            <a:stCxn id="622" idx="0"/>
            <a:endCxn id="623" idx="0"/>
          </p:cNvCxnSpPr>
          <p:nvPr/>
        </p:nvCxnSpPr>
        <p:spPr>
          <a:xfrm flipH="1">
            <a:off x="1029654" y="2892347"/>
            <a:ext cx="6694" cy="1440161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635" name="Straight Connector 43"/>
          <p:cNvCxnSpPr>
            <a:stCxn id="623" idx="0"/>
            <a:endCxn id="624" idx="0"/>
          </p:cNvCxnSpPr>
          <p:nvPr/>
        </p:nvCxnSpPr>
        <p:spPr>
          <a:xfrm>
            <a:off x="1029654" y="4332507"/>
            <a:ext cx="480" cy="162102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636" name="Straight Connector 49"/>
          <p:cNvCxnSpPr>
            <a:stCxn id="625" idx="0"/>
            <a:endCxn id="626" idx="0"/>
          </p:cNvCxnSpPr>
          <p:nvPr/>
        </p:nvCxnSpPr>
        <p:spPr>
          <a:xfrm>
            <a:off x="4586915" y="2889981"/>
            <a:ext cx="3601" cy="15424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637" name="Straight Connector 52"/>
          <p:cNvSpPr/>
          <p:nvPr/>
        </p:nvSpPr>
        <p:spPr>
          <a:xfrm flipH="1">
            <a:off x="4635567" y="4753645"/>
            <a:ext cx="2" cy="1228156"/>
          </a:xfrm>
          <a:prstGeom prst="line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38" name="TextBox 57"/>
          <p:cNvSpPr txBox="1"/>
          <p:nvPr/>
        </p:nvSpPr>
        <p:spPr>
          <a:xfrm>
            <a:off x="7380312" y="5720867"/>
            <a:ext cx="1548071" cy="3708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And Beyond!</a:t>
            </a:r>
          </a:p>
        </p:txBody>
      </p:sp>
      <p:cxnSp>
        <p:nvCxnSpPr>
          <p:cNvPr id="639" name="Straight Connector 58"/>
          <p:cNvCxnSpPr>
            <a:stCxn id="627" idx="0"/>
            <a:endCxn id="638" idx="0"/>
          </p:cNvCxnSpPr>
          <p:nvPr/>
        </p:nvCxnSpPr>
        <p:spPr>
          <a:xfrm flipV="1">
            <a:off x="5231960" y="5906287"/>
            <a:ext cx="2922388" cy="40063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graphicFrame>
        <p:nvGraphicFramePr>
          <p:cNvPr id="640" name="Table 73"/>
          <p:cNvGraphicFramePr/>
          <p:nvPr/>
        </p:nvGraphicFramePr>
        <p:xfrm>
          <a:off x="5724130" y="2427315"/>
          <a:ext cx="3203739" cy="128016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640945"/>
                <a:gridCol w="1562793"/>
              </a:tblGrid>
              <a:tr h="42395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Person Name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Person Type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405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musician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Angela Merkel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politician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41" name="TextBox 74"/>
          <p:cNvSpPr txBox="1"/>
          <p:nvPr/>
        </p:nvSpPr>
        <p:spPr>
          <a:xfrm>
            <a:off x="241146" y="965548"/>
            <a:ext cx="795803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Information Extraction</a:t>
            </a:r>
            <a:r>
              <a:rPr b="0"/>
              <a:t> (IE) is the process of extracting </a:t>
            </a:r>
            <a:endParaRPr b="0"/>
          </a:p>
          <a:p>
            <a:pPr>
              <a:defRPr b="1"/>
            </a:pPr>
            <a:r>
              <a:t>structured information</a:t>
            </a:r>
            <a:r>
              <a:rPr b="0"/>
              <a:t> from </a:t>
            </a:r>
            <a:endParaRPr b="0"/>
          </a:p>
          <a:p>
            <a:pPr/>
            <a:r>
              <a:t>unstructured machine-readable documents </a:t>
            </a:r>
          </a:p>
        </p:txBody>
      </p:sp>
      <p:cxnSp>
        <p:nvCxnSpPr>
          <p:cNvPr id="642" name="Curved Connector 63"/>
          <p:cNvCxnSpPr>
            <a:stCxn id="624" idx="0"/>
            <a:endCxn id="625" idx="0"/>
          </p:cNvCxnSpPr>
          <p:nvPr/>
        </p:nvCxnSpPr>
        <p:spPr>
          <a:xfrm flipV="1">
            <a:off x="1030133" y="2889981"/>
            <a:ext cx="3556783" cy="306354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grpSp>
        <p:nvGrpSpPr>
          <p:cNvPr id="648" name="Folded Corner 70"/>
          <p:cNvGrpSpPr/>
          <p:nvPr/>
        </p:nvGrpSpPr>
        <p:grpSpPr>
          <a:xfrm>
            <a:off x="2051719" y="5466548"/>
            <a:ext cx="1874843" cy="980888"/>
            <a:chOff x="0" y="0"/>
            <a:chExt cx="1874841" cy="980887"/>
          </a:xfrm>
        </p:grpSpPr>
        <p:grpSp>
          <p:nvGrpSpPr>
            <p:cNvPr id="646" name="Group"/>
            <p:cNvGrpSpPr/>
            <p:nvPr/>
          </p:nvGrpSpPr>
          <p:grpSpPr>
            <a:xfrm>
              <a:off x="0" y="161858"/>
              <a:ext cx="1874842" cy="819030"/>
              <a:chOff x="0" y="0"/>
              <a:chExt cx="1874841" cy="819028"/>
            </a:xfrm>
          </p:grpSpPr>
          <p:sp>
            <p:nvSpPr>
              <p:cNvPr id="643" name="Shape"/>
              <p:cNvSpPr/>
              <p:nvPr/>
            </p:nvSpPr>
            <p:spPr>
              <a:xfrm>
                <a:off x="0" y="0"/>
                <a:ext cx="1874843" cy="8190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600" u="sng"/>
                </a:pPr>
              </a:p>
            </p:txBody>
          </p:sp>
          <p:sp>
            <p:nvSpPr>
              <p:cNvPr id="644" name="Triangle"/>
              <p:cNvSpPr/>
              <p:nvPr/>
            </p:nvSpPr>
            <p:spPr>
              <a:xfrm>
                <a:off x="1585536" y="529722"/>
                <a:ext cx="289307" cy="2893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600" u="sng"/>
                </a:pPr>
              </a:p>
            </p:txBody>
          </p:sp>
          <p:sp>
            <p:nvSpPr>
              <p:cNvPr id="645" name="Line"/>
              <p:cNvSpPr/>
              <p:nvPr/>
            </p:nvSpPr>
            <p:spPr>
              <a:xfrm>
                <a:off x="0" y="0"/>
                <a:ext cx="1874843" cy="8190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267" y="21600"/>
                    </a:moveTo>
                    <a:lnTo>
                      <a:pt x="18934" y="15496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600" u="sng"/>
                </a:pPr>
              </a:p>
            </p:txBody>
          </p:sp>
        </p:grpSp>
        <p:sp>
          <p:nvSpPr>
            <p:cNvPr id="647" name="... married Elvis…"/>
            <p:cNvSpPr txBox="1"/>
            <p:nvPr/>
          </p:nvSpPr>
          <p:spPr>
            <a:xfrm>
              <a:off x="50482" y="0"/>
              <a:ext cx="1773878" cy="853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1600"/>
              </a:pPr>
            </a:p>
            <a:p>
              <a:pPr>
                <a:defRPr sz="1600"/>
              </a:pPr>
              <a:r>
                <a:t>... married </a:t>
              </a:r>
              <a:r>
                <a:rPr u="sng"/>
                <a:t>Elvis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1600"/>
              </a:pPr>
              <a:r>
                <a:t>on </a:t>
              </a:r>
              <a:r>
                <a:rPr u="sng"/>
                <a:t>1967-05-01</a:t>
              </a:r>
            </a:p>
          </p:txBody>
        </p:sp>
      </p:grpSp>
      <p:sp>
        <p:nvSpPr>
          <p:cNvPr id="649" name="TextBox 90"/>
          <p:cNvSpPr txBox="1"/>
          <p:nvPr/>
        </p:nvSpPr>
        <p:spPr>
          <a:xfrm>
            <a:off x="7498040" y="6597352"/>
            <a:ext cx="1593848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/>
            </a:lvl1pPr>
          </a:lstStyle>
          <a:p>
            <a:pPr/>
            <a:r>
              <a:t>Tip of the hat: Suchanek</a:t>
            </a:r>
          </a:p>
        </p:txBody>
      </p:sp>
      <p:graphicFrame>
        <p:nvGraphicFramePr>
          <p:cNvPr id="650" name="Table 95"/>
          <p:cNvGraphicFramePr/>
          <p:nvPr/>
        </p:nvGraphicFramePr>
        <p:xfrm>
          <a:off x="5721594" y="4139941"/>
          <a:ext cx="3278782" cy="136308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20026"/>
                <a:gridCol w="1100141"/>
                <a:gridCol w="1158613"/>
              </a:tblGrid>
              <a:tr h="41543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Relation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Entity1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Entity2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59020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Married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Priscilla Beaulieu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35744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CEO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Tim Cook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Apple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51" name="TextBox 25"/>
          <p:cNvSpPr txBox="1"/>
          <p:nvPr/>
        </p:nvSpPr>
        <p:spPr>
          <a:xfrm>
            <a:off x="45719" y="2671890"/>
            <a:ext cx="33423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defRPr>
            </a:lvl1pPr>
          </a:lstStyle>
          <a:p>
            <a:pPr/>
            <a:r>
              <a:t>✓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Tokenization</a:t>
            </a:r>
          </a:p>
        </p:txBody>
      </p:sp>
      <p:sp>
        <p:nvSpPr>
          <p:cNvPr id="654" name="TextBox 20"/>
          <p:cNvSpPr txBox="1"/>
          <p:nvPr/>
        </p:nvSpPr>
        <p:spPr>
          <a:xfrm>
            <a:off x="86822" y="785638"/>
            <a:ext cx="8785313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/>
            </a:pPr>
            <a:r>
              <a:t>Tokenization </a:t>
            </a:r>
            <a:r>
              <a:rPr b="0"/>
              <a:t>is the process of splitting a text into tokens.</a:t>
            </a:r>
            <a:endParaRPr b="0"/>
          </a:p>
          <a:p>
            <a:pPr>
              <a:defRPr sz="2400"/>
            </a:pPr>
          </a:p>
          <a:p>
            <a:pPr>
              <a:defRPr sz="2400"/>
            </a:pPr>
            <a:r>
              <a:t>A </a:t>
            </a:r>
            <a:r>
              <a:rPr b="1"/>
              <a:t>token </a:t>
            </a:r>
            <a:r>
              <a:t>is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a word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a punctuation symbol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a url 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a number 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a date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or any other sequence of characters regarded as a unit</a:t>
            </a:r>
          </a:p>
        </p:txBody>
      </p:sp>
      <p:sp>
        <p:nvSpPr>
          <p:cNvPr id="655" name="TextBox 13"/>
          <p:cNvSpPr txBox="1"/>
          <p:nvPr/>
        </p:nvSpPr>
        <p:spPr>
          <a:xfrm>
            <a:off x="86823" y="4635813"/>
            <a:ext cx="901146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In 2011 ,  President Sarkozy spoke this sample sentence  .</a:t>
            </a:r>
          </a:p>
        </p:txBody>
      </p:sp>
      <p:sp>
        <p:nvSpPr>
          <p:cNvPr id="656" name="Straight Connector 15"/>
          <p:cNvSpPr/>
          <p:nvPr/>
        </p:nvSpPr>
        <p:spPr>
          <a:xfrm flipH="1">
            <a:off x="1168336" y="4635809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57" name="Straight Connector 18"/>
          <p:cNvSpPr/>
          <p:nvPr/>
        </p:nvSpPr>
        <p:spPr>
          <a:xfrm flipH="1">
            <a:off x="1320736" y="4650149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58" name="Straight Connector 19"/>
          <p:cNvSpPr/>
          <p:nvPr/>
        </p:nvSpPr>
        <p:spPr>
          <a:xfrm flipH="1">
            <a:off x="2869204" y="4635807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59" name="Straight Connector 21"/>
          <p:cNvSpPr/>
          <p:nvPr/>
        </p:nvSpPr>
        <p:spPr>
          <a:xfrm flipH="1">
            <a:off x="4040374" y="4655692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60" name="Straight Connector 22"/>
          <p:cNvSpPr/>
          <p:nvPr/>
        </p:nvSpPr>
        <p:spPr>
          <a:xfrm flipH="1">
            <a:off x="4996726" y="4635807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61" name="Straight Connector 23"/>
          <p:cNvSpPr/>
          <p:nvPr/>
        </p:nvSpPr>
        <p:spPr>
          <a:xfrm flipH="1">
            <a:off x="5557028" y="4635807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62" name="Straight Connector 24"/>
          <p:cNvSpPr/>
          <p:nvPr/>
        </p:nvSpPr>
        <p:spPr>
          <a:xfrm flipH="1">
            <a:off x="6725862" y="4650149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63" name="Straight Connector 25"/>
          <p:cNvSpPr/>
          <p:nvPr/>
        </p:nvSpPr>
        <p:spPr>
          <a:xfrm flipH="1">
            <a:off x="8211922" y="4635807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64" name="Straight Connector 30"/>
          <p:cNvSpPr/>
          <p:nvPr/>
        </p:nvSpPr>
        <p:spPr>
          <a:xfrm flipH="1">
            <a:off x="414669" y="4655691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65" name="Slide Number Placeholder 17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6" name="TextBox 14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0" grpId="4"/>
      <p:bldP build="whole" bldLvl="1" animBg="1" rev="0" advAuto="0" spid="656" grpId="5"/>
      <p:bldP build="whole" bldLvl="1" animBg="1" rev="0" advAuto="0" spid="659" grpId="6"/>
      <p:bldP build="whole" bldLvl="1" animBg="1" rev="0" advAuto="0" spid="661" grpId="7"/>
      <p:bldP build="whole" bldLvl="1" animBg="1" rev="0" advAuto="0" spid="663" grpId="8"/>
      <p:bldP build="whole" bldLvl="1" animBg="1" rev="0" advAuto="0" spid="657" grpId="9"/>
      <p:bldP build="whole" bldLvl="1" animBg="1" rev="0" advAuto="0" spid="658" grpId="3"/>
      <p:bldP build="whole" bldLvl="1" animBg="1" rev="0" advAuto="0" spid="662" grpId="2"/>
      <p:bldP build="whole" bldLvl="1" animBg="1" rev="0" advAuto="0" spid="664" grpId="10"/>
      <p:bldP build="whole" bldLvl="1" animBg="1" rev="0" advAuto="0" spid="655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Tokenization Challenges</a:t>
            </a:r>
          </a:p>
        </p:txBody>
      </p:sp>
      <p:sp>
        <p:nvSpPr>
          <p:cNvPr id="669" name="TextBox 13"/>
          <p:cNvSpPr txBox="1"/>
          <p:nvPr/>
        </p:nvSpPr>
        <p:spPr>
          <a:xfrm>
            <a:off x="45728" y="1319281"/>
            <a:ext cx="901146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In 2011 ,  President Sarkozy spoke this sample sentence  .</a:t>
            </a:r>
          </a:p>
        </p:txBody>
      </p:sp>
      <p:sp>
        <p:nvSpPr>
          <p:cNvPr id="670" name="TextBox 26"/>
          <p:cNvSpPr txBox="1"/>
          <p:nvPr/>
        </p:nvSpPr>
        <p:spPr>
          <a:xfrm>
            <a:off x="109162" y="1947977"/>
            <a:ext cx="8319267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Challenges:</a:t>
            </a:r>
          </a:p>
          <a:p>
            <a:pPr>
              <a:buSzPct val="100000"/>
              <a:buChar char="•"/>
              <a:defRPr sz="2400"/>
            </a:pPr>
            <a:r>
              <a:t>  In some languages (Chinese, Japanese), </a:t>
            </a:r>
          </a:p>
          <a:p>
            <a:pPr>
              <a:defRPr sz="2400"/>
            </a:pPr>
            <a:r>
              <a:t>    words are not separated by white spaces</a:t>
            </a:r>
          </a:p>
        </p:txBody>
      </p:sp>
      <p:sp>
        <p:nvSpPr>
          <p:cNvPr id="671" name="TextBox 27"/>
          <p:cNvSpPr txBox="1"/>
          <p:nvPr/>
        </p:nvSpPr>
        <p:spPr>
          <a:xfrm>
            <a:off x="81554" y="3373489"/>
            <a:ext cx="849239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We have to deal consistently with URLs, acronyms, etc.</a:t>
            </a:r>
          </a:p>
          <a:p>
            <a:pPr>
              <a:defRPr sz="2400"/>
            </a:pPr>
            <a:r>
              <a:t>                 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http://example.com</a:t>
            </a:r>
            <a:r>
              <a:rPr>
                <a:solidFill>
                  <a:srgbClr val="0000FF"/>
                </a:solidFill>
              </a:rPr>
              <a:t>,   2010-09-24, U.S.A.</a:t>
            </a:r>
          </a:p>
        </p:txBody>
      </p:sp>
      <p:sp>
        <p:nvSpPr>
          <p:cNvPr id="672" name="TextBox 28"/>
          <p:cNvSpPr txBox="1"/>
          <p:nvPr/>
        </p:nvSpPr>
        <p:spPr>
          <a:xfrm>
            <a:off x="103364" y="4386317"/>
            <a:ext cx="810365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We have to deal consistently with compound words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                   hostname, host-name, host name</a:t>
            </a:r>
          </a:p>
        </p:txBody>
      </p:sp>
      <p:sp>
        <p:nvSpPr>
          <p:cNvPr id="673" name="TextBox 29"/>
          <p:cNvSpPr txBox="1"/>
          <p:nvPr/>
        </p:nvSpPr>
        <p:spPr>
          <a:xfrm>
            <a:off x="388649" y="5461613"/>
            <a:ext cx="829132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Font typeface="Symbol"/>
              <a:buChar char="Þ"/>
              <a:defRPr sz="2400"/>
            </a:pPr>
            <a:r>
              <a:t>  Solution depends on the language and the domain.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Naive solution: split by white spaces and punctuation</a:t>
            </a:r>
          </a:p>
        </p:txBody>
      </p:sp>
      <p:sp>
        <p:nvSpPr>
          <p:cNvPr id="674" name="Slide Number Placeholder 17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5" name="Straight Connector 15"/>
          <p:cNvSpPr/>
          <p:nvPr/>
        </p:nvSpPr>
        <p:spPr>
          <a:xfrm flipH="1">
            <a:off x="1166746" y="1319272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76" name="Straight Connector 18"/>
          <p:cNvSpPr/>
          <p:nvPr/>
        </p:nvSpPr>
        <p:spPr>
          <a:xfrm flipH="1">
            <a:off x="1319146" y="1333612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77" name="Straight Connector 19"/>
          <p:cNvSpPr/>
          <p:nvPr/>
        </p:nvSpPr>
        <p:spPr>
          <a:xfrm flipH="1">
            <a:off x="2867614" y="1319269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78" name="Straight Connector 21"/>
          <p:cNvSpPr/>
          <p:nvPr/>
        </p:nvSpPr>
        <p:spPr>
          <a:xfrm flipH="1">
            <a:off x="4038784" y="1339155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79" name="Straight Connector 22"/>
          <p:cNvSpPr/>
          <p:nvPr/>
        </p:nvSpPr>
        <p:spPr>
          <a:xfrm flipH="1">
            <a:off x="4995133" y="1319269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80" name="Straight Connector 23"/>
          <p:cNvSpPr/>
          <p:nvPr/>
        </p:nvSpPr>
        <p:spPr>
          <a:xfrm flipH="1">
            <a:off x="5555436" y="1319271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81" name="Straight Connector 24"/>
          <p:cNvSpPr/>
          <p:nvPr/>
        </p:nvSpPr>
        <p:spPr>
          <a:xfrm flipH="1">
            <a:off x="6724272" y="1333612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82" name="Straight Connector 25"/>
          <p:cNvSpPr/>
          <p:nvPr/>
        </p:nvSpPr>
        <p:spPr>
          <a:xfrm flipH="1">
            <a:off x="8210329" y="1319269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83" name="Straight Connector 30"/>
          <p:cNvSpPr/>
          <p:nvPr/>
        </p:nvSpPr>
        <p:spPr>
          <a:xfrm flipH="1">
            <a:off x="413077" y="1339155"/>
            <a:ext cx="1589" cy="44178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684" name="TextBox 18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1" grpId="2"/>
      <p:bldP build="whole" bldLvl="1" animBg="1" rev="0" advAuto="0" spid="672" grpId="3"/>
      <p:bldP build="whole" bldLvl="1" animBg="1" rev="0" advAuto="0" spid="673" grpId="4"/>
      <p:bldP build="whole" bldLvl="1" animBg="1" rev="0" advAuto="0" spid="670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Normalization: Strings</a:t>
            </a:r>
          </a:p>
        </p:txBody>
      </p:sp>
      <p:sp>
        <p:nvSpPr>
          <p:cNvPr id="687" name="TextBox 20"/>
          <p:cNvSpPr txBox="1"/>
          <p:nvPr/>
        </p:nvSpPr>
        <p:spPr>
          <a:xfrm>
            <a:off x="72784" y="923597"/>
            <a:ext cx="9025496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Problem: We might extract strings that differ only slightly </a:t>
            </a:r>
          </a:p>
          <a:p>
            <a:pPr>
              <a:defRPr sz="2400"/>
            </a:pPr>
            <a:r>
              <a:t>                and mean the same thing.</a:t>
            </a:r>
          </a:p>
        </p:txBody>
      </p:sp>
      <p:graphicFrame>
        <p:nvGraphicFramePr>
          <p:cNvPr id="688" name="Table 7"/>
          <p:cNvGraphicFramePr/>
          <p:nvPr/>
        </p:nvGraphicFramePr>
        <p:xfrm>
          <a:off x="3609825" y="1754590"/>
          <a:ext cx="5076979" cy="9144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897226"/>
                <a:gridCol w="2179753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/>
                        <a:t>singer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singer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89" name="TextBox 12"/>
          <p:cNvSpPr txBox="1"/>
          <p:nvPr/>
        </p:nvSpPr>
        <p:spPr>
          <a:xfrm>
            <a:off x="45718" y="2815553"/>
            <a:ext cx="789048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Solution: </a:t>
            </a:r>
            <a:r>
              <a:rPr b="1"/>
              <a:t>Normalize</a:t>
            </a:r>
            <a:r>
              <a:t> strings, i.e., convert strings that mean the same to one common form:</a:t>
            </a:r>
          </a:p>
        </p:txBody>
      </p:sp>
      <p:sp>
        <p:nvSpPr>
          <p:cNvPr id="690" name="TextBox 13"/>
          <p:cNvSpPr txBox="1"/>
          <p:nvPr/>
        </p:nvSpPr>
        <p:spPr>
          <a:xfrm>
            <a:off x="60074" y="3789023"/>
            <a:ext cx="7890487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b="1" sz="2400"/>
            </a:pPr>
            <a:r>
              <a:t>   Lowercasing</a:t>
            </a:r>
            <a:r>
              <a:rPr b="0"/>
              <a:t>, i.e., converting </a:t>
            </a:r>
            <a:endParaRPr b="0"/>
          </a:p>
          <a:p>
            <a:pPr>
              <a:defRPr sz="2400"/>
            </a:pPr>
            <a:r>
              <a:t>     all characters to lower case</a:t>
            </a:r>
          </a:p>
        </p:txBody>
      </p:sp>
      <p:sp>
        <p:nvSpPr>
          <p:cNvPr id="691" name="TextBox 15"/>
          <p:cNvSpPr txBox="1"/>
          <p:nvPr/>
        </p:nvSpPr>
        <p:spPr>
          <a:xfrm>
            <a:off x="74426" y="5063254"/>
            <a:ext cx="789048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b="1" sz="2400"/>
            </a:pPr>
            <a:r>
              <a:t>   Removing accents</a:t>
            </a:r>
            <a:r>
              <a:rPr b="0"/>
              <a:t> and </a:t>
            </a:r>
            <a:r>
              <a:t>umlauts</a:t>
            </a:r>
          </a:p>
          <a:p>
            <a:pPr>
              <a:defRPr sz="2400"/>
            </a:pPr>
            <a:r>
              <a:t>               résumé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resume, Universität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Universitaet</a:t>
            </a:r>
          </a:p>
        </p:txBody>
      </p:sp>
      <p:sp>
        <p:nvSpPr>
          <p:cNvPr id="692" name="TextBox 17"/>
          <p:cNvSpPr txBox="1"/>
          <p:nvPr/>
        </p:nvSpPr>
        <p:spPr>
          <a:xfrm>
            <a:off x="74426" y="6092509"/>
            <a:ext cx="789048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Char char="•"/>
              <a:defRPr b="1" sz="2400"/>
            </a:pPr>
            <a:r>
              <a:t>   Normalizing abbreviations</a:t>
            </a:r>
          </a:p>
          <a:p>
            <a:pPr>
              <a:defRPr sz="2400"/>
            </a:pPr>
            <a:r>
              <a:t>               U.S.A.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USA,    US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USA</a:t>
            </a:r>
          </a:p>
        </p:txBody>
      </p:sp>
      <p:sp>
        <p:nvSpPr>
          <p:cNvPr id="693" name="Slide Number Placeholder 10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4" name="TextBox 9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9" grpId="1"/>
      <p:bldP build="whole" bldLvl="1" animBg="1" rev="0" advAuto="0" spid="692" grpId="4"/>
      <p:bldP build="whole" bldLvl="1" animBg="1" rev="0" advAuto="0" spid="691" grpId="3"/>
      <p:bldP build="whole" bldLvl="1" animBg="1" rev="0" advAuto="0" spid="690" grpId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Normalization: Literals</a:t>
            </a:r>
          </a:p>
        </p:txBody>
      </p:sp>
      <p:sp>
        <p:nvSpPr>
          <p:cNvPr id="697" name="TextBox 20"/>
          <p:cNvSpPr txBox="1"/>
          <p:nvPr/>
        </p:nvSpPr>
        <p:spPr>
          <a:xfrm>
            <a:off x="45719" y="815313"/>
            <a:ext cx="905256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Problem: We might extract different </a:t>
            </a:r>
            <a:r>
              <a:rPr b="1"/>
              <a:t>literals </a:t>
            </a:r>
            <a:endParaRPr b="1"/>
          </a:p>
          <a:p>
            <a:pPr>
              <a:defRPr sz="2400"/>
            </a:pPr>
            <a:r>
              <a:t>(numbers, dates, etc.) that mean the same.</a:t>
            </a:r>
          </a:p>
        </p:txBody>
      </p:sp>
      <p:graphicFrame>
        <p:nvGraphicFramePr>
          <p:cNvPr id="698" name="Table 7"/>
          <p:cNvGraphicFramePr/>
          <p:nvPr/>
        </p:nvGraphicFramePr>
        <p:xfrm>
          <a:off x="3425382" y="1824244"/>
          <a:ext cx="4409060" cy="9144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592642"/>
                <a:gridCol w="1816418"/>
              </a:tblGrid>
              <a:tr h="45720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/>
                        <a:t>1935-01-08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08/01/35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99" name="TextBox 12"/>
          <p:cNvSpPr txBox="1"/>
          <p:nvPr/>
        </p:nvSpPr>
        <p:spPr>
          <a:xfrm>
            <a:off x="293677" y="2996420"/>
            <a:ext cx="788884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Solution: </a:t>
            </a:r>
            <a:r>
              <a:rPr b="1"/>
              <a:t>Normalize</a:t>
            </a:r>
            <a:r>
              <a:t> the literals, i.e., convert equivalent literals to one standard form:</a:t>
            </a:r>
          </a:p>
        </p:txBody>
      </p:sp>
      <p:sp>
        <p:nvSpPr>
          <p:cNvPr id="700" name="TextBox 8"/>
          <p:cNvSpPr txBox="1"/>
          <p:nvPr/>
        </p:nvSpPr>
        <p:spPr>
          <a:xfrm>
            <a:off x="653141" y="4015583"/>
            <a:ext cx="2584263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08/01/35</a:t>
            </a:r>
          </a:p>
          <a:p>
            <a:pPr>
              <a:defRPr sz="2400"/>
            </a:pPr>
            <a:r>
              <a:t>01/08/35</a:t>
            </a:r>
          </a:p>
          <a:p>
            <a:pPr>
              <a:defRPr sz="2400"/>
            </a:pPr>
            <a:r>
              <a:t>8</a:t>
            </a:r>
            <a:r>
              <a:rPr baseline="30000"/>
              <a:t>th</a:t>
            </a:r>
            <a:r>
              <a:t> Jan. 1935</a:t>
            </a:r>
          </a:p>
          <a:p>
            <a:pPr>
              <a:defRPr sz="2400"/>
            </a:pPr>
            <a:r>
              <a:t>January 8</a:t>
            </a:r>
            <a:r>
              <a:rPr baseline="30000"/>
              <a:t>th</a:t>
            </a:r>
            <a:r>
              <a:t>, 1935</a:t>
            </a:r>
          </a:p>
        </p:txBody>
      </p:sp>
      <p:sp>
        <p:nvSpPr>
          <p:cNvPr id="701" name="TextBox 9"/>
          <p:cNvSpPr txBox="1"/>
          <p:nvPr/>
        </p:nvSpPr>
        <p:spPr>
          <a:xfrm>
            <a:off x="6211044" y="3981794"/>
            <a:ext cx="2236700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1.67m</a:t>
            </a:r>
          </a:p>
          <a:p>
            <a:pPr>
              <a:defRPr sz="2400"/>
            </a:pPr>
            <a:r>
              <a:t>1.67 meters</a:t>
            </a:r>
          </a:p>
          <a:p>
            <a:pPr>
              <a:defRPr sz="2400"/>
            </a:pPr>
            <a:r>
              <a:t>167 cm</a:t>
            </a:r>
          </a:p>
          <a:p>
            <a:pPr>
              <a:defRPr sz="2400"/>
            </a:pPr>
            <a:r>
              <a:t>6 feet 5 inches</a:t>
            </a:r>
          </a:p>
        </p:txBody>
      </p:sp>
      <p:sp>
        <p:nvSpPr>
          <p:cNvPr id="702" name="Down Arrow 10"/>
          <p:cNvSpPr/>
          <p:nvPr/>
        </p:nvSpPr>
        <p:spPr>
          <a:xfrm>
            <a:off x="1213580" y="5639248"/>
            <a:ext cx="648830" cy="6306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3" name="Down Arrow 11"/>
          <p:cNvSpPr/>
          <p:nvPr/>
        </p:nvSpPr>
        <p:spPr>
          <a:xfrm>
            <a:off x="6947441" y="5834817"/>
            <a:ext cx="648830" cy="6306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4" name="TextBox 16"/>
          <p:cNvSpPr txBox="1"/>
          <p:nvPr/>
        </p:nvSpPr>
        <p:spPr>
          <a:xfrm>
            <a:off x="860214" y="6384985"/>
            <a:ext cx="165790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1935-01-08</a:t>
            </a:r>
          </a:p>
        </p:txBody>
      </p:sp>
      <p:sp>
        <p:nvSpPr>
          <p:cNvPr id="705" name="TextBox 17"/>
          <p:cNvSpPr txBox="1"/>
          <p:nvPr/>
        </p:nvSpPr>
        <p:spPr>
          <a:xfrm>
            <a:off x="6733145" y="6343565"/>
            <a:ext cx="98118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1.67m</a:t>
            </a:r>
          </a:p>
        </p:txBody>
      </p:sp>
      <p:sp>
        <p:nvSpPr>
          <p:cNvPr id="706" name="Slide Number Placeholder 1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7" name="TextBox 14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0" grpId="3"/>
      <p:bldP build="whole" bldLvl="1" animBg="1" rev="0" advAuto="0" spid="701" grpId="7"/>
      <p:bldP build="whole" bldLvl="1" animBg="1" rev="0" advAuto="0" spid="705" grpId="5"/>
      <p:bldP build="whole" bldLvl="1" animBg="1" rev="0" advAuto="0" spid="704" grpId="4"/>
      <p:bldP build="whole" bldLvl="1" animBg="1" rev="0" advAuto="0" spid="702" grpId="2"/>
      <p:bldP build="whole" bldLvl="1" animBg="1" rev="0" advAuto="0" spid="699" grpId="1"/>
      <p:bldP build="whole" bldLvl="1" animBg="1" rev="0" advAuto="0" spid="703" grpId="6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Normalization</a:t>
            </a:r>
          </a:p>
        </p:txBody>
      </p:sp>
      <p:sp>
        <p:nvSpPr>
          <p:cNvPr id="710" name="TextBox 20"/>
          <p:cNvSpPr txBox="1"/>
          <p:nvPr/>
        </p:nvSpPr>
        <p:spPr>
          <a:xfrm>
            <a:off x="45719" y="1028785"/>
            <a:ext cx="9052562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Conceptually, normalization groups tokens into </a:t>
            </a:r>
          </a:p>
          <a:p>
            <a:pPr>
              <a:defRPr sz="2400"/>
            </a:pPr>
            <a:r>
              <a:t>equivalence classes and chooses one representative </a:t>
            </a:r>
          </a:p>
          <a:p>
            <a:pPr>
              <a:defRPr sz="2400"/>
            </a:pPr>
            <a:r>
              <a:t>for each class.</a:t>
            </a:r>
          </a:p>
        </p:txBody>
      </p:sp>
      <p:sp>
        <p:nvSpPr>
          <p:cNvPr id="711" name="Slide Number Placeholder 1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12" name="Ellipse 14"/>
          <p:cNvSpPr/>
          <p:nvPr/>
        </p:nvSpPr>
        <p:spPr>
          <a:xfrm>
            <a:off x="882502" y="5157690"/>
            <a:ext cx="4412513" cy="1563785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713" name="Ellipse 15"/>
          <p:cNvSpPr/>
          <p:nvPr/>
        </p:nvSpPr>
        <p:spPr>
          <a:xfrm>
            <a:off x="5167421" y="2775097"/>
            <a:ext cx="2700671" cy="951501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/>
          </a:p>
        </p:txBody>
      </p:sp>
      <p:pic>
        <p:nvPicPr>
          <p:cNvPr id="714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57482" y="5404425"/>
            <a:ext cx="1665147" cy="1198660"/>
          </a:xfrm>
          <a:prstGeom prst="rect">
            <a:avLst/>
          </a:prstGeom>
          <a:ln w="12700">
            <a:miter lim="400000"/>
          </a:ln>
        </p:spPr>
      </p:pic>
      <p:sp>
        <p:nvSpPr>
          <p:cNvPr id="715" name="ZoneTexte 19"/>
          <p:cNvSpPr txBox="1"/>
          <p:nvPr/>
        </p:nvSpPr>
        <p:spPr>
          <a:xfrm>
            <a:off x="1804270" y="2700669"/>
            <a:ext cx="127482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résumé,</a:t>
            </a:r>
          </a:p>
          <a:p>
            <a:pPr>
              <a:defRPr sz="2400"/>
            </a:pPr>
            <a:r>
              <a:t>resume,</a:t>
            </a:r>
          </a:p>
          <a:p>
            <a:pPr>
              <a:defRPr sz="2400"/>
            </a:pPr>
            <a:r>
              <a:t>Resume</a:t>
            </a:r>
          </a:p>
        </p:txBody>
      </p:sp>
      <p:sp>
        <p:nvSpPr>
          <p:cNvPr id="716" name="ZoneTexte 21"/>
          <p:cNvSpPr txBox="1"/>
          <p:nvPr/>
        </p:nvSpPr>
        <p:spPr>
          <a:xfrm>
            <a:off x="1757574" y="2275364"/>
            <a:ext cx="141063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resume</a:t>
            </a:r>
          </a:p>
        </p:txBody>
      </p:sp>
      <p:sp>
        <p:nvSpPr>
          <p:cNvPr id="717" name="ZoneTexte 22"/>
          <p:cNvSpPr txBox="1"/>
          <p:nvPr/>
        </p:nvSpPr>
        <p:spPr>
          <a:xfrm>
            <a:off x="5584066" y="2853069"/>
            <a:ext cx="193566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8</a:t>
            </a:r>
            <a:r>
              <a:rPr baseline="30000"/>
              <a:t>th</a:t>
            </a:r>
            <a:r>
              <a:t> Jan 1935,</a:t>
            </a:r>
          </a:p>
          <a:p>
            <a:pPr>
              <a:defRPr sz="2400"/>
            </a:pPr>
            <a:r>
              <a:t>01/08/1935</a:t>
            </a:r>
          </a:p>
        </p:txBody>
      </p:sp>
      <p:sp>
        <p:nvSpPr>
          <p:cNvPr id="718" name="ZoneTexte 23"/>
          <p:cNvSpPr txBox="1"/>
          <p:nvPr/>
        </p:nvSpPr>
        <p:spPr>
          <a:xfrm>
            <a:off x="5720289" y="2313435"/>
            <a:ext cx="167445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1935-01-08</a:t>
            </a:r>
          </a:p>
        </p:txBody>
      </p:sp>
      <p:sp>
        <p:nvSpPr>
          <p:cNvPr id="719" name="ZoneTexte 24"/>
          <p:cNvSpPr txBox="1"/>
          <p:nvPr/>
        </p:nvSpPr>
        <p:spPr>
          <a:xfrm>
            <a:off x="290275" y="4146703"/>
            <a:ext cx="815942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Take care not to normalize too aggressively:</a:t>
            </a:r>
          </a:p>
        </p:txBody>
      </p:sp>
      <p:sp>
        <p:nvSpPr>
          <p:cNvPr id="720" name="Ellipse 25"/>
          <p:cNvSpPr/>
          <p:nvPr/>
        </p:nvSpPr>
        <p:spPr>
          <a:xfrm>
            <a:off x="1173120" y="2757367"/>
            <a:ext cx="2583714" cy="1128711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721" name="ZoneTexte 26"/>
          <p:cNvSpPr txBox="1"/>
          <p:nvPr/>
        </p:nvSpPr>
        <p:spPr>
          <a:xfrm>
            <a:off x="2544415" y="4696031"/>
            <a:ext cx="141063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bush</a:t>
            </a:r>
          </a:p>
        </p:txBody>
      </p:sp>
      <p:sp>
        <p:nvSpPr>
          <p:cNvPr id="722" name="ZoneTexte 27"/>
          <p:cNvSpPr txBox="1"/>
          <p:nvPr/>
        </p:nvSpPr>
        <p:spPr>
          <a:xfrm>
            <a:off x="1303905" y="5617088"/>
            <a:ext cx="154885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Bush</a:t>
            </a:r>
          </a:p>
        </p:txBody>
      </p:sp>
      <p:sp>
        <p:nvSpPr>
          <p:cNvPr id="723" name="TextBox 16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2" grpId="3"/>
      <p:bldP build="whole" bldLvl="1" animBg="1" rev="0" advAuto="0" spid="712" grpId="2"/>
      <p:bldP build="whole" bldLvl="1" animBg="1" rev="0" advAuto="0" spid="719" grpId="1"/>
      <p:bldP build="whole" bldLvl="1" animBg="1" rev="0" advAuto="0" spid="714" grpId="5"/>
      <p:bldP build="whole" bldLvl="1" animBg="1" rev="0" advAuto="0" spid="721" grpId="4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Caveats</a:t>
            </a:r>
          </a:p>
        </p:txBody>
      </p:sp>
      <p:sp>
        <p:nvSpPr>
          <p:cNvPr id="726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Even the "simple" task of normalization can be difficult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Sometimes you require information about the semantic class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If the sentence is "Bush is characteristic.", is it bush or Bush?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Hint, you need at least the previous sentence...</a:t>
            </a:r>
          </a:p>
        </p:txBody>
      </p:sp>
      <p:sp>
        <p:nvSpPr>
          <p:cNvPr id="727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 Extraction: Disease Outbreaks</a:t>
            </a:r>
          </a:p>
        </p:txBody>
      </p:sp>
      <p:grpSp>
        <p:nvGrpSpPr>
          <p:cNvPr id="219" name="AutoShape 4"/>
          <p:cNvGrpSpPr/>
          <p:nvPr/>
        </p:nvGrpSpPr>
        <p:grpSpPr>
          <a:xfrm>
            <a:off x="381025" y="2311400"/>
            <a:ext cx="6248401" cy="1670708"/>
            <a:chOff x="0" y="0"/>
            <a:chExt cx="6248399" cy="1670706"/>
          </a:xfrm>
        </p:grpSpPr>
        <p:sp>
          <p:nvSpPr>
            <p:cNvPr id="217" name="Shape"/>
            <p:cNvSpPr/>
            <p:nvPr/>
          </p:nvSpPr>
          <p:spPr>
            <a:xfrm>
              <a:off x="0" y="0"/>
              <a:ext cx="6248400" cy="167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55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5641"/>
                  </a:lnTo>
                  <a:cubicBezTo>
                    <a:pt x="10800" y="15641"/>
                    <a:pt x="10800" y="21600"/>
                    <a:pt x="0" y="18214"/>
                  </a:cubicBezTo>
                  <a:close/>
                </a:path>
              </a:pathLst>
            </a:custGeom>
            <a:solidFill>
              <a:srgbClr val="A4001D">
                <a:alpha val="50195"/>
              </a:srgbClr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342900" indent="-342900" defTabSz="914400">
                <a:lnSpc>
                  <a:spcPct val="90000"/>
                </a:lnSpc>
                <a:spcBef>
                  <a:spcPts val="400"/>
                </a:spcBef>
                <a:defRPr>
                  <a:latin typeface="+mj-lt"/>
                  <a:ea typeface="+mj-ea"/>
                  <a:cs typeface="+mj-cs"/>
                  <a:sym typeface="Calibri"/>
                </a:defRPr>
              </a:pPr>
            </a:p>
          </p:txBody>
        </p:sp>
        <p:sp>
          <p:nvSpPr>
            <p:cNvPr id="218" name="May 19 1995, Atlanta -- The Centers for Disease Control  and Prevention, which is in the front line of the world's  response to the deadly Ebola epidemic in Zaire ,  is finding itself hard pressed to cope with the crisis…"/>
            <p:cNvSpPr txBox="1"/>
            <p:nvPr/>
          </p:nvSpPr>
          <p:spPr>
            <a:xfrm>
              <a:off x="52069" y="88576"/>
              <a:ext cx="6154848" cy="11799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marL="342900" indent="-342900" defTabSz="914400">
                <a:lnSpc>
                  <a:spcPct val="90000"/>
                </a:lnSpc>
                <a:spcBef>
                  <a:spcPts val="400"/>
                </a:spcBef>
                <a:defRPr sz="2000">
                  <a:latin typeface="+mj-lt"/>
                  <a:ea typeface="+mj-ea"/>
                  <a:cs typeface="+mj-cs"/>
                  <a:sym typeface="Calibri"/>
                </a:defRPr>
              </a:pPr>
              <a:r>
                <a:t>May 19 1995, Atlanta -- The Centers for Disease Control </a:t>
              </a:r>
              <a:br/>
              <a:r>
                <a:t>and Prevention, which is in the front line of the world's </a:t>
              </a:r>
              <a:br/>
              <a:r>
                <a:t>response to the deadly Ebola epidemic in Zaire , </a:t>
              </a:r>
              <a:br/>
              <a:r>
                <a:t>is finding itself hard pressed to cope with the crisis… </a:t>
              </a:r>
            </a:p>
          </p:txBody>
        </p:sp>
      </p:grpSp>
      <p:graphicFrame>
        <p:nvGraphicFramePr>
          <p:cNvPr id="220" name="Group 5"/>
          <p:cNvGraphicFramePr/>
          <p:nvPr/>
        </p:nvGraphicFramePr>
        <p:xfrm>
          <a:off x="4418012" y="4159248"/>
          <a:ext cx="4608513" cy="184454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i="1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solidFill>
                      <a:srgbClr val="A4001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i="1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Disease Name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28575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solidFill>
                      <a:srgbClr val="A4001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i="1"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Location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28575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solidFill>
                      <a:srgbClr val="A4001D">
                        <a:alpha val="50195"/>
                      </a:srgb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Jan.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Malaria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Ethiopia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July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Mad Cow Disease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U.K.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Feb.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Pneumonia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sz="1700">
                          <a:latin typeface="Arial"/>
                          <a:ea typeface="Arial"/>
                          <a:cs typeface="Arial"/>
                          <a:sym typeface="Arial"/>
                        </a:rPr>
                        <a:t>U.S.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  <a:miter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sz="1700">
                          <a:solidFill>
                            <a:srgbClr val="EF8E1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May 1995</a:t>
                      </a:r>
                    </a:p>
                  </a:txBody>
                  <a:tcPr marL="45712" marR="45712" marT="45712" marB="45712" anchor="t" anchorCtr="0" horzOverflow="overflow">
                    <a:lnL w="28575">
                      <a:solidFill>
                        <a:srgbClr val="000000"/>
                      </a:solidFill>
                      <a:miter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sz="1700">
                          <a:solidFill>
                            <a:srgbClr val="EF8E1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Ebola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400"/>
                        </a:spcBef>
                        <a:defRPr sz="1800"/>
                      </a:pPr>
                      <a:r>
                        <a:rPr b="1" sz="1700">
                          <a:solidFill>
                            <a:srgbClr val="EF8E1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Zaire</a:t>
                      </a:r>
                    </a:p>
                  </a:txBody>
                  <a:tcPr marL="45712" marR="45712" marT="45712" marB="45712" anchor="t" anchorCtr="0" horzOverflow="overflow">
                    <a:lnL w="12700">
                      <a:solidFill>
                        <a:srgbClr val="000000"/>
                      </a:solidFill>
                      <a:miter/>
                    </a:lnL>
                    <a:lnR w="28575">
                      <a:solidFill>
                        <a:srgbClr val="000000"/>
                      </a:solidFill>
                      <a:miter/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  <a:miter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1" name="Rectangle 31"/>
          <p:cNvSpPr/>
          <p:nvPr/>
        </p:nvSpPr>
        <p:spPr>
          <a:xfrm>
            <a:off x="547687" y="4997710"/>
            <a:ext cx="2957514" cy="1098552"/>
          </a:xfrm>
          <a:prstGeom prst="rect">
            <a:avLst/>
          </a:prstGeom>
          <a:ln w="381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2" name="Rectangle 32"/>
          <p:cNvSpPr/>
          <p:nvPr/>
        </p:nvSpPr>
        <p:spPr>
          <a:xfrm>
            <a:off x="393879" y="2414432"/>
            <a:ext cx="1524001" cy="304801"/>
          </a:xfrm>
          <a:prstGeom prst="rect">
            <a:avLst/>
          </a:prstGeom>
          <a:ln w="25400">
            <a:solidFill>
              <a:srgbClr val="993300"/>
            </a:solidFill>
            <a:miter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3" name="Rectangle 33"/>
          <p:cNvSpPr/>
          <p:nvPr/>
        </p:nvSpPr>
        <p:spPr>
          <a:xfrm>
            <a:off x="3213279" y="2983963"/>
            <a:ext cx="609601" cy="304801"/>
          </a:xfrm>
          <a:prstGeom prst="rect">
            <a:avLst/>
          </a:prstGeom>
          <a:ln w="25400">
            <a:solidFill>
              <a:srgbClr val="993300"/>
            </a:solidFill>
            <a:miter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4" name="Rectangle 34"/>
          <p:cNvSpPr/>
          <p:nvPr/>
        </p:nvSpPr>
        <p:spPr>
          <a:xfrm>
            <a:off x="5079641" y="2983963"/>
            <a:ext cx="533401" cy="304801"/>
          </a:xfrm>
          <a:prstGeom prst="rect">
            <a:avLst/>
          </a:prstGeom>
          <a:ln w="25400">
            <a:solidFill>
              <a:srgbClr val="993300"/>
            </a:solidFill>
            <a:miter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5" name="Text Box 35"/>
          <p:cNvSpPr txBox="1"/>
          <p:nvPr/>
        </p:nvSpPr>
        <p:spPr>
          <a:xfrm>
            <a:off x="441007" y="5105660"/>
            <a:ext cx="29422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 defTabSz="914400">
              <a:lnSpc>
                <a:spcPct val="90000"/>
              </a:lnSpc>
              <a:spcBef>
                <a:spcPts val="1000"/>
              </a:spcBef>
              <a:defRPr b="1">
                <a:latin typeface="Tahoma"/>
                <a:ea typeface="Tahoma"/>
                <a:cs typeface="Tahoma"/>
                <a:sym typeface="Tahoma"/>
              </a:defRPr>
            </a:pPr>
            <a:r>
              <a:t>Information </a:t>
            </a:r>
            <a:br/>
            <a:r>
              <a:t>Extraction System </a:t>
            </a:r>
          </a:p>
        </p:txBody>
      </p:sp>
      <p:sp>
        <p:nvSpPr>
          <p:cNvPr id="226" name="Rectangle 36"/>
          <p:cNvSpPr/>
          <p:nvPr/>
        </p:nvSpPr>
        <p:spPr>
          <a:xfrm>
            <a:off x="4379922" y="5639062"/>
            <a:ext cx="4764089" cy="42386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7" name="AutoShape 37"/>
          <p:cNvSpPr/>
          <p:nvPr/>
        </p:nvSpPr>
        <p:spPr>
          <a:xfrm>
            <a:off x="1971675" y="3999174"/>
            <a:ext cx="381001" cy="9540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A4001D">
              <a:alpha val="50195"/>
            </a:srgbClr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8" name="AutoShape 38"/>
          <p:cNvSpPr/>
          <p:nvPr/>
        </p:nvSpPr>
        <p:spPr>
          <a:xfrm rot="16200000">
            <a:off x="3762375" y="5381624"/>
            <a:ext cx="381001" cy="895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A4001D">
              <a:alpha val="50195"/>
            </a:srgbClr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defTabSz="914400">
              <a:defRPr sz="2400">
                <a:latin typeface="Lucida Sans"/>
                <a:ea typeface="Lucida Sans"/>
                <a:cs typeface="Lucida Sans"/>
                <a:sym typeface="Lucida Sans"/>
              </a:defRPr>
            </a:pPr>
          </a:p>
        </p:txBody>
      </p:sp>
      <p:sp>
        <p:nvSpPr>
          <p:cNvPr id="229" name="TextBox 12"/>
          <p:cNvSpPr txBox="1"/>
          <p:nvPr/>
        </p:nvSpPr>
        <p:spPr>
          <a:xfrm>
            <a:off x="7672958" y="6488491"/>
            <a:ext cx="1307689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914400"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Manning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Class="entr" nodeType="afterEffect" presetID="10" grpId="5" fill="hold">
                                  <p:stCondLst>
                                    <p:cond delay="3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Class="entr" nodeType="afterEffect" presetID="10" grpId="6" fill="hold">
                                  <p:stCondLst>
                                    <p:cond delay="3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Class="exit" nodeType="after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35" dur="1000" fill="hold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5"/>
      <p:bldP build="whole" bldLvl="1" animBg="1" rev="0" advAuto="0" spid="224" grpId="4"/>
      <p:bldP build="whole" bldLvl="1" animBg="1" rev="0" advAuto="0" spid="227" grpId="1"/>
      <p:bldP build="whole" bldLvl="1" animBg="1" rev="0" advAuto="0" spid="228" grpId="7"/>
      <p:bldP build="whole" bldLvl="1" animBg="1" rev="0" advAuto="0" spid="222" grpId="6"/>
      <p:bldP build="whole" bldLvl="1" animBg="1" rev="0" advAuto="0" spid="226" grpId="8"/>
      <p:bldP build="whole" bldLvl="1" animBg="1" rev="0" advAuto="0" spid="225" grpId="3"/>
      <p:bldP build="whole" bldLvl="1" animBg="1" rev="0" advAuto="0" spid="221" grpId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Extraction</a:t>
            </a:r>
          </a:p>
        </p:txBody>
      </p:sp>
      <p:sp>
        <p:nvSpPr>
          <p:cNvPr id="730" name="TextBox 22"/>
          <p:cNvSpPr txBox="1"/>
          <p:nvPr/>
        </p:nvSpPr>
        <p:spPr>
          <a:xfrm>
            <a:off x="475787" y="2567227"/>
            <a:ext cx="1121121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Source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Selection</a:t>
            </a:r>
          </a:p>
        </p:txBody>
      </p:sp>
      <p:sp>
        <p:nvSpPr>
          <p:cNvPr id="731" name="TextBox 23"/>
          <p:cNvSpPr txBox="1"/>
          <p:nvPr/>
        </p:nvSpPr>
        <p:spPr>
          <a:xfrm>
            <a:off x="216104" y="4007387"/>
            <a:ext cx="1627100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Tokenization&amp;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Normalization</a:t>
            </a:r>
          </a:p>
        </p:txBody>
      </p:sp>
      <p:sp>
        <p:nvSpPr>
          <p:cNvPr id="732" name="TextBox 24"/>
          <p:cNvSpPr txBox="1"/>
          <p:nvPr/>
        </p:nvSpPr>
        <p:spPr>
          <a:xfrm>
            <a:off x="231374" y="5628406"/>
            <a:ext cx="1597519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Named Entity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Recognition</a:t>
            </a:r>
          </a:p>
        </p:txBody>
      </p:sp>
      <p:sp>
        <p:nvSpPr>
          <p:cNvPr id="733" name="TextBox 31"/>
          <p:cNvSpPr txBox="1"/>
          <p:nvPr/>
        </p:nvSpPr>
        <p:spPr>
          <a:xfrm>
            <a:off x="3987400" y="2564861"/>
            <a:ext cx="1199032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Instance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Extraction</a:t>
            </a:r>
          </a:p>
        </p:txBody>
      </p:sp>
      <p:sp>
        <p:nvSpPr>
          <p:cNvPr id="734" name="TextBox 32"/>
          <p:cNvSpPr txBox="1"/>
          <p:nvPr/>
        </p:nvSpPr>
        <p:spPr>
          <a:xfrm>
            <a:off x="3991000" y="4107314"/>
            <a:ext cx="1199032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Fact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Extraction</a:t>
            </a:r>
          </a:p>
        </p:txBody>
      </p:sp>
      <p:sp>
        <p:nvSpPr>
          <p:cNvPr id="735" name="TextBox 36"/>
          <p:cNvSpPr txBox="1"/>
          <p:nvPr/>
        </p:nvSpPr>
        <p:spPr>
          <a:xfrm>
            <a:off x="3965509" y="5981801"/>
            <a:ext cx="2532904" cy="6502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Ontological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Information Extraction</a:t>
            </a:r>
          </a:p>
        </p:txBody>
      </p:sp>
      <p:grpSp>
        <p:nvGrpSpPr>
          <p:cNvPr id="739" name="Folded Corner 37"/>
          <p:cNvGrpSpPr/>
          <p:nvPr/>
        </p:nvGrpSpPr>
        <p:grpSpPr>
          <a:xfrm>
            <a:off x="2051723" y="2586851"/>
            <a:ext cx="591970" cy="842152"/>
            <a:chOff x="0" y="0"/>
            <a:chExt cx="591969" cy="842151"/>
          </a:xfrm>
        </p:grpSpPr>
        <p:sp>
          <p:nvSpPr>
            <p:cNvPr id="736" name="Shape"/>
            <p:cNvSpPr/>
            <p:nvPr/>
          </p:nvSpPr>
          <p:spPr>
            <a:xfrm>
              <a:off x="-1" y="-1"/>
              <a:ext cx="591971" cy="8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7" name="Triangle"/>
            <p:cNvSpPr/>
            <p:nvPr/>
          </p:nvSpPr>
          <p:spPr>
            <a:xfrm>
              <a:off x="382868" y="633050"/>
              <a:ext cx="209102" cy="20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4320" y="43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-1" y="-1"/>
              <a:ext cx="591971" cy="8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70" y="21600"/>
                  </a:moveTo>
                  <a:lnTo>
                    <a:pt x="15496" y="17309"/>
                  </a:lnTo>
                  <a:lnTo>
                    <a:pt x="21600" y="16237"/>
                  </a:lnTo>
                  <a:lnTo>
                    <a:pt x="1397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6237"/>
                  </a:ln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40" name="TextBox 38"/>
          <p:cNvSpPr txBox="1"/>
          <p:nvPr/>
        </p:nvSpPr>
        <p:spPr>
          <a:xfrm>
            <a:off x="2673503" y="2548781"/>
            <a:ext cx="331749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/>
            </a:lvl1pPr>
          </a:lstStyle>
          <a:p>
            <a:pPr/>
            <a:r>
              <a:t>?</a:t>
            </a:r>
          </a:p>
        </p:txBody>
      </p:sp>
      <p:sp>
        <p:nvSpPr>
          <p:cNvPr id="741" name="TextBox 39"/>
          <p:cNvSpPr txBox="1"/>
          <p:nvPr/>
        </p:nvSpPr>
        <p:spPr>
          <a:xfrm>
            <a:off x="1976789" y="3894749"/>
            <a:ext cx="1269466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05/01/67</a:t>
            </a:r>
          </a:p>
          <a:p>
            <a:pPr>
              <a:defRPr>
                <a:solidFill>
                  <a:srgbClr val="FF0000"/>
                </a:solidFill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/>
            <a:r>
              <a:t>1967-05-01</a:t>
            </a:r>
          </a:p>
        </p:txBody>
      </p:sp>
      <p:cxnSp>
        <p:nvCxnSpPr>
          <p:cNvPr id="742" name="Straight Connector 41"/>
          <p:cNvCxnSpPr>
            <a:stCxn id="730" idx="0"/>
            <a:endCxn id="731" idx="0"/>
          </p:cNvCxnSpPr>
          <p:nvPr/>
        </p:nvCxnSpPr>
        <p:spPr>
          <a:xfrm flipH="1">
            <a:off x="1029654" y="2892347"/>
            <a:ext cx="6694" cy="1440161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743" name="Straight Connector 43"/>
          <p:cNvCxnSpPr>
            <a:stCxn id="731" idx="0"/>
            <a:endCxn id="732" idx="0"/>
          </p:cNvCxnSpPr>
          <p:nvPr/>
        </p:nvCxnSpPr>
        <p:spPr>
          <a:xfrm>
            <a:off x="1029654" y="4332507"/>
            <a:ext cx="480" cy="162102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744" name="Straight Connector 49"/>
          <p:cNvCxnSpPr>
            <a:stCxn id="733" idx="0"/>
            <a:endCxn id="734" idx="0"/>
          </p:cNvCxnSpPr>
          <p:nvPr/>
        </p:nvCxnSpPr>
        <p:spPr>
          <a:xfrm>
            <a:off x="4586915" y="2889981"/>
            <a:ext cx="3601" cy="1542454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745" name="Straight Connector 52"/>
          <p:cNvSpPr/>
          <p:nvPr/>
        </p:nvSpPr>
        <p:spPr>
          <a:xfrm flipH="1">
            <a:off x="4635567" y="4753645"/>
            <a:ext cx="2" cy="1228156"/>
          </a:xfrm>
          <a:prstGeom prst="line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746" name="TextBox 57"/>
          <p:cNvSpPr txBox="1"/>
          <p:nvPr/>
        </p:nvSpPr>
        <p:spPr>
          <a:xfrm>
            <a:off x="7380312" y="5720867"/>
            <a:ext cx="1548071" cy="370841"/>
          </a:xfrm>
          <a:prstGeom prst="rect">
            <a:avLst/>
          </a:prstGeom>
          <a:solidFill>
            <a:srgbClr val="0000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And Beyond!</a:t>
            </a:r>
          </a:p>
        </p:txBody>
      </p:sp>
      <p:cxnSp>
        <p:nvCxnSpPr>
          <p:cNvPr id="747" name="Straight Connector 58"/>
          <p:cNvCxnSpPr>
            <a:stCxn id="735" idx="0"/>
            <a:endCxn id="746" idx="0"/>
          </p:cNvCxnSpPr>
          <p:nvPr/>
        </p:nvCxnSpPr>
        <p:spPr>
          <a:xfrm flipV="1">
            <a:off x="5231960" y="5906287"/>
            <a:ext cx="2922388" cy="40063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graphicFrame>
        <p:nvGraphicFramePr>
          <p:cNvPr id="748" name="Table 73"/>
          <p:cNvGraphicFramePr/>
          <p:nvPr/>
        </p:nvGraphicFramePr>
        <p:xfrm>
          <a:off x="5724130" y="2427315"/>
          <a:ext cx="3203739" cy="128016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640945"/>
                <a:gridCol w="1562793"/>
              </a:tblGrid>
              <a:tr h="42395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Person Name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Person Type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44057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musician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Angela Merkel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politician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749" name="TextBox 74"/>
          <p:cNvSpPr txBox="1"/>
          <p:nvPr/>
        </p:nvSpPr>
        <p:spPr>
          <a:xfrm>
            <a:off x="241146" y="965548"/>
            <a:ext cx="7958030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/>
            </a:pPr>
            <a:r>
              <a:t>Information Extraction</a:t>
            </a:r>
            <a:r>
              <a:rPr b="0"/>
              <a:t> (IE) is the process of extracting </a:t>
            </a:r>
            <a:endParaRPr b="0"/>
          </a:p>
          <a:p>
            <a:pPr>
              <a:defRPr b="1"/>
            </a:pPr>
            <a:r>
              <a:t>structured information</a:t>
            </a:r>
            <a:r>
              <a:rPr b="0"/>
              <a:t> from </a:t>
            </a:r>
            <a:endParaRPr b="0"/>
          </a:p>
          <a:p>
            <a:pPr/>
            <a:r>
              <a:t>unstructured machine-readable documents </a:t>
            </a:r>
          </a:p>
        </p:txBody>
      </p:sp>
      <p:cxnSp>
        <p:nvCxnSpPr>
          <p:cNvPr id="750" name="Curved Connector 63"/>
          <p:cNvCxnSpPr>
            <a:stCxn id="732" idx="0"/>
            <a:endCxn id="733" idx="0"/>
          </p:cNvCxnSpPr>
          <p:nvPr/>
        </p:nvCxnSpPr>
        <p:spPr>
          <a:xfrm flipV="1">
            <a:off x="1030133" y="2889981"/>
            <a:ext cx="3556783" cy="306354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grpSp>
        <p:nvGrpSpPr>
          <p:cNvPr id="756" name="Folded Corner 70"/>
          <p:cNvGrpSpPr/>
          <p:nvPr/>
        </p:nvGrpSpPr>
        <p:grpSpPr>
          <a:xfrm>
            <a:off x="2051719" y="5466548"/>
            <a:ext cx="1874843" cy="980888"/>
            <a:chOff x="0" y="0"/>
            <a:chExt cx="1874841" cy="980887"/>
          </a:xfrm>
        </p:grpSpPr>
        <p:grpSp>
          <p:nvGrpSpPr>
            <p:cNvPr id="754" name="Group"/>
            <p:cNvGrpSpPr/>
            <p:nvPr/>
          </p:nvGrpSpPr>
          <p:grpSpPr>
            <a:xfrm>
              <a:off x="0" y="161858"/>
              <a:ext cx="1874842" cy="819030"/>
              <a:chOff x="0" y="0"/>
              <a:chExt cx="1874841" cy="819028"/>
            </a:xfrm>
          </p:grpSpPr>
          <p:sp>
            <p:nvSpPr>
              <p:cNvPr id="751" name="Shape"/>
              <p:cNvSpPr/>
              <p:nvPr/>
            </p:nvSpPr>
            <p:spPr>
              <a:xfrm>
                <a:off x="0" y="0"/>
                <a:ext cx="1874843" cy="8190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600" u="sng"/>
                </a:pPr>
              </a:p>
            </p:txBody>
          </p:sp>
          <p:sp>
            <p:nvSpPr>
              <p:cNvPr id="752" name="Triangle"/>
              <p:cNvSpPr/>
              <p:nvPr/>
            </p:nvSpPr>
            <p:spPr>
              <a:xfrm>
                <a:off x="1585536" y="529722"/>
                <a:ext cx="289307" cy="2893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600" u="sng"/>
                </a:pPr>
              </a:p>
            </p:txBody>
          </p:sp>
          <p:sp>
            <p:nvSpPr>
              <p:cNvPr id="753" name="Line"/>
              <p:cNvSpPr/>
              <p:nvPr/>
            </p:nvSpPr>
            <p:spPr>
              <a:xfrm>
                <a:off x="0" y="0"/>
                <a:ext cx="1874843" cy="8190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267" y="21600"/>
                    </a:moveTo>
                    <a:lnTo>
                      <a:pt x="18934" y="15496"/>
                    </a:lnTo>
                    <a:lnTo>
                      <a:pt x="21600" y="13970"/>
                    </a:lnTo>
                    <a:lnTo>
                      <a:pt x="18267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600" u="sng"/>
                </a:pPr>
              </a:p>
            </p:txBody>
          </p:sp>
        </p:grpSp>
        <p:sp>
          <p:nvSpPr>
            <p:cNvPr id="755" name="... married Elvis…"/>
            <p:cNvSpPr txBox="1"/>
            <p:nvPr/>
          </p:nvSpPr>
          <p:spPr>
            <a:xfrm>
              <a:off x="50482" y="0"/>
              <a:ext cx="1773878" cy="853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1600"/>
              </a:pPr>
            </a:p>
            <a:p>
              <a:pPr>
                <a:defRPr sz="1600"/>
              </a:pPr>
              <a:r>
                <a:t>... married </a:t>
              </a:r>
              <a:r>
                <a:rPr u="sng"/>
                <a:t>Elvis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1600"/>
              </a:pPr>
              <a:r>
                <a:t>on </a:t>
              </a:r>
              <a:r>
                <a:rPr u="sng"/>
                <a:t>1967-05-01</a:t>
              </a:r>
            </a:p>
          </p:txBody>
        </p:sp>
      </p:grpSp>
      <p:sp>
        <p:nvSpPr>
          <p:cNvPr id="757" name="TextBox 90"/>
          <p:cNvSpPr txBox="1"/>
          <p:nvPr/>
        </p:nvSpPr>
        <p:spPr>
          <a:xfrm>
            <a:off x="7498040" y="6597352"/>
            <a:ext cx="1593848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/>
            </a:lvl1pPr>
          </a:lstStyle>
          <a:p>
            <a:pPr/>
            <a:r>
              <a:t>Tip of the hat: Suchanek</a:t>
            </a:r>
          </a:p>
        </p:txBody>
      </p:sp>
      <p:graphicFrame>
        <p:nvGraphicFramePr>
          <p:cNvPr id="758" name="Table 95"/>
          <p:cNvGraphicFramePr/>
          <p:nvPr/>
        </p:nvGraphicFramePr>
        <p:xfrm>
          <a:off x="5721594" y="4139941"/>
          <a:ext cx="3278782" cy="136308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020026"/>
                <a:gridCol w="1100141"/>
                <a:gridCol w="1158613"/>
              </a:tblGrid>
              <a:tr h="415433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Relation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Entity1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/>
                        <a:t>Entity2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solidFill>
                      <a:srgbClr val="E6E6FF"/>
                    </a:solidFill>
                  </a:tcPr>
                </a:tc>
              </a:tr>
              <a:tr h="59020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Married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Elvis Presley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Priscilla Beaulieu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  <a:tr h="35744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CEO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Tim Cook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/>
                        <a:t>Apple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1"/>
                      </a:solidFill>
                    </a:lnL>
                    <a:lnR w="12700">
                      <a:solidFill>
                        <a:schemeClr val="accent1"/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759" name="TextBox 25"/>
          <p:cNvSpPr txBox="1"/>
          <p:nvPr/>
        </p:nvSpPr>
        <p:spPr>
          <a:xfrm>
            <a:off x="45719" y="2671890"/>
            <a:ext cx="33423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defRPr>
            </a:lvl1pPr>
          </a:lstStyle>
          <a:p>
            <a:pPr/>
            <a:r>
              <a:t>✓</a:t>
            </a:r>
          </a:p>
        </p:txBody>
      </p:sp>
      <p:sp>
        <p:nvSpPr>
          <p:cNvPr id="760" name="TextBox 26"/>
          <p:cNvSpPr txBox="1"/>
          <p:nvPr/>
        </p:nvSpPr>
        <p:spPr>
          <a:xfrm>
            <a:off x="-95602" y="4139941"/>
            <a:ext cx="33423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defRPr>
            </a:lvl1pPr>
          </a:lstStyle>
          <a:p>
            <a:pPr/>
            <a:r>
              <a:t>✓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Named Entity Recognition</a:t>
            </a:r>
          </a:p>
        </p:txBody>
      </p:sp>
      <p:sp>
        <p:nvSpPr>
          <p:cNvPr id="763" name="TextBox 20"/>
          <p:cNvSpPr txBox="1"/>
          <p:nvPr/>
        </p:nvSpPr>
        <p:spPr>
          <a:xfrm>
            <a:off x="129355" y="998302"/>
            <a:ext cx="8639315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/>
            </a:pPr>
            <a:r>
              <a:t>Named Entity Recognition </a:t>
            </a:r>
            <a:r>
              <a:rPr b="0"/>
              <a:t>(NER) is the process of finding entities (people, cities, organizations, dates, ...) in a text.</a:t>
            </a:r>
          </a:p>
        </p:txBody>
      </p:sp>
      <p:sp>
        <p:nvSpPr>
          <p:cNvPr id="764" name="TextBox 13"/>
          <p:cNvSpPr txBox="1"/>
          <p:nvPr/>
        </p:nvSpPr>
        <p:spPr>
          <a:xfrm>
            <a:off x="320741" y="2328535"/>
            <a:ext cx="877754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Elvis Presley was born in 1935 in East Tupelo, Mississippi.</a:t>
            </a:r>
          </a:p>
        </p:txBody>
      </p:sp>
      <p:sp>
        <p:nvSpPr>
          <p:cNvPr id="765" name="Left Brace 16"/>
          <p:cNvSpPr/>
          <p:nvPr/>
        </p:nvSpPr>
        <p:spPr>
          <a:xfrm rot="16200000">
            <a:off x="1059414" y="2111308"/>
            <a:ext cx="251931" cy="17121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81"/>
                  <a:pt x="10800" y="21335"/>
                </a:cubicBezTo>
                <a:lnTo>
                  <a:pt x="10800" y="11065"/>
                </a:lnTo>
                <a:cubicBezTo>
                  <a:pt x="10800" y="10919"/>
                  <a:pt x="5965" y="10800"/>
                  <a:pt x="0" y="10800"/>
                </a:cubicBezTo>
                <a:cubicBezTo>
                  <a:pt x="5965" y="10800"/>
                  <a:pt x="10800" y="10681"/>
                  <a:pt x="10800" y="10535"/>
                </a:cubicBezTo>
                <a:lnTo>
                  <a:pt x="10800" y="265"/>
                </a:lnTo>
                <a:cubicBezTo>
                  <a:pt x="10800" y="119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766" name="Left Brace 17"/>
          <p:cNvSpPr/>
          <p:nvPr/>
        </p:nvSpPr>
        <p:spPr>
          <a:xfrm rot="16200000">
            <a:off x="4158879" y="2591113"/>
            <a:ext cx="225497" cy="7602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361"/>
                  <a:pt x="10800" y="21066"/>
                </a:cubicBezTo>
                <a:lnTo>
                  <a:pt x="10800" y="11334"/>
                </a:lnTo>
                <a:cubicBezTo>
                  <a:pt x="10800" y="11039"/>
                  <a:pt x="5965" y="10800"/>
                  <a:pt x="0" y="10800"/>
                </a:cubicBezTo>
                <a:cubicBezTo>
                  <a:pt x="5965" y="10800"/>
                  <a:pt x="10800" y="10561"/>
                  <a:pt x="10800" y="10266"/>
                </a:cubicBezTo>
                <a:lnTo>
                  <a:pt x="10800" y="534"/>
                </a:lnTo>
                <a:cubicBezTo>
                  <a:pt x="10800" y="239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767" name="Left Brace 30"/>
          <p:cNvSpPr/>
          <p:nvPr/>
        </p:nvSpPr>
        <p:spPr>
          <a:xfrm rot="16200000">
            <a:off x="5699748" y="2115514"/>
            <a:ext cx="225501" cy="171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94"/>
                  <a:pt x="10800" y="21363"/>
                </a:cubicBezTo>
                <a:lnTo>
                  <a:pt x="10800" y="11037"/>
                </a:lnTo>
                <a:cubicBezTo>
                  <a:pt x="10800" y="10906"/>
                  <a:pt x="5965" y="10800"/>
                  <a:pt x="0" y="10800"/>
                </a:cubicBezTo>
                <a:cubicBezTo>
                  <a:pt x="5965" y="10800"/>
                  <a:pt x="10800" y="10694"/>
                  <a:pt x="10800" y="10563"/>
                </a:cubicBezTo>
                <a:lnTo>
                  <a:pt x="10800" y="237"/>
                </a:lnTo>
                <a:cubicBezTo>
                  <a:pt x="10800" y="106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768" name="Left Brace 31"/>
          <p:cNvSpPr/>
          <p:nvPr/>
        </p:nvSpPr>
        <p:spPr>
          <a:xfrm rot="16200000">
            <a:off x="7404457" y="2222120"/>
            <a:ext cx="225501" cy="1464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76"/>
                  <a:pt x="10800" y="21323"/>
                </a:cubicBezTo>
                <a:lnTo>
                  <a:pt x="10800" y="11077"/>
                </a:lnTo>
                <a:cubicBezTo>
                  <a:pt x="10800" y="10924"/>
                  <a:pt x="5965" y="10800"/>
                  <a:pt x="0" y="10800"/>
                </a:cubicBezTo>
                <a:cubicBezTo>
                  <a:pt x="5965" y="10800"/>
                  <a:pt x="10800" y="10676"/>
                  <a:pt x="10800" y="10523"/>
                </a:cubicBezTo>
                <a:lnTo>
                  <a:pt x="10800" y="277"/>
                </a:lnTo>
                <a:cubicBezTo>
                  <a:pt x="10800" y="124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769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70" name="TextBox 9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7" grpId="2"/>
      <p:bldP build="whole" bldLvl="1" animBg="1" rev="0" advAuto="0" spid="765" grpId="4"/>
      <p:bldP build="whole" bldLvl="1" animBg="1" rev="0" advAuto="0" spid="766" grpId="3"/>
      <p:bldP build="whole" bldLvl="1" animBg="1" rev="0" advAuto="0" spid="768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Closed Set Extraction</a:t>
            </a:r>
          </a:p>
        </p:txBody>
      </p:sp>
      <p:sp>
        <p:nvSpPr>
          <p:cNvPr id="773" name="TextBox 8"/>
          <p:cNvSpPr txBox="1"/>
          <p:nvPr/>
        </p:nvSpPr>
        <p:spPr>
          <a:xfrm>
            <a:off x="45719" y="923598"/>
            <a:ext cx="8772768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If we have an exhaustive set of the entities we want to extract, we can use </a:t>
            </a:r>
            <a:r>
              <a:rPr b="1"/>
              <a:t>closed set extraction</a:t>
            </a:r>
            <a:r>
              <a:t>:</a:t>
            </a:r>
          </a:p>
          <a:p>
            <a:pPr>
              <a:defRPr sz="2400"/>
            </a:pPr>
            <a:r>
              <a:t>Comparing every string in the text to every string in the set.</a:t>
            </a:r>
          </a:p>
        </p:txBody>
      </p:sp>
      <p:grpSp>
        <p:nvGrpSpPr>
          <p:cNvPr id="779" name="Folded Corner 11"/>
          <p:cNvGrpSpPr/>
          <p:nvPr/>
        </p:nvGrpSpPr>
        <p:grpSpPr>
          <a:xfrm>
            <a:off x="224017" y="2246156"/>
            <a:ext cx="4592541" cy="584836"/>
            <a:chOff x="0" y="0"/>
            <a:chExt cx="4592539" cy="584835"/>
          </a:xfrm>
        </p:grpSpPr>
        <p:grpSp>
          <p:nvGrpSpPr>
            <p:cNvPr id="777" name="Group"/>
            <p:cNvGrpSpPr/>
            <p:nvPr/>
          </p:nvGrpSpPr>
          <p:grpSpPr>
            <a:xfrm>
              <a:off x="0" y="60216"/>
              <a:ext cx="4592540" cy="524620"/>
              <a:chOff x="0" y="0"/>
              <a:chExt cx="4592539" cy="524618"/>
            </a:xfrm>
          </p:grpSpPr>
          <p:sp>
            <p:nvSpPr>
              <p:cNvPr id="774" name="Shape"/>
              <p:cNvSpPr/>
              <p:nvPr/>
            </p:nvSpPr>
            <p:spPr>
              <a:xfrm>
                <a:off x="-1" y="0"/>
                <a:ext cx="4592541" cy="524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20728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775" name="Triangle"/>
              <p:cNvSpPr/>
              <p:nvPr/>
            </p:nvSpPr>
            <p:spPr>
              <a:xfrm>
                <a:off x="4407228" y="339308"/>
                <a:ext cx="185312" cy="1853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776" name="Line"/>
              <p:cNvSpPr/>
              <p:nvPr/>
            </p:nvSpPr>
            <p:spPr>
              <a:xfrm>
                <a:off x="-1" y="0"/>
                <a:ext cx="4592541" cy="524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728" y="21600"/>
                    </a:moveTo>
                    <a:lnTo>
                      <a:pt x="20903" y="15496"/>
                    </a:lnTo>
                    <a:lnTo>
                      <a:pt x="21600" y="13970"/>
                    </a:lnTo>
                    <a:lnTo>
                      <a:pt x="20728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</p:grpSp>
        <p:sp>
          <p:nvSpPr>
            <p:cNvPr id="778" name="... in Tupelo, Mississippi, but ..."/>
            <p:cNvSpPr txBox="1"/>
            <p:nvPr/>
          </p:nvSpPr>
          <p:spPr>
            <a:xfrm>
              <a:off x="50482" y="0"/>
              <a:ext cx="4491575" cy="459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... in Tupelo, </a:t>
              </a:r>
              <a:r>
                <a:rPr u="sng"/>
                <a:t>Mississippi</a:t>
              </a:r>
              <a:r>
                <a:t>, but ...</a:t>
              </a:r>
            </a:p>
          </p:txBody>
        </p:sp>
      </p:grpSp>
      <p:sp>
        <p:nvSpPr>
          <p:cNvPr id="780" name="TextBox 12"/>
          <p:cNvSpPr txBox="1"/>
          <p:nvPr/>
        </p:nvSpPr>
        <p:spPr>
          <a:xfrm>
            <a:off x="5310054" y="2121103"/>
            <a:ext cx="324396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States of the USA</a:t>
            </a:r>
          </a:p>
          <a:p>
            <a:pPr>
              <a:defRPr sz="2400"/>
            </a:pPr>
            <a:r>
              <a:t>{ Texas, Mississippi,… }</a:t>
            </a:r>
          </a:p>
        </p:txBody>
      </p:sp>
      <p:grpSp>
        <p:nvGrpSpPr>
          <p:cNvPr id="786" name="Folded Corner 14"/>
          <p:cNvGrpSpPr/>
          <p:nvPr/>
        </p:nvGrpSpPr>
        <p:grpSpPr>
          <a:xfrm>
            <a:off x="224562" y="3222682"/>
            <a:ext cx="4591996" cy="1444992"/>
            <a:chOff x="0" y="0"/>
            <a:chExt cx="4591994" cy="1444990"/>
          </a:xfrm>
        </p:grpSpPr>
        <p:grpSp>
          <p:nvGrpSpPr>
            <p:cNvPr id="784" name="Group"/>
            <p:cNvGrpSpPr/>
            <p:nvPr/>
          </p:nvGrpSpPr>
          <p:grpSpPr>
            <a:xfrm>
              <a:off x="0" y="36287"/>
              <a:ext cx="4591995" cy="1408704"/>
              <a:chOff x="0" y="0"/>
              <a:chExt cx="4591994" cy="1408703"/>
            </a:xfrm>
          </p:grpSpPr>
          <p:sp>
            <p:nvSpPr>
              <p:cNvPr id="781" name="Shape"/>
              <p:cNvSpPr/>
              <p:nvPr/>
            </p:nvSpPr>
            <p:spPr>
              <a:xfrm>
                <a:off x="0" y="-1"/>
                <a:ext cx="4591996" cy="14087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7231"/>
                    </a:lnTo>
                    <a:lnTo>
                      <a:pt x="2026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782" name="Triangle"/>
              <p:cNvSpPr/>
              <p:nvPr/>
            </p:nvSpPr>
            <p:spPr>
              <a:xfrm>
                <a:off x="4307057" y="1123765"/>
                <a:ext cx="284939" cy="2849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783" name="Line"/>
              <p:cNvSpPr/>
              <p:nvPr/>
            </p:nvSpPr>
            <p:spPr>
              <a:xfrm>
                <a:off x="0" y="-1"/>
                <a:ext cx="4591996" cy="14087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260" y="21600"/>
                    </a:moveTo>
                    <a:lnTo>
                      <a:pt x="20528" y="18105"/>
                    </a:lnTo>
                    <a:lnTo>
                      <a:pt x="21600" y="17231"/>
                    </a:lnTo>
                    <a:lnTo>
                      <a:pt x="2026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7231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</p:grpSp>
        <p:sp>
          <p:nvSpPr>
            <p:cNvPr id="785" name="... while Germany and France were opposed to a 3rd World War, ..."/>
            <p:cNvSpPr txBox="1"/>
            <p:nvPr/>
          </p:nvSpPr>
          <p:spPr>
            <a:xfrm>
              <a:off x="50482" y="0"/>
              <a:ext cx="4491031" cy="1196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... while </a:t>
              </a:r>
              <a:r>
                <a:rPr u="sng"/>
                <a:t>Germany </a:t>
              </a:r>
              <a:r>
                <a:t>and </a:t>
              </a:r>
              <a:r>
                <a:rPr u="sng"/>
                <a:t>France </a:t>
              </a:r>
              <a:r>
                <a:t>were opposed to a 3</a:t>
              </a:r>
              <a:r>
                <a:rPr baseline="30000"/>
                <a:t>rd</a:t>
              </a:r>
              <a:r>
                <a:t> World War, ...</a:t>
              </a:r>
            </a:p>
          </p:txBody>
        </p:sp>
      </p:grpSp>
      <p:sp>
        <p:nvSpPr>
          <p:cNvPr id="787" name="TextBox 15"/>
          <p:cNvSpPr txBox="1"/>
          <p:nvPr/>
        </p:nvSpPr>
        <p:spPr>
          <a:xfrm>
            <a:off x="5065498" y="3513980"/>
            <a:ext cx="405805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Countries of the World (?)</a:t>
            </a:r>
          </a:p>
          <a:p>
            <a:pPr>
              <a:defRPr sz="2400"/>
            </a:pPr>
            <a:r>
              <a:t>{France, Germany, USA,…}</a:t>
            </a:r>
          </a:p>
        </p:txBody>
      </p:sp>
      <p:sp>
        <p:nvSpPr>
          <p:cNvPr id="788" name="TextBox 19"/>
          <p:cNvSpPr txBox="1"/>
          <p:nvPr/>
        </p:nvSpPr>
        <p:spPr>
          <a:xfrm>
            <a:off x="138188" y="4811672"/>
            <a:ext cx="400894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May not always be trivial...</a:t>
            </a:r>
          </a:p>
        </p:txBody>
      </p:sp>
      <p:grpSp>
        <p:nvGrpSpPr>
          <p:cNvPr id="794" name="Folded Corner 21"/>
          <p:cNvGrpSpPr/>
          <p:nvPr/>
        </p:nvGrpSpPr>
        <p:grpSpPr>
          <a:xfrm>
            <a:off x="425309" y="5327913"/>
            <a:ext cx="7938646" cy="787488"/>
            <a:chOff x="0" y="0"/>
            <a:chExt cx="7938644" cy="787487"/>
          </a:xfrm>
        </p:grpSpPr>
        <p:grpSp>
          <p:nvGrpSpPr>
            <p:cNvPr id="792" name="Group"/>
            <p:cNvGrpSpPr/>
            <p:nvPr/>
          </p:nvGrpSpPr>
          <p:grpSpPr>
            <a:xfrm>
              <a:off x="0" y="-1"/>
              <a:ext cx="7938646" cy="787489"/>
              <a:chOff x="0" y="0"/>
              <a:chExt cx="7938644" cy="787487"/>
            </a:xfrm>
          </p:grpSpPr>
          <p:sp>
            <p:nvSpPr>
              <p:cNvPr id="789" name="Shape"/>
              <p:cNvSpPr/>
              <p:nvPr/>
            </p:nvSpPr>
            <p:spPr>
              <a:xfrm>
                <a:off x="0" y="-1"/>
                <a:ext cx="7938646" cy="7874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20843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790" name="Triangle"/>
              <p:cNvSpPr/>
              <p:nvPr/>
            </p:nvSpPr>
            <p:spPr>
              <a:xfrm>
                <a:off x="7660481" y="509323"/>
                <a:ext cx="278165" cy="2781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791" name="Line"/>
              <p:cNvSpPr/>
              <p:nvPr/>
            </p:nvSpPr>
            <p:spPr>
              <a:xfrm>
                <a:off x="0" y="-1"/>
                <a:ext cx="7938646" cy="7874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0843" y="21600"/>
                    </a:moveTo>
                    <a:lnTo>
                      <a:pt x="20995" y="15496"/>
                    </a:lnTo>
                    <a:lnTo>
                      <a:pt x="21600" y="13970"/>
                    </a:lnTo>
                    <a:lnTo>
                      <a:pt x="20843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</p:grpSp>
        <p:sp>
          <p:nvSpPr>
            <p:cNvPr id="793" name="... was a great fan of France Gall, whose songs..."/>
            <p:cNvSpPr txBox="1"/>
            <p:nvPr/>
          </p:nvSpPr>
          <p:spPr>
            <a:xfrm>
              <a:off x="50482" y="24791"/>
              <a:ext cx="7837681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400"/>
              </a:pPr>
              <a:r>
                <a:t>... was a great fan of </a:t>
              </a:r>
              <a:r>
                <a:rPr u="sng"/>
                <a:t>France </a:t>
              </a:r>
              <a:r>
                <a:t>Gall, whose songs...</a:t>
              </a:r>
            </a:p>
          </p:txBody>
        </p:sp>
      </p:grpSp>
      <p:sp>
        <p:nvSpPr>
          <p:cNvPr id="795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96" name="TextBox 8"/>
          <p:cNvSpPr txBox="1"/>
          <p:nvPr/>
        </p:nvSpPr>
        <p:spPr>
          <a:xfrm>
            <a:off x="138180" y="6259815"/>
            <a:ext cx="877276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How can we do that efficiently?</a:t>
            </a:r>
          </a:p>
        </p:txBody>
      </p:sp>
      <p:sp>
        <p:nvSpPr>
          <p:cNvPr id="797" name="TextBox 13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88" grpId="5"/>
      <p:bldP build="whole" bldLvl="1" animBg="1" rev="0" advAuto="0" spid="779" grpId="1"/>
      <p:bldP build="whole" bldLvl="1" animBg="1" rev="0" advAuto="0" spid="786" grpId="4"/>
      <p:bldP build="whole" bldLvl="1" animBg="1" rev="0" advAuto="0" spid="794" grpId="6"/>
      <p:bldP build="whole" bldLvl="1" animBg="1" rev="0" advAuto="0" spid="787" grpId="3"/>
      <p:bldP build="whole" bldLvl="1" animBg="1" rev="0" advAuto="0" spid="796" grpId="7"/>
      <p:bldP build="whole" bldLvl="1" animBg="1" rev="0" advAuto="0" spid="780" grpId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Tries</a:t>
            </a:r>
          </a:p>
        </p:txBody>
      </p:sp>
      <p:sp>
        <p:nvSpPr>
          <p:cNvPr id="800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01" name="ZoneTexte 10"/>
          <p:cNvSpPr txBox="1"/>
          <p:nvPr/>
        </p:nvSpPr>
        <p:spPr>
          <a:xfrm>
            <a:off x="138189" y="817268"/>
            <a:ext cx="7779885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A </a:t>
            </a:r>
            <a:r>
              <a:rPr b="1"/>
              <a:t>trie </a:t>
            </a:r>
            <a:r>
              <a:t>is pair of a boolean truth value, </a:t>
            </a:r>
          </a:p>
          <a:p>
            <a:pPr>
              <a:defRPr sz="2400"/>
            </a:pPr>
            <a:r>
              <a:t>and a function from characters to tries.</a:t>
            </a:r>
          </a:p>
        </p:txBody>
      </p:sp>
      <p:sp>
        <p:nvSpPr>
          <p:cNvPr id="802" name="ZoneTexte 13"/>
          <p:cNvSpPr txBox="1"/>
          <p:nvPr/>
        </p:nvSpPr>
        <p:spPr>
          <a:xfrm>
            <a:off x="138181" y="1711846"/>
            <a:ext cx="809886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t>Example: A trie containing “Elvis”, </a:t>
            </a:r>
          </a:p>
          <a:p>
            <a:pPr>
              <a:defRPr sz="2400">
                <a:solidFill>
                  <a:schemeClr val="accent1"/>
                </a:solidFill>
              </a:defRPr>
            </a:pPr>
            <a:r>
              <a:t>                 “Elisa” and “Eli”</a:t>
            </a:r>
          </a:p>
        </p:txBody>
      </p:sp>
      <p:sp>
        <p:nvSpPr>
          <p:cNvPr id="803" name="ZoneTexte 16"/>
          <p:cNvSpPr txBox="1"/>
          <p:nvPr/>
        </p:nvSpPr>
        <p:spPr>
          <a:xfrm>
            <a:off x="6392914" y="2359761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04" name="ZoneTexte 17"/>
          <p:cNvSpPr txBox="1"/>
          <p:nvPr/>
        </p:nvSpPr>
        <p:spPr>
          <a:xfrm>
            <a:off x="6392914" y="3220997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05" name="ZoneTexte 20"/>
          <p:cNvSpPr txBox="1"/>
          <p:nvPr/>
        </p:nvSpPr>
        <p:spPr>
          <a:xfrm>
            <a:off x="5673449" y="4167296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06" name="ZoneTexte 22"/>
          <p:cNvSpPr txBox="1"/>
          <p:nvPr/>
        </p:nvSpPr>
        <p:spPr>
          <a:xfrm>
            <a:off x="5673449" y="507106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07" name="ZoneTexte 23"/>
          <p:cNvSpPr txBox="1"/>
          <p:nvPr/>
        </p:nvSpPr>
        <p:spPr>
          <a:xfrm>
            <a:off x="5673449" y="6082319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08" name="ZoneTexte 24"/>
          <p:cNvSpPr txBox="1"/>
          <p:nvPr/>
        </p:nvSpPr>
        <p:spPr>
          <a:xfrm>
            <a:off x="7172642" y="4167296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09" name="ZoneTexte 25"/>
          <p:cNvSpPr txBox="1"/>
          <p:nvPr/>
        </p:nvSpPr>
        <p:spPr>
          <a:xfrm>
            <a:off x="7172642" y="507106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10" name="ZoneTexte 26"/>
          <p:cNvSpPr txBox="1"/>
          <p:nvPr/>
        </p:nvSpPr>
        <p:spPr>
          <a:xfrm>
            <a:off x="7172642" y="6082319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11" name="Connecteur droit avec flèche 28"/>
          <p:cNvSpPr/>
          <p:nvPr/>
        </p:nvSpPr>
        <p:spPr>
          <a:xfrm>
            <a:off x="6616199" y="2821426"/>
            <a:ext cx="7089" cy="399570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812" name="Connecteur droit avec flèche 29"/>
          <p:cNvCxnSpPr>
            <a:stCxn id="804" idx="0"/>
            <a:endCxn id="805" idx="0"/>
          </p:cNvCxnSpPr>
          <p:nvPr/>
        </p:nvCxnSpPr>
        <p:spPr>
          <a:xfrm flipH="1">
            <a:off x="5896732" y="3438167"/>
            <a:ext cx="719466" cy="9463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13" name="Connecteur droit avec flèche 32"/>
          <p:cNvCxnSpPr>
            <a:stCxn id="805" idx="0"/>
            <a:endCxn id="806" idx="0"/>
          </p:cNvCxnSpPr>
          <p:nvPr/>
        </p:nvCxnSpPr>
        <p:spPr>
          <a:xfrm>
            <a:off x="5896732" y="4384466"/>
            <a:ext cx="1" cy="9037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14" name="Connecteur droit avec flèche 36"/>
          <p:cNvSpPr/>
          <p:nvPr/>
        </p:nvSpPr>
        <p:spPr>
          <a:xfrm>
            <a:off x="5896733" y="5532727"/>
            <a:ext cx="797" cy="549592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815" name="Connecteur droit avec flèche 39"/>
          <p:cNvCxnSpPr>
            <a:stCxn id="804" idx="0"/>
            <a:endCxn id="808" idx="0"/>
          </p:cNvCxnSpPr>
          <p:nvPr/>
        </p:nvCxnSpPr>
        <p:spPr>
          <a:xfrm>
            <a:off x="6616197" y="3438167"/>
            <a:ext cx="779729" cy="9717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16" name="Connecteur droit avec flèche 42"/>
          <p:cNvCxnSpPr>
            <a:stCxn id="808" idx="0"/>
            <a:endCxn id="809" idx="0"/>
          </p:cNvCxnSpPr>
          <p:nvPr/>
        </p:nvCxnSpPr>
        <p:spPr>
          <a:xfrm>
            <a:off x="7395925" y="4409866"/>
            <a:ext cx="1" cy="8783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17" name="Connecteur droit avec flèche 45"/>
          <p:cNvCxnSpPr>
            <a:stCxn id="809" idx="0"/>
            <a:endCxn id="810" idx="0"/>
          </p:cNvCxnSpPr>
          <p:nvPr/>
        </p:nvCxnSpPr>
        <p:spPr>
          <a:xfrm>
            <a:off x="7395925" y="5288232"/>
            <a:ext cx="1" cy="103665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18" name="Accolade ouvrante 48"/>
          <p:cNvSpPr/>
          <p:nvPr/>
        </p:nvSpPr>
        <p:spPr>
          <a:xfrm flipH="1">
            <a:off x="7837046" y="4091956"/>
            <a:ext cx="224079" cy="9161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03"/>
                  <a:pt x="10800" y="21160"/>
                </a:cubicBezTo>
                <a:lnTo>
                  <a:pt x="10800" y="11240"/>
                </a:lnTo>
                <a:cubicBezTo>
                  <a:pt x="10800" y="10997"/>
                  <a:pt x="5965" y="10800"/>
                  <a:pt x="0" y="10800"/>
                </a:cubicBezTo>
                <a:cubicBezTo>
                  <a:pt x="5965" y="10800"/>
                  <a:pt x="10800" y="10603"/>
                  <a:pt x="10800" y="10360"/>
                </a:cubicBezTo>
                <a:lnTo>
                  <a:pt x="10800" y="440"/>
                </a:lnTo>
                <a:cubicBezTo>
                  <a:pt x="10800" y="197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819" name="ZoneTexte 49"/>
          <p:cNvSpPr txBox="1"/>
          <p:nvPr/>
        </p:nvSpPr>
        <p:spPr>
          <a:xfrm>
            <a:off x="8253008" y="4398921"/>
            <a:ext cx="57562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Trie</a:t>
            </a:r>
          </a:p>
        </p:txBody>
      </p:sp>
      <p:sp>
        <p:nvSpPr>
          <p:cNvPr id="820" name="ZoneTexte 50"/>
          <p:cNvSpPr txBox="1"/>
          <p:nvPr/>
        </p:nvSpPr>
        <p:spPr>
          <a:xfrm>
            <a:off x="7719070" y="2590593"/>
            <a:ext cx="57562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Trie</a:t>
            </a:r>
          </a:p>
        </p:txBody>
      </p:sp>
      <p:sp>
        <p:nvSpPr>
          <p:cNvPr id="821" name="Accolade ouvrante 51"/>
          <p:cNvSpPr/>
          <p:nvPr/>
        </p:nvSpPr>
        <p:spPr>
          <a:xfrm flipH="1">
            <a:off x="7225219" y="2389953"/>
            <a:ext cx="342991" cy="801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255"/>
                  <a:pt x="10800" y="20830"/>
                </a:cubicBezTo>
                <a:lnTo>
                  <a:pt x="10800" y="11570"/>
                </a:lnTo>
                <a:cubicBezTo>
                  <a:pt x="10800" y="11145"/>
                  <a:pt x="5965" y="10800"/>
                  <a:pt x="0" y="10800"/>
                </a:cubicBezTo>
                <a:cubicBezTo>
                  <a:pt x="5965" y="10800"/>
                  <a:pt x="10800" y="10455"/>
                  <a:pt x="10800" y="10030"/>
                </a:cubicBezTo>
                <a:lnTo>
                  <a:pt x="10800" y="770"/>
                </a:lnTo>
                <a:cubicBezTo>
                  <a:pt x="10800" y="345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822" name="Accolade ouvrante 52"/>
          <p:cNvSpPr/>
          <p:nvPr/>
        </p:nvSpPr>
        <p:spPr>
          <a:xfrm flipH="1">
            <a:off x="7632006" y="5950475"/>
            <a:ext cx="342991" cy="82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267"/>
                  <a:pt x="10800" y="20856"/>
                </a:cubicBezTo>
                <a:lnTo>
                  <a:pt x="10800" y="11544"/>
                </a:lnTo>
                <a:cubicBezTo>
                  <a:pt x="10800" y="11133"/>
                  <a:pt x="5965" y="10800"/>
                  <a:pt x="0" y="10800"/>
                </a:cubicBezTo>
                <a:cubicBezTo>
                  <a:pt x="5965" y="10800"/>
                  <a:pt x="10800" y="10467"/>
                  <a:pt x="10800" y="10056"/>
                </a:cubicBezTo>
                <a:lnTo>
                  <a:pt x="10800" y="744"/>
                </a:lnTo>
                <a:cubicBezTo>
                  <a:pt x="10800" y="333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823" name="ZoneTexte 53"/>
          <p:cNvSpPr txBox="1"/>
          <p:nvPr/>
        </p:nvSpPr>
        <p:spPr>
          <a:xfrm>
            <a:off x="8054258" y="6083113"/>
            <a:ext cx="57562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Trie</a:t>
            </a:r>
          </a:p>
        </p:txBody>
      </p:sp>
      <p:sp>
        <p:nvSpPr>
          <p:cNvPr id="824" name="ZoneTexte 65"/>
          <p:cNvSpPr txBox="1"/>
          <p:nvPr/>
        </p:nvSpPr>
        <p:spPr>
          <a:xfrm>
            <a:off x="350839" y="2917099"/>
            <a:ext cx="3782043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A trie contains a string, if the string denotes a path from the root to a node marked with TRUE (</a:t>
            </a:r>
            <a:r>
              <a:rPr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rPr>
              <a:t>✓</a:t>
            </a:r>
            <a:r>
              <a:t>)</a:t>
            </a:r>
          </a:p>
        </p:txBody>
      </p:sp>
      <p:sp>
        <p:nvSpPr>
          <p:cNvPr id="825" name="Connecteur droit avec flèche 66"/>
          <p:cNvSpPr/>
          <p:nvPr/>
        </p:nvSpPr>
        <p:spPr>
          <a:xfrm>
            <a:off x="6612655" y="1960182"/>
            <a:ext cx="7089" cy="399573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26" name="ZoneTexte 67"/>
          <p:cNvSpPr txBox="1"/>
          <p:nvPr/>
        </p:nvSpPr>
        <p:spPr>
          <a:xfrm>
            <a:off x="6400005" y="149852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27" name="ZoneTexte 68"/>
          <p:cNvSpPr txBox="1"/>
          <p:nvPr/>
        </p:nvSpPr>
        <p:spPr>
          <a:xfrm>
            <a:off x="6725706" y="1928289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</a:t>
            </a:r>
          </a:p>
        </p:txBody>
      </p:sp>
      <p:sp>
        <p:nvSpPr>
          <p:cNvPr id="828" name="ZoneTexte 70"/>
          <p:cNvSpPr txBox="1"/>
          <p:nvPr/>
        </p:nvSpPr>
        <p:spPr>
          <a:xfrm>
            <a:off x="6725712" y="2821425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l</a:t>
            </a:r>
          </a:p>
        </p:txBody>
      </p:sp>
      <p:sp>
        <p:nvSpPr>
          <p:cNvPr id="829" name="ZoneTexte 71"/>
          <p:cNvSpPr txBox="1"/>
          <p:nvPr/>
        </p:nvSpPr>
        <p:spPr>
          <a:xfrm>
            <a:off x="5999155" y="3571883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v</a:t>
            </a:r>
          </a:p>
        </p:txBody>
      </p:sp>
      <p:sp>
        <p:nvSpPr>
          <p:cNvPr id="830" name="ZoneTexte 72"/>
          <p:cNvSpPr txBox="1"/>
          <p:nvPr/>
        </p:nvSpPr>
        <p:spPr>
          <a:xfrm>
            <a:off x="7058866" y="3561252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</a:t>
            </a:r>
          </a:p>
        </p:txBody>
      </p:sp>
      <p:sp>
        <p:nvSpPr>
          <p:cNvPr id="831" name="ZoneTexte 73"/>
          <p:cNvSpPr txBox="1"/>
          <p:nvPr/>
        </p:nvSpPr>
        <p:spPr>
          <a:xfrm>
            <a:off x="5999155" y="4609396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</a:t>
            </a:r>
          </a:p>
        </p:txBody>
      </p:sp>
      <p:sp>
        <p:nvSpPr>
          <p:cNvPr id="832" name="ZoneTexte 74"/>
          <p:cNvSpPr txBox="1"/>
          <p:nvPr/>
        </p:nvSpPr>
        <p:spPr>
          <a:xfrm>
            <a:off x="5999155" y="55335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833" name="ZoneTexte 75"/>
          <p:cNvSpPr txBox="1"/>
          <p:nvPr/>
        </p:nvSpPr>
        <p:spPr>
          <a:xfrm>
            <a:off x="7492053" y="4609396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834" name="ZoneTexte 76"/>
          <p:cNvSpPr txBox="1"/>
          <p:nvPr/>
        </p:nvSpPr>
        <p:spPr>
          <a:xfrm>
            <a:off x="7492053" y="55335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835" name="Accolade ouvrante 77"/>
          <p:cNvSpPr/>
          <p:nvPr/>
        </p:nvSpPr>
        <p:spPr>
          <a:xfrm flipH="1">
            <a:off x="7837050" y="3191866"/>
            <a:ext cx="342991" cy="831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267"/>
                  <a:pt x="10800" y="20857"/>
                </a:cubicBezTo>
                <a:lnTo>
                  <a:pt x="10800" y="11543"/>
                </a:lnTo>
                <a:cubicBezTo>
                  <a:pt x="10800" y="11133"/>
                  <a:pt x="5965" y="10800"/>
                  <a:pt x="0" y="10800"/>
                </a:cubicBezTo>
                <a:cubicBezTo>
                  <a:pt x="5965" y="10800"/>
                  <a:pt x="10800" y="10467"/>
                  <a:pt x="10800" y="10057"/>
                </a:cubicBezTo>
                <a:lnTo>
                  <a:pt x="10800" y="743"/>
                </a:lnTo>
                <a:cubicBezTo>
                  <a:pt x="10800" y="333"/>
                  <a:pt x="15635" y="0"/>
                  <a:pt x="216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836" name="ZoneTexte 78"/>
          <p:cNvSpPr txBox="1"/>
          <p:nvPr/>
        </p:nvSpPr>
        <p:spPr>
          <a:xfrm>
            <a:off x="8225751" y="3341051"/>
            <a:ext cx="57562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Trie</a:t>
            </a:r>
          </a:p>
        </p:txBody>
      </p:sp>
      <p:sp>
        <p:nvSpPr>
          <p:cNvPr id="837" name="TextBox 40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4" grpId="9"/>
      <p:bldP build="whole" bldLvl="1" animBg="1" rev="0" advAuto="0" spid="818" grpId="3"/>
      <p:bldP build="whole" bldLvl="1" animBg="1" rev="0" advAuto="0" spid="835" grpId="1"/>
      <p:bldP build="whole" bldLvl="1" animBg="1" rev="0" advAuto="0" spid="822" grpId="7"/>
      <p:bldP build="whole" bldLvl="1" animBg="1" rev="0" advAuto="0" spid="819" grpId="4"/>
      <p:bldP build="whole" bldLvl="1" animBg="1" rev="0" advAuto="0" spid="836" grpId="2"/>
      <p:bldP build="whole" bldLvl="1" animBg="1" rev="0" advAuto="0" spid="821" grpId="5"/>
      <p:bldP build="whole" bldLvl="1" animBg="1" rev="0" advAuto="0" spid="823" grpId="8"/>
      <p:bldP build="whole" bldLvl="1" animBg="1" rev="0" advAuto="0" spid="820" grpId="6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Adding Values to Tries</a:t>
            </a:r>
          </a:p>
        </p:txBody>
      </p:sp>
      <p:sp>
        <p:nvSpPr>
          <p:cNvPr id="840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41" name="ZoneTexte 13"/>
          <p:cNvSpPr txBox="1"/>
          <p:nvPr/>
        </p:nvSpPr>
        <p:spPr>
          <a:xfrm>
            <a:off x="129163" y="923597"/>
            <a:ext cx="80988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Example: Adding “Elis”</a:t>
            </a:r>
          </a:p>
        </p:txBody>
      </p:sp>
      <p:sp>
        <p:nvSpPr>
          <p:cNvPr id="842" name="ZoneTexte 65"/>
          <p:cNvSpPr txBox="1"/>
          <p:nvPr/>
        </p:nvSpPr>
        <p:spPr>
          <a:xfrm>
            <a:off x="586028" y="1422388"/>
            <a:ext cx="473769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t>Switch the sub-trie to TRUE (</a:t>
            </a:r>
            <a:r>
              <a:rPr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rPr>
              <a:t>✓</a:t>
            </a:r>
            <a:r>
              <a:t>)</a:t>
            </a:r>
          </a:p>
        </p:txBody>
      </p:sp>
      <p:sp>
        <p:nvSpPr>
          <p:cNvPr id="843" name="ZoneTexte 37"/>
          <p:cNvSpPr txBox="1"/>
          <p:nvPr/>
        </p:nvSpPr>
        <p:spPr>
          <a:xfrm>
            <a:off x="75998" y="2068204"/>
            <a:ext cx="80988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Example: Adding “Elias”</a:t>
            </a:r>
          </a:p>
        </p:txBody>
      </p:sp>
      <p:sp>
        <p:nvSpPr>
          <p:cNvPr id="844" name="ZoneTexte 38"/>
          <p:cNvSpPr txBox="1"/>
          <p:nvPr/>
        </p:nvSpPr>
        <p:spPr>
          <a:xfrm>
            <a:off x="502920" y="2590593"/>
            <a:ext cx="714774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/>
            <a:r>
              <a:t>Add the corresponding sub-trie</a:t>
            </a:r>
          </a:p>
        </p:txBody>
      </p:sp>
      <p:sp>
        <p:nvSpPr>
          <p:cNvPr id="845" name="Connecteur droit avec flèche 43"/>
          <p:cNvSpPr/>
          <p:nvPr/>
        </p:nvSpPr>
        <p:spPr>
          <a:xfrm flipH="1">
            <a:off x="8451298" y="5518880"/>
            <a:ext cx="1589" cy="549593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46" name="Connecteur droit avec flèche 46"/>
          <p:cNvSpPr/>
          <p:nvPr/>
        </p:nvSpPr>
        <p:spPr>
          <a:xfrm>
            <a:off x="7395923" y="4628954"/>
            <a:ext cx="1056175" cy="427467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47" name="ZoneTexte 66"/>
          <p:cNvSpPr txBox="1"/>
          <p:nvPr/>
        </p:nvSpPr>
        <p:spPr>
          <a:xfrm>
            <a:off x="6392914" y="2359761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48" name="ZoneTexte 67"/>
          <p:cNvSpPr txBox="1"/>
          <p:nvPr/>
        </p:nvSpPr>
        <p:spPr>
          <a:xfrm>
            <a:off x="6392914" y="3220997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49" name="ZoneTexte 68"/>
          <p:cNvSpPr txBox="1"/>
          <p:nvPr/>
        </p:nvSpPr>
        <p:spPr>
          <a:xfrm>
            <a:off x="5673449" y="4167296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50" name="ZoneTexte 69"/>
          <p:cNvSpPr txBox="1"/>
          <p:nvPr/>
        </p:nvSpPr>
        <p:spPr>
          <a:xfrm>
            <a:off x="5673449" y="507106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51" name="ZoneTexte 70"/>
          <p:cNvSpPr txBox="1"/>
          <p:nvPr/>
        </p:nvSpPr>
        <p:spPr>
          <a:xfrm>
            <a:off x="5673449" y="6082319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52" name="ZoneTexte 71"/>
          <p:cNvSpPr txBox="1"/>
          <p:nvPr/>
        </p:nvSpPr>
        <p:spPr>
          <a:xfrm>
            <a:off x="7172642" y="4167296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53" name="ZoneTexte 72"/>
          <p:cNvSpPr txBox="1"/>
          <p:nvPr/>
        </p:nvSpPr>
        <p:spPr>
          <a:xfrm>
            <a:off x="7172642" y="507106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54" name="ZoneTexte 73"/>
          <p:cNvSpPr txBox="1"/>
          <p:nvPr/>
        </p:nvSpPr>
        <p:spPr>
          <a:xfrm>
            <a:off x="7172642" y="6082319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55" name="Connecteur droit avec flèche 74"/>
          <p:cNvSpPr/>
          <p:nvPr/>
        </p:nvSpPr>
        <p:spPr>
          <a:xfrm>
            <a:off x="6616199" y="2821426"/>
            <a:ext cx="7089" cy="399570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856" name="Connecteur droit avec flèche 75"/>
          <p:cNvCxnSpPr>
            <a:stCxn id="848" idx="0"/>
            <a:endCxn id="849" idx="0"/>
          </p:cNvCxnSpPr>
          <p:nvPr/>
        </p:nvCxnSpPr>
        <p:spPr>
          <a:xfrm flipH="1">
            <a:off x="5896732" y="3438167"/>
            <a:ext cx="719466" cy="9463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57" name="Connecteur droit avec flèche 76"/>
          <p:cNvCxnSpPr>
            <a:stCxn id="849" idx="0"/>
            <a:endCxn id="850" idx="0"/>
          </p:cNvCxnSpPr>
          <p:nvPr/>
        </p:nvCxnSpPr>
        <p:spPr>
          <a:xfrm>
            <a:off x="5896732" y="4384466"/>
            <a:ext cx="1" cy="9037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58" name="Connecteur droit avec flèche 77"/>
          <p:cNvSpPr/>
          <p:nvPr/>
        </p:nvSpPr>
        <p:spPr>
          <a:xfrm>
            <a:off x="5896733" y="5532727"/>
            <a:ext cx="797" cy="549592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859" name="Connecteur droit avec flèche 78"/>
          <p:cNvCxnSpPr>
            <a:stCxn id="848" idx="0"/>
            <a:endCxn id="852" idx="0"/>
          </p:cNvCxnSpPr>
          <p:nvPr/>
        </p:nvCxnSpPr>
        <p:spPr>
          <a:xfrm>
            <a:off x="6616197" y="3438167"/>
            <a:ext cx="779729" cy="9717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60" name="Connecteur droit avec flèche 79"/>
          <p:cNvCxnSpPr>
            <a:stCxn id="852" idx="0"/>
            <a:endCxn id="853" idx="0"/>
          </p:cNvCxnSpPr>
          <p:nvPr/>
        </p:nvCxnSpPr>
        <p:spPr>
          <a:xfrm>
            <a:off x="7395925" y="4409866"/>
            <a:ext cx="1" cy="8783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861" name="Connecteur droit avec flèche 80"/>
          <p:cNvCxnSpPr>
            <a:stCxn id="853" idx="0"/>
            <a:endCxn id="854" idx="0"/>
          </p:cNvCxnSpPr>
          <p:nvPr/>
        </p:nvCxnSpPr>
        <p:spPr>
          <a:xfrm>
            <a:off x="7395925" y="5288232"/>
            <a:ext cx="1" cy="103665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862" name="Connecteur droit avec flèche 83"/>
          <p:cNvSpPr/>
          <p:nvPr/>
        </p:nvSpPr>
        <p:spPr>
          <a:xfrm>
            <a:off x="6612655" y="1960182"/>
            <a:ext cx="7089" cy="399573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63" name="ZoneTexte 84"/>
          <p:cNvSpPr txBox="1"/>
          <p:nvPr/>
        </p:nvSpPr>
        <p:spPr>
          <a:xfrm>
            <a:off x="6400005" y="149852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64" name="ZoneTexte 85"/>
          <p:cNvSpPr txBox="1"/>
          <p:nvPr/>
        </p:nvSpPr>
        <p:spPr>
          <a:xfrm>
            <a:off x="6725706" y="1928289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</a:t>
            </a:r>
          </a:p>
        </p:txBody>
      </p:sp>
      <p:sp>
        <p:nvSpPr>
          <p:cNvPr id="865" name="ZoneTexte 86"/>
          <p:cNvSpPr txBox="1"/>
          <p:nvPr/>
        </p:nvSpPr>
        <p:spPr>
          <a:xfrm>
            <a:off x="6725712" y="2821425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l</a:t>
            </a:r>
          </a:p>
        </p:txBody>
      </p:sp>
      <p:sp>
        <p:nvSpPr>
          <p:cNvPr id="866" name="ZoneTexte 87"/>
          <p:cNvSpPr txBox="1"/>
          <p:nvPr/>
        </p:nvSpPr>
        <p:spPr>
          <a:xfrm>
            <a:off x="5999155" y="3571883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v</a:t>
            </a:r>
          </a:p>
        </p:txBody>
      </p:sp>
      <p:sp>
        <p:nvSpPr>
          <p:cNvPr id="867" name="ZoneTexte 88"/>
          <p:cNvSpPr txBox="1"/>
          <p:nvPr/>
        </p:nvSpPr>
        <p:spPr>
          <a:xfrm>
            <a:off x="7058866" y="3561252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</a:t>
            </a:r>
          </a:p>
        </p:txBody>
      </p:sp>
      <p:sp>
        <p:nvSpPr>
          <p:cNvPr id="868" name="ZoneTexte 89"/>
          <p:cNvSpPr txBox="1"/>
          <p:nvPr/>
        </p:nvSpPr>
        <p:spPr>
          <a:xfrm>
            <a:off x="5999155" y="4609396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</a:t>
            </a:r>
          </a:p>
        </p:txBody>
      </p:sp>
      <p:sp>
        <p:nvSpPr>
          <p:cNvPr id="869" name="ZoneTexte 90"/>
          <p:cNvSpPr txBox="1"/>
          <p:nvPr/>
        </p:nvSpPr>
        <p:spPr>
          <a:xfrm>
            <a:off x="5999155" y="55335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870" name="ZoneTexte 91"/>
          <p:cNvSpPr txBox="1"/>
          <p:nvPr/>
        </p:nvSpPr>
        <p:spPr>
          <a:xfrm>
            <a:off x="7492053" y="4609396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871" name="ZoneTexte 92"/>
          <p:cNvSpPr txBox="1"/>
          <p:nvPr/>
        </p:nvSpPr>
        <p:spPr>
          <a:xfrm>
            <a:off x="7492053" y="55335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872" name="ZoneTexte 93"/>
          <p:cNvSpPr txBox="1"/>
          <p:nvPr/>
        </p:nvSpPr>
        <p:spPr>
          <a:xfrm>
            <a:off x="7171849" y="5056428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73" name="ZoneTexte 94"/>
          <p:cNvSpPr txBox="1"/>
          <p:nvPr/>
        </p:nvSpPr>
        <p:spPr>
          <a:xfrm>
            <a:off x="8228848" y="6085856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74" name="ZoneTexte 95"/>
          <p:cNvSpPr txBox="1"/>
          <p:nvPr/>
        </p:nvSpPr>
        <p:spPr>
          <a:xfrm>
            <a:off x="8220588" y="5056428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75" name="ZoneTexte 96"/>
          <p:cNvSpPr txBox="1"/>
          <p:nvPr/>
        </p:nvSpPr>
        <p:spPr>
          <a:xfrm>
            <a:off x="7933146" y="43989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876" name="ZoneTexte 97"/>
          <p:cNvSpPr txBox="1"/>
          <p:nvPr/>
        </p:nvSpPr>
        <p:spPr>
          <a:xfrm>
            <a:off x="8497018" y="5518093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877" name="TextBox 40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74" grpId="6"/>
      <p:bldP build="whole" bldLvl="1" animBg="1" rev="0" advAuto="0" spid="853" grpId="2"/>
      <p:bldP build="whole" bldLvl="1" animBg="1" rev="0" advAuto="0" spid="842" grpId="1"/>
      <p:bldP build="whole" bldLvl="1" animBg="1" rev="0" advAuto="0" spid="872" grpId="3"/>
      <p:bldP build="whole" bldLvl="1" animBg="1" rev="0" advAuto="0" spid="843" grpId="4"/>
      <p:bldP build="whole" bldLvl="1" animBg="1" rev="0" advAuto="0" spid="846" grpId="7"/>
      <p:bldP build="whole" bldLvl="1" animBg="1" rev="0" advAuto="0" spid="873" grpId="9"/>
      <p:bldP build="whole" bldLvl="1" animBg="1" rev="0" advAuto="0" spid="875" grpId="10"/>
      <p:bldP build="whole" bldLvl="1" animBg="1" rev="0" advAuto="0" spid="876" grpId="11"/>
      <p:bldP build="whole" bldLvl="1" animBg="1" rev="0" advAuto="0" spid="844" grpId="5"/>
      <p:bldP build="whole" bldLvl="1" animBg="1" rev="0" advAuto="0" spid="845" grpId="8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Parsing with Tries</a:t>
            </a:r>
          </a:p>
        </p:txBody>
      </p:sp>
      <p:sp>
        <p:nvSpPr>
          <p:cNvPr id="880" name="Slide Number Placeholder 18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886" name="Folded Corner 23"/>
          <p:cNvGrpSpPr/>
          <p:nvPr/>
        </p:nvGrpSpPr>
        <p:grpSpPr>
          <a:xfrm>
            <a:off x="155451" y="3003206"/>
            <a:ext cx="5029708" cy="1930328"/>
            <a:chOff x="0" y="0"/>
            <a:chExt cx="5029706" cy="1930326"/>
          </a:xfrm>
        </p:grpSpPr>
        <p:grpSp>
          <p:nvGrpSpPr>
            <p:cNvPr id="884" name="Group"/>
            <p:cNvGrpSpPr/>
            <p:nvPr/>
          </p:nvGrpSpPr>
          <p:grpSpPr>
            <a:xfrm>
              <a:off x="0" y="0"/>
              <a:ext cx="5029708" cy="1930328"/>
              <a:chOff x="0" y="0"/>
              <a:chExt cx="5029706" cy="1930326"/>
            </a:xfrm>
          </p:grpSpPr>
          <p:sp>
            <p:nvSpPr>
              <p:cNvPr id="881" name="Shape"/>
              <p:cNvSpPr/>
              <p:nvPr/>
            </p:nvSpPr>
            <p:spPr>
              <a:xfrm>
                <a:off x="0" y="0"/>
                <a:ext cx="5029708" cy="1930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672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 u="sng"/>
                </a:pPr>
              </a:p>
            </p:txBody>
          </p:sp>
          <p:sp>
            <p:nvSpPr>
              <p:cNvPr id="882" name="Triangle"/>
              <p:cNvSpPr/>
              <p:nvPr/>
            </p:nvSpPr>
            <p:spPr>
              <a:xfrm>
                <a:off x="4347858" y="1248477"/>
                <a:ext cx="681850" cy="6818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 u="sng"/>
                </a:pPr>
              </a:p>
            </p:txBody>
          </p:sp>
          <p:sp>
            <p:nvSpPr>
              <p:cNvPr id="883" name="Line"/>
              <p:cNvSpPr/>
              <p:nvPr/>
            </p:nvSpPr>
            <p:spPr>
              <a:xfrm>
                <a:off x="0" y="0"/>
                <a:ext cx="5029708" cy="19303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672" y="21600"/>
                    </a:moveTo>
                    <a:lnTo>
                      <a:pt x="19257" y="15496"/>
                    </a:lnTo>
                    <a:lnTo>
                      <a:pt x="21600" y="13970"/>
                    </a:lnTo>
                    <a:lnTo>
                      <a:pt x="18672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 sz="2400" u="sng"/>
                </a:pPr>
              </a:p>
            </p:txBody>
          </p:sp>
        </p:grpSp>
        <p:sp>
          <p:nvSpPr>
            <p:cNvPr id="885" name="E l v i s    is as powerful as El Nino."/>
            <p:cNvSpPr txBox="1"/>
            <p:nvPr/>
          </p:nvSpPr>
          <p:spPr>
            <a:xfrm>
              <a:off x="96202" y="76762"/>
              <a:ext cx="4837303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E l v i s    is as powerful as El Nino.</a:t>
              </a:r>
            </a:p>
          </p:txBody>
        </p:sp>
      </p:grpSp>
      <p:sp>
        <p:nvSpPr>
          <p:cNvPr id="887" name="ZoneTexte 49"/>
          <p:cNvSpPr txBox="1"/>
          <p:nvPr/>
        </p:nvSpPr>
        <p:spPr>
          <a:xfrm>
            <a:off x="201171" y="923593"/>
            <a:ext cx="8897117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For every character in the text,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advance as far as possible in the tree</a:t>
            </a:r>
          </a:p>
          <a:p>
            <a:pPr>
              <a:buSzPct val="100000"/>
              <a:buFont typeface="Arial"/>
              <a:buChar char="•"/>
              <a:defRPr sz="2400"/>
            </a:pPr>
            <a:r>
              <a:t>  report match if you meet a node</a:t>
            </a:r>
          </a:p>
          <a:p>
            <a:pPr>
              <a:defRPr sz="2400"/>
            </a:pPr>
            <a:r>
              <a:t>   marked with TRUE (</a:t>
            </a:r>
            <a:r>
              <a:rPr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rPr>
              <a:t>✓</a:t>
            </a:r>
            <a:r>
              <a:t>)</a:t>
            </a:r>
          </a:p>
        </p:txBody>
      </p:sp>
      <p:sp>
        <p:nvSpPr>
          <p:cNvPr id="888" name="Connecteur droit avec flèche 51"/>
          <p:cNvSpPr/>
          <p:nvPr/>
        </p:nvSpPr>
        <p:spPr>
          <a:xfrm>
            <a:off x="261772" y="3572562"/>
            <a:ext cx="770293" cy="1589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89" name="Rectangle 52"/>
          <p:cNvSpPr txBox="1"/>
          <p:nvPr/>
        </p:nvSpPr>
        <p:spPr>
          <a:xfrm>
            <a:off x="1027955" y="3347704"/>
            <a:ext cx="337057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890" name="Connecteur droit avec flèche 54"/>
          <p:cNvSpPr/>
          <p:nvPr/>
        </p:nvSpPr>
        <p:spPr>
          <a:xfrm>
            <a:off x="457203" y="3809362"/>
            <a:ext cx="276448" cy="1589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91" name="ZoneTexte 68"/>
          <p:cNvSpPr txBox="1"/>
          <p:nvPr/>
        </p:nvSpPr>
        <p:spPr>
          <a:xfrm>
            <a:off x="779366" y="3580124"/>
            <a:ext cx="7485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92" name="Connecteur droit avec flèche 69"/>
          <p:cNvSpPr/>
          <p:nvPr/>
        </p:nvSpPr>
        <p:spPr>
          <a:xfrm>
            <a:off x="641507" y="4099995"/>
            <a:ext cx="276448" cy="1589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93" name="ZoneTexte 70"/>
          <p:cNvSpPr txBox="1"/>
          <p:nvPr/>
        </p:nvSpPr>
        <p:spPr>
          <a:xfrm>
            <a:off x="963666" y="3870752"/>
            <a:ext cx="748532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94" name="Connecteur droit avec flèche 71"/>
          <p:cNvSpPr/>
          <p:nvPr/>
        </p:nvSpPr>
        <p:spPr>
          <a:xfrm>
            <a:off x="3973033" y="3572564"/>
            <a:ext cx="372145" cy="756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895" name="ZoneTexte 72"/>
          <p:cNvSpPr txBox="1"/>
          <p:nvPr/>
        </p:nvSpPr>
        <p:spPr>
          <a:xfrm>
            <a:off x="4390898" y="3349292"/>
            <a:ext cx="7485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96" name="ZoneTexte 75"/>
          <p:cNvSpPr txBox="1"/>
          <p:nvPr/>
        </p:nvSpPr>
        <p:spPr>
          <a:xfrm>
            <a:off x="687224" y="5210681"/>
            <a:ext cx="280770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=&gt; found Elvis</a:t>
            </a:r>
          </a:p>
        </p:txBody>
      </p:sp>
      <p:sp>
        <p:nvSpPr>
          <p:cNvPr id="897" name="ZoneTexte 76"/>
          <p:cNvSpPr txBox="1"/>
          <p:nvPr/>
        </p:nvSpPr>
        <p:spPr>
          <a:xfrm>
            <a:off x="94833" y="5826649"/>
            <a:ext cx="542656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Time: O(textLength * longestEntity)</a:t>
            </a:r>
          </a:p>
        </p:txBody>
      </p:sp>
      <p:sp>
        <p:nvSpPr>
          <p:cNvPr id="898" name="ZoneTexte 77"/>
          <p:cNvSpPr txBox="1"/>
          <p:nvPr/>
        </p:nvSpPr>
        <p:spPr>
          <a:xfrm>
            <a:off x="6392914" y="2359761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899" name="ZoneTexte 78"/>
          <p:cNvSpPr txBox="1"/>
          <p:nvPr/>
        </p:nvSpPr>
        <p:spPr>
          <a:xfrm>
            <a:off x="6392914" y="3220997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900" name="ZoneTexte 79"/>
          <p:cNvSpPr txBox="1"/>
          <p:nvPr/>
        </p:nvSpPr>
        <p:spPr>
          <a:xfrm>
            <a:off x="5673449" y="4167296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901" name="ZoneTexte 80"/>
          <p:cNvSpPr txBox="1"/>
          <p:nvPr/>
        </p:nvSpPr>
        <p:spPr>
          <a:xfrm>
            <a:off x="5673449" y="507106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902" name="ZoneTexte 81"/>
          <p:cNvSpPr txBox="1"/>
          <p:nvPr/>
        </p:nvSpPr>
        <p:spPr>
          <a:xfrm>
            <a:off x="5673449" y="6082319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903" name="ZoneTexte 82"/>
          <p:cNvSpPr txBox="1"/>
          <p:nvPr/>
        </p:nvSpPr>
        <p:spPr>
          <a:xfrm>
            <a:off x="7172642" y="4167296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904" name="ZoneTexte 83"/>
          <p:cNvSpPr txBox="1"/>
          <p:nvPr/>
        </p:nvSpPr>
        <p:spPr>
          <a:xfrm>
            <a:off x="7172642" y="507106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905" name="ZoneTexte 84"/>
          <p:cNvSpPr txBox="1"/>
          <p:nvPr/>
        </p:nvSpPr>
        <p:spPr>
          <a:xfrm>
            <a:off x="7172642" y="6082319"/>
            <a:ext cx="446567" cy="4851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chemeClr val="accent3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✓</a:t>
            </a:r>
          </a:p>
        </p:txBody>
      </p:sp>
      <p:sp>
        <p:nvSpPr>
          <p:cNvPr id="906" name="Connecteur droit avec flèche 85"/>
          <p:cNvSpPr/>
          <p:nvPr/>
        </p:nvSpPr>
        <p:spPr>
          <a:xfrm>
            <a:off x="6616199" y="2821426"/>
            <a:ext cx="7089" cy="399570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907" name="Connecteur droit avec flèche 86"/>
          <p:cNvCxnSpPr>
            <a:stCxn id="899" idx="0"/>
            <a:endCxn id="900" idx="0"/>
          </p:cNvCxnSpPr>
          <p:nvPr/>
        </p:nvCxnSpPr>
        <p:spPr>
          <a:xfrm flipH="1">
            <a:off x="5896732" y="3438167"/>
            <a:ext cx="719466" cy="9463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908" name="Connecteur droit avec flèche 87"/>
          <p:cNvCxnSpPr>
            <a:stCxn id="900" idx="0"/>
            <a:endCxn id="901" idx="0"/>
          </p:cNvCxnSpPr>
          <p:nvPr/>
        </p:nvCxnSpPr>
        <p:spPr>
          <a:xfrm>
            <a:off x="5896732" y="4384466"/>
            <a:ext cx="1" cy="9037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909" name="Connecteur droit avec flèche 88"/>
          <p:cNvSpPr/>
          <p:nvPr/>
        </p:nvSpPr>
        <p:spPr>
          <a:xfrm>
            <a:off x="5896733" y="5532727"/>
            <a:ext cx="797" cy="549592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910" name="Connecteur droit avec flèche 89"/>
          <p:cNvCxnSpPr>
            <a:stCxn id="899" idx="0"/>
            <a:endCxn id="903" idx="0"/>
          </p:cNvCxnSpPr>
          <p:nvPr/>
        </p:nvCxnSpPr>
        <p:spPr>
          <a:xfrm>
            <a:off x="6616197" y="3438167"/>
            <a:ext cx="779729" cy="9717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911" name="Connecteur droit avec flèche 90"/>
          <p:cNvCxnSpPr>
            <a:stCxn id="903" idx="0"/>
            <a:endCxn id="904" idx="0"/>
          </p:cNvCxnSpPr>
          <p:nvPr/>
        </p:nvCxnSpPr>
        <p:spPr>
          <a:xfrm>
            <a:off x="7395925" y="4409866"/>
            <a:ext cx="1" cy="87836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cxnSp>
        <p:nvCxnSpPr>
          <p:cNvPr id="912" name="Connecteur droit avec flèche 91"/>
          <p:cNvCxnSpPr>
            <a:stCxn id="904" idx="0"/>
            <a:endCxn id="905" idx="0"/>
          </p:cNvCxnSpPr>
          <p:nvPr/>
        </p:nvCxnSpPr>
        <p:spPr>
          <a:xfrm>
            <a:off x="7395925" y="5288232"/>
            <a:ext cx="1" cy="103665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</p:cxnSp>
      <p:sp>
        <p:nvSpPr>
          <p:cNvPr id="913" name="Connecteur droit avec flèche 92"/>
          <p:cNvSpPr/>
          <p:nvPr/>
        </p:nvSpPr>
        <p:spPr>
          <a:xfrm>
            <a:off x="6612655" y="1960182"/>
            <a:ext cx="7089" cy="399573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914" name="ZoneTexte 93"/>
          <p:cNvSpPr txBox="1"/>
          <p:nvPr/>
        </p:nvSpPr>
        <p:spPr>
          <a:xfrm>
            <a:off x="6400005" y="1498522"/>
            <a:ext cx="446567" cy="434341"/>
          </a:xfrm>
          <a:prstGeom prst="rect">
            <a:avLst/>
          </a:prstGeom>
          <a:ln w="381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✗</a:t>
            </a:r>
          </a:p>
        </p:txBody>
      </p:sp>
      <p:sp>
        <p:nvSpPr>
          <p:cNvPr id="915" name="ZoneTexte 94"/>
          <p:cNvSpPr txBox="1"/>
          <p:nvPr/>
        </p:nvSpPr>
        <p:spPr>
          <a:xfrm>
            <a:off x="6725706" y="1928289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</a:t>
            </a:r>
          </a:p>
        </p:txBody>
      </p:sp>
      <p:sp>
        <p:nvSpPr>
          <p:cNvPr id="916" name="ZoneTexte 95"/>
          <p:cNvSpPr txBox="1"/>
          <p:nvPr/>
        </p:nvSpPr>
        <p:spPr>
          <a:xfrm>
            <a:off x="6725712" y="2821425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l</a:t>
            </a:r>
          </a:p>
        </p:txBody>
      </p:sp>
      <p:sp>
        <p:nvSpPr>
          <p:cNvPr id="917" name="ZoneTexte 96"/>
          <p:cNvSpPr txBox="1"/>
          <p:nvPr/>
        </p:nvSpPr>
        <p:spPr>
          <a:xfrm>
            <a:off x="5999155" y="3571883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v</a:t>
            </a:r>
          </a:p>
        </p:txBody>
      </p:sp>
      <p:sp>
        <p:nvSpPr>
          <p:cNvPr id="918" name="ZoneTexte 97"/>
          <p:cNvSpPr txBox="1"/>
          <p:nvPr/>
        </p:nvSpPr>
        <p:spPr>
          <a:xfrm>
            <a:off x="7058866" y="3561252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</a:t>
            </a:r>
          </a:p>
        </p:txBody>
      </p:sp>
      <p:sp>
        <p:nvSpPr>
          <p:cNvPr id="919" name="ZoneTexte 98"/>
          <p:cNvSpPr txBox="1"/>
          <p:nvPr/>
        </p:nvSpPr>
        <p:spPr>
          <a:xfrm>
            <a:off x="5999155" y="4609396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</a:t>
            </a:r>
          </a:p>
        </p:txBody>
      </p:sp>
      <p:sp>
        <p:nvSpPr>
          <p:cNvPr id="920" name="ZoneTexte 99"/>
          <p:cNvSpPr txBox="1"/>
          <p:nvPr/>
        </p:nvSpPr>
        <p:spPr>
          <a:xfrm>
            <a:off x="5999155" y="55335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921" name="ZoneTexte 100"/>
          <p:cNvSpPr txBox="1"/>
          <p:nvPr/>
        </p:nvSpPr>
        <p:spPr>
          <a:xfrm>
            <a:off x="7492053" y="4609396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</a:t>
            </a:r>
          </a:p>
        </p:txBody>
      </p:sp>
      <p:sp>
        <p:nvSpPr>
          <p:cNvPr id="922" name="ZoneTexte 101"/>
          <p:cNvSpPr txBox="1"/>
          <p:nvPr/>
        </p:nvSpPr>
        <p:spPr>
          <a:xfrm>
            <a:off x="7492053" y="5533521"/>
            <a:ext cx="24171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923" name="TextBox 40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95" grpId="9"/>
      <p:bldP build="whole" bldLvl="1" animBg="1" rev="0" advAuto="0" spid="889" grpId="3"/>
      <p:bldP build="whole" bldLvl="1" animBg="1" rev="0" advAuto="0" spid="893" grpId="7"/>
      <p:bldP build="whole" bldLvl="1" animBg="1" rev="0" advAuto="0" spid="897" grpId="11"/>
      <p:bldP build="whole" bldLvl="1" animBg="1" rev="0" advAuto="0" spid="890" grpId="4"/>
      <p:bldP build="whole" bldLvl="1" animBg="1" rev="0" advAuto="0" spid="894" grpId="8"/>
      <p:bldP build="whole" bldLvl="1" animBg="1" rev="0" advAuto="0" spid="886" grpId="1"/>
      <p:bldP build="whole" bldLvl="1" animBg="1" rev="0" advAuto="0" spid="891" grpId="5"/>
      <p:bldP build="whole" bldLvl="1" animBg="1" rev="0" advAuto="0" spid="896" grpId="10"/>
      <p:bldP build="whole" bldLvl="1" animBg="1" rev="0" advAuto="0" spid="888" grpId="2"/>
      <p:bldP build="whole" bldLvl="1" animBg="1" rev="0" advAuto="0" spid="892" grpId="6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NER: Patterns</a:t>
            </a:r>
          </a:p>
        </p:txBody>
      </p:sp>
      <p:sp>
        <p:nvSpPr>
          <p:cNvPr id="926" name="TextBox 20"/>
          <p:cNvSpPr txBox="1"/>
          <p:nvPr/>
        </p:nvSpPr>
        <p:spPr>
          <a:xfrm>
            <a:off x="50504" y="923597"/>
            <a:ext cx="788884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If the entities follow a certain pattern, we can use </a:t>
            </a:r>
            <a:r>
              <a:rPr b="1"/>
              <a:t>patterns</a:t>
            </a:r>
          </a:p>
        </p:txBody>
      </p:sp>
      <p:grpSp>
        <p:nvGrpSpPr>
          <p:cNvPr id="932" name="Folded Corner 21"/>
          <p:cNvGrpSpPr/>
          <p:nvPr/>
        </p:nvGrpSpPr>
        <p:grpSpPr>
          <a:xfrm>
            <a:off x="8" y="1804989"/>
            <a:ext cx="6227638" cy="1916412"/>
            <a:chOff x="0" y="0"/>
            <a:chExt cx="6227636" cy="1916410"/>
          </a:xfrm>
        </p:grpSpPr>
        <p:grpSp>
          <p:nvGrpSpPr>
            <p:cNvPr id="930" name="Group"/>
            <p:cNvGrpSpPr/>
            <p:nvPr/>
          </p:nvGrpSpPr>
          <p:grpSpPr>
            <a:xfrm>
              <a:off x="0" y="119509"/>
              <a:ext cx="6227638" cy="1796902"/>
              <a:chOff x="0" y="0"/>
              <a:chExt cx="6227636" cy="1796901"/>
            </a:xfrm>
          </p:grpSpPr>
          <p:sp>
            <p:nvSpPr>
              <p:cNvPr id="927" name="Shape"/>
              <p:cNvSpPr/>
              <p:nvPr/>
            </p:nvSpPr>
            <p:spPr>
              <a:xfrm>
                <a:off x="0" y="0"/>
                <a:ext cx="6227638" cy="17969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9399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928" name="Triangle"/>
              <p:cNvSpPr/>
              <p:nvPr/>
            </p:nvSpPr>
            <p:spPr>
              <a:xfrm>
                <a:off x="5592917" y="1162181"/>
                <a:ext cx="634721" cy="6347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  <p:sp>
            <p:nvSpPr>
              <p:cNvPr id="929" name="Line"/>
              <p:cNvSpPr/>
              <p:nvPr/>
            </p:nvSpPr>
            <p:spPr>
              <a:xfrm>
                <a:off x="0" y="0"/>
                <a:ext cx="6227638" cy="17969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399" y="21600"/>
                    </a:moveTo>
                    <a:lnTo>
                      <a:pt x="19839" y="15496"/>
                    </a:lnTo>
                    <a:lnTo>
                      <a:pt x="21600" y="13970"/>
                    </a:lnTo>
                    <a:lnTo>
                      <a:pt x="19399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/>
                </a:pPr>
              </a:p>
            </p:txBody>
          </p:sp>
        </p:grpSp>
        <p:sp>
          <p:nvSpPr>
            <p:cNvPr id="931" name="... was born in 1935. His mother...…"/>
            <p:cNvSpPr txBox="1"/>
            <p:nvPr/>
          </p:nvSpPr>
          <p:spPr>
            <a:xfrm>
              <a:off x="96202" y="0"/>
              <a:ext cx="6035233" cy="1473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defRPr sz="2400"/>
              </a:pPr>
              <a:r>
                <a:t>... was born in </a:t>
              </a:r>
              <a:r>
                <a:rPr u="sng"/>
                <a:t>1935</a:t>
              </a:r>
              <a:r>
                <a:t>. His mother...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/>
              </a:pPr>
              <a:r>
                <a:t>... started playing guitar in </a:t>
              </a:r>
              <a:r>
                <a:rPr u="sng"/>
                <a:t>1937</a:t>
              </a:r>
              <a:r>
                <a:t>, when...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/>
              </a:pPr>
              <a:r>
                <a:t>... had his first concert in </a:t>
              </a:r>
              <a:r>
                <a:rPr u="sng"/>
                <a:t>1939</a:t>
              </a:r>
              <a:r>
                <a:t>, although...</a:t>
              </a:r>
            </a:p>
          </p:txBody>
        </p:sp>
      </p:grpSp>
      <p:sp>
        <p:nvSpPr>
          <p:cNvPr id="933" name="TextBox 22"/>
          <p:cNvSpPr txBox="1"/>
          <p:nvPr/>
        </p:nvSpPr>
        <p:spPr>
          <a:xfrm>
            <a:off x="6505972" y="2316702"/>
            <a:ext cx="257915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Years</a:t>
            </a:r>
          </a:p>
          <a:p>
            <a:pPr>
              <a:defRPr sz="2400"/>
            </a:pPr>
            <a:r>
              <a:t>(4 digit numbers)</a:t>
            </a:r>
          </a:p>
        </p:txBody>
      </p:sp>
      <p:grpSp>
        <p:nvGrpSpPr>
          <p:cNvPr id="939" name="Folded Corner 23"/>
          <p:cNvGrpSpPr/>
          <p:nvPr/>
        </p:nvGrpSpPr>
        <p:grpSpPr>
          <a:xfrm>
            <a:off x="457206" y="4529470"/>
            <a:ext cx="4501619" cy="1699169"/>
            <a:chOff x="0" y="0"/>
            <a:chExt cx="4501617" cy="1699167"/>
          </a:xfrm>
        </p:grpSpPr>
        <p:grpSp>
          <p:nvGrpSpPr>
            <p:cNvPr id="937" name="Group"/>
            <p:cNvGrpSpPr/>
            <p:nvPr/>
          </p:nvGrpSpPr>
          <p:grpSpPr>
            <a:xfrm>
              <a:off x="-1" y="0"/>
              <a:ext cx="4501619" cy="1699169"/>
              <a:chOff x="0" y="0"/>
              <a:chExt cx="4501617" cy="1699167"/>
            </a:xfrm>
          </p:grpSpPr>
          <p:sp>
            <p:nvSpPr>
              <p:cNvPr id="934" name="Shape"/>
              <p:cNvSpPr/>
              <p:nvPr/>
            </p:nvSpPr>
            <p:spPr>
              <a:xfrm>
                <a:off x="-1" y="0"/>
                <a:ext cx="4501619" cy="1699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3970"/>
                    </a:lnTo>
                    <a:lnTo>
                      <a:pt x="1872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 u="sng"/>
                </a:pPr>
              </a:p>
            </p:txBody>
          </p:sp>
          <p:sp>
            <p:nvSpPr>
              <p:cNvPr id="935" name="Triangle"/>
              <p:cNvSpPr/>
              <p:nvPr/>
            </p:nvSpPr>
            <p:spPr>
              <a:xfrm>
                <a:off x="3901420" y="1098971"/>
                <a:ext cx="600198" cy="600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4320" y="432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 u="sng"/>
                </a:pPr>
              </a:p>
            </p:txBody>
          </p:sp>
          <p:sp>
            <p:nvSpPr>
              <p:cNvPr id="936" name="Line"/>
              <p:cNvSpPr/>
              <p:nvPr/>
            </p:nvSpPr>
            <p:spPr>
              <a:xfrm>
                <a:off x="-1" y="0"/>
                <a:ext cx="4501619" cy="1699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720" y="21600"/>
                    </a:moveTo>
                    <a:lnTo>
                      <a:pt x="19296" y="15496"/>
                    </a:lnTo>
                    <a:lnTo>
                      <a:pt x="21600" y="13970"/>
                    </a:lnTo>
                    <a:lnTo>
                      <a:pt x="1872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3970"/>
                    </a:ln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2400" u="sng"/>
                </a:pPr>
              </a:p>
            </p:txBody>
          </p:sp>
        </p:grpSp>
        <p:sp>
          <p:nvSpPr>
            <p:cNvPr id="938" name="Office: 01 23 45 67 89…"/>
            <p:cNvSpPr txBox="1"/>
            <p:nvPr/>
          </p:nvSpPr>
          <p:spPr>
            <a:xfrm>
              <a:off x="96202" y="33035"/>
              <a:ext cx="4309213" cy="110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defRPr sz="2400"/>
              </a:pPr>
              <a:r>
                <a:t>Office: </a:t>
              </a:r>
              <a:r>
                <a:rPr u="sng"/>
                <a:t>01 23 45 67 89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/>
              </a:pPr>
              <a:r>
                <a:t>Mobile: </a:t>
              </a:r>
              <a:r>
                <a:rPr u="sng"/>
                <a:t>06 19 35 01 08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2400"/>
              </a:pPr>
              <a:r>
                <a:t>Home: </a:t>
              </a:r>
              <a:r>
                <a:rPr u="sng"/>
                <a:t>09 77 12 94 65</a:t>
              </a:r>
            </a:p>
          </p:txBody>
        </p:sp>
      </p:grpSp>
      <p:sp>
        <p:nvSpPr>
          <p:cNvPr id="940" name="TextBox 24"/>
          <p:cNvSpPr txBox="1"/>
          <p:nvPr/>
        </p:nvSpPr>
        <p:spPr>
          <a:xfrm>
            <a:off x="5366282" y="4606812"/>
            <a:ext cx="255742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Phone numbers</a:t>
            </a:r>
          </a:p>
          <a:p>
            <a:pPr>
              <a:defRPr sz="2400"/>
            </a:pPr>
            <a:r>
              <a:t>(groups of digits)</a:t>
            </a:r>
          </a:p>
        </p:txBody>
      </p:sp>
      <p:sp>
        <p:nvSpPr>
          <p:cNvPr id="941" name="Slide Number Placeholder 14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42" name="TextBox 8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33" grpId="1"/>
      <p:bldP build="whole" bldLvl="1" animBg="1" rev="0" advAuto="0" spid="940" grpId="3"/>
      <p:bldP build="whole" bldLvl="1" animBg="1" rev="0" advAuto="0" spid="932" grpId="2"/>
      <p:bldP build="whole" bldLvl="1" animBg="1" rev="0" advAuto="0" spid="939" grpId="4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Oval 48"/>
          <p:cNvSpPr/>
          <p:nvPr/>
        </p:nvSpPr>
        <p:spPr>
          <a:xfrm>
            <a:off x="4911062" y="4014053"/>
            <a:ext cx="4176962" cy="1220981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45" name="Oval 47"/>
          <p:cNvSpPr/>
          <p:nvPr/>
        </p:nvSpPr>
        <p:spPr>
          <a:xfrm>
            <a:off x="-27690" y="4014058"/>
            <a:ext cx="4431842" cy="884449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46" name="Oval 46"/>
          <p:cNvSpPr/>
          <p:nvPr/>
        </p:nvSpPr>
        <p:spPr>
          <a:xfrm>
            <a:off x="5043601" y="1296759"/>
            <a:ext cx="3822313" cy="884449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47" name="Oval 45"/>
          <p:cNvSpPr/>
          <p:nvPr/>
        </p:nvSpPr>
        <p:spPr>
          <a:xfrm>
            <a:off x="-2" y="1181122"/>
            <a:ext cx="4404156" cy="884449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4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Patterns</a:t>
            </a:r>
          </a:p>
        </p:txBody>
      </p:sp>
      <p:sp>
        <p:nvSpPr>
          <p:cNvPr id="949" name="TextBox 11"/>
          <p:cNvSpPr txBox="1"/>
          <p:nvPr/>
        </p:nvSpPr>
        <p:spPr>
          <a:xfrm>
            <a:off x="113777" y="706634"/>
            <a:ext cx="753468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A </a:t>
            </a:r>
            <a:r>
              <a:rPr b="1"/>
              <a:t>pattern </a:t>
            </a:r>
            <a:r>
              <a:t>is a string that generalizes a set of strings.</a:t>
            </a:r>
          </a:p>
        </p:txBody>
      </p:sp>
      <p:sp>
        <p:nvSpPr>
          <p:cNvPr id="950" name="TextBox 6"/>
          <p:cNvSpPr txBox="1"/>
          <p:nvPr/>
        </p:nvSpPr>
        <p:spPr>
          <a:xfrm>
            <a:off x="432697" y="4014058"/>
            <a:ext cx="363642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                digits</a:t>
            </a:r>
          </a:p>
          <a:p>
            <a:pPr>
              <a:defRPr sz="2400"/>
            </a:pPr>
            <a:r>
              <a:t>0|1|2|3|4|5|6|7|8|9</a:t>
            </a:r>
          </a:p>
        </p:txBody>
      </p:sp>
      <p:sp>
        <p:nvSpPr>
          <p:cNvPr id="951" name="TextBox 7"/>
          <p:cNvSpPr txBox="1"/>
          <p:nvPr/>
        </p:nvSpPr>
        <p:spPr>
          <a:xfrm>
            <a:off x="582912" y="5146130"/>
            <a:ext cx="27306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0</a:t>
            </a:r>
          </a:p>
        </p:txBody>
      </p:sp>
      <p:sp>
        <p:nvSpPr>
          <p:cNvPr id="952" name="TextBox 8"/>
          <p:cNvSpPr txBox="1"/>
          <p:nvPr/>
        </p:nvSpPr>
        <p:spPr>
          <a:xfrm>
            <a:off x="1047904" y="5113864"/>
            <a:ext cx="2730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1</a:t>
            </a:r>
          </a:p>
        </p:txBody>
      </p:sp>
      <p:sp>
        <p:nvSpPr>
          <p:cNvPr id="953" name="TextBox 9"/>
          <p:cNvSpPr txBox="1"/>
          <p:nvPr/>
        </p:nvSpPr>
        <p:spPr>
          <a:xfrm>
            <a:off x="1673496" y="4952848"/>
            <a:ext cx="2730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2</a:t>
            </a:r>
          </a:p>
        </p:txBody>
      </p:sp>
      <p:sp>
        <p:nvSpPr>
          <p:cNvPr id="954" name="TextBox 10"/>
          <p:cNvSpPr txBox="1"/>
          <p:nvPr/>
        </p:nvSpPr>
        <p:spPr>
          <a:xfrm>
            <a:off x="1466423" y="5477467"/>
            <a:ext cx="2730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3</a:t>
            </a:r>
          </a:p>
        </p:txBody>
      </p:sp>
      <p:sp>
        <p:nvSpPr>
          <p:cNvPr id="955" name="TextBox 12"/>
          <p:cNvSpPr txBox="1"/>
          <p:nvPr/>
        </p:nvSpPr>
        <p:spPr>
          <a:xfrm>
            <a:off x="2557007" y="5173741"/>
            <a:ext cx="2730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4</a:t>
            </a:r>
          </a:p>
        </p:txBody>
      </p:sp>
      <p:sp>
        <p:nvSpPr>
          <p:cNvPr id="956" name="TextBox 13"/>
          <p:cNvSpPr txBox="1"/>
          <p:nvPr/>
        </p:nvSpPr>
        <p:spPr>
          <a:xfrm>
            <a:off x="2046227" y="5325605"/>
            <a:ext cx="2730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5</a:t>
            </a:r>
          </a:p>
        </p:txBody>
      </p:sp>
      <p:sp>
        <p:nvSpPr>
          <p:cNvPr id="957" name="TextBox 16"/>
          <p:cNvSpPr txBox="1"/>
          <p:nvPr/>
        </p:nvSpPr>
        <p:spPr>
          <a:xfrm>
            <a:off x="1397399" y="4994268"/>
            <a:ext cx="27306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6</a:t>
            </a:r>
          </a:p>
        </p:txBody>
      </p:sp>
      <p:sp>
        <p:nvSpPr>
          <p:cNvPr id="958" name="TextBox 17"/>
          <p:cNvSpPr txBox="1"/>
          <p:nvPr/>
        </p:nvSpPr>
        <p:spPr>
          <a:xfrm>
            <a:off x="2253300" y="5201353"/>
            <a:ext cx="27306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7</a:t>
            </a:r>
          </a:p>
        </p:txBody>
      </p:sp>
      <p:sp>
        <p:nvSpPr>
          <p:cNvPr id="959" name="TextBox 18"/>
          <p:cNvSpPr txBox="1"/>
          <p:nvPr/>
        </p:nvSpPr>
        <p:spPr>
          <a:xfrm>
            <a:off x="955644" y="5656941"/>
            <a:ext cx="27306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8</a:t>
            </a:r>
          </a:p>
        </p:txBody>
      </p:sp>
      <p:sp>
        <p:nvSpPr>
          <p:cNvPr id="960" name="TextBox 19"/>
          <p:cNvSpPr txBox="1"/>
          <p:nvPr/>
        </p:nvSpPr>
        <p:spPr>
          <a:xfrm>
            <a:off x="900424" y="4980461"/>
            <a:ext cx="27306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9</a:t>
            </a:r>
          </a:p>
        </p:txBody>
      </p:sp>
      <p:sp>
        <p:nvSpPr>
          <p:cNvPr id="961" name="TextBox 20"/>
          <p:cNvSpPr txBox="1"/>
          <p:nvPr/>
        </p:nvSpPr>
        <p:spPr>
          <a:xfrm>
            <a:off x="321825" y="1350208"/>
            <a:ext cx="4009094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sequences of the letter ‘a’</a:t>
            </a:r>
          </a:p>
          <a:p>
            <a:pPr>
              <a:defRPr sz="2400"/>
            </a:pPr>
            <a:r>
              <a:t>                       a+</a:t>
            </a:r>
          </a:p>
        </p:txBody>
      </p:sp>
      <p:sp>
        <p:nvSpPr>
          <p:cNvPr id="962" name="TextBox 21"/>
          <p:cNvSpPr txBox="1"/>
          <p:nvPr/>
        </p:nvSpPr>
        <p:spPr>
          <a:xfrm>
            <a:off x="556500" y="2665284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963" name="TextBox 22"/>
          <p:cNvSpPr txBox="1"/>
          <p:nvPr/>
        </p:nvSpPr>
        <p:spPr>
          <a:xfrm>
            <a:off x="1177726" y="2513421"/>
            <a:ext cx="5205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</a:t>
            </a:r>
          </a:p>
        </p:txBody>
      </p:sp>
      <p:sp>
        <p:nvSpPr>
          <p:cNvPr id="964" name="TextBox 23"/>
          <p:cNvSpPr txBox="1"/>
          <p:nvPr/>
        </p:nvSpPr>
        <p:spPr>
          <a:xfrm>
            <a:off x="970646" y="3272735"/>
            <a:ext cx="156161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aaaaaaa</a:t>
            </a:r>
          </a:p>
        </p:txBody>
      </p:sp>
      <p:sp>
        <p:nvSpPr>
          <p:cNvPr id="965" name="TextBox 24"/>
          <p:cNvSpPr txBox="1"/>
          <p:nvPr/>
        </p:nvSpPr>
        <p:spPr>
          <a:xfrm>
            <a:off x="1923190" y="2969010"/>
            <a:ext cx="93698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aaaa</a:t>
            </a:r>
          </a:p>
        </p:txBody>
      </p:sp>
      <p:sp>
        <p:nvSpPr>
          <p:cNvPr id="966" name="TextBox 25"/>
          <p:cNvSpPr txBox="1"/>
          <p:nvPr/>
        </p:nvSpPr>
        <p:spPr>
          <a:xfrm>
            <a:off x="2379359" y="2604868"/>
            <a:ext cx="135340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aaaaaa</a:t>
            </a:r>
          </a:p>
        </p:txBody>
      </p:sp>
      <p:sp>
        <p:nvSpPr>
          <p:cNvPr id="967" name="TextBox 26"/>
          <p:cNvSpPr txBox="1"/>
          <p:nvPr/>
        </p:nvSpPr>
        <p:spPr>
          <a:xfrm>
            <a:off x="5498089" y="1403088"/>
            <a:ext cx="3052575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‘a’, followed by ‘b’s</a:t>
            </a:r>
          </a:p>
          <a:p>
            <a:pPr>
              <a:defRPr sz="2400"/>
            </a:pPr>
            <a:r>
              <a:t>        ab+</a:t>
            </a:r>
          </a:p>
        </p:txBody>
      </p:sp>
      <p:sp>
        <p:nvSpPr>
          <p:cNvPr id="968" name="TextBox 27"/>
          <p:cNvSpPr txBox="1"/>
          <p:nvPr/>
        </p:nvSpPr>
        <p:spPr>
          <a:xfrm>
            <a:off x="6395831" y="2932784"/>
            <a:ext cx="52026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</a:t>
            </a:r>
          </a:p>
        </p:txBody>
      </p:sp>
      <p:sp>
        <p:nvSpPr>
          <p:cNvPr id="969" name="TextBox 28"/>
          <p:cNvSpPr txBox="1"/>
          <p:nvPr/>
        </p:nvSpPr>
        <p:spPr>
          <a:xfrm>
            <a:off x="7389914" y="2582448"/>
            <a:ext cx="114400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abbbb</a:t>
            </a:r>
          </a:p>
        </p:txBody>
      </p:sp>
      <p:sp>
        <p:nvSpPr>
          <p:cNvPr id="970" name="TextBox 29"/>
          <p:cNvSpPr txBox="1"/>
          <p:nvPr/>
        </p:nvSpPr>
        <p:spPr>
          <a:xfrm>
            <a:off x="5541040" y="2434451"/>
            <a:ext cx="155982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abbbbbb</a:t>
            </a:r>
          </a:p>
        </p:txBody>
      </p:sp>
      <p:sp>
        <p:nvSpPr>
          <p:cNvPr id="971" name="TextBox 30"/>
          <p:cNvSpPr txBox="1"/>
          <p:nvPr/>
        </p:nvSpPr>
        <p:spPr>
          <a:xfrm>
            <a:off x="7251870" y="3231320"/>
            <a:ext cx="93609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abbb</a:t>
            </a:r>
          </a:p>
        </p:txBody>
      </p:sp>
      <p:sp>
        <p:nvSpPr>
          <p:cNvPr id="972" name="TextBox 31"/>
          <p:cNvSpPr txBox="1"/>
          <p:nvPr/>
        </p:nvSpPr>
        <p:spPr>
          <a:xfrm>
            <a:off x="4921229" y="4111461"/>
            <a:ext cx="404615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        sequence of digits</a:t>
            </a:r>
          </a:p>
          <a:p>
            <a:pPr>
              <a:defRPr sz="2400"/>
            </a:pPr>
            <a:r>
              <a:t>(0|1|2|3|4|5|6|7|8|9)+</a:t>
            </a:r>
          </a:p>
        </p:txBody>
      </p:sp>
      <p:sp>
        <p:nvSpPr>
          <p:cNvPr id="973" name="TextBox 32"/>
          <p:cNvSpPr txBox="1"/>
          <p:nvPr/>
        </p:nvSpPr>
        <p:spPr>
          <a:xfrm>
            <a:off x="5427898" y="5399828"/>
            <a:ext cx="61090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987</a:t>
            </a:r>
          </a:p>
        </p:txBody>
      </p:sp>
      <p:sp>
        <p:nvSpPr>
          <p:cNvPr id="974" name="TextBox 42"/>
          <p:cNvSpPr txBox="1"/>
          <p:nvPr/>
        </p:nvSpPr>
        <p:spPr>
          <a:xfrm>
            <a:off x="6464911" y="5235040"/>
            <a:ext cx="77982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6543</a:t>
            </a:r>
          </a:p>
        </p:txBody>
      </p:sp>
      <p:sp>
        <p:nvSpPr>
          <p:cNvPr id="975" name="TextBox 43"/>
          <p:cNvSpPr txBox="1"/>
          <p:nvPr/>
        </p:nvSpPr>
        <p:spPr>
          <a:xfrm>
            <a:off x="6340667" y="5773463"/>
            <a:ext cx="77982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5643</a:t>
            </a:r>
          </a:p>
        </p:txBody>
      </p:sp>
      <p:sp>
        <p:nvSpPr>
          <p:cNvPr id="976" name="TextBox 44"/>
          <p:cNvSpPr txBox="1"/>
          <p:nvPr/>
        </p:nvSpPr>
        <p:spPr>
          <a:xfrm>
            <a:off x="7873008" y="5414514"/>
            <a:ext cx="77982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5321</a:t>
            </a:r>
          </a:p>
        </p:txBody>
      </p:sp>
      <p:sp>
        <p:nvSpPr>
          <p:cNvPr id="977" name="TextBox 49"/>
          <p:cNvSpPr txBox="1"/>
          <p:nvPr/>
        </p:nvSpPr>
        <p:spPr>
          <a:xfrm>
            <a:off x="1177719" y="6356720"/>
            <a:ext cx="780555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=&gt; Let’s find a systematic way of expressing patterns</a:t>
            </a:r>
          </a:p>
        </p:txBody>
      </p:sp>
      <p:sp>
        <p:nvSpPr>
          <p:cNvPr id="978" name="TextBox 36"/>
          <p:cNvSpPr txBox="1"/>
          <p:nvPr/>
        </p:nvSpPr>
        <p:spPr>
          <a:xfrm>
            <a:off x="7679644" y="6694334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after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Class="entr" nodeType="after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/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5" grpId="29"/>
      <p:bldP build="whole" bldLvl="1" animBg="1" rev="0" advAuto="0" spid="974" grpId="30"/>
      <p:bldP build="whole" bldLvl="1" animBg="1" rev="0" advAuto="0" spid="972" grpId="31"/>
      <p:bldP build="whole" bldLvl="1" animBg="1" rev="0" advAuto="0" spid="977" grpId="32"/>
      <p:bldP build="whole" bldLvl="1" animBg="1" rev="0" advAuto="0" spid="944" grpId="27"/>
      <p:bldP build="whole" bldLvl="1" animBg="1" rev="0" advAuto="0" spid="959" grpId="17"/>
      <p:bldP build="whole" bldLvl="1" animBg="1" rev="0" advAuto="0" spid="945" grpId="15"/>
      <p:bldP build="whole" bldLvl="1" animBg="1" rev="0" advAuto="0" spid="958" grpId="16"/>
      <p:bldP build="whole" bldLvl="1" animBg="1" rev="0" advAuto="0" spid="960" grpId="20"/>
      <p:bldP build="whole" bldLvl="1" animBg="1" rev="0" advAuto="0" spid="957" grpId="18"/>
      <p:bldP build="whole" bldLvl="1" animBg="1" rev="0" advAuto="0" spid="971" grpId="12"/>
      <p:bldP build="whole" bldLvl="1" animBg="1" rev="0" advAuto="0" spid="970" grpId="11"/>
      <p:bldP build="whole" bldLvl="1" animBg="1" rev="0" advAuto="0" spid="954" grpId="19"/>
      <p:bldP build="whole" bldLvl="1" animBg="1" rev="0" advAuto="0" spid="956" grpId="21"/>
      <p:bldP build="whole" bldLvl="1" animBg="1" rev="0" advAuto="0" spid="965" grpId="2"/>
      <p:bldP build="whole" bldLvl="1" animBg="1" rev="0" advAuto="0" spid="968" grpId="10"/>
      <p:bldP build="whole" bldLvl="1" animBg="1" rev="0" advAuto="0" spid="955" grpId="14"/>
      <p:bldP build="whole" bldLvl="1" animBg="1" rev="0" advAuto="0" spid="967" grpId="9"/>
      <p:bldP build="whole" bldLvl="1" animBg="1" rev="0" advAuto="0" spid="947" grpId="3"/>
      <p:bldP build="whole" bldLvl="1" animBg="1" rev="0" advAuto="0" spid="964" grpId="1"/>
      <p:bldP build="whole" bldLvl="1" animBg="1" rev="0" advAuto="0" spid="963" grpId="4"/>
      <p:bldP build="whole" bldLvl="1" animBg="1" rev="0" advAuto="0" spid="946" grpId="8"/>
      <p:bldP build="whole" bldLvl="1" animBg="1" rev="0" advAuto="0" spid="966" grpId="6"/>
      <p:bldP build="whole" bldLvl="1" animBg="1" rev="0" advAuto="0" spid="962" grpId="5"/>
      <p:bldP build="whole" bldLvl="1" animBg="1" rev="0" advAuto="0" spid="969" grpId="13"/>
      <p:bldP build="whole" bldLvl="1" animBg="1" rev="0" advAuto="0" spid="950" grpId="22"/>
      <p:bldP build="whole" bldLvl="1" animBg="1" rev="0" advAuto="0" spid="951" grpId="23"/>
      <p:bldP build="whole" bldLvl="1" animBg="1" rev="0" advAuto="0" spid="953" grpId="24"/>
      <p:bldP build="whole" bldLvl="1" animBg="1" rev="0" advAuto="0" spid="952" grpId="25"/>
      <p:bldP build="whole" bldLvl="1" animBg="1" rev="0" advAuto="0" spid="961" grpId="7"/>
      <p:bldP build="whole" bldLvl="1" animBg="1" rev="0" advAuto="0" spid="976" grpId="26"/>
      <p:bldP build="whole" bldLvl="1" animBg="1" rev="0" advAuto="0" spid="973" grpId="28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Expressions</a:t>
            </a:r>
          </a:p>
        </p:txBody>
      </p:sp>
      <p:sp>
        <p:nvSpPr>
          <p:cNvPr id="981" name="TextBox 15"/>
          <p:cNvSpPr txBox="1"/>
          <p:nvPr/>
        </p:nvSpPr>
        <p:spPr>
          <a:xfrm>
            <a:off x="45719" y="776176"/>
            <a:ext cx="8871462" cy="377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A </a:t>
            </a:r>
            <a:r>
              <a:rPr b="1"/>
              <a:t>regular expression</a:t>
            </a:r>
            <a:r>
              <a:t> (regex) over a set of symbols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 is:</a:t>
            </a:r>
          </a:p>
          <a:p>
            <a:pPr>
              <a:defRPr sz="2400"/>
            </a:pPr>
            <a:r>
              <a:t>1.  the empty string</a:t>
            </a:r>
          </a:p>
          <a:p>
            <a:pPr marL="457200" indent="-457200">
              <a:buSzPct val="100000"/>
              <a:buAutoNum type="arabicPeriod" startAt="2"/>
              <a:defRPr sz="2400"/>
            </a:pPr>
            <a:r>
              <a:t>or the string consisting of an element of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 </a:t>
            </a:r>
            <a:endParaRPr>
              <a:latin typeface="Lucida Grande"/>
              <a:ea typeface="Lucida Grande"/>
              <a:cs typeface="Lucida Grande"/>
              <a:sym typeface="Lucida Grande"/>
            </a:endParaRPr>
          </a:p>
          <a:p>
            <a:pPr marL="457200" indent="-457200">
              <a:defRPr sz="24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	</a:t>
            </a:r>
            <a:r>
              <a:rPr>
                <a:latin typeface="Century Gothic"/>
                <a:ea typeface="Century Gothic"/>
                <a:cs typeface="Century Gothic"/>
                <a:sym typeface="Century Gothic"/>
              </a:rPr>
              <a:t>(a single character)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defRPr sz="2400"/>
            </a:pPr>
            <a:r>
              <a:t>3.  or the string AB where A and B are regular expressions 	(</a:t>
            </a:r>
            <a:r>
              <a:rPr b="1"/>
              <a:t>concatenation</a:t>
            </a:r>
            <a:r>
              <a:t>)</a:t>
            </a:r>
          </a:p>
          <a:p>
            <a:pPr marL="457200" indent="-457200">
              <a:buSzPct val="100000"/>
              <a:buAutoNum type="arabicPeriod" startAt="4"/>
              <a:defRPr sz="2400"/>
            </a:pPr>
            <a:r>
              <a:t>or a string of the form (A|B), </a:t>
            </a:r>
          </a:p>
          <a:p>
            <a:pPr marL="457200" indent="-457200">
              <a:defRPr sz="2400"/>
            </a:pPr>
            <a:r>
              <a:t>	where A and B are regular expressions  (</a:t>
            </a:r>
            <a:r>
              <a:rPr b="1"/>
              <a:t>alternation</a:t>
            </a:r>
            <a:r>
              <a:t>)</a:t>
            </a:r>
          </a:p>
          <a:p>
            <a:pPr marL="457200" indent="-457200">
              <a:buSzPct val="100000"/>
              <a:buAutoNum type="arabicPeriod" startAt="5"/>
              <a:defRPr sz="2400"/>
            </a:pPr>
            <a:r>
              <a:t>or a string of the form (A)*, </a:t>
            </a:r>
          </a:p>
          <a:p>
            <a:pPr marL="457200" indent="-457200">
              <a:defRPr sz="2400"/>
            </a:pPr>
            <a:r>
              <a:t>	where A is a regular expression (</a:t>
            </a:r>
            <a:r>
              <a:rPr b="1"/>
              <a:t>Kleene star</a:t>
            </a:r>
            <a:r>
              <a:t>)</a:t>
            </a:r>
          </a:p>
        </p:txBody>
      </p:sp>
      <p:sp>
        <p:nvSpPr>
          <p:cNvPr id="982" name="TextBox 5"/>
          <p:cNvSpPr txBox="1"/>
          <p:nvPr/>
        </p:nvSpPr>
        <p:spPr>
          <a:xfrm>
            <a:off x="117837" y="4944148"/>
            <a:ext cx="887146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For example, with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={a,b}, the following strings are regular expressions:</a:t>
            </a:r>
          </a:p>
        </p:txBody>
      </p:sp>
      <p:sp>
        <p:nvSpPr>
          <p:cNvPr id="983" name="Oval 6"/>
          <p:cNvSpPr/>
          <p:nvPr/>
        </p:nvSpPr>
        <p:spPr>
          <a:xfrm>
            <a:off x="457203" y="6045284"/>
            <a:ext cx="618451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84" name="TextBox 7"/>
          <p:cNvSpPr txBox="1"/>
          <p:nvPr/>
        </p:nvSpPr>
        <p:spPr>
          <a:xfrm>
            <a:off x="607844" y="6045284"/>
            <a:ext cx="31235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985" name="Oval 8"/>
          <p:cNvSpPr/>
          <p:nvPr/>
        </p:nvSpPr>
        <p:spPr>
          <a:xfrm>
            <a:off x="1506930" y="6045817"/>
            <a:ext cx="618451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86" name="TextBox 9"/>
          <p:cNvSpPr txBox="1"/>
          <p:nvPr/>
        </p:nvSpPr>
        <p:spPr>
          <a:xfrm>
            <a:off x="1657569" y="6045817"/>
            <a:ext cx="31205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</a:t>
            </a:r>
          </a:p>
        </p:txBody>
      </p:sp>
      <p:sp>
        <p:nvSpPr>
          <p:cNvPr id="987" name="Oval 10"/>
          <p:cNvSpPr/>
          <p:nvPr/>
        </p:nvSpPr>
        <p:spPr>
          <a:xfrm>
            <a:off x="2584835" y="6044934"/>
            <a:ext cx="618451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88" name="TextBox 12"/>
          <p:cNvSpPr txBox="1"/>
          <p:nvPr/>
        </p:nvSpPr>
        <p:spPr>
          <a:xfrm>
            <a:off x="2735480" y="6044934"/>
            <a:ext cx="52026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</a:t>
            </a:r>
          </a:p>
        </p:txBody>
      </p:sp>
      <p:sp>
        <p:nvSpPr>
          <p:cNvPr id="989" name="Oval 13"/>
          <p:cNvSpPr/>
          <p:nvPr/>
        </p:nvSpPr>
        <p:spPr>
          <a:xfrm>
            <a:off x="3716825" y="6045284"/>
            <a:ext cx="764625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90" name="TextBox 16"/>
          <p:cNvSpPr txBox="1"/>
          <p:nvPr/>
        </p:nvSpPr>
        <p:spPr>
          <a:xfrm>
            <a:off x="3754607" y="6046594"/>
            <a:ext cx="72847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aba</a:t>
            </a:r>
          </a:p>
        </p:txBody>
      </p:sp>
      <p:sp>
        <p:nvSpPr>
          <p:cNvPr id="991" name="Oval 17"/>
          <p:cNvSpPr/>
          <p:nvPr/>
        </p:nvSpPr>
        <p:spPr>
          <a:xfrm>
            <a:off x="4989079" y="6044934"/>
            <a:ext cx="1155683" cy="523331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992" name="TextBox 18"/>
          <p:cNvSpPr txBox="1"/>
          <p:nvPr/>
        </p:nvSpPr>
        <p:spPr>
          <a:xfrm>
            <a:off x="5056886" y="6044932"/>
            <a:ext cx="113719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 (a|b)</a:t>
            </a:r>
          </a:p>
        </p:txBody>
      </p:sp>
      <p:sp>
        <p:nvSpPr>
          <p:cNvPr id="993" name="Slide Number Placeholder 14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94" name="TextBox 19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86" grpId="5"/>
      <p:bldP build="whole" bldLvl="1" animBg="1" rev="0" advAuto="0" spid="990" grpId="9"/>
      <p:bldP build="whole" bldLvl="1" animBg="1" rev="0" advAuto="0" spid="982" grpId="1"/>
      <p:bldP build="whole" bldLvl="1" animBg="1" rev="0" advAuto="0" spid="992" grpId="11"/>
      <p:bldP build="whole" bldLvl="1" animBg="1" rev="0" advAuto="0" spid="987" grpId="7"/>
      <p:bldP build="whole" bldLvl="1" animBg="1" rev="0" advAuto="0" spid="984" grpId="3"/>
      <p:bldP build="whole" bldLvl="1" animBg="1" rev="0" advAuto="0" spid="988" grpId="6"/>
      <p:bldP build="whole" bldLvl="1" animBg="1" rev="0" advAuto="0" spid="983" grpId="2"/>
      <p:bldP build="whole" bldLvl="1" animBg="1" rev="0" advAuto="0" spid="985" grpId="4"/>
      <p:bldP build="whole" bldLvl="1" animBg="1" rev="0" advAuto="0" spid="989" grpId="8"/>
      <p:bldP build="whole" bldLvl="1" animBg="1" rev="0" advAuto="0" spid="991" grpId="1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 Matching</a:t>
            </a:r>
          </a:p>
        </p:txBody>
      </p:sp>
      <p:sp>
        <p:nvSpPr>
          <p:cNvPr id="997" name="TextBox 5"/>
          <p:cNvSpPr txBox="1"/>
          <p:nvPr/>
        </p:nvSpPr>
        <p:spPr>
          <a:xfrm>
            <a:off x="335625" y="923598"/>
            <a:ext cx="725399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Matching</a:t>
            </a:r>
          </a:p>
          <a:p>
            <a:pPr>
              <a:buSzPct val="100000"/>
              <a:buChar char="•"/>
              <a:defRPr sz="2400"/>
            </a:pPr>
            <a:r>
              <a:t>  a string </a:t>
            </a:r>
            <a:r>
              <a:rPr b="1"/>
              <a:t>matches </a:t>
            </a:r>
            <a:r>
              <a:t>a regex of a single character</a:t>
            </a:r>
          </a:p>
          <a:p>
            <a:pPr>
              <a:defRPr sz="2400"/>
            </a:pPr>
            <a:r>
              <a:t>    if the string consists of just that character</a:t>
            </a:r>
          </a:p>
        </p:txBody>
      </p:sp>
      <p:sp>
        <p:nvSpPr>
          <p:cNvPr id="998" name="TextBox 6"/>
          <p:cNvSpPr txBox="1"/>
          <p:nvPr/>
        </p:nvSpPr>
        <p:spPr>
          <a:xfrm>
            <a:off x="335629" y="2854363"/>
            <a:ext cx="8303380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</a:p>
          <a:p>
            <a:pPr>
              <a:defRPr sz="2400"/>
            </a:pPr>
          </a:p>
          <a:p>
            <a:pPr>
              <a:buSzPct val="100000"/>
              <a:buChar char="•"/>
              <a:defRPr sz="2400"/>
            </a:pPr>
            <a:r>
              <a:t>  a string matches a regular expression of the form (A)*</a:t>
            </a:r>
          </a:p>
          <a:p>
            <a:pPr>
              <a:defRPr sz="2400"/>
            </a:pPr>
            <a:r>
              <a:t>    if it consists of zero or more parts that match A</a:t>
            </a:r>
          </a:p>
        </p:txBody>
      </p:sp>
      <p:sp>
        <p:nvSpPr>
          <p:cNvPr id="999" name="Oval 7"/>
          <p:cNvSpPr/>
          <p:nvPr/>
        </p:nvSpPr>
        <p:spPr>
          <a:xfrm>
            <a:off x="904482" y="2207268"/>
            <a:ext cx="618450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00" name="TextBox 8"/>
          <p:cNvSpPr txBox="1"/>
          <p:nvPr/>
        </p:nvSpPr>
        <p:spPr>
          <a:xfrm>
            <a:off x="1055119" y="2207268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1001" name="Oval 9"/>
          <p:cNvSpPr/>
          <p:nvPr/>
        </p:nvSpPr>
        <p:spPr>
          <a:xfrm>
            <a:off x="2153562" y="2207268"/>
            <a:ext cx="618451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02" name="TextBox 10"/>
          <p:cNvSpPr txBox="1"/>
          <p:nvPr/>
        </p:nvSpPr>
        <p:spPr>
          <a:xfrm>
            <a:off x="2304199" y="2207268"/>
            <a:ext cx="31205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</a:t>
            </a:r>
          </a:p>
        </p:txBody>
      </p:sp>
      <p:sp>
        <p:nvSpPr>
          <p:cNvPr id="1003" name="TextBox 12"/>
          <p:cNvSpPr txBox="1"/>
          <p:nvPr/>
        </p:nvSpPr>
        <p:spPr>
          <a:xfrm>
            <a:off x="3704009" y="2291752"/>
            <a:ext cx="313532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regular expression</a:t>
            </a:r>
          </a:p>
        </p:txBody>
      </p:sp>
      <p:sp>
        <p:nvSpPr>
          <p:cNvPr id="1004" name="TextBox 13"/>
          <p:cNvSpPr txBox="1"/>
          <p:nvPr/>
        </p:nvSpPr>
        <p:spPr>
          <a:xfrm>
            <a:off x="1094889" y="2885401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1005" name="TextBox 16"/>
          <p:cNvSpPr txBox="1"/>
          <p:nvPr/>
        </p:nvSpPr>
        <p:spPr>
          <a:xfrm>
            <a:off x="2323522" y="2857792"/>
            <a:ext cx="31205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</a:t>
            </a:r>
          </a:p>
        </p:txBody>
      </p:sp>
      <p:sp>
        <p:nvSpPr>
          <p:cNvPr id="1006" name="TextBox 17"/>
          <p:cNvSpPr txBox="1"/>
          <p:nvPr/>
        </p:nvSpPr>
        <p:spPr>
          <a:xfrm>
            <a:off x="3717814" y="2802569"/>
            <a:ext cx="276920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matching string</a:t>
            </a:r>
          </a:p>
        </p:txBody>
      </p:sp>
      <p:sp>
        <p:nvSpPr>
          <p:cNvPr id="1007" name="Oval 18"/>
          <p:cNvSpPr/>
          <p:nvPr/>
        </p:nvSpPr>
        <p:spPr>
          <a:xfrm>
            <a:off x="1949262" y="4669459"/>
            <a:ext cx="618451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08" name="TextBox 19"/>
          <p:cNvSpPr txBox="1"/>
          <p:nvPr/>
        </p:nvSpPr>
        <p:spPr>
          <a:xfrm>
            <a:off x="1989460" y="4710877"/>
            <a:ext cx="66686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(a)*</a:t>
            </a:r>
          </a:p>
        </p:txBody>
      </p:sp>
      <p:sp>
        <p:nvSpPr>
          <p:cNvPr id="1009" name="TextBox 20"/>
          <p:cNvSpPr txBox="1"/>
          <p:nvPr/>
        </p:nvSpPr>
        <p:spPr>
          <a:xfrm>
            <a:off x="1783525" y="5347589"/>
            <a:ext cx="31235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1010" name="TextBox 24"/>
          <p:cNvSpPr txBox="1"/>
          <p:nvPr/>
        </p:nvSpPr>
        <p:spPr>
          <a:xfrm>
            <a:off x="3732165" y="4680725"/>
            <a:ext cx="313532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regular expression</a:t>
            </a:r>
          </a:p>
        </p:txBody>
      </p:sp>
      <p:sp>
        <p:nvSpPr>
          <p:cNvPr id="1011" name="TextBox 25"/>
          <p:cNvSpPr txBox="1"/>
          <p:nvPr/>
        </p:nvSpPr>
        <p:spPr>
          <a:xfrm>
            <a:off x="3745977" y="5730712"/>
            <a:ext cx="288752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matching strings</a:t>
            </a:r>
          </a:p>
        </p:txBody>
      </p:sp>
      <p:sp>
        <p:nvSpPr>
          <p:cNvPr id="1012" name="TextBox 26"/>
          <p:cNvSpPr txBox="1"/>
          <p:nvPr/>
        </p:nvSpPr>
        <p:spPr>
          <a:xfrm>
            <a:off x="1387581" y="5398049"/>
            <a:ext cx="52056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</a:t>
            </a:r>
          </a:p>
        </p:txBody>
      </p:sp>
      <p:sp>
        <p:nvSpPr>
          <p:cNvPr id="1013" name="TextBox 27"/>
          <p:cNvSpPr txBox="1"/>
          <p:nvPr/>
        </p:nvSpPr>
        <p:spPr>
          <a:xfrm>
            <a:off x="2125882" y="5499880"/>
            <a:ext cx="114519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aaaaa</a:t>
            </a:r>
          </a:p>
        </p:txBody>
      </p:sp>
      <p:sp>
        <p:nvSpPr>
          <p:cNvPr id="1014" name="TextBox 28"/>
          <p:cNvSpPr txBox="1"/>
          <p:nvPr/>
        </p:nvSpPr>
        <p:spPr>
          <a:xfrm>
            <a:off x="1774119" y="6033113"/>
            <a:ext cx="114519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aaaaa</a:t>
            </a:r>
          </a:p>
        </p:txBody>
      </p:sp>
      <p:sp>
        <p:nvSpPr>
          <p:cNvPr id="1015" name="Slide Number Placeholder 2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16" name="TextBox 2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12" grpId="6"/>
      <p:bldP build="whole" bldLvl="1" animBg="1" rev="0" advAuto="0" spid="1010" grpId="2"/>
      <p:bldP build="whole" bldLvl="1" animBg="1" rev="0" advAuto="0" spid="1009" grpId="5"/>
      <p:bldP build="whole" bldLvl="1" animBg="1" rev="0" advAuto="0" spid="998" grpId="1"/>
      <p:bldP build="whole" bldLvl="1" animBg="1" rev="0" advAuto="0" spid="1013" grpId="7"/>
      <p:bldP build="whole" bldLvl="1" animBg="1" rev="0" advAuto="0" spid="1011" grpId="3"/>
      <p:bldP build="whole" bldLvl="1" animBg="1" rev="0" advAuto="0" spid="1008" grpId="4"/>
      <p:bldP build="whole" bldLvl="1" animBg="1" rev="0" advAuto="0" spid="1007" grpId="9"/>
      <p:bldP build="whole" bldLvl="1" animBg="1" rev="0" advAuto="0" spid="1014" grpId="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IE tasks</a:t>
            </a:r>
          </a:p>
        </p:txBody>
      </p:sp>
      <p:sp>
        <p:nvSpPr>
          <p:cNvPr id="232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Many IE tasks are defined like this: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Get me a database like this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For instance, let's say I want a database listing severe disease outbreaks by country and month/year</a:t>
            </a:r>
          </a:p>
          <a:p>
            <a:pPr/>
            <a:r>
              <a:t>Then you find a corpus containing this information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And run information extraction on it</a:t>
            </a:r>
          </a:p>
        </p:txBody>
      </p:sp>
      <p:sp>
        <p:nvSpPr>
          <p:cNvPr id="233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 Matching</a:t>
            </a:r>
          </a:p>
        </p:txBody>
      </p:sp>
      <p:sp>
        <p:nvSpPr>
          <p:cNvPr id="1019" name="TextBox 5"/>
          <p:cNvSpPr txBox="1"/>
          <p:nvPr/>
        </p:nvSpPr>
        <p:spPr>
          <a:xfrm>
            <a:off x="335622" y="1283939"/>
            <a:ext cx="6743512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Matching</a:t>
            </a:r>
          </a:p>
          <a:p>
            <a:pPr>
              <a:buSzPct val="100000"/>
              <a:buChar char="•"/>
              <a:defRPr sz="2400"/>
            </a:pPr>
            <a:r>
              <a:t>  a string matches a regex of the form (A|B)</a:t>
            </a:r>
          </a:p>
          <a:p>
            <a:pPr>
              <a:defRPr sz="2400"/>
            </a:pPr>
            <a:r>
              <a:t>    if it matches either A or B</a:t>
            </a:r>
          </a:p>
        </p:txBody>
      </p:sp>
      <p:sp>
        <p:nvSpPr>
          <p:cNvPr id="1020" name="TextBox 6"/>
          <p:cNvSpPr txBox="1"/>
          <p:nvPr/>
        </p:nvSpPr>
        <p:spPr>
          <a:xfrm>
            <a:off x="335622" y="4110271"/>
            <a:ext cx="8559066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a string matches a regular expression of the form AB</a:t>
            </a:r>
          </a:p>
          <a:p>
            <a:pPr>
              <a:defRPr sz="2400"/>
            </a:pPr>
            <a:r>
              <a:t>    if it consists of two parts, where the first part matches A </a:t>
            </a:r>
          </a:p>
          <a:p>
            <a:pPr>
              <a:defRPr sz="2400"/>
            </a:pPr>
            <a:r>
              <a:t>    and the second part matches B </a:t>
            </a:r>
          </a:p>
        </p:txBody>
      </p:sp>
      <p:sp>
        <p:nvSpPr>
          <p:cNvPr id="1021" name="Oval 7"/>
          <p:cNvSpPr/>
          <p:nvPr/>
        </p:nvSpPr>
        <p:spPr>
          <a:xfrm>
            <a:off x="904481" y="2717652"/>
            <a:ext cx="948808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22" name="TextBox 8"/>
          <p:cNvSpPr txBox="1"/>
          <p:nvPr/>
        </p:nvSpPr>
        <p:spPr>
          <a:xfrm>
            <a:off x="903272" y="2759072"/>
            <a:ext cx="95008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(a|b)</a:t>
            </a:r>
          </a:p>
        </p:txBody>
      </p:sp>
      <p:sp>
        <p:nvSpPr>
          <p:cNvPr id="1023" name="Oval 9"/>
          <p:cNvSpPr/>
          <p:nvPr/>
        </p:nvSpPr>
        <p:spPr>
          <a:xfrm>
            <a:off x="2153562" y="2717652"/>
            <a:ext cx="1504737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24" name="TextBox 10"/>
          <p:cNvSpPr txBox="1"/>
          <p:nvPr/>
        </p:nvSpPr>
        <p:spPr>
          <a:xfrm>
            <a:off x="2304199" y="2717652"/>
            <a:ext cx="130458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(a|(b)*)</a:t>
            </a:r>
          </a:p>
        </p:txBody>
      </p:sp>
      <p:sp>
        <p:nvSpPr>
          <p:cNvPr id="1025" name="TextBox 12"/>
          <p:cNvSpPr txBox="1"/>
          <p:nvPr/>
        </p:nvSpPr>
        <p:spPr>
          <a:xfrm>
            <a:off x="4573724" y="2802136"/>
            <a:ext cx="313532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regular expression</a:t>
            </a:r>
          </a:p>
        </p:txBody>
      </p:sp>
      <p:sp>
        <p:nvSpPr>
          <p:cNvPr id="1026" name="TextBox 13"/>
          <p:cNvSpPr txBox="1"/>
          <p:nvPr/>
        </p:nvSpPr>
        <p:spPr>
          <a:xfrm>
            <a:off x="1094889" y="3395784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1027" name="TextBox 16"/>
          <p:cNvSpPr txBox="1"/>
          <p:nvPr/>
        </p:nvSpPr>
        <p:spPr>
          <a:xfrm>
            <a:off x="791166" y="3299145"/>
            <a:ext cx="31205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</a:t>
            </a:r>
          </a:p>
        </p:txBody>
      </p:sp>
      <p:sp>
        <p:nvSpPr>
          <p:cNvPr id="1028" name="TextBox 17"/>
          <p:cNvSpPr txBox="1"/>
          <p:nvPr/>
        </p:nvSpPr>
        <p:spPr>
          <a:xfrm>
            <a:off x="4587536" y="3312952"/>
            <a:ext cx="288752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matching strings</a:t>
            </a:r>
          </a:p>
        </p:txBody>
      </p:sp>
      <p:sp>
        <p:nvSpPr>
          <p:cNvPr id="1029" name="Oval 18"/>
          <p:cNvSpPr/>
          <p:nvPr/>
        </p:nvSpPr>
        <p:spPr>
          <a:xfrm>
            <a:off x="932090" y="5404279"/>
            <a:ext cx="618451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30" name="TextBox 19"/>
          <p:cNvSpPr txBox="1"/>
          <p:nvPr/>
        </p:nvSpPr>
        <p:spPr>
          <a:xfrm>
            <a:off x="1082735" y="5404279"/>
            <a:ext cx="52026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</a:t>
            </a:r>
          </a:p>
        </p:txBody>
      </p:sp>
      <p:sp>
        <p:nvSpPr>
          <p:cNvPr id="1031" name="TextBox 20"/>
          <p:cNvSpPr txBox="1"/>
          <p:nvPr/>
        </p:nvSpPr>
        <p:spPr>
          <a:xfrm>
            <a:off x="1039675" y="6082410"/>
            <a:ext cx="52026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ab</a:t>
            </a:r>
          </a:p>
        </p:txBody>
      </p:sp>
      <p:sp>
        <p:nvSpPr>
          <p:cNvPr id="1032" name="Oval 21"/>
          <p:cNvSpPr/>
          <p:nvPr/>
        </p:nvSpPr>
        <p:spPr>
          <a:xfrm>
            <a:off x="2216493" y="5391008"/>
            <a:ext cx="1068520" cy="522083"/>
          </a:xfrm>
          <a:prstGeom prst="ellipse">
            <a:avLst/>
          </a:prstGeom>
          <a:solidFill>
            <a:srgbClr val="C6D9F1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33" name="TextBox 22"/>
          <p:cNvSpPr txBox="1"/>
          <p:nvPr/>
        </p:nvSpPr>
        <p:spPr>
          <a:xfrm>
            <a:off x="2367144" y="5391008"/>
            <a:ext cx="87477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b(a)*</a:t>
            </a:r>
          </a:p>
        </p:txBody>
      </p:sp>
      <p:sp>
        <p:nvSpPr>
          <p:cNvPr id="1034" name="TextBox 23"/>
          <p:cNvSpPr txBox="1"/>
          <p:nvPr/>
        </p:nvSpPr>
        <p:spPr>
          <a:xfrm>
            <a:off x="2324083" y="6069138"/>
            <a:ext cx="72847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baa</a:t>
            </a:r>
          </a:p>
        </p:txBody>
      </p:sp>
      <p:sp>
        <p:nvSpPr>
          <p:cNvPr id="1035" name="TextBox 24"/>
          <p:cNvSpPr txBox="1"/>
          <p:nvPr/>
        </p:nvSpPr>
        <p:spPr>
          <a:xfrm>
            <a:off x="4587528" y="5405928"/>
            <a:ext cx="313532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regular expression</a:t>
            </a:r>
          </a:p>
        </p:txBody>
      </p:sp>
      <p:sp>
        <p:nvSpPr>
          <p:cNvPr id="1036" name="TextBox 25"/>
          <p:cNvSpPr txBox="1"/>
          <p:nvPr/>
        </p:nvSpPr>
        <p:spPr>
          <a:xfrm>
            <a:off x="4601333" y="5916741"/>
            <a:ext cx="288752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rPr>
                <a:latin typeface="Wingdings"/>
                <a:ea typeface="Wingdings"/>
                <a:cs typeface="Wingdings"/>
                <a:sym typeface="Wingdings"/>
              </a:rPr>
              <a:t></a:t>
            </a:r>
            <a:r>
              <a:t> matching strings</a:t>
            </a:r>
          </a:p>
        </p:txBody>
      </p:sp>
      <p:sp>
        <p:nvSpPr>
          <p:cNvPr id="1037" name="TextBox 26"/>
          <p:cNvSpPr txBox="1"/>
          <p:nvPr/>
        </p:nvSpPr>
        <p:spPr>
          <a:xfrm>
            <a:off x="2627232" y="3616681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</a:t>
            </a:r>
          </a:p>
        </p:txBody>
      </p:sp>
      <p:sp>
        <p:nvSpPr>
          <p:cNvPr id="1038" name="TextBox 27"/>
          <p:cNvSpPr txBox="1"/>
          <p:nvPr/>
        </p:nvSpPr>
        <p:spPr>
          <a:xfrm>
            <a:off x="3124214" y="3381981"/>
            <a:ext cx="51996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bb</a:t>
            </a:r>
          </a:p>
        </p:txBody>
      </p:sp>
      <p:sp>
        <p:nvSpPr>
          <p:cNvPr id="1039" name="TextBox 28"/>
          <p:cNvSpPr txBox="1"/>
          <p:nvPr/>
        </p:nvSpPr>
        <p:spPr>
          <a:xfrm>
            <a:off x="2226893" y="3271534"/>
            <a:ext cx="93579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bbbb</a:t>
            </a:r>
          </a:p>
        </p:txBody>
      </p:sp>
      <p:sp>
        <p:nvSpPr>
          <p:cNvPr id="1040" name="TextBox 29"/>
          <p:cNvSpPr txBox="1"/>
          <p:nvPr/>
        </p:nvSpPr>
        <p:spPr>
          <a:xfrm>
            <a:off x="2476478" y="6428628"/>
            <a:ext cx="31205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</a:t>
            </a:r>
          </a:p>
        </p:txBody>
      </p:sp>
      <p:sp>
        <p:nvSpPr>
          <p:cNvPr id="1041" name="TextBox 30"/>
          <p:cNvSpPr txBox="1"/>
          <p:nvPr/>
        </p:nvSpPr>
        <p:spPr>
          <a:xfrm>
            <a:off x="2930389" y="6288921"/>
            <a:ext cx="135310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baaaaa</a:t>
            </a:r>
          </a:p>
        </p:txBody>
      </p:sp>
      <p:sp>
        <p:nvSpPr>
          <p:cNvPr id="1042" name="Slide Number Placeholder 3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43" name="TextBox 3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4" grpId="4"/>
      <p:bldP build="whole" bldLvl="1" animBg="1" rev="0" advAuto="0" spid="1029" grpId="11"/>
      <p:bldP build="whole" bldLvl="1" animBg="1" rev="0" advAuto="0" spid="1040" grpId="8"/>
      <p:bldP build="whole" bldLvl="1" animBg="1" rev="0" advAuto="0" spid="1031" grpId="2"/>
      <p:bldP build="whole" bldLvl="1" animBg="1" rev="0" advAuto="0" spid="1041" grpId="9"/>
      <p:bldP build="whole" bldLvl="1" animBg="1" rev="0" advAuto="0" spid="1020" grpId="3"/>
      <p:bldP build="whole" bldLvl="1" animBg="1" rev="0" advAuto="0" spid="1030" grpId="7"/>
      <p:bldP build="whole" bldLvl="1" animBg="1" rev="0" advAuto="0" spid="1032" grpId="5"/>
      <p:bldP build="whole" bldLvl="1" animBg="1" rev="0" advAuto="0" spid="1036" grpId="10"/>
      <p:bldP build="whole" bldLvl="1" animBg="1" rev="0" advAuto="0" spid="1035" grpId="1"/>
      <p:bldP build="whole" bldLvl="1" animBg="1" rev="0" advAuto="0" spid="1033" grpId="6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Additional Regexes</a:t>
            </a:r>
          </a:p>
        </p:txBody>
      </p:sp>
      <p:sp>
        <p:nvSpPr>
          <p:cNvPr id="1046" name="TextBox 31"/>
          <p:cNvSpPr txBox="1"/>
          <p:nvPr/>
        </p:nvSpPr>
        <p:spPr>
          <a:xfrm>
            <a:off x="34674" y="731345"/>
            <a:ext cx="885895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Given an ordered set of symbols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, we define</a:t>
            </a:r>
          </a:p>
          <a:p>
            <a:pPr>
              <a:buSzPct val="100000"/>
              <a:buChar char="•"/>
              <a:defRPr sz="2400"/>
            </a:pPr>
            <a:r>
              <a:t>  [x-y] for two symbols x and y, x&lt;y, to be the alternation</a:t>
            </a:r>
          </a:p>
          <a:p>
            <a:pPr>
              <a:defRPr sz="2400"/>
            </a:pPr>
            <a:r>
              <a:t>         x|...|y        (meaning: any of the symbols in the range)</a:t>
            </a:r>
          </a:p>
        </p:txBody>
      </p:sp>
      <p:sp>
        <p:nvSpPr>
          <p:cNvPr id="1047" name="TextBox 32"/>
          <p:cNvSpPr txBox="1"/>
          <p:nvPr/>
        </p:nvSpPr>
        <p:spPr>
          <a:xfrm>
            <a:off x="4006899" y="1875884"/>
            <a:ext cx="506488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     [0-9] = 0|1|2|3|4|5|6|7|8|9</a:t>
            </a:r>
          </a:p>
        </p:txBody>
      </p:sp>
      <p:sp>
        <p:nvSpPr>
          <p:cNvPr id="1048" name="TextBox 33"/>
          <p:cNvSpPr txBox="1"/>
          <p:nvPr/>
        </p:nvSpPr>
        <p:spPr>
          <a:xfrm>
            <a:off x="45720" y="2337549"/>
            <a:ext cx="642085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A+ for a regex A to be</a:t>
            </a:r>
          </a:p>
          <a:p>
            <a:pPr>
              <a:defRPr sz="2400"/>
            </a:pPr>
            <a:r>
              <a:t>    A(A)*             (meaning: one or more A’s)</a:t>
            </a:r>
          </a:p>
        </p:txBody>
      </p:sp>
      <p:sp>
        <p:nvSpPr>
          <p:cNvPr id="1049" name="TextBox 34"/>
          <p:cNvSpPr txBox="1"/>
          <p:nvPr/>
        </p:nvSpPr>
        <p:spPr>
          <a:xfrm>
            <a:off x="4979923" y="3168548"/>
            <a:ext cx="315288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     [0-9]+ = [0-9][0-9]*</a:t>
            </a:r>
          </a:p>
        </p:txBody>
      </p:sp>
      <p:sp>
        <p:nvSpPr>
          <p:cNvPr id="1050" name="TextBox 35"/>
          <p:cNvSpPr txBox="1"/>
          <p:nvPr/>
        </p:nvSpPr>
        <p:spPr>
          <a:xfrm>
            <a:off x="131306" y="3940898"/>
            <a:ext cx="7792750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A{x,y} for a regex A and integers x&lt;y to be</a:t>
            </a:r>
          </a:p>
          <a:p>
            <a:pPr>
              <a:defRPr sz="2400"/>
            </a:pPr>
            <a:r>
              <a:t>      A...A|A...A|A...A|...|A...A   (meaning: x to y A’s)</a:t>
            </a:r>
          </a:p>
        </p:txBody>
      </p:sp>
      <p:sp>
        <p:nvSpPr>
          <p:cNvPr id="1051" name="TextBox 36"/>
          <p:cNvSpPr txBox="1"/>
          <p:nvPr/>
        </p:nvSpPr>
        <p:spPr>
          <a:xfrm>
            <a:off x="5378216" y="4771897"/>
            <a:ext cx="304528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f{4,6} = ffff|fffff|ffffff</a:t>
            </a:r>
          </a:p>
        </p:txBody>
      </p:sp>
      <p:sp>
        <p:nvSpPr>
          <p:cNvPr id="1052" name="TextBox 37"/>
          <p:cNvSpPr txBox="1"/>
          <p:nvPr/>
        </p:nvSpPr>
        <p:spPr>
          <a:xfrm>
            <a:off x="158369" y="6356355"/>
            <a:ext cx="535137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. to be an arbitrary symbol from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</a:p>
        </p:txBody>
      </p:sp>
      <p:sp>
        <p:nvSpPr>
          <p:cNvPr id="1053" name="TextBox 38"/>
          <p:cNvSpPr txBox="1"/>
          <p:nvPr/>
        </p:nvSpPr>
        <p:spPr>
          <a:xfrm>
            <a:off x="145116" y="5307632"/>
            <a:ext cx="601708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buSzPct val="100000"/>
              <a:buChar char="•"/>
              <a:defRPr sz="2400"/>
            </a:pPr>
            <a:r>
              <a:t>  A? for a regex A to be</a:t>
            </a:r>
          </a:p>
          <a:p>
            <a:pPr>
              <a:defRPr sz="2400"/>
            </a:pPr>
            <a:r>
              <a:t>        (|A)          (meaning: an optional A)</a:t>
            </a:r>
          </a:p>
        </p:txBody>
      </p:sp>
      <p:sp>
        <p:nvSpPr>
          <p:cNvPr id="1054" name="TextBox 39"/>
          <p:cNvSpPr txBox="1"/>
          <p:nvPr/>
        </p:nvSpPr>
        <p:spPr>
          <a:xfrm>
            <a:off x="6514139" y="5985271"/>
            <a:ext cx="189975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ab? = a(|b)</a:t>
            </a:r>
          </a:p>
        </p:txBody>
      </p:sp>
      <p:sp>
        <p:nvSpPr>
          <p:cNvPr id="1055" name="Slide Number Placeholder 1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56" name="TextBox 1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0" grpId="4"/>
      <p:bldP build="whole" bldLvl="1" animBg="1" rev="0" advAuto="0" spid="1052" grpId="8"/>
      <p:bldP build="whole" bldLvl="1" animBg="1" rev="0" advAuto="0" spid="1054" grpId="7"/>
      <p:bldP build="whole" bldLvl="1" animBg="1" rev="0" advAuto="0" spid="1051" grpId="5"/>
      <p:bldP build="whole" bldLvl="1" animBg="1" rev="0" advAuto="0" spid="1047" grpId="1"/>
      <p:bldP build="whole" bldLvl="1" animBg="1" rev="0" advAuto="0" spid="1048" grpId="2"/>
      <p:bldP build="whole" bldLvl="1" animBg="1" rev="0" advAuto="0" spid="1049" grpId="3"/>
      <p:bldP build="whole" bldLvl="1" animBg="1" rev="0" advAuto="0" spid="1053" grpId="6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Things that are easy to express</a:t>
            </a:r>
          </a:p>
        </p:txBody>
      </p:sp>
      <p:sp>
        <p:nvSpPr>
          <p:cNvPr id="1059" name="TextBox 31"/>
          <p:cNvSpPr txBox="1"/>
          <p:nvPr/>
        </p:nvSpPr>
        <p:spPr>
          <a:xfrm>
            <a:off x="45719" y="907424"/>
            <a:ext cx="9052562" cy="266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A | B  	Either A or B                                 (Use a backslash for</a:t>
            </a:r>
          </a:p>
          <a:p>
            <a:pPr>
              <a:defRPr sz="2400"/>
            </a:pPr>
            <a:r>
              <a:t>A*		      Zero+ occurrences of A             the character itself, A+		      One+ occurrences of A              e.g., \+ for a plus)</a:t>
            </a:r>
          </a:p>
          <a:p>
            <a:pPr>
              <a:defRPr sz="2400"/>
            </a:pPr>
            <a:r>
              <a:t>A{x,y}	      x to y occurrences of A</a:t>
            </a:r>
          </a:p>
          <a:p>
            <a:pPr>
              <a:defRPr sz="2400"/>
            </a:pPr>
            <a:r>
              <a:t>A?		      an optional A</a:t>
            </a:r>
          </a:p>
          <a:p>
            <a:pPr>
              <a:defRPr sz="2400"/>
            </a:pPr>
            <a:r>
              <a:t>[a-z]	      One of the characters in the range</a:t>
            </a:r>
          </a:p>
          <a:p>
            <a:pPr>
              <a:defRPr sz="2400"/>
            </a:pPr>
            <a:r>
              <a:t>.		      An arbitrary symbol</a:t>
            </a:r>
          </a:p>
        </p:txBody>
      </p:sp>
      <p:sp>
        <p:nvSpPr>
          <p:cNvPr id="1060" name="TextBox 8"/>
          <p:cNvSpPr txBox="1"/>
          <p:nvPr/>
        </p:nvSpPr>
        <p:spPr>
          <a:xfrm>
            <a:off x="45728" y="3893449"/>
            <a:ext cx="105321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7030A0"/>
                </a:solidFill>
              </a:defRPr>
            </a:lvl1pPr>
          </a:lstStyle>
          <a:p>
            <a:pPr/>
            <a:r>
              <a:t>A digit</a:t>
            </a:r>
          </a:p>
        </p:txBody>
      </p:sp>
      <p:sp>
        <p:nvSpPr>
          <p:cNvPr id="1061" name="TextBox 9"/>
          <p:cNvSpPr txBox="1"/>
          <p:nvPr/>
        </p:nvSpPr>
        <p:spPr>
          <a:xfrm>
            <a:off x="45720" y="4471775"/>
            <a:ext cx="256129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7030A0"/>
                </a:solidFill>
              </a:defRPr>
            </a:lvl1pPr>
          </a:lstStyle>
          <a:p>
            <a:pPr/>
            <a:r>
              <a:t>A digit or a letter</a:t>
            </a:r>
          </a:p>
        </p:txBody>
      </p:sp>
      <p:sp>
        <p:nvSpPr>
          <p:cNvPr id="1062" name="TextBox 10"/>
          <p:cNvSpPr txBox="1"/>
          <p:nvPr/>
        </p:nvSpPr>
        <p:spPr>
          <a:xfrm>
            <a:off x="45720" y="5058185"/>
            <a:ext cx="337776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7030A0"/>
                </a:solidFill>
              </a:defRPr>
            </a:lvl1pPr>
          </a:lstStyle>
          <a:p>
            <a:pPr/>
            <a:r>
              <a:t>A sequence of 8 digits</a:t>
            </a:r>
          </a:p>
        </p:txBody>
      </p:sp>
      <p:sp>
        <p:nvSpPr>
          <p:cNvPr id="1063" name="TextBox 12"/>
          <p:cNvSpPr txBox="1"/>
          <p:nvPr/>
        </p:nvSpPr>
        <p:spPr>
          <a:xfrm>
            <a:off x="45719" y="5654080"/>
            <a:ext cx="544736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7030A0"/>
                </a:solidFill>
              </a:defRPr>
            </a:lvl1pPr>
          </a:lstStyle>
          <a:p>
            <a:pPr/>
            <a:r>
              <a:t>5 pairs of digits, separated by space</a:t>
            </a:r>
          </a:p>
        </p:txBody>
      </p:sp>
      <p:sp>
        <p:nvSpPr>
          <p:cNvPr id="1064" name="TextBox 14"/>
          <p:cNvSpPr txBox="1"/>
          <p:nvPr/>
        </p:nvSpPr>
        <p:spPr>
          <a:xfrm>
            <a:off x="99728" y="6245580"/>
            <a:ext cx="334461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7030A0"/>
                </a:solidFill>
              </a:defRPr>
            </a:lvl1pPr>
          </a:lstStyle>
          <a:p>
            <a:pPr/>
            <a:r>
              <a:t>HTML tags</a:t>
            </a:r>
          </a:p>
        </p:txBody>
      </p:sp>
      <p:sp>
        <p:nvSpPr>
          <p:cNvPr id="1065" name="Rectangle 18"/>
          <p:cNvSpPr txBox="1"/>
          <p:nvPr/>
        </p:nvSpPr>
        <p:spPr>
          <a:xfrm>
            <a:off x="5393897" y="3937251"/>
            <a:ext cx="3521911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7030A0"/>
                </a:solidFill>
              </a:defRPr>
            </a:pPr>
            <a:r>
              <a:t>Person names:</a:t>
            </a:r>
          </a:p>
          <a:p>
            <a:pPr>
              <a:defRPr sz="2400">
                <a:solidFill>
                  <a:srgbClr val="7030A0"/>
                </a:solidFill>
              </a:defRPr>
            </a:pPr>
            <a:r>
              <a:t>  Dr. Elvis Presley </a:t>
            </a:r>
          </a:p>
          <a:p>
            <a:pPr>
              <a:defRPr sz="2400">
                <a:solidFill>
                  <a:srgbClr val="7030A0"/>
                </a:solidFill>
              </a:defRPr>
            </a:pPr>
            <a:r>
              <a:t>  Prof. Dr. Elvis Presley</a:t>
            </a:r>
          </a:p>
        </p:txBody>
      </p:sp>
      <p:sp>
        <p:nvSpPr>
          <p:cNvPr id="1066" name="TextBox 11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Names &amp; Groups in Regexes</a:t>
            </a:r>
          </a:p>
        </p:txBody>
      </p:sp>
      <p:sp>
        <p:nvSpPr>
          <p:cNvPr id="1069" name="TextBox 31"/>
          <p:cNvSpPr txBox="1"/>
          <p:nvPr/>
        </p:nvSpPr>
        <p:spPr>
          <a:xfrm>
            <a:off x="42277" y="1154429"/>
            <a:ext cx="673904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When using regular expressions in a program,</a:t>
            </a:r>
          </a:p>
          <a:p>
            <a:pPr>
              <a:defRPr sz="2400"/>
            </a:pPr>
            <a:r>
              <a:t> it is common to </a:t>
            </a:r>
            <a:r>
              <a:rPr b="1"/>
              <a:t>name</a:t>
            </a:r>
            <a:r>
              <a:t> them:</a:t>
            </a:r>
          </a:p>
        </p:txBody>
      </p:sp>
      <p:sp>
        <p:nvSpPr>
          <p:cNvPr id="1070" name="TextBox 8"/>
          <p:cNvSpPr txBox="1"/>
          <p:nvPr/>
        </p:nvSpPr>
        <p:spPr>
          <a:xfrm>
            <a:off x="550290" y="1985427"/>
            <a:ext cx="567254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0000FF"/>
                </a:solidFill>
              </a:defRPr>
            </a:pPr>
            <a:r>
              <a:t>String digits=“[0-9]+”;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String separator=“( |-)”;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String pattern=digits+separator+digits;</a:t>
            </a:r>
          </a:p>
        </p:txBody>
      </p:sp>
      <p:sp>
        <p:nvSpPr>
          <p:cNvPr id="1071" name="Slide Number Placeholder 17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72" name="TextBox 31"/>
          <p:cNvSpPr txBox="1"/>
          <p:nvPr/>
        </p:nvSpPr>
        <p:spPr>
          <a:xfrm>
            <a:off x="-1906" y="3584411"/>
            <a:ext cx="7612223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Parts of a regular expression can be singled out by </a:t>
            </a:r>
          </a:p>
          <a:p>
            <a:pPr>
              <a:defRPr sz="2400"/>
            </a:pPr>
            <a:r>
              <a:t>bracketed </a:t>
            </a:r>
            <a:r>
              <a:rPr b="1"/>
              <a:t>groups</a:t>
            </a:r>
            <a:r>
              <a:t>:</a:t>
            </a:r>
          </a:p>
        </p:txBody>
      </p:sp>
      <p:sp>
        <p:nvSpPr>
          <p:cNvPr id="1073" name="TextBox 8"/>
          <p:cNvSpPr txBox="1"/>
          <p:nvPr/>
        </p:nvSpPr>
        <p:spPr>
          <a:xfrm>
            <a:off x="540773" y="4587880"/>
            <a:ext cx="621963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String input=“The cat caught the mouse.”</a:t>
            </a:r>
          </a:p>
        </p:txBody>
      </p:sp>
      <p:sp>
        <p:nvSpPr>
          <p:cNvPr id="1074" name="TextBox 8"/>
          <p:cNvSpPr txBox="1"/>
          <p:nvPr/>
        </p:nvSpPr>
        <p:spPr>
          <a:xfrm>
            <a:off x="540764" y="5130805"/>
            <a:ext cx="757918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0000FF"/>
                </a:solidFill>
              </a:defRPr>
            </a:lvl1pPr>
          </a:lstStyle>
          <a:p>
            <a:pPr/>
            <a:r>
              <a:t>String pattern=“The ([a-z]+) caught the ([a-z]+)\\.”</a:t>
            </a:r>
          </a:p>
        </p:txBody>
      </p:sp>
      <p:sp>
        <p:nvSpPr>
          <p:cNvPr id="1075" name="TextBox 8"/>
          <p:cNvSpPr txBox="1"/>
          <p:nvPr/>
        </p:nvSpPr>
        <p:spPr>
          <a:xfrm>
            <a:off x="1264409" y="5763145"/>
            <a:ext cx="364119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0000FF"/>
                </a:solidFill>
              </a:defRPr>
            </a:pPr>
            <a:r>
              <a:t>first group: “cat”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second group: “mouse”</a:t>
            </a:r>
          </a:p>
        </p:txBody>
      </p:sp>
      <p:sp>
        <p:nvSpPr>
          <p:cNvPr id="1076" name="Flèche droite 24"/>
          <p:cNvSpPr/>
          <p:nvPr/>
        </p:nvSpPr>
        <p:spPr>
          <a:xfrm>
            <a:off x="504578" y="5940426"/>
            <a:ext cx="666495" cy="36933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77" name="TextBox 11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76" grpId="5"/>
      <p:bldP build="whole" bldLvl="1" animBg="1" rev="0" advAuto="0" spid="1072" grpId="1"/>
      <p:bldP build="whole" bldLvl="1" animBg="1" rev="0" advAuto="0" spid="1073" grpId="2"/>
      <p:bldP build="whole" bldLvl="1" animBg="1" rev="0" advAuto="0" spid="1074" grpId="3"/>
      <p:bldP build="whole" bldLvl="1" animBg="1" rev="0" advAuto="0" spid="1075" grpId="4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Finite State Machines</a:t>
            </a:r>
          </a:p>
        </p:txBody>
      </p:sp>
      <p:sp>
        <p:nvSpPr>
          <p:cNvPr id="1080" name="TextBox 5"/>
          <p:cNvSpPr txBox="1"/>
          <p:nvPr/>
        </p:nvSpPr>
        <p:spPr>
          <a:xfrm>
            <a:off x="45727" y="827900"/>
            <a:ext cx="824980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A regex can be matched efficiently by a </a:t>
            </a:r>
          </a:p>
          <a:p>
            <a:pPr>
              <a:defRPr sz="2400"/>
            </a:pPr>
            <a:r>
              <a:t>Finite State Machine (Finite State Automaton, FSA, FSM)</a:t>
            </a:r>
          </a:p>
        </p:txBody>
      </p:sp>
      <p:sp>
        <p:nvSpPr>
          <p:cNvPr id="1081" name="Slide Number Placeholder 3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82" name="TextBox 32"/>
          <p:cNvSpPr txBox="1"/>
          <p:nvPr/>
        </p:nvSpPr>
        <p:spPr>
          <a:xfrm>
            <a:off x="114742" y="1765738"/>
            <a:ext cx="5778065" cy="23591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A </a:t>
            </a:r>
            <a:r>
              <a:rPr b="1"/>
              <a:t>FSM</a:t>
            </a:r>
            <a:r>
              <a:t> is a quintuple of</a:t>
            </a:r>
          </a:p>
          <a:p>
            <a:pPr>
              <a:buSzPct val="100000"/>
              <a:buChar char="•"/>
              <a:defRPr sz="2400"/>
            </a:pPr>
            <a:r>
              <a:t>  A set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 of symbols (the </a:t>
            </a:r>
            <a:r>
              <a:rPr b="1"/>
              <a:t>alphabet</a:t>
            </a:r>
            <a:r>
              <a:t>)</a:t>
            </a:r>
          </a:p>
          <a:p>
            <a:pPr>
              <a:buSzPct val="100000"/>
              <a:buChar char="•"/>
              <a:defRPr sz="2400"/>
            </a:pPr>
            <a:r>
              <a:t>  A set S of </a:t>
            </a:r>
            <a:r>
              <a:rPr b="1"/>
              <a:t>states</a:t>
            </a:r>
            <a:endParaRPr b="1"/>
          </a:p>
          <a:p>
            <a:pPr>
              <a:buSzPct val="100000"/>
              <a:buChar char="•"/>
              <a:defRPr sz="2400"/>
            </a:pPr>
            <a:r>
              <a:t>  An </a:t>
            </a:r>
            <a:r>
              <a:rPr b="1"/>
              <a:t>initial state</a:t>
            </a:r>
            <a:r>
              <a:t>, s</a:t>
            </a:r>
            <a:r>
              <a:rPr baseline="-25000"/>
              <a:t>0</a:t>
            </a:r>
            <a:r>
              <a:t>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ε</a:t>
            </a:r>
            <a:r>
              <a:t> S</a:t>
            </a:r>
          </a:p>
          <a:p>
            <a:pPr>
              <a:buSzPct val="100000"/>
              <a:buChar char="•"/>
              <a:defRPr sz="2400"/>
            </a:pPr>
            <a:r>
              <a:t>  A </a:t>
            </a:r>
            <a:r>
              <a:rPr b="1"/>
              <a:t>state transition function</a:t>
            </a:r>
            <a:r>
              <a:t>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δ</a:t>
            </a:r>
            <a:r>
              <a:t>:S x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Σ</a:t>
            </a:r>
            <a:r>
              <a:t>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S</a:t>
            </a:r>
          </a:p>
          <a:p>
            <a:pPr>
              <a:buSzPct val="100000"/>
              <a:buChar char="•"/>
              <a:defRPr sz="2400"/>
            </a:pPr>
            <a:r>
              <a:t>  A </a:t>
            </a:r>
            <a:r>
              <a:rPr b="1"/>
              <a:t>set of accepting states</a:t>
            </a:r>
            <a:r>
              <a:t> F &lt; S  </a:t>
            </a:r>
          </a:p>
        </p:txBody>
      </p:sp>
      <p:sp>
        <p:nvSpPr>
          <p:cNvPr id="1083" name="TextBox 33"/>
          <p:cNvSpPr txBox="1"/>
          <p:nvPr/>
        </p:nvSpPr>
        <p:spPr>
          <a:xfrm>
            <a:off x="2002741" y="4095055"/>
            <a:ext cx="194827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</a:t>
            </a:r>
          </a:p>
        </p:txBody>
      </p:sp>
      <p:sp>
        <p:nvSpPr>
          <p:cNvPr id="1084" name="Oval 34"/>
          <p:cNvSpPr/>
          <p:nvPr/>
        </p:nvSpPr>
        <p:spPr>
          <a:xfrm>
            <a:off x="676446" y="4678760"/>
            <a:ext cx="593611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85" name="TextBox 35"/>
          <p:cNvSpPr txBox="1"/>
          <p:nvPr/>
        </p:nvSpPr>
        <p:spPr>
          <a:xfrm>
            <a:off x="779431" y="4748731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086" name="Oval 36"/>
          <p:cNvSpPr/>
          <p:nvPr/>
        </p:nvSpPr>
        <p:spPr>
          <a:xfrm>
            <a:off x="2473219" y="4687913"/>
            <a:ext cx="593610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87" name="TextBox 37"/>
          <p:cNvSpPr txBox="1"/>
          <p:nvPr/>
        </p:nvSpPr>
        <p:spPr>
          <a:xfrm>
            <a:off x="2629377" y="4716464"/>
            <a:ext cx="335072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088" name="Oval 40"/>
          <p:cNvSpPr/>
          <p:nvPr/>
        </p:nvSpPr>
        <p:spPr>
          <a:xfrm>
            <a:off x="4272353" y="4687913"/>
            <a:ext cx="593611" cy="579843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089" name="TextBox 41"/>
          <p:cNvSpPr txBox="1"/>
          <p:nvPr/>
        </p:nvSpPr>
        <p:spPr>
          <a:xfrm>
            <a:off x="4385970" y="4727097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090" name="Straight Arrow Connector 43"/>
          <p:cNvCxnSpPr>
            <a:stCxn id="1084" idx="0"/>
            <a:endCxn id="1086" idx="0"/>
          </p:cNvCxnSpPr>
          <p:nvPr/>
        </p:nvCxnSpPr>
        <p:spPr>
          <a:xfrm>
            <a:off x="973251" y="4968681"/>
            <a:ext cx="1796773" cy="91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091" name="Straight Arrow Connector 44"/>
          <p:cNvCxnSpPr>
            <a:stCxn id="1086" idx="0"/>
            <a:endCxn id="1088" idx="0"/>
          </p:cNvCxnSpPr>
          <p:nvPr/>
        </p:nvCxnSpPr>
        <p:spPr>
          <a:xfrm>
            <a:off x="2770023" y="4977834"/>
            <a:ext cx="179913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092" name="Elbow Connector 48"/>
          <p:cNvSpPr/>
          <p:nvPr/>
        </p:nvSpPr>
        <p:spPr>
          <a:xfrm rot="5400000">
            <a:off x="2614064" y="5128929"/>
            <a:ext cx="313517" cy="419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1093" name="TextBox 49"/>
          <p:cNvSpPr txBox="1"/>
          <p:nvPr/>
        </p:nvSpPr>
        <p:spPr>
          <a:xfrm>
            <a:off x="1660890" y="4558624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094" name="TextBox 50"/>
          <p:cNvSpPr txBox="1"/>
          <p:nvPr/>
        </p:nvSpPr>
        <p:spPr>
          <a:xfrm>
            <a:off x="2641590" y="5452431"/>
            <a:ext cx="31205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095" name="TextBox 51"/>
          <p:cNvSpPr txBox="1"/>
          <p:nvPr/>
        </p:nvSpPr>
        <p:spPr>
          <a:xfrm>
            <a:off x="3552157" y="4541647"/>
            <a:ext cx="30133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c</a:t>
            </a:r>
          </a:p>
        </p:txBody>
      </p:sp>
      <p:grpSp>
        <p:nvGrpSpPr>
          <p:cNvPr id="1098" name="Rectangular Callout 53"/>
          <p:cNvGrpSpPr/>
          <p:nvPr/>
        </p:nvGrpSpPr>
        <p:grpSpPr>
          <a:xfrm>
            <a:off x="86960" y="5455936"/>
            <a:ext cx="6196891" cy="1487563"/>
            <a:chOff x="0" y="0"/>
            <a:chExt cx="6196889" cy="1487562"/>
          </a:xfrm>
        </p:grpSpPr>
        <p:sp>
          <p:nvSpPr>
            <p:cNvPr id="1096" name="Shape"/>
            <p:cNvSpPr/>
            <p:nvPr/>
          </p:nvSpPr>
          <p:spPr>
            <a:xfrm>
              <a:off x="0" y="0"/>
              <a:ext cx="6196890" cy="140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478"/>
                  </a:moveTo>
                  <a:lnTo>
                    <a:pt x="3600" y="11478"/>
                  </a:lnTo>
                  <a:lnTo>
                    <a:pt x="3474" y="0"/>
                  </a:lnTo>
                  <a:lnTo>
                    <a:pt x="9000" y="11478"/>
                  </a:lnTo>
                  <a:lnTo>
                    <a:pt x="21600" y="11478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3165"/>
                  </a:lnTo>
                  <a:close/>
                </a:path>
              </a:pathLst>
            </a:cu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97" name="Implicitly: All unmentioned inputs go to some artificial failure state"/>
            <p:cNvSpPr txBox="1"/>
            <p:nvPr/>
          </p:nvSpPr>
          <p:spPr>
            <a:xfrm>
              <a:off x="50482" y="659522"/>
              <a:ext cx="6095925" cy="828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/>
              </a:lvl1pPr>
            </a:lstStyle>
            <a:p>
              <a:pPr/>
              <a:r>
                <a:t>Implicitly: All unmentioned inputs go to some artificial failure state</a:t>
              </a:r>
            </a:p>
          </p:txBody>
        </p:sp>
      </p:grpSp>
      <p:grpSp>
        <p:nvGrpSpPr>
          <p:cNvPr id="1101" name="Rectangular Callout 54"/>
          <p:cNvGrpSpPr/>
          <p:nvPr/>
        </p:nvGrpSpPr>
        <p:grpSpPr>
          <a:xfrm>
            <a:off x="5163833" y="4144308"/>
            <a:ext cx="3980171" cy="1196341"/>
            <a:chOff x="0" y="0"/>
            <a:chExt cx="3980170" cy="1196339"/>
          </a:xfrm>
        </p:grpSpPr>
        <p:sp>
          <p:nvSpPr>
            <p:cNvPr id="1099" name="Shape"/>
            <p:cNvSpPr/>
            <p:nvPr/>
          </p:nvSpPr>
          <p:spPr>
            <a:xfrm>
              <a:off x="0" y="82046"/>
              <a:ext cx="3980171" cy="103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436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4436" y="21600"/>
                  </a:lnTo>
                  <a:lnTo>
                    <a:pt x="4436" y="18000"/>
                  </a:lnTo>
                  <a:lnTo>
                    <a:pt x="0" y="15197"/>
                  </a:lnTo>
                  <a:lnTo>
                    <a:pt x="4436" y="12600"/>
                  </a:lnTo>
                  <a:close/>
                </a:path>
              </a:pathLst>
            </a:cu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00" name="Accepting states usually depicted with double ring."/>
            <p:cNvSpPr txBox="1"/>
            <p:nvPr/>
          </p:nvSpPr>
          <p:spPr>
            <a:xfrm>
              <a:off x="867871" y="0"/>
              <a:ext cx="3061817" cy="1196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/>
              </a:lvl1pPr>
            </a:lstStyle>
            <a:p>
              <a:pPr/>
              <a:r>
                <a:t>Accepting states usually depicted with double ring.</a:t>
              </a:r>
            </a:p>
          </p:txBody>
        </p:sp>
      </p:grpSp>
      <p:sp>
        <p:nvSpPr>
          <p:cNvPr id="1102" name="TextBox 20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84" grpId="7"/>
      <p:bldP build="whole" bldLvl="1" animBg="1" rev="0" advAuto="0" spid="1092" grpId="12"/>
      <p:bldP build="whole" bldLvl="1" animBg="1" rev="0" advAuto="0" spid="1095" grpId="4"/>
      <p:bldP build="whole" bldLvl="1" animBg="1" rev="0" advAuto="0" spid="1090" grpId="11"/>
      <p:bldP build="whole" bldLvl="1" animBg="1" rev="0" advAuto="0" spid="1086" grpId="2"/>
      <p:bldP build="whole" bldLvl="1" animBg="1" rev="0" advAuto="0" spid="1093" grpId="6"/>
      <p:bldP build="whole" bldLvl="1" animBg="1" rev="0" advAuto="0" spid="1083" grpId="1"/>
      <p:bldP build="whole" bldLvl="1" animBg="1" rev="0" advAuto="0" spid="1085" grpId="3"/>
      <p:bldP build="whole" bldLvl="1" animBg="1" rev="0" advAuto="0" spid="1091" grpId="8"/>
      <p:bldP build="whole" bldLvl="1" animBg="1" rev="0" advAuto="0" spid="1087" grpId="13"/>
      <p:bldP build="whole" bldLvl="1" animBg="1" rev="0" advAuto="0" spid="1101" grpId="14"/>
      <p:bldP build="whole" bldLvl="1" animBg="1" rev="0" advAuto="0" spid="1088" grpId="10"/>
      <p:bldP build="whole" bldLvl="1" animBg="1" rev="0" advAuto="0" spid="1098" grpId="15"/>
      <p:bldP build="whole" bldLvl="1" animBg="1" rev="0" advAuto="0" spid="1089" grpId="5"/>
      <p:bldP build="whole" bldLvl="1" animBg="1" rev="0" advAuto="0" spid="1094" grpId="9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Finite State Machines</a:t>
            </a:r>
          </a:p>
        </p:txBody>
      </p:sp>
      <p:sp>
        <p:nvSpPr>
          <p:cNvPr id="1105" name="TextBox 5"/>
          <p:cNvSpPr txBox="1"/>
          <p:nvPr/>
        </p:nvSpPr>
        <p:spPr>
          <a:xfrm>
            <a:off x="45720" y="930919"/>
            <a:ext cx="9034821" cy="2727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A FSM </a:t>
            </a:r>
            <a:r>
              <a:rPr b="1"/>
              <a:t>accepts</a:t>
            </a:r>
            <a:r>
              <a:t> an input string, if there exists </a:t>
            </a:r>
          </a:p>
          <a:p>
            <a:pPr>
              <a:defRPr sz="2400"/>
            </a:pPr>
            <a:r>
              <a:t>a sequence of states, such that</a:t>
            </a:r>
          </a:p>
          <a:p>
            <a:pPr>
              <a:buSzPct val="100000"/>
              <a:buChar char="•"/>
              <a:defRPr sz="2400"/>
            </a:pPr>
            <a:r>
              <a:t>  it starts with the start state</a:t>
            </a:r>
          </a:p>
          <a:p>
            <a:pPr>
              <a:buSzPct val="100000"/>
              <a:buChar char="•"/>
              <a:defRPr sz="2400"/>
            </a:pPr>
            <a:r>
              <a:t>  it ends with an accepting state </a:t>
            </a:r>
          </a:p>
          <a:p>
            <a:pPr>
              <a:buSzPct val="100000"/>
              <a:buChar char="•"/>
              <a:defRPr sz="2400"/>
            </a:pPr>
            <a:r>
              <a:t>  the i-th state, s</a:t>
            </a:r>
            <a:r>
              <a:rPr baseline="-25000"/>
              <a:t>i</a:t>
            </a:r>
            <a:r>
              <a:t>, is followed by the state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δ</a:t>
            </a:r>
            <a:r>
              <a:t>(s</a:t>
            </a:r>
            <a:r>
              <a:rPr baseline="-25000"/>
              <a:t>i</a:t>
            </a:r>
            <a:r>
              <a:t>,input.charAt(i))</a:t>
            </a:r>
          </a:p>
          <a:p>
            <a:pPr>
              <a:defRPr sz="2400"/>
            </a:pPr>
            <a:r>
              <a:t>     </a:t>
            </a:r>
          </a:p>
        </p:txBody>
      </p:sp>
      <p:sp>
        <p:nvSpPr>
          <p:cNvPr id="1106" name="Slide Number Placeholder 3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07" name="TextBox 52"/>
          <p:cNvSpPr txBox="1"/>
          <p:nvPr/>
        </p:nvSpPr>
        <p:spPr>
          <a:xfrm>
            <a:off x="6117631" y="3305154"/>
            <a:ext cx="2247564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Sample inputs:</a:t>
            </a:r>
          </a:p>
          <a:p>
            <a:pPr>
              <a:defRPr sz="2400"/>
            </a:pP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abbbc</a:t>
            </a:r>
          </a:p>
          <a:p>
            <a:pPr>
              <a:defRPr sz="2400">
                <a:solidFill>
                  <a:srgbClr val="0000FF"/>
                </a:solidFill>
              </a:defRPr>
            </a:pP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ac</a:t>
            </a:r>
          </a:p>
          <a:p>
            <a:pPr>
              <a:defRPr sz="2400">
                <a:solidFill>
                  <a:srgbClr val="0000FF"/>
                </a:solidFill>
              </a:defRPr>
            </a:pP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aabbbc</a:t>
            </a:r>
          </a:p>
          <a:p>
            <a:pPr>
              <a:defRPr sz="2400">
                <a:solidFill>
                  <a:srgbClr val="0000FF"/>
                </a:solidFill>
              </a:defRPr>
            </a:pP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elvis</a:t>
            </a:r>
          </a:p>
        </p:txBody>
      </p:sp>
      <p:sp>
        <p:nvSpPr>
          <p:cNvPr id="1108" name="TextBox 33"/>
          <p:cNvSpPr txBox="1"/>
          <p:nvPr/>
        </p:nvSpPr>
        <p:spPr>
          <a:xfrm>
            <a:off x="2002741" y="4095055"/>
            <a:ext cx="194827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</a:t>
            </a:r>
          </a:p>
        </p:txBody>
      </p:sp>
      <p:sp>
        <p:nvSpPr>
          <p:cNvPr id="1109" name="Oval 34"/>
          <p:cNvSpPr/>
          <p:nvPr/>
        </p:nvSpPr>
        <p:spPr>
          <a:xfrm>
            <a:off x="676446" y="4678760"/>
            <a:ext cx="593611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10" name="TextBox 35"/>
          <p:cNvSpPr txBox="1"/>
          <p:nvPr/>
        </p:nvSpPr>
        <p:spPr>
          <a:xfrm>
            <a:off x="779431" y="4748731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111" name="Oval 36"/>
          <p:cNvSpPr/>
          <p:nvPr/>
        </p:nvSpPr>
        <p:spPr>
          <a:xfrm>
            <a:off x="2473219" y="4687913"/>
            <a:ext cx="593610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12" name="TextBox 37"/>
          <p:cNvSpPr txBox="1"/>
          <p:nvPr/>
        </p:nvSpPr>
        <p:spPr>
          <a:xfrm>
            <a:off x="2629377" y="4716464"/>
            <a:ext cx="335072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113" name="Oval 40"/>
          <p:cNvSpPr/>
          <p:nvPr/>
        </p:nvSpPr>
        <p:spPr>
          <a:xfrm>
            <a:off x="4272353" y="4687913"/>
            <a:ext cx="593611" cy="579843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14" name="TextBox 41"/>
          <p:cNvSpPr txBox="1"/>
          <p:nvPr/>
        </p:nvSpPr>
        <p:spPr>
          <a:xfrm>
            <a:off x="4385970" y="4727097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115" name="Straight Arrow Connector 43"/>
          <p:cNvCxnSpPr>
            <a:stCxn id="1109" idx="0"/>
            <a:endCxn id="1111" idx="0"/>
          </p:cNvCxnSpPr>
          <p:nvPr/>
        </p:nvCxnSpPr>
        <p:spPr>
          <a:xfrm>
            <a:off x="973251" y="4968681"/>
            <a:ext cx="1796773" cy="91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116" name="Straight Arrow Connector 44"/>
          <p:cNvCxnSpPr>
            <a:stCxn id="1111" idx="0"/>
            <a:endCxn id="1113" idx="0"/>
          </p:cNvCxnSpPr>
          <p:nvPr/>
        </p:nvCxnSpPr>
        <p:spPr>
          <a:xfrm>
            <a:off x="2770023" y="4977834"/>
            <a:ext cx="179913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17" name="Elbow Connector 48"/>
          <p:cNvSpPr/>
          <p:nvPr/>
        </p:nvSpPr>
        <p:spPr>
          <a:xfrm rot="5400000">
            <a:off x="2614064" y="5128929"/>
            <a:ext cx="313517" cy="419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1118" name="TextBox 49"/>
          <p:cNvSpPr txBox="1"/>
          <p:nvPr/>
        </p:nvSpPr>
        <p:spPr>
          <a:xfrm>
            <a:off x="1660890" y="4558624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119" name="TextBox 50"/>
          <p:cNvSpPr txBox="1"/>
          <p:nvPr/>
        </p:nvSpPr>
        <p:spPr>
          <a:xfrm>
            <a:off x="2641590" y="5452431"/>
            <a:ext cx="31205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20" name="TextBox 51"/>
          <p:cNvSpPr txBox="1"/>
          <p:nvPr/>
        </p:nvSpPr>
        <p:spPr>
          <a:xfrm>
            <a:off x="3552157" y="4541647"/>
            <a:ext cx="30133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121" name="TextBox 3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07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Regular Expressions Summary</a:t>
            </a:r>
          </a:p>
        </p:txBody>
      </p:sp>
      <p:sp>
        <p:nvSpPr>
          <p:cNvPr id="1124" name="TextBox 11"/>
          <p:cNvSpPr txBox="1"/>
          <p:nvPr/>
        </p:nvSpPr>
        <p:spPr>
          <a:xfrm>
            <a:off x="45720" y="1212111"/>
            <a:ext cx="7501791" cy="230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Regular expressions</a:t>
            </a:r>
          </a:p>
          <a:p>
            <a:pPr>
              <a:buSzPct val="100000"/>
              <a:buChar char="•"/>
              <a:defRPr sz="2400"/>
            </a:pPr>
            <a:r>
              <a:t>  can express a wide range of patterns</a:t>
            </a:r>
          </a:p>
          <a:p>
            <a:pPr>
              <a:buSzPct val="100000"/>
              <a:buChar char="•"/>
              <a:defRPr sz="2400"/>
            </a:pPr>
            <a:r>
              <a:t>  can be matched efficiently </a:t>
            </a:r>
          </a:p>
          <a:p>
            <a:pPr>
              <a:buSzPct val="100000"/>
              <a:buChar char="•"/>
              <a:defRPr sz="2400"/>
            </a:pPr>
            <a:r>
              <a:t>  are employed in a wide variety of applications</a:t>
            </a:r>
          </a:p>
          <a:p>
            <a:pPr>
              <a:defRPr sz="2400"/>
            </a:pPr>
            <a:r>
              <a:t>    (e.g., in text editors, NER systems, normalization, </a:t>
            </a:r>
          </a:p>
          <a:p>
            <a:pPr>
              <a:defRPr sz="2400"/>
            </a:pPr>
            <a:r>
              <a:t>     UNIX grep tool etc.)</a:t>
            </a:r>
          </a:p>
        </p:txBody>
      </p:sp>
      <p:sp>
        <p:nvSpPr>
          <p:cNvPr id="1125" name="TextBox 4"/>
          <p:cNvSpPr txBox="1"/>
          <p:nvPr/>
        </p:nvSpPr>
        <p:spPr>
          <a:xfrm>
            <a:off x="292325" y="4189233"/>
            <a:ext cx="443727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Input:</a:t>
            </a:r>
          </a:p>
          <a:p>
            <a:pPr>
              <a:buSzPct val="100000"/>
              <a:buChar char="•"/>
              <a:defRPr sz="2400"/>
            </a:pPr>
            <a:r>
              <a:t> Manual design of the regex</a:t>
            </a:r>
          </a:p>
        </p:txBody>
      </p:sp>
      <p:sp>
        <p:nvSpPr>
          <p:cNvPr id="1126" name="TextBox 5"/>
          <p:cNvSpPr txBox="1"/>
          <p:nvPr/>
        </p:nvSpPr>
        <p:spPr>
          <a:xfrm>
            <a:off x="5028339" y="4203572"/>
            <a:ext cx="380385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Condition:</a:t>
            </a:r>
          </a:p>
          <a:p>
            <a:pPr>
              <a:buSzPct val="100000"/>
              <a:buChar char="•"/>
              <a:defRPr sz="2400"/>
            </a:pPr>
            <a:r>
              <a:t> Entities follow a pattern</a:t>
            </a:r>
          </a:p>
        </p:txBody>
      </p:sp>
      <p:sp>
        <p:nvSpPr>
          <p:cNvPr id="1127" name="Slide Number Placeholder 6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28" name="TextBox 7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Entity matching techniques</a:t>
            </a:r>
          </a:p>
        </p:txBody>
      </p:sp>
      <p:sp>
        <p:nvSpPr>
          <p:cNvPr id="1131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 marL="325754" indent="-325754" defTabSz="434340">
              <a:spcBef>
                <a:spcPts val="400"/>
              </a:spcBef>
              <a:defRPr sz="1900"/>
            </a:pPr>
            <a:r>
              <a:t>A last word for today on Entity Matching</a:t>
            </a:r>
          </a:p>
          <a:p>
            <a:pPr marL="325754" indent="-325754" defTabSz="434340">
              <a:spcBef>
                <a:spcPts val="400"/>
              </a:spcBef>
              <a:defRPr b="1" sz="1900"/>
            </a:pPr>
            <a:r>
              <a:t>Rule-based techniques</a:t>
            </a:r>
            <a:r>
              <a:rPr b="0"/>
              <a:t> are still heavily used heavily in (older) industrial applications</a:t>
            </a:r>
            <a:endParaRPr b="0"/>
          </a:p>
          <a:p>
            <a:pPr lvl="1" marL="705802" indent="-271462" defTabSz="434340">
              <a:spcBef>
                <a:spcPts val="400"/>
              </a:spcBef>
              <a:defRPr sz="1710"/>
            </a:pPr>
            <a:r>
              <a:t>The patterns sometimes don't capture an entity when they should</a:t>
            </a:r>
            <a:endParaRPr sz="2660"/>
          </a:p>
          <a:p>
            <a:pPr lvl="2" marL="1085850" indent="-217170" defTabSz="434340">
              <a:spcBef>
                <a:spcPts val="300"/>
              </a:spcBef>
              <a:defRPr sz="1330"/>
            </a:pPr>
            <a:r>
              <a:t>But the emphasis in industry is often on being right when you do match</a:t>
            </a:r>
            <a:endParaRPr sz="2280"/>
          </a:p>
          <a:p>
            <a:pPr lvl="2" marL="1085850" indent="-217170" defTabSz="434340">
              <a:spcBef>
                <a:spcPts val="300"/>
              </a:spcBef>
              <a:defRPr sz="1330"/>
            </a:pPr>
            <a:r>
              <a:t>Not matching at all is often considered better (in industry) when the match is doubtful</a:t>
            </a:r>
            <a:endParaRPr sz="2280"/>
          </a:p>
          <a:p>
            <a:pPr lvl="1" marL="705802" indent="-271462" defTabSz="434340">
              <a:spcBef>
                <a:spcPts val="400"/>
              </a:spcBef>
              <a:defRPr sz="1710"/>
            </a:pPr>
            <a:r>
              <a:t>With rule-based it is easy to understand what is happening</a:t>
            </a:r>
            <a:endParaRPr sz="2660"/>
          </a:p>
          <a:p>
            <a:pPr lvl="2" marL="1085850" indent="-217170" defTabSz="434340">
              <a:spcBef>
                <a:spcPts val="300"/>
              </a:spcBef>
              <a:defRPr sz="1330"/>
            </a:pPr>
            <a:r>
              <a:t>Easy to make changes so that a particular example is extracted correctly</a:t>
            </a:r>
            <a:endParaRPr sz="2280"/>
          </a:p>
          <a:p>
            <a:pPr marL="325754" indent="-325754" defTabSz="434340">
              <a:spcBef>
                <a:spcPts val="400"/>
              </a:spcBef>
              <a:defRPr sz="1900"/>
            </a:pPr>
            <a:r>
              <a:t>However, </a:t>
            </a:r>
            <a:r>
              <a:rPr b="1"/>
              <a:t>statistical techniques</a:t>
            </a:r>
            <a:r>
              <a:t> have recently become much more popular</a:t>
            </a:r>
          </a:p>
          <a:p>
            <a:pPr lvl="1" marL="705802" indent="-271462" defTabSz="434340">
              <a:spcBef>
                <a:spcPts val="400"/>
              </a:spcBef>
              <a:defRPr sz="1710"/>
            </a:pPr>
            <a:r>
              <a:t>E.g., Google</a:t>
            </a:r>
            <a:endParaRPr sz="2660"/>
          </a:p>
          <a:p>
            <a:pPr lvl="1" marL="705802" indent="-271462" defTabSz="434340">
              <a:spcBef>
                <a:spcPts val="400"/>
              </a:spcBef>
              <a:defRPr sz="1710"/>
            </a:pPr>
            <a:r>
              <a:t>Emphasis is much more on higher coverage and noisier input</a:t>
            </a:r>
            <a:endParaRPr sz="2660"/>
          </a:p>
          <a:p>
            <a:pPr lvl="1" marL="705802" indent="-271462" defTabSz="434340">
              <a:spcBef>
                <a:spcPts val="400"/>
              </a:spcBef>
              <a:defRPr sz="1710"/>
            </a:pPr>
            <a:r>
              <a:t>We will discuss both in this class</a:t>
            </a:r>
            <a:endParaRPr sz="2660"/>
          </a:p>
          <a:p>
            <a:pPr lvl="2" marL="1085850" indent="-217170" defTabSz="434340">
              <a:spcBef>
                <a:spcPts val="300"/>
              </a:spcBef>
              <a:defRPr sz="1330"/>
            </a:pPr>
            <a:r>
              <a:t>But with a stronger emphasis on statistical techniques and hybrid techniques (combining rules with statistics)</a:t>
            </a:r>
            <a:endParaRPr sz="2280"/>
          </a:p>
          <a:p>
            <a:pPr marL="325754" indent="-325754" defTabSz="434340">
              <a:spcBef>
                <a:spcPts val="500"/>
              </a:spcBef>
              <a:defRPr sz="2090"/>
            </a:pPr>
            <a:r>
              <a:t>Don't forget to read Sarawagi on rule-based NER!</a:t>
            </a:r>
          </a:p>
        </p:txBody>
      </p:sp>
      <p:sp>
        <p:nvSpPr>
          <p:cNvPr id="1132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5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Slide sources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Slides today were original and from a variety of sources (see bottom right of each slide)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I'd particularly like to mention Jimmy Lin, Maryland and Fabian Suchanek, Télécom ParisTech</a:t>
            </a:r>
          </a:p>
        </p:txBody>
      </p:sp>
      <p:sp>
        <p:nvSpPr>
          <p:cNvPr id="1136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9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Thank you for your attention!</a:t>
            </a:r>
          </a:p>
        </p:txBody>
      </p:sp>
      <p:sp>
        <p:nvSpPr>
          <p:cNvPr id="1140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IE Scenarios</a:t>
            </a:r>
          </a:p>
        </p:txBody>
      </p:sp>
      <p:sp>
        <p:nvSpPr>
          <p:cNvPr id="236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Traditional Information Extraction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This will be the main focus in the course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Which templates we want is predefined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example: </a:t>
            </a:r>
            <a:r>
              <a:rPr b="1"/>
              <a:t>disease outbreaks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Instance types are predefined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example: </a:t>
            </a:r>
            <a:r>
              <a:rPr b="1"/>
              <a:t>diseases, locations, dates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Relation types are predefined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example, outbreak: </a:t>
            </a:r>
            <a:r>
              <a:rPr b="1"/>
              <a:t>when, what, where</a:t>
            </a:r>
            <a:r>
              <a:t>?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Corpus is often clearly specified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our example: a </a:t>
            </a:r>
            <a:r>
              <a:rPr b="1"/>
              <a:t>newspaper corpus</a:t>
            </a:r>
            <a:r>
              <a:t> (e.g., the New York Times), with new articles appearing each day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However, there are other interesting scenarios...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Information Retrieval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Given an information need, find me documents that meet this need from a collection of documents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For instance: Google uses short queries representing an abstract information need to search the web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sz="1500"/>
            </a:pPr>
            <a:r>
              <a:t>Non-traditional IE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Two other interesting IE scenarios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Question answering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Structured summarization</a:t>
            </a:r>
          </a:p>
          <a:p>
            <a:pPr lvl="1" marL="742950" indent="-285750">
              <a:lnSpc>
                <a:spcPct val="80000"/>
              </a:lnSpc>
              <a:spcBef>
                <a:spcPts val="300"/>
              </a:spcBef>
              <a:defRPr sz="1300"/>
            </a:pPr>
            <a:r>
              <a:t>Open IE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IE without predefined templates!</a:t>
            </a:r>
          </a:p>
          <a:p>
            <a:pPr lvl="2" marL="1143000" indent="-228600">
              <a:lnSpc>
                <a:spcPct val="80000"/>
              </a:lnSpc>
              <a:spcBef>
                <a:spcPts val="200"/>
              </a:spcBef>
              <a:defRPr sz="1100"/>
            </a:pPr>
            <a:r>
              <a:t>Will cover this at the end of the semester</a:t>
            </a:r>
          </a:p>
        </p:txBody>
      </p:sp>
      <p:sp>
        <p:nvSpPr>
          <p:cNvPr id="237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3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4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7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NOT CURRENTLY USED</a:t>
            </a:r>
          </a:p>
        </p:txBody>
      </p:sp>
      <p:sp>
        <p:nvSpPr>
          <p:cNvPr id="1148" name="Slide Number Placeholder 3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Finite State Machines</a:t>
            </a:r>
          </a:p>
        </p:txBody>
      </p:sp>
      <p:sp>
        <p:nvSpPr>
          <p:cNvPr id="1151" name="TextBox 5"/>
          <p:cNvSpPr txBox="1"/>
          <p:nvPr/>
        </p:nvSpPr>
        <p:spPr>
          <a:xfrm>
            <a:off x="45720" y="930924"/>
            <a:ext cx="448608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Example (from previous slide):</a:t>
            </a:r>
          </a:p>
        </p:txBody>
      </p:sp>
      <p:sp>
        <p:nvSpPr>
          <p:cNvPr id="1152" name="Slide Number Placeholder 3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53" name="TextBox 52"/>
          <p:cNvSpPr txBox="1"/>
          <p:nvPr/>
        </p:nvSpPr>
        <p:spPr>
          <a:xfrm>
            <a:off x="208913" y="3305154"/>
            <a:ext cx="8697989" cy="303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Exercise:</a:t>
            </a:r>
          </a:p>
          <a:p>
            <a:pPr>
              <a:defRPr sz="2400">
                <a:solidFill>
                  <a:srgbClr val="0000FF"/>
                </a:solidFill>
              </a:defRPr>
            </a:pPr>
          </a:p>
          <a:p>
            <a:pPr>
              <a:defRPr i="1" sz="2400">
                <a:solidFill>
                  <a:srgbClr val="7030A0"/>
                </a:solidFill>
              </a:defRPr>
            </a:pPr>
            <a:r>
              <a:t>    Draw a FSM that can recognize comma-separated</a:t>
            </a:r>
          </a:p>
          <a:p>
            <a:pPr>
              <a:defRPr i="1" sz="2400">
                <a:solidFill>
                  <a:srgbClr val="7030A0"/>
                </a:solidFill>
              </a:defRPr>
            </a:pPr>
            <a:r>
              <a:t>    sequences of the words “Elvis” and “Lisa”:</a:t>
            </a:r>
          </a:p>
          <a:p>
            <a:pPr>
              <a:defRPr i="1" sz="2400">
                <a:solidFill>
                  <a:srgbClr val="7030A0"/>
                </a:solidFill>
              </a:defRPr>
            </a:pPr>
            <a:r>
              <a:t>        Elvis, Elvis, Elvis</a:t>
            </a:r>
          </a:p>
          <a:p>
            <a:pPr>
              <a:defRPr i="1" sz="2400">
                <a:solidFill>
                  <a:srgbClr val="7030A0"/>
                </a:solidFill>
              </a:defRPr>
            </a:pPr>
            <a:r>
              <a:t>        Lisa, Elvis, Lisa, Elvis</a:t>
            </a:r>
          </a:p>
          <a:p>
            <a:pPr>
              <a:defRPr i="1" sz="2400">
                <a:solidFill>
                  <a:srgbClr val="7030A0"/>
                </a:solidFill>
              </a:defRPr>
            </a:pPr>
            <a:r>
              <a:t>        Lisa, Lisa, Elvis</a:t>
            </a:r>
          </a:p>
          <a:p>
            <a:pPr>
              <a:defRPr i="1" sz="2400">
                <a:solidFill>
                  <a:srgbClr val="7030A0"/>
                </a:solidFill>
              </a:defRPr>
            </a:pPr>
            <a:r>
              <a:t>        …</a:t>
            </a:r>
          </a:p>
        </p:txBody>
      </p:sp>
      <p:sp>
        <p:nvSpPr>
          <p:cNvPr id="1154" name="TextBox 33"/>
          <p:cNvSpPr txBox="1"/>
          <p:nvPr/>
        </p:nvSpPr>
        <p:spPr>
          <a:xfrm>
            <a:off x="574074" y="1704810"/>
            <a:ext cx="194827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</a:t>
            </a:r>
          </a:p>
        </p:txBody>
      </p:sp>
      <p:sp>
        <p:nvSpPr>
          <p:cNvPr id="1155" name="Oval 34"/>
          <p:cNvSpPr/>
          <p:nvPr/>
        </p:nvSpPr>
        <p:spPr>
          <a:xfrm>
            <a:off x="3460010" y="1704810"/>
            <a:ext cx="593611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56" name="TextBox 35"/>
          <p:cNvSpPr txBox="1"/>
          <p:nvPr/>
        </p:nvSpPr>
        <p:spPr>
          <a:xfrm>
            <a:off x="3562994" y="1774781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157" name="Oval 36"/>
          <p:cNvSpPr/>
          <p:nvPr/>
        </p:nvSpPr>
        <p:spPr>
          <a:xfrm>
            <a:off x="5256789" y="1713962"/>
            <a:ext cx="593611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58" name="TextBox 37"/>
          <p:cNvSpPr txBox="1"/>
          <p:nvPr/>
        </p:nvSpPr>
        <p:spPr>
          <a:xfrm>
            <a:off x="5412940" y="1742513"/>
            <a:ext cx="335072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159" name="Oval 40"/>
          <p:cNvSpPr/>
          <p:nvPr/>
        </p:nvSpPr>
        <p:spPr>
          <a:xfrm>
            <a:off x="7055908" y="1713962"/>
            <a:ext cx="593611" cy="579843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60" name="TextBox 41"/>
          <p:cNvSpPr txBox="1"/>
          <p:nvPr/>
        </p:nvSpPr>
        <p:spPr>
          <a:xfrm>
            <a:off x="7169534" y="1753148"/>
            <a:ext cx="335072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161" name="Straight Arrow Connector 43"/>
          <p:cNvCxnSpPr>
            <a:stCxn id="1155" idx="0"/>
            <a:endCxn id="1157" idx="0"/>
          </p:cNvCxnSpPr>
          <p:nvPr/>
        </p:nvCxnSpPr>
        <p:spPr>
          <a:xfrm>
            <a:off x="3756815" y="1994731"/>
            <a:ext cx="1796780" cy="91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162" name="Straight Arrow Connector 44"/>
          <p:cNvCxnSpPr>
            <a:stCxn id="1157" idx="0"/>
            <a:endCxn id="1159" idx="0"/>
          </p:cNvCxnSpPr>
          <p:nvPr/>
        </p:nvCxnSpPr>
        <p:spPr>
          <a:xfrm>
            <a:off x="5553594" y="2003883"/>
            <a:ext cx="1799120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63" name="Elbow Connector 48"/>
          <p:cNvSpPr/>
          <p:nvPr/>
        </p:nvSpPr>
        <p:spPr>
          <a:xfrm rot="5400000">
            <a:off x="5397622" y="2154979"/>
            <a:ext cx="313518" cy="419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1164" name="TextBox 49"/>
          <p:cNvSpPr txBox="1"/>
          <p:nvPr/>
        </p:nvSpPr>
        <p:spPr>
          <a:xfrm>
            <a:off x="4444453" y="1584671"/>
            <a:ext cx="3123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165" name="TextBox 50"/>
          <p:cNvSpPr txBox="1"/>
          <p:nvPr/>
        </p:nvSpPr>
        <p:spPr>
          <a:xfrm>
            <a:off x="5436983" y="2493305"/>
            <a:ext cx="31205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66" name="TextBox 51"/>
          <p:cNvSpPr txBox="1"/>
          <p:nvPr/>
        </p:nvSpPr>
        <p:spPr>
          <a:xfrm>
            <a:off x="6335720" y="1567697"/>
            <a:ext cx="30133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167" name="TextBox 32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53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Non-Deterministic FSM</a:t>
            </a:r>
          </a:p>
        </p:txBody>
      </p:sp>
      <p:sp>
        <p:nvSpPr>
          <p:cNvPr id="1170" name="TextBox 5"/>
          <p:cNvSpPr txBox="1"/>
          <p:nvPr/>
        </p:nvSpPr>
        <p:spPr>
          <a:xfrm>
            <a:off x="44175" y="858505"/>
            <a:ext cx="876634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A </a:t>
            </a:r>
            <a:r>
              <a:rPr b="1"/>
              <a:t>non-deterministic FSM </a:t>
            </a:r>
            <a:r>
              <a:t>has a transition function that maps to a </a:t>
            </a:r>
            <a:r>
              <a:rPr>
                <a:solidFill>
                  <a:srgbClr val="FF0000"/>
                </a:solidFill>
              </a:rPr>
              <a:t>set of states</a:t>
            </a:r>
            <a:r>
              <a:t>. </a:t>
            </a:r>
          </a:p>
        </p:txBody>
      </p:sp>
      <p:sp>
        <p:nvSpPr>
          <p:cNvPr id="1171" name="Slide Number Placeholder 31"/>
          <p:cNvSpPr txBox="1"/>
          <p:nvPr>
            <p:ph type="sldNum" sz="quarter" idx="2"/>
          </p:nvPr>
        </p:nvSpPr>
        <p:spPr>
          <a:xfrm>
            <a:off x="8413740" y="6397944"/>
            <a:ext cx="273060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72" name="TextBox 33"/>
          <p:cNvSpPr txBox="1"/>
          <p:nvPr/>
        </p:nvSpPr>
        <p:spPr>
          <a:xfrm>
            <a:off x="47862" y="6356355"/>
            <a:ext cx="256918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Regex: </a:t>
            </a:r>
            <a:r>
              <a:rPr>
                <a:solidFill>
                  <a:srgbClr val="FF0000"/>
                </a:solidFill>
              </a:rPr>
              <a:t>ab*c|ab</a:t>
            </a:r>
          </a:p>
        </p:txBody>
      </p:sp>
      <p:sp>
        <p:nvSpPr>
          <p:cNvPr id="1173" name="Oval 34"/>
          <p:cNvSpPr/>
          <p:nvPr/>
        </p:nvSpPr>
        <p:spPr>
          <a:xfrm>
            <a:off x="1422899" y="5029753"/>
            <a:ext cx="593610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74" name="TextBox 35"/>
          <p:cNvSpPr txBox="1"/>
          <p:nvPr/>
        </p:nvSpPr>
        <p:spPr>
          <a:xfrm>
            <a:off x="1579048" y="5195420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0</a:t>
            </a:r>
          </a:p>
        </p:txBody>
      </p:sp>
      <p:sp>
        <p:nvSpPr>
          <p:cNvPr id="1175" name="Oval 36"/>
          <p:cNvSpPr/>
          <p:nvPr/>
        </p:nvSpPr>
        <p:spPr>
          <a:xfrm>
            <a:off x="3219679" y="5038904"/>
            <a:ext cx="593611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76" name="TextBox 37"/>
          <p:cNvSpPr txBox="1"/>
          <p:nvPr/>
        </p:nvSpPr>
        <p:spPr>
          <a:xfrm>
            <a:off x="3375829" y="5163153"/>
            <a:ext cx="335072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177" name="Oval 40"/>
          <p:cNvSpPr/>
          <p:nvPr/>
        </p:nvSpPr>
        <p:spPr>
          <a:xfrm>
            <a:off x="5018804" y="5038904"/>
            <a:ext cx="593611" cy="579843"/>
          </a:xfrm>
          <a:prstGeom prst="ellipse">
            <a:avLst/>
          </a:prstGeom>
          <a:ln w="12700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78" name="TextBox 41"/>
          <p:cNvSpPr txBox="1"/>
          <p:nvPr/>
        </p:nvSpPr>
        <p:spPr>
          <a:xfrm>
            <a:off x="5174954" y="5163153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3</a:t>
            </a:r>
          </a:p>
        </p:txBody>
      </p:sp>
      <p:cxnSp>
        <p:nvCxnSpPr>
          <p:cNvPr id="1179" name="Straight Arrow Connector 43"/>
          <p:cNvCxnSpPr>
            <a:stCxn id="1173" idx="0"/>
            <a:endCxn id="1175" idx="0"/>
          </p:cNvCxnSpPr>
          <p:nvPr/>
        </p:nvCxnSpPr>
        <p:spPr>
          <a:xfrm>
            <a:off x="1719704" y="5319674"/>
            <a:ext cx="1796781" cy="91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cxnSp>
        <p:nvCxnSpPr>
          <p:cNvPr id="1180" name="Straight Arrow Connector 44"/>
          <p:cNvCxnSpPr>
            <a:stCxn id="1175" idx="0"/>
            <a:endCxn id="1177" idx="0"/>
          </p:cNvCxnSpPr>
          <p:nvPr/>
        </p:nvCxnSpPr>
        <p:spPr>
          <a:xfrm>
            <a:off x="3516484" y="5328825"/>
            <a:ext cx="179912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81" name="Elbow Connector 48"/>
          <p:cNvSpPr/>
          <p:nvPr/>
        </p:nvSpPr>
        <p:spPr>
          <a:xfrm rot="5400000">
            <a:off x="3360515" y="5479920"/>
            <a:ext cx="313517" cy="419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09" y="21600"/>
                </a:lnTo>
              </a:path>
            </a:pathLst>
          </a:cu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1182" name="TextBox 49"/>
          <p:cNvSpPr txBox="1"/>
          <p:nvPr/>
        </p:nvSpPr>
        <p:spPr>
          <a:xfrm>
            <a:off x="2407341" y="4941515"/>
            <a:ext cx="31235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1183" name="TextBox 50"/>
          <p:cNvSpPr txBox="1"/>
          <p:nvPr/>
        </p:nvSpPr>
        <p:spPr>
          <a:xfrm>
            <a:off x="3388041" y="5803422"/>
            <a:ext cx="31205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84" name="TextBox 51"/>
          <p:cNvSpPr txBox="1"/>
          <p:nvPr/>
        </p:nvSpPr>
        <p:spPr>
          <a:xfrm>
            <a:off x="4298608" y="4892638"/>
            <a:ext cx="94668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c</a:t>
            </a:r>
          </a:p>
        </p:txBody>
      </p:sp>
      <p:sp>
        <p:nvSpPr>
          <p:cNvPr id="1185" name="TextBox 52"/>
          <p:cNvSpPr txBox="1"/>
          <p:nvPr/>
        </p:nvSpPr>
        <p:spPr>
          <a:xfrm>
            <a:off x="6383800" y="4859618"/>
            <a:ext cx="2247563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Sample inputs: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abbbc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ab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abc</a:t>
            </a:r>
          </a:p>
          <a:p>
            <a:pPr>
              <a:defRPr sz="2400">
                <a:solidFill>
                  <a:srgbClr val="0000FF"/>
                </a:solidFill>
              </a:defRPr>
            </a:pPr>
            <a:r>
              <a:t>elvis</a:t>
            </a:r>
          </a:p>
        </p:txBody>
      </p:sp>
      <p:sp>
        <p:nvSpPr>
          <p:cNvPr id="1186" name="TextBox 19"/>
          <p:cNvSpPr txBox="1"/>
          <p:nvPr/>
        </p:nvSpPr>
        <p:spPr>
          <a:xfrm>
            <a:off x="44175" y="1918572"/>
            <a:ext cx="6547060" cy="241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A FSM </a:t>
            </a:r>
            <a:r>
              <a:rPr b="1"/>
              <a:t>accepts</a:t>
            </a:r>
            <a:r>
              <a:t> an input string, if there exists </a:t>
            </a:r>
          </a:p>
          <a:p>
            <a:pPr>
              <a:defRPr sz="2400"/>
            </a:pPr>
            <a:r>
              <a:t>a sequence of states, such that</a:t>
            </a:r>
          </a:p>
          <a:p>
            <a:pPr>
              <a:buSzPct val="100000"/>
              <a:buChar char="•"/>
              <a:defRPr sz="2400"/>
            </a:pPr>
            <a:r>
              <a:t>  it starts with the start state</a:t>
            </a:r>
          </a:p>
          <a:p>
            <a:pPr>
              <a:buSzPct val="100000"/>
              <a:buChar char="•"/>
              <a:defRPr sz="2400"/>
            </a:pPr>
            <a:r>
              <a:t>  it ends with an accepting state </a:t>
            </a:r>
          </a:p>
          <a:p>
            <a:pPr>
              <a:buSzPct val="100000"/>
              <a:buChar char="•"/>
              <a:defRPr sz="2400"/>
            </a:pPr>
            <a:r>
              <a:t>  the i-th state, s</a:t>
            </a:r>
            <a:r>
              <a:rPr baseline="-25000"/>
              <a:t>i</a:t>
            </a:r>
            <a:r>
              <a:t>, is followed by a state </a:t>
            </a:r>
          </a:p>
          <a:p>
            <a:pPr>
              <a:defRPr sz="2400"/>
            </a:pPr>
            <a:r>
              <a:t>    in the set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δ</a:t>
            </a:r>
            <a:r>
              <a:t>(s</a:t>
            </a:r>
            <a:r>
              <a:rPr baseline="-25000"/>
              <a:t>i</a:t>
            </a:r>
            <a:r>
              <a:t>,input.charAt(i))</a:t>
            </a:r>
          </a:p>
        </p:txBody>
      </p:sp>
      <p:sp>
        <p:nvSpPr>
          <p:cNvPr id="1187" name="Oval 20"/>
          <p:cNvSpPr/>
          <p:nvPr/>
        </p:nvSpPr>
        <p:spPr>
          <a:xfrm>
            <a:off x="3219679" y="6236561"/>
            <a:ext cx="593611" cy="579843"/>
          </a:xfrm>
          <a:prstGeom prst="ellipse">
            <a:avLst/>
          </a:prstGeom>
          <a:ln w="57150">
            <a:solidFill>
              <a:srgbClr val="0000FF"/>
            </a:solidFill>
          </a:ln>
        </p:spPr>
        <p:txBody>
          <a:bodyPr lIns="45719" rIns="45719" anchor="ctr"/>
          <a:lstStyle/>
          <a:p>
            <a:pPr algn="ctr">
              <a:defRPr sz="2400"/>
            </a:pPr>
          </a:p>
        </p:txBody>
      </p:sp>
      <p:sp>
        <p:nvSpPr>
          <p:cNvPr id="1188" name="TextBox 21"/>
          <p:cNvSpPr txBox="1"/>
          <p:nvPr/>
        </p:nvSpPr>
        <p:spPr>
          <a:xfrm>
            <a:off x="3388041" y="6341817"/>
            <a:ext cx="335073" cy="517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s</a:t>
            </a:r>
            <a:r>
              <a:rPr baseline="-25000"/>
              <a:t>4</a:t>
            </a:r>
          </a:p>
        </p:txBody>
      </p:sp>
      <p:cxnSp>
        <p:nvCxnSpPr>
          <p:cNvPr id="1189" name="Straight Arrow Connector 22"/>
          <p:cNvCxnSpPr>
            <a:stCxn id="1173" idx="0"/>
            <a:endCxn id="1187" idx="0"/>
          </p:cNvCxnSpPr>
          <p:nvPr/>
        </p:nvCxnSpPr>
        <p:spPr>
          <a:xfrm>
            <a:off x="1719704" y="5319674"/>
            <a:ext cx="1796781" cy="12068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90" name="TextBox 25"/>
          <p:cNvSpPr txBox="1"/>
          <p:nvPr/>
        </p:nvSpPr>
        <p:spPr>
          <a:xfrm>
            <a:off x="2407345" y="5618757"/>
            <a:ext cx="61421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a    </a:t>
            </a:r>
          </a:p>
        </p:txBody>
      </p:sp>
      <p:cxnSp>
        <p:nvCxnSpPr>
          <p:cNvPr id="1191" name="Straight Arrow Connector 26"/>
          <p:cNvCxnSpPr>
            <a:stCxn id="1187" idx="0"/>
            <a:endCxn id="1177" idx="0"/>
          </p:cNvCxnSpPr>
          <p:nvPr/>
        </p:nvCxnSpPr>
        <p:spPr>
          <a:xfrm flipV="1">
            <a:off x="3516484" y="5328825"/>
            <a:ext cx="1799126" cy="11976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</p:cxnSp>
      <p:sp>
        <p:nvSpPr>
          <p:cNvPr id="1192" name="TextBox 29"/>
          <p:cNvSpPr txBox="1"/>
          <p:nvPr/>
        </p:nvSpPr>
        <p:spPr>
          <a:xfrm>
            <a:off x="4136826" y="5803422"/>
            <a:ext cx="946689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1193" name="TextBox 27"/>
          <p:cNvSpPr txBox="1"/>
          <p:nvPr/>
        </p:nvSpPr>
        <p:spPr>
          <a:xfrm>
            <a:off x="7615250" y="6617061"/>
            <a:ext cx="1393160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1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Slide from Suchanek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83" grpId="3"/>
      <p:bldP build="whole" bldLvl="1" animBg="1" rev="0" advAuto="0" spid="1189" grpId="15"/>
      <p:bldP build="whole" bldLvl="1" animBg="1" rev="0" advAuto="0" spid="1190" grpId="19"/>
      <p:bldP build="whole" bldLvl="1" animBg="1" rev="0" advAuto="0" spid="1188" grpId="16"/>
      <p:bldP build="whole" bldLvl="1" animBg="1" rev="0" advAuto="0" spid="1184" grpId="9"/>
      <p:bldP build="whole" bldLvl="1" animBg="1" rev="0" advAuto="0" spid="1187" grpId="17"/>
      <p:bldP build="whole" bldLvl="1" animBg="1" rev="0" advAuto="0" spid="1179" grpId="4"/>
      <p:bldP build="whole" bldLvl="1" animBg="1" rev="0" advAuto="0" spid="1181" grpId="5"/>
      <p:bldP build="whole" bldLvl="1" animBg="1" rev="0" advAuto="0" spid="1178" grpId="6"/>
      <p:bldP build="whole" bldLvl="1" animBg="1" rev="0" advAuto="0" spid="1185" grpId="20"/>
      <p:bldP build="whole" bldLvl="1" animBg="1" rev="0" advAuto="0" spid="1180" grpId="2"/>
      <p:bldP build="whole" bldLvl="1" animBg="1" rev="0" advAuto="0" spid="1182" grpId="18"/>
      <p:bldP build="whole" bldLvl="1" animBg="1" rev="0" advAuto="0" spid="1177" grpId="13"/>
      <p:bldP build="whole" bldLvl="1" animBg="1" rev="0" advAuto="0" spid="1176" grpId="11"/>
      <p:bldP build="whole" bldLvl="1" animBg="1" rev="0" advAuto="0" spid="1172" grpId="1"/>
      <p:bldP build="whole" bldLvl="1" animBg="1" rev="0" advAuto="0" spid="1175" grpId="10"/>
      <p:bldP build="whole" bldLvl="1" animBg="1" rev="0" advAuto="0" spid="1174" grpId="12"/>
      <p:bldP build="whole" bldLvl="1" animBg="1" rev="0" advAuto="0" spid="1192" grpId="8"/>
      <p:bldP build="whole" bldLvl="1" animBg="1" rev="0" advAuto="0" spid="1191" grpId="7"/>
      <p:bldP build="whole" bldLvl="1" animBg="1" rev="0" advAuto="0" spid="1173" grpId="1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Outline</a:t>
            </a:r>
          </a:p>
        </p:txBody>
      </p:sp>
      <p:sp>
        <p:nvSpPr>
          <p:cNvPr id="240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Information Retrieval (IR) vs. Information Extraction (IE)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Traditional IR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Web IR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IE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Non-traditional IE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Question Answering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Structured Summarization</a:t>
            </a:r>
          </a:p>
        </p:txBody>
      </p:sp>
      <p:sp>
        <p:nvSpPr>
          <p:cNvPr id="241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tle 1"/>
          <p:cNvSpPr txBox="1"/>
          <p:nvPr>
            <p:ph type="title"/>
          </p:nvPr>
        </p:nvSpPr>
        <p:spPr>
          <a:xfrm>
            <a:off x="457200" y="4"/>
            <a:ext cx="8229600" cy="923595"/>
          </a:xfrm>
          <a:prstGeom prst="rect">
            <a:avLst/>
          </a:prstGeom>
        </p:spPr>
        <p:txBody>
          <a:bodyPr/>
          <a:lstStyle/>
          <a:p>
            <a:pPr/>
            <a:r>
              <a:t>Information Retrieval</a:t>
            </a:r>
          </a:p>
        </p:txBody>
      </p:sp>
      <p:sp>
        <p:nvSpPr>
          <p:cNvPr id="244" name="Content Placeholder 2"/>
          <p:cNvSpPr txBox="1"/>
          <p:nvPr>
            <p:ph type="body" idx="1"/>
          </p:nvPr>
        </p:nvSpPr>
        <p:spPr>
          <a:xfrm>
            <a:off x="457200" y="1192980"/>
            <a:ext cx="8229600" cy="4964315"/>
          </a:xfrm>
          <a:prstGeom prst="rect">
            <a:avLst/>
          </a:prstGeom>
        </p:spPr>
        <p:txBody>
          <a:bodyPr/>
          <a:lstStyle/>
          <a:p>
            <a:pPr/>
            <a:r>
              <a:t>Traditional Information Retrieval (IR)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User has an "information need"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User formulates query to retrieval system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Query is used to return matching documents</a:t>
            </a:r>
          </a:p>
        </p:txBody>
      </p:sp>
      <p:sp>
        <p:nvSpPr>
          <p:cNvPr id="245" name="Slide Number Placeholder 3"/>
          <p:cNvSpPr txBox="1"/>
          <p:nvPr>
            <p:ph type="sldNum" sz="quarter" idx="2"/>
          </p:nvPr>
        </p:nvSpPr>
        <p:spPr>
          <a:xfrm>
            <a:off x="8498200" y="6397944"/>
            <a:ext cx="188601" cy="2819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