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ACB"/>
          </a:solidFill>
        </a:fill>
      </a:tcStyle>
    </a:wholeTbl>
    <a:band2H>
      <a:tcTxStyle b="def" i="def"/>
      <a:tcStyle>
        <a:tcBdr/>
        <a:fill>
          <a:solidFill>
            <a:srgbClr val="F0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ACB"/>
          </a:solidFill>
        </a:fill>
      </a:tcStyle>
    </a:wholeTbl>
    <a:band2H>
      <a:tcTxStyle b="def" i="def"/>
      <a:tcStyle>
        <a:tcBdr/>
        <a:fill>
          <a:solidFill>
            <a:srgbClr val="F0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0E8"/>
          </a:solidFill>
        </a:fill>
      </a:tcStyle>
    </a:wholeTbl>
    <a:band2H>
      <a:tcTxStyle b="def" i="def"/>
      <a:tcStyle>
        <a:tcBdr/>
        <a:fill>
          <a:solidFill>
            <a:srgbClr val="F3E9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9CA"/>
          </a:solidFill>
        </a:fill>
      </a:tcStyle>
    </a:wholeTbl>
    <a:band2H>
      <a:tcTxStyle b="def" i="def"/>
      <a:tcStyle>
        <a:tcBdr/>
        <a:fill>
          <a:solidFill>
            <a:srgbClr val="FFED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05" name="Shape 305"/>
          <p:cNvSpPr/>
          <p:nvPr>
            <p:ph type="sldImg"/>
          </p:nvPr>
        </p:nvSpPr>
        <p:spPr>
          <a:xfrm>
            <a:off x="1143000" y="685800"/>
            <a:ext cx="4572000" cy="3429000"/>
          </a:xfrm>
          <a:prstGeom prst="rect">
            <a:avLst/>
          </a:prstGeom>
        </p:spPr>
        <p:txBody>
          <a:bodyPr/>
          <a:lstStyle/>
          <a:p>
            <a:pPr/>
          </a:p>
        </p:txBody>
      </p:sp>
      <p:sp>
        <p:nvSpPr>
          <p:cNvPr id="306" name="Shape 3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4572000" y="438150"/>
            <a:ext cx="3890965" cy="1371600"/>
          </a:xfrm>
          <a:prstGeom prst="rect">
            <a:avLst/>
          </a:prstGeom>
        </p:spPr>
        <p:txBody>
          <a:bodyPr/>
          <a:lstStyle>
            <a:lvl1pPr algn="ctr"/>
          </a:lstStyle>
          <a:p>
            <a:pPr/>
            <a:r>
              <a:t>Title Text</a:t>
            </a:r>
          </a:p>
        </p:txBody>
      </p:sp>
      <p:sp>
        <p:nvSpPr>
          <p:cNvPr id="12" name="Body Level One…"/>
          <p:cNvSpPr txBox="1"/>
          <p:nvPr>
            <p:ph type="body" sz="quarter" idx="1"/>
          </p:nvPr>
        </p:nvSpPr>
        <p:spPr>
          <a:xfrm>
            <a:off x="4572000" y="2876550"/>
            <a:ext cx="3886200" cy="1676400"/>
          </a:xfrm>
          <a:prstGeom prst="rect">
            <a:avLst/>
          </a:prstGeom>
        </p:spPr>
        <p:txBody>
          <a:bodyPr/>
          <a:lstStyle>
            <a:lvl1pPr marL="0" indent="0" algn="ctr">
              <a:spcBef>
                <a:spcPts val="900"/>
              </a:spcBef>
              <a:buClrTx/>
              <a:buSzTx/>
              <a:buFontTx/>
              <a:buNone/>
            </a:lvl1pPr>
            <a:lvl2pPr algn="ctr">
              <a:spcBef>
                <a:spcPts val="900"/>
              </a:spcBef>
              <a:buClrTx/>
              <a:buFontTx/>
            </a:lvl2pPr>
            <a:lvl3pPr algn="ctr">
              <a:spcBef>
                <a:spcPts val="900"/>
              </a:spcBef>
              <a:buClrTx/>
              <a:buFontTx/>
            </a:lvl3pPr>
            <a:lvl4pPr algn="ctr">
              <a:spcBef>
                <a:spcPts val="900"/>
              </a:spcBef>
              <a:buClrTx/>
              <a:buFontTx/>
            </a:lvl4pPr>
            <a:lvl5pPr algn="ctr">
              <a:spcBef>
                <a:spcPts val="900"/>
              </a:spcBef>
              <a:buClrTx/>
              <a:buFontTx/>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4572000" y="4767452"/>
            <a:ext cx="284369" cy="280798"/>
          </a:xfrm>
          <a:prstGeom prst="rect">
            <a:avLst/>
          </a:prstGeom>
        </p:spPr>
        <p:txBody>
          <a:bodyPr anchor="b"/>
          <a:lstStyle>
            <a:lvl1pPr>
              <a:defRPr>
                <a:solidFill>
                  <a:srgbClr val="E7D19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over Text">
    <p:spTree>
      <p:nvGrpSpPr>
        <p:cNvPr id="1" name=""/>
        <p:cNvGrpSpPr/>
        <p:nvPr/>
      </p:nvGrpSpPr>
      <p:grpSpPr>
        <a:xfrm>
          <a:off x="0" y="0"/>
          <a:ext cx="0" cy="0"/>
          <a:chOff x="0" y="0"/>
          <a:chExt cx="0" cy="0"/>
        </a:xfrm>
      </p:grpSpPr>
      <p:sp>
        <p:nvSpPr>
          <p:cNvPr id="92" name="Title Text"/>
          <p:cNvSpPr txBox="1"/>
          <p:nvPr>
            <p:ph type="title"/>
          </p:nvPr>
        </p:nvSpPr>
        <p:spPr>
          <a:xfrm>
            <a:off x="1371600" y="285750"/>
            <a:ext cx="7543800" cy="742950"/>
          </a:xfrm>
          <a:prstGeom prst="rect">
            <a:avLst/>
          </a:prstGeom>
        </p:spPr>
        <p:txBody>
          <a:bodyPr/>
          <a:lstStyle/>
          <a:p>
            <a:pPr/>
            <a:r>
              <a:t>Title Text</a:t>
            </a:r>
          </a:p>
        </p:txBody>
      </p:sp>
      <p:sp>
        <p:nvSpPr>
          <p:cNvPr id="93" name="Body Level One…"/>
          <p:cNvSpPr txBox="1"/>
          <p:nvPr>
            <p:ph type="body" sz="half" idx="1"/>
          </p:nvPr>
        </p:nvSpPr>
        <p:spPr>
          <a:xfrm>
            <a:off x="304800" y="1314452"/>
            <a:ext cx="7772400" cy="162877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Text Placeholder 3"/>
          <p:cNvSpPr/>
          <p:nvPr>
            <p:ph type="body" sz="half" idx="21"/>
          </p:nvPr>
        </p:nvSpPr>
        <p:spPr>
          <a:xfrm>
            <a:off x="304800" y="3057525"/>
            <a:ext cx="7772400" cy="1628777"/>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Narrow Content">
    <p:spTree>
      <p:nvGrpSpPr>
        <p:cNvPr id="1" name=""/>
        <p:cNvGrpSpPr/>
        <p:nvPr/>
      </p:nvGrpSpPr>
      <p:grpSpPr>
        <a:xfrm>
          <a:off x="0" y="0"/>
          <a:ext cx="0" cy="0"/>
          <a:chOff x="0" y="0"/>
          <a:chExt cx="0" cy="0"/>
        </a:xfrm>
      </p:grpSpPr>
      <p:sp>
        <p:nvSpPr>
          <p:cNvPr id="102" name="Title Text"/>
          <p:cNvSpPr txBox="1"/>
          <p:nvPr>
            <p:ph type="title"/>
          </p:nvPr>
        </p:nvSpPr>
        <p:spPr>
          <a:prstGeom prst="rect">
            <a:avLst/>
          </a:prstGeom>
        </p:spPr>
        <p:txBody>
          <a:bodyPr/>
          <a:lstStyle/>
          <a:p>
            <a:pPr/>
            <a:r>
              <a:t>Title Text</a:t>
            </a:r>
          </a:p>
        </p:txBody>
      </p:sp>
      <p:sp>
        <p:nvSpPr>
          <p:cNvPr id="103" name="Body Level One…"/>
          <p:cNvSpPr txBox="1"/>
          <p:nvPr>
            <p:ph type="body" idx="1"/>
          </p:nvPr>
        </p:nvSpPr>
        <p:spPr>
          <a:xfrm>
            <a:off x="304800" y="1352550"/>
            <a:ext cx="6858000" cy="33337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letely Blank">
    <p:spTree>
      <p:nvGrpSpPr>
        <p:cNvPr id="1" name=""/>
        <p:cNvGrpSpPr/>
        <p:nvPr/>
      </p:nvGrpSpPr>
      <p:grpSpPr>
        <a:xfrm>
          <a:off x="0" y="0"/>
          <a:ext cx="0" cy="0"/>
          <a:chOff x="0" y="0"/>
          <a:chExt cx="0" cy="0"/>
        </a:xfrm>
      </p:grpSpPr>
      <p:sp>
        <p:nvSpPr>
          <p:cNvPr id="111" name="Slide Number"/>
          <p:cNvSpPr txBox="1"/>
          <p:nvPr>
            <p:ph type="sldNum" sz="quarter" idx="2"/>
          </p:nvPr>
        </p:nvSpPr>
        <p:spPr>
          <a:xfrm>
            <a:off x="6553200" y="4767262"/>
            <a:ext cx="284369" cy="28079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8" name="Title Text"/>
          <p:cNvSpPr txBox="1"/>
          <p:nvPr>
            <p:ph type="title"/>
          </p:nvPr>
        </p:nvSpPr>
        <p:spPr>
          <a:xfrm>
            <a:off x="685800" y="1597819"/>
            <a:ext cx="7772400" cy="1102521"/>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19" name="Body Level One…"/>
          <p:cNvSpPr txBox="1"/>
          <p:nvPr>
            <p:ph type="body" sz="quarter" idx="1"/>
          </p:nvPr>
        </p:nvSpPr>
        <p:spPr>
          <a:xfrm>
            <a:off x="1371600" y="2914650"/>
            <a:ext cx="6400800" cy="1314450"/>
          </a:xfrm>
          <a:prstGeom prst="rect">
            <a:avLst/>
          </a:prstGeom>
        </p:spPr>
        <p:txBody>
          <a:bodyPr/>
          <a:lstStyle>
            <a:lvl1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1pPr>
            <a:lvl2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2pPr>
            <a:lvl3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3pPr>
            <a:lvl4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4pPr>
            <a:lvl5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27"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28" name="Body Level One…"/>
          <p:cNvSpPr txBox="1"/>
          <p:nvPr>
            <p:ph type="body" idx="1"/>
          </p:nvPr>
        </p:nvSpPr>
        <p:spPr>
          <a:xfrm>
            <a:off x="457200" y="894732"/>
            <a:ext cx="8229600" cy="3723236"/>
          </a:xfrm>
          <a:prstGeom prst="rect">
            <a:avLst/>
          </a:prstGeom>
        </p:spPr>
        <p:txBody>
          <a:bodyPr/>
          <a:lstStyle>
            <a:lvl1pPr defTabSz="457200">
              <a:spcBef>
                <a:spcPts val="700"/>
              </a:spcBef>
              <a:buClrTx/>
              <a:buFont typeface="Arial"/>
              <a:defRPr sz="3200">
                <a:latin typeface="Century Gothic"/>
                <a:ea typeface="Century Gothic"/>
                <a:cs typeface="Century Gothic"/>
                <a:sym typeface="Century Gothic"/>
              </a:defRPr>
            </a:lvl1pPr>
            <a:lvl2pPr marL="783771" indent="-326571" defTabSz="457200">
              <a:spcBef>
                <a:spcPts val="700"/>
              </a:spcBef>
              <a:buClrTx/>
              <a:buFont typeface="Arial"/>
              <a:defRPr sz="3200">
                <a:latin typeface="Century Gothic"/>
                <a:ea typeface="Century Gothic"/>
                <a:cs typeface="Century Gothic"/>
                <a:sym typeface="Century Gothic"/>
              </a:defRPr>
            </a:lvl2pPr>
            <a:lvl3pPr marL="1219200" indent="-304800" defTabSz="457200">
              <a:spcBef>
                <a:spcPts val="700"/>
              </a:spcBef>
              <a:buClrTx/>
              <a:buFont typeface="Arial"/>
              <a:defRPr sz="3200">
                <a:latin typeface="Century Gothic"/>
                <a:ea typeface="Century Gothic"/>
                <a:cs typeface="Century Gothic"/>
                <a:sym typeface="Century Gothic"/>
              </a:defRPr>
            </a:lvl3pPr>
            <a:lvl4pPr marL="1737360" indent="-365760" defTabSz="457200">
              <a:spcBef>
                <a:spcPts val="700"/>
              </a:spcBef>
              <a:buClrTx/>
              <a:buFont typeface="Arial"/>
              <a:defRPr sz="3200">
                <a:latin typeface="Century Gothic"/>
                <a:ea typeface="Century Gothic"/>
                <a:cs typeface="Century Gothic"/>
                <a:sym typeface="Century Gothic"/>
              </a:defRPr>
            </a:lvl4pPr>
            <a:lvl5pPr marL="2194560" indent="-365760" defTabSz="457200">
              <a:spcBef>
                <a:spcPts val="700"/>
              </a:spcBef>
              <a:buClrTx/>
              <a:buFont typeface="Arial"/>
              <a:defRPr sz="32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36" name="Title Text"/>
          <p:cNvSpPr txBox="1"/>
          <p:nvPr>
            <p:ph type="title"/>
          </p:nvPr>
        </p:nvSpPr>
        <p:spPr>
          <a:xfrm>
            <a:off x="722312" y="3305176"/>
            <a:ext cx="7772401" cy="1021558"/>
          </a:xfrm>
          <a:prstGeom prst="rect">
            <a:avLst/>
          </a:prstGeom>
        </p:spPr>
        <p:txBody>
          <a:bodyPr anchor="t"/>
          <a:lstStyle>
            <a:lvl1pPr defTabSz="457200">
              <a:defRPr cap="all" sz="4000">
                <a:latin typeface="Century Gothic"/>
                <a:ea typeface="Century Gothic"/>
                <a:cs typeface="Century Gothic"/>
                <a:sym typeface="Century Gothic"/>
              </a:defRPr>
            </a:lvl1pPr>
          </a:lstStyle>
          <a:p>
            <a:pPr/>
            <a:r>
              <a:t>Title Text</a:t>
            </a:r>
          </a:p>
        </p:txBody>
      </p:sp>
      <p:sp>
        <p:nvSpPr>
          <p:cNvPr id="137" name="Body Level One…"/>
          <p:cNvSpPr txBox="1"/>
          <p:nvPr>
            <p:ph type="body" sz="quarter" idx="1"/>
          </p:nvPr>
        </p:nvSpPr>
        <p:spPr>
          <a:xfrm>
            <a:off x="722312" y="2180033"/>
            <a:ext cx="7772401" cy="1125142"/>
          </a:xfrm>
          <a:prstGeom prst="rect">
            <a:avLst/>
          </a:prstGeom>
        </p:spPr>
        <p:txBody>
          <a:bodyPr anchor="b"/>
          <a:lstStyle>
            <a:lvl1pPr marL="0" indent="0" defTabSz="457200">
              <a:spcBef>
                <a:spcPts val="400"/>
              </a:spcBef>
              <a:buClrTx/>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ClrTx/>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ClrTx/>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ClrTx/>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ClrTx/>
              <a:buSzTx/>
              <a:buFontTx/>
              <a:buNone/>
              <a:defRPr sz="2000">
                <a:solidFill>
                  <a:srgbClr val="888888"/>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45"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46" name="Body Level One…"/>
          <p:cNvSpPr txBox="1"/>
          <p:nvPr>
            <p:ph type="body" sz="half" idx="1"/>
          </p:nvPr>
        </p:nvSpPr>
        <p:spPr>
          <a:xfrm>
            <a:off x="457200" y="1200150"/>
            <a:ext cx="4038600" cy="3394474"/>
          </a:xfrm>
          <a:prstGeom prst="rect">
            <a:avLst/>
          </a:prstGeom>
        </p:spPr>
        <p:txBody>
          <a:bodyPr/>
          <a:lstStyle>
            <a:lvl1pPr defTabSz="457200">
              <a:spcBef>
                <a:spcPts val="600"/>
              </a:spcBef>
              <a:buClrTx/>
              <a:buFont typeface="Arial"/>
              <a:defRPr sz="2800">
                <a:latin typeface="Century Gothic"/>
                <a:ea typeface="Century Gothic"/>
                <a:cs typeface="Century Gothic"/>
                <a:sym typeface="Century Gothic"/>
              </a:defRPr>
            </a:lvl1pPr>
            <a:lvl2pPr marL="790575" indent="-333375" defTabSz="457200">
              <a:spcBef>
                <a:spcPts val="600"/>
              </a:spcBef>
              <a:buClrTx/>
              <a:buFont typeface="Arial"/>
              <a:defRPr sz="2800">
                <a:latin typeface="Century Gothic"/>
                <a:ea typeface="Century Gothic"/>
                <a:cs typeface="Century Gothic"/>
                <a:sym typeface="Century Gothic"/>
              </a:defRPr>
            </a:lvl2pPr>
            <a:lvl3pPr marL="1234438" indent="-320038" defTabSz="457200">
              <a:spcBef>
                <a:spcPts val="600"/>
              </a:spcBef>
              <a:buClrTx/>
              <a:buFont typeface="Arial"/>
              <a:defRPr sz="2800">
                <a:latin typeface="Century Gothic"/>
                <a:ea typeface="Century Gothic"/>
                <a:cs typeface="Century Gothic"/>
                <a:sym typeface="Century Gothic"/>
              </a:defRPr>
            </a:lvl3pPr>
            <a:lvl4pPr marL="1727200" indent="-355600" defTabSz="457200">
              <a:spcBef>
                <a:spcPts val="600"/>
              </a:spcBef>
              <a:buClrTx/>
              <a:buFont typeface="Arial"/>
              <a:defRPr sz="2800">
                <a:latin typeface="Century Gothic"/>
                <a:ea typeface="Century Gothic"/>
                <a:cs typeface="Century Gothic"/>
                <a:sym typeface="Century Gothic"/>
              </a:defRPr>
            </a:lvl4pPr>
            <a:lvl5pPr marL="2184400" indent="-355600" defTabSz="457200">
              <a:spcBef>
                <a:spcPts val="600"/>
              </a:spcBef>
              <a:buClrTx/>
              <a:buFont typeface="Arial"/>
              <a:defRPr sz="28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47"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54"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55" name="Body Level One…"/>
          <p:cNvSpPr txBox="1"/>
          <p:nvPr>
            <p:ph type="body" sz="quarter" idx="1"/>
          </p:nvPr>
        </p:nvSpPr>
        <p:spPr>
          <a:xfrm>
            <a:off x="457200" y="1151333"/>
            <a:ext cx="4040188" cy="479824"/>
          </a:xfrm>
          <a:prstGeom prst="rect">
            <a:avLst/>
          </a:prstGeom>
        </p:spPr>
        <p:txBody>
          <a:bodyPr anchor="b"/>
          <a:lstStyle>
            <a:lvl1pPr marL="0" indent="0" defTabSz="457200">
              <a:buClrTx/>
              <a:buSzTx/>
              <a:buFontTx/>
              <a:buNone/>
              <a:defRPr b="1">
                <a:latin typeface="Century Gothic"/>
                <a:ea typeface="Century Gothic"/>
                <a:cs typeface="Century Gothic"/>
                <a:sym typeface="Century Gothic"/>
              </a:defRPr>
            </a:lvl1pPr>
            <a:lvl2pPr marL="0" indent="0" defTabSz="457200">
              <a:buClrTx/>
              <a:buSzTx/>
              <a:buFontTx/>
              <a:buNone/>
              <a:defRPr b="1">
                <a:latin typeface="Century Gothic"/>
                <a:ea typeface="Century Gothic"/>
                <a:cs typeface="Century Gothic"/>
                <a:sym typeface="Century Gothic"/>
              </a:defRPr>
            </a:lvl2pPr>
            <a:lvl3pPr marL="0" indent="0" defTabSz="457200">
              <a:buClrTx/>
              <a:buSzTx/>
              <a:buFontTx/>
              <a:buNone/>
              <a:defRPr b="1">
                <a:latin typeface="Century Gothic"/>
                <a:ea typeface="Century Gothic"/>
                <a:cs typeface="Century Gothic"/>
                <a:sym typeface="Century Gothic"/>
              </a:defRPr>
            </a:lvl3pPr>
            <a:lvl4pPr marL="0" indent="0" defTabSz="457200">
              <a:buClrTx/>
              <a:buSzTx/>
              <a:buFontTx/>
              <a:buNone/>
              <a:defRPr b="1">
                <a:latin typeface="Century Gothic"/>
                <a:ea typeface="Century Gothic"/>
                <a:cs typeface="Century Gothic"/>
                <a:sym typeface="Century Gothic"/>
              </a:defRPr>
            </a:lvl4pPr>
            <a:lvl5pPr marL="0" indent="0" defTabSz="457200">
              <a:buClrTx/>
              <a:buSzTx/>
              <a:buFontTx/>
              <a:buNone/>
              <a:defRPr b="1">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56" name="Text Placeholder 4"/>
          <p:cNvSpPr/>
          <p:nvPr>
            <p:ph type="body" sz="quarter" idx="21"/>
          </p:nvPr>
        </p:nvSpPr>
        <p:spPr>
          <a:xfrm>
            <a:off x="4645026" y="1151333"/>
            <a:ext cx="4041777" cy="479824"/>
          </a:xfrm>
          <a:prstGeom prst="rect">
            <a:avLst/>
          </a:prstGeom>
        </p:spPr>
        <p:txBody>
          <a:bodyPr anchor="b"/>
          <a:lstStyle/>
          <a:p>
            <a:pPr/>
          </a:p>
        </p:txBody>
      </p:sp>
      <p:sp>
        <p:nvSpPr>
          <p:cNvPr id="157"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4"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65"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72"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79" name="Title Text"/>
          <p:cNvSpPr txBox="1"/>
          <p:nvPr>
            <p:ph type="title"/>
          </p:nvPr>
        </p:nvSpPr>
        <p:spPr>
          <a:xfrm>
            <a:off x="457201" y="204785"/>
            <a:ext cx="3008315" cy="871540"/>
          </a:xfrm>
          <a:prstGeom prst="rect">
            <a:avLst/>
          </a:prstGeom>
        </p:spPr>
        <p:txBody>
          <a:bodyPr/>
          <a:lstStyle>
            <a:lvl1pPr defTabSz="457200">
              <a:defRPr sz="2000">
                <a:latin typeface="Century Gothic"/>
                <a:ea typeface="Century Gothic"/>
                <a:cs typeface="Century Gothic"/>
                <a:sym typeface="Century Gothic"/>
              </a:defRPr>
            </a:lvl1pPr>
          </a:lstStyle>
          <a:p>
            <a:pPr/>
            <a:r>
              <a:t>Title Text</a:t>
            </a:r>
          </a:p>
        </p:txBody>
      </p:sp>
      <p:sp>
        <p:nvSpPr>
          <p:cNvPr id="180" name="Body Level One…"/>
          <p:cNvSpPr txBox="1"/>
          <p:nvPr>
            <p:ph type="body" idx="1"/>
          </p:nvPr>
        </p:nvSpPr>
        <p:spPr>
          <a:xfrm>
            <a:off x="3575050" y="204788"/>
            <a:ext cx="5111750" cy="4389836"/>
          </a:xfrm>
          <a:prstGeom prst="rect">
            <a:avLst/>
          </a:prstGeom>
        </p:spPr>
        <p:txBody>
          <a:bodyPr/>
          <a:lstStyle>
            <a:lvl1pPr defTabSz="457200">
              <a:spcBef>
                <a:spcPts val="700"/>
              </a:spcBef>
              <a:buClrTx/>
              <a:buFont typeface="Arial"/>
              <a:defRPr sz="3200">
                <a:latin typeface="Century Gothic"/>
                <a:ea typeface="Century Gothic"/>
                <a:cs typeface="Century Gothic"/>
                <a:sym typeface="Century Gothic"/>
              </a:defRPr>
            </a:lvl1pPr>
            <a:lvl2pPr marL="783771" indent="-326571" defTabSz="457200">
              <a:spcBef>
                <a:spcPts val="700"/>
              </a:spcBef>
              <a:buClrTx/>
              <a:buFont typeface="Arial"/>
              <a:defRPr sz="3200">
                <a:latin typeface="Century Gothic"/>
                <a:ea typeface="Century Gothic"/>
                <a:cs typeface="Century Gothic"/>
                <a:sym typeface="Century Gothic"/>
              </a:defRPr>
            </a:lvl2pPr>
            <a:lvl3pPr marL="1219200" indent="-304800" defTabSz="457200">
              <a:spcBef>
                <a:spcPts val="700"/>
              </a:spcBef>
              <a:buClrTx/>
              <a:buFont typeface="Arial"/>
              <a:defRPr sz="3200">
                <a:latin typeface="Century Gothic"/>
                <a:ea typeface="Century Gothic"/>
                <a:cs typeface="Century Gothic"/>
                <a:sym typeface="Century Gothic"/>
              </a:defRPr>
            </a:lvl3pPr>
            <a:lvl4pPr marL="1737360" indent="-365760" defTabSz="457200">
              <a:spcBef>
                <a:spcPts val="700"/>
              </a:spcBef>
              <a:buClrTx/>
              <a:buFont typeface="Arial"/>
              <a:defRPr sz="3200">
                <a:latin typeface="Century Gothic"/>
                <a:ea typeface="Century Gothic"/>
                <a:cs typeface="Century Gothic"/>
                <a:sym typeface="Century Gothic"/>
              </a:defRPr>
            </a:lvl4pPr>
            <a:lvl5pPr marL="2194560" indent="-365760" defTabSz="457200">
              <a:spcBef>
                <a:spcPts val="700"/>
              </a:spcBef>
              <a:buClrTx/>
              <a:buFont typeface="Arial"/>
              <a:defRPr sz="32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81" name="Text Placeholder 3"/>
          <p:cNvSpPr/>
          <p:nvPr>
            <p:ph type="body" sz="half" idx="21"/>
          </p:nvPr>
        </p:nvSpPr>
        <p:spPr>
          <a:xfrm>
            <a:off x="457199" y="1076326"/>
            <a:ext cx="3008317" cy="3518297"/>
          </a:xfrm>
          <a:prstGeom prst="rect">
            <a:avLst/>
          </a:prstGeom>
        </p:spPr>
        <p:txBody>
          <a:bodyPr/>
          <a:lstStyle/>
          <a:p>
            <a:pPr/>
          </a:p>
        </p:txBody>
      </p:sp>
      <p:sp>
        <p:nvSpPr>
          <p:cNvPr id="182"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9" name="Title Text"/>
          <p:cNvSpPr txBox="1"/>
          <p:nvPr>
            <p:ph type="title"/>
          </p:nvPr>
        </p:nvSpPr>
        <p:spPr>
          <a:xfrm>
            <a:off x="1792288" y="3600450"/>
            <a:ext cx="5486402" cy="425054"/>
          </a:xfrm>
          <a:prstGeom prst="rect">
            <a:avLst/>
          </a:prstGeom>
        </p:spPr>
        <p:txBody>
          <a:bodyPr/>
          <a:lstStyle>
            <a:lvl1pPr defTabSz="457200">
              <a:defRPr sz="2000">
                <a:latin typeface="Century Gothic"/>
                <a:ea typeface="Century Gothic"/>
                <a:cs typeface="Century Gothic"/>
                <a:sym typeface="Century Gothic"/>
              </a:defRPr>
            </a:lvl1pPr>
          </a:lstStyle>
          <a:p>
            <a:pPr/>
            <a:r>
              <a:t>Title Text</a:t>
            </a:r>
          </a:p>
        </p:txBody>
      </p:sp>
      <p:sp>
        <p:nvSpPr>
          <p:cNvPr id="190" name="Picture Placeholder 2"/>
          <p:cNvSpPr/>
          <p:nvPr>
            <p:ph type="pic" sz="half" idx="21"/>
          </p:nvPr>
        </p:nvSpPr>
        <p:spPr>
          <a:xfrm>
            <a:off x="1792288" y="459581"/>
            <a:ext cx="5486402" cy="3086101"/>
          </a:xfrm>
          <a:prstGeom prst="rect">
            <a:avLst/>
          </a:prstGeom>
        </p:spPr>
        <p:txBody>
          <a:bodyPr lIns="91439" tIns="45719" rIns="91439" bIns="45719">
            <a:noAutofit/>
          </a:bodyPr>
          <a:lstStyle/>
          <a:p>
            <a:pPr/>
          </a:p>
        </p:txBody>
      </p:sp>
      <p:sp>
        <p:nvSpPr>
          <p:cNvPr id="191" name="Body Level One…"/>
          <p:cNvSpPr txBox="1"/>
          <p:nvPr>
            <p:ph type="body" sz="quarter" idx="1"/>
          </p:nvPr>
        </p:nvSpPr>
        <p:spPr>
          <a:xfrm>
            <a:off x="1792288" y="4025503"/>
            <a:ext cx="5486402" cy="603649"/>
          </a:xfrm>
          <a:prstGeom prst="rect">
            <a:avLst/>
          </a:prstGeom>
        </p:spPr>
        <p:txBody>
          <a:bodyPr/>
          <a:lstStyle>
            <a:lvl1pPr marL="0" indent="0" defTabSz="457200">
              <a:spcBef>
                <a:spcPts val="300"/>
              </a:spcBef>
              <a:buClrTx/>
              <a:buSzTx/>
              <a:buFontTx/>
              <a:buNone/>
              <a:defRPr sz="1400">
                <a:latin typeface="Century Gothic"/>
                <a:ea typeface="Century Gothic"/>
                <a:cs typeface="Century Gothic"/>
                <a:sym typeface="Century Gothic"/>
              </a:defRPr>
            </a:lvl1pPr>
            <a:lvl2pPr marL="0" indent="0" defTabSz="457200">
              <a:spcBef>
                <a:spcPts val="300"/>
              </a:spcBef>
              <a:buClrTx/>
              <a:buSzTx/>
              <a:buFontTx/>
              <a:buNone/>
              <a:defRPr sz="1400">
                <a:latin typeface="Century Gothic"/>
                <a:ea typeface="Century Gothic"/>
                <a:cs typeface="Century Gothic"/>
                <a:sym typeface="Century Gothic"/>
              </a:defRPr>
            </a:lvl2pPr>
            <a:lvl3pPr marL="0" indent="0" defTabSz="457200">
              <a:spcBef>
                <a:spcPts val="300"/>
              </a:spcBef>
              <a:buClrTx/>
              <a:buSzTx/>
              <a:buFontTx/>
              <a:buNone/>
              <a:defRPr sz="1400">
                <a:latin typeface="Century Gothic"/>
                <a:ea typeface="Century Gothic"/>
                <a:cs typeface="Century Gothic"/>
                <a:sym typeface="Century Gothic"/>
              </a:defRPr>
            </a:lvl3pPr>
            <a:lvl4pPr marL="0" indent="0" defTabSz="457200">
              <a:spcBef>
                <a:spcPts val="300"/>
              </a:spcBef>
              <a:buClrTx/>
              <a:buSzTx/>
              <a:buFontTx/>
              <a:buNone/>
              <a:defRPr sz="1400">
                <a:latin typeface="Century Gothic"/>
                <a:ea typeface="Century Gothic"/>
                <a:cs typeface="Century Gothic"/>
                <a:sym typeface="Century Gothic"/>
              </a:defRPr>
            </a:lvl4pPr>
            <a:lvl5pPr marL="0" indent="0" defTabSz="457200">
              <a:spcBef>
                <a:spcPts val="300"/>
              </a:spcBef>
              <a:buClrTx/>
              <a:buSzTx/>
              <a:buFontTx/>
              <a:buNone/>
              <a:defRPr sz="14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8413147" y="4769565"/>
            <a:ext cx="273654" cy="269239"/>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99" name="Title Text"/>
          <p:cNvSpPr txBox="1"/>
          <p:nvPr>
            <p:ph type="title"/>
          </p:nvPr>
        </p:nvSpPr>
        <p:spPr>
          <a:xfrm>
            <a:off x="4572000" y="438150"/>
            <a:ext cx="3890965" cy="1371600"/>
          </a:xfrm>
          <a:prstGeom prst="rect">
            <a:avLst/>
          </a:prstGeom>
        </p:spPr>
        <p:txBody>
          <a:bodyPr/>
          <a:lstStyle>
            <a:lvl1pPr algn="ctr"/>
          </a:lstStyle>
          <a:p>
            <a:pPr/>
            <a:r>
              <a:t>Title Text</a:t>
            </a:r>
          </a:p>
        </p:txBody>
      </p:sp>
      <p:sp>
        <p:nvSpPr>
          <p:cNvPr id="200" name="Body Level One…"/>
          <p:cNvSpPr txBox="1"/>
          <p:nvPr>
            <p:ph type="body" sz="quarter" idx="1"/>
          </p:nvPr>
        </p:nvSpPr>
        <p:spPr>
          <a:xfrm>
            <a:off x="4572000" y="2876550"/>
            <a:ext cx="3886200" cy="1676400"/>
          </a:xfrm>
          <a:prstGeom prst="rect">
            <a:avLst/>
          </a:prstGeom>
        </p:spPr>
        <p:txBody>
          <a:bodyPr/>
          <a:lstStyle>
            <a:lvl1pPr marL="0" indent="0" algn="ctr">
              <a:spcBef>
                <a:spcPts val="900"/>
              </a:spcBef>
              <a:buClrTx/>
              <a:buSzTx/>
              <a:buFontTx/>
              <a:buNone/>
            </a:lvl1pPr>
            <a:lvl2pPr algn="ctr">
              <a:spcBef>
                <a:spcPts val="900"/>
              </a:spcBef>
              <a:buClrTx/>
              <a:buFontTx/>
            </a:lvl2pPr>
            <a:lvl3pPr algn="ctr">
              <a:spcBef>
                <a:spcPts val="900"/>
              </a:spcBef>
              <a:buClrTx/>
              <a:buFontTx/>
            </a:lvl3pPr>
            <a:lvl4pPr algn="ctr">
              <a:spcBef>
                <a:spcPts val="900"/>
              </a:spcBef>
              <a:buClrTx/>
              <a:buFontTx/>
            </a:lvl4pPr>
            <a:lvl5pPr algn="ctr">
              <a:spcBef>
                <a:spcPts val="900"/>
              </a:spcBef>
              <a:buClrTx/>
              <a:buFontTx/>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4572000" y="4767452"/>
            <a:ext cx="284369" cy="280798"/>
          </a:xfrm>
          <a:prstGeom prst="rect">
            <a:avLst/>
          </a:prstGeom>
        </p:spPr>
        <p:txBody>
          <a:bodyPr anchor="b"/>
          <a:lstStyle>
            <a:lvl1pPr>
              <a:defRPr>
                <a:solidFill>
                  <a:srgbClr val="E7D19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8" name="Title Text"/>
          <p:cNvSpPr txBox="1"/>
          <p:nvPr>
            <p:ph type="title"/>
          </p:nvPr>
        </p:nvSpPr>
        <p:spPr>
          <a:prstGeom prst="rect">
            <a:avLst/>
          </a:prstGeom>
        </p:spPr>
        <p:txBody>
          <a:bodyPr/>
          <a:lstStyle/>
          <a:p>
            <a:pPr/>
            <a:r>
              <a:t>Title Text</a:t>
            </a:r>
          </a:p>
        </p:txBody>
      </p:sp>
      <p:sp>
        <p:nvSpPr>
          <p:cNvPr id="20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17" name="Title Text"/>
          <p:cNvSpPr txBox="1"/>
          <p:nvPr>
            <p:ph type="title"/>
          </p:nvPr>
        </p:nvSpPr>
        <p:spPr>
          <a:xfrm>
            <a:off x="722312" y="3305176"/>
            <a:ext cx="7772401" cy="1021558"/>
          </a:xfrm>
          <a:prstGeom prst="rect">
            <a:avLst/>
          </a:prstGeom>
        </p:spPr>
        <p:txBody>
          <a:bodyPr anchor="t"/>
          <a:lstStyle>
            <a:lvl1pPr>
              <a:defRPr cap="all"/>
            </a:lvl1pPr>
          </a:lstStyle>
          <a:p>
            <a:pPr/>
            <a:r>
              <a:t>Title Text</a:t>
            </a:r>
          </a:p>
        </p:txBody>
      </p:sp>
      <p:sp>
        <p:nvSpPr>
          <p:cNvPr id="218" name="Body Level One…"/>
          <p:cNvSpPr txBox="1"/>
          <p:nvPr>
            <p:ph type="body" sz="quarter" idx="1"/>
          </p:nvPr>
        </p:nvSpPr>
        <p:spPr>
          <a:xfrm>
            <a:off x="722312" y="2180033"/>
            <a:ext cx="7772401" cy="1125142"/>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26" name="Title Text"/>
          <p:cNvSpPr txBox="1"/>
          <p:nvPr>
            <p:ph type="title"/>
          </p:nvPr>
        </p:nvSpPr>
        <p:spPr>
          <a:prstGeom prst="rect">
            <a:avLst/>
          </a:prstGeom>
        </p:spPr>
        <p:txBody>
          <a:bodyPr/>
          <a:lstStyle/>
          <a:p>
            <a:pPr/>
            <a:r>
              <a:t>Title Text</a:t>
            </a:r>
          </a:p>
        </p:txBody>
      </p:sp>
      <p:sp>
        <p:nvSpPr>
          <p:cNvPr id="227" name="Body Level One…"/>
          <p:cNvSpPr txBox="1"/>
          <p:nvPr>
            <p:ph type="body" sz="half" idx="1"/>
          </p:nvPr>
        </p:nvSpPr>
        <p:spPr>
          <a:xfrm>
            <a:off x="304800" y="1314450"/>
            <a:ext cx="3810000" cy="33718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35" name="Title Text"/>
          <p:cNvSpPr txBox="1"/>
          <p:nvPr>
            <p:ph type="title"/>
          </p:nvPr>
        </p:nvSpPr>
        <p:spPr>
          <a:xfrm>
            <a:off x="1295400" y="205978"/>
            <a:ext cx="7391400" cy="857251"/>
          </a:xfrm>
          <a:prstGeom prst="rect">
            <a:avLst/>
          </a:prstGeom>
        </p:spPr>
        <p:txBody>
          <a:bodyPr/>
          <a:lstStyle/>
          <a:p>
            <a:pPr/>
            <a:r>
              <a:t>Title Text</a:t>
            </a:r>
          </a:p>
        </p:txBody>
      </p:sp>
      <p:sp>
        <p:nvSpPr>
          <p:cNvPr id="236" name="Body Level One…"/>
          <p:cNvSpPr txBox="1"/>
          <p:nvPr>
            <p:ph type="body" sz="quarter" idx="1"/>
          </p:nvPr>
        </p:nvSpPr>
        <p:spPr>
          <a:xfrm>
            <a:off x="304800" y="1151333"/>
            <a:ext cx="4040188" cy="479824"/>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237" name="Text Placeholder 4"/>
          <p:cNvSpPr/>
          <p:nvPr>
            <p:ph type="body" sz="quarter" idx="21"/>
          </p:nvPr>
        </p:nvSpPr>
        <p:spPr>
          <a:xfrm>
            <a:off x="4492626" y="1151333"/>
            <a:ext cx="4041777" cy="479824"/>
          </a:xfrm>
          <a:prstGeom prst="rect">
            <a:avLst/>
          </a:prstGeom>
        </p:spPr>
        <p:txBody>
          <a:bodyPr anchor="b"/>
          <a:lstStyle/>
          <a:p>
            <a:pPr/>
          </a:p>
        </p:txBody>
      </p:sp>
      <p:sp>
        <p:nvSpPr>
          <p:cNvPr id="2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45" name="Title Text"/>
          <p:cNvSpPr txBox="1"/>
          <p:nvPr>
            <p:ph type="title"/>
          </p:nvPr>
        </p:nvSpPr>
        <p:spPr>
          <a:prstGeom prst="rect">
            <a:avLst/>
          </a:prstGeom>
        </p:spPr>
        <p:txBody>
          <a:bodyPr/>
          <a:lstStyle/>
          <a:p>
            <a:pPr/>
            <a:r>
              <a:t>Title Text</a:t>
            </a:r>
          </a:p>
        </p:txBody>
      </p:sp>
      <p:sp>
        <p:nvSpPr>
          <p:cNvPr id="2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60" name="Title Text"/>
          <p:cNvSpPr txBox="1"/>
          <p:nvPr>
            <p:ph type="title"/>
          </p:nvPr>
        </p:nvSpPr>
        <p:spPr>
          <a:xfrm>
            <a:off x="457218" y="1428750"/>
            <a:ext cx="3008316" cy="871539"/>
          </a:xfrm>
          <a:prstGeom prst="rect">
            <a:avLst/>
          </a:prstGeom>
        </p:spPr>
        <p:txBody>
          <a:bodyPr/>
          <a:lstStyle>
            <a:lvl1pPr>
              <a:defRPr sz="2000"/>
            </a:lvl1pPr>
          </a:lstStyle>
          <a:p>
            <a:pPr/>
            <a:r>
              <a:t>Title Text</a:t>
            </a:r>
          </a:p>
        </p:txBody>
      </p:sp>
      <p:sp>
        <p:nvSpPr>
          <p:cNvPr id="261" name="Body Level One…"/>
          <p:cNvSpPr txBox="1"/>
          <p:nvPr>
            <p:ph type="body" idx="1"/>
          </p:nvPr>
        </p:nvSpPr>
        <p:spPr>
          <a:xfrm>
            <a:off x="3575050" y="204976"/>
            <a:ext cx="5111750" cy="4389839"/>
          </a:xfrm>
          <a:prstGeom prst="rect">
            <a:avLst/>
          </a:prstGeom>
        </p:spPr>
        <p:txBody>
          <a:bodyPr/>
          <a:lstStyle>
            <a:lvl1pPr>
              <a:spcBef>
                <a:spcPts val="700"/>
              </a:spcBef>
              <a:defRPr sz="3200"/>
            </a:lvl1pPr>
            <a:lvl2pPr marL="718457" indent="-261257">
              <a:spcBef>
                <a:spcPts val="700"/>
              </a:spcBef>
              <a:defRPr sz="3200"/>
            </a:lvl2pPr>
            <a:lvl3pPr marL="1104900" indent="-304800">
              <a:spcBef>
                <a:spcPts val="700"/>
              </a:spcBef>
              <a:defRPr sz="3200"/>
            </a:lvl3pPr>
            <a:lvl4pPr marL="1508760" indent="-365760">
              <a:spcBef>
                <a:spcPts val="700"/>
              </a:spcBef>
              <a:defRPr sz="3200"/>
            </a:lvl4pPr>
            <a:lvl5pPr marL="18516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262" name="Text Placeholder 3"/>
          <p:cNvSpPr/>
          <p:nvPr>
            <p:ph type="body" sz="quarter" idx="21"/>
          </p:nvPr>
        </p:nvSpPr>
        <p:spPr>
          <a:xfrm>
            <a:off x="457218" y="2343150"/>
            <a:ext cx="3008316" cy="2251475"/>
          </a:xfrm>
          <a:prstGeom prst="rect">
            <a:avLst/>
          </a:prstGeom>
        </p:spPr>
        <p:txBody>
          <a:bodyPr/>
          <a:lstStyle/>
          <a:p>
            <a:pPr/>
          </a:p>
        </p:txBody>
      </p:sp>
      <p:sp>
        <p:nvSpPr>
          <p:cNvPr id="2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3305176"/>
            <a:ext cx="7772401" cy="1021558"/>
          </a:xfrm>
          <a:prstGeom prst="rect">
            <a:avLst/>
          </a:prstGeom>
        </p:spPr>
        <p:txBody>
          <a:bodyPr anchor="t"/>
          <a:lstStyle>
            <a:lvl1pPr>
              <a:defRPr cap="all"/>
            </a:lvl1pPr>
          </a:lstStyle>
          <a:p>
            <a:pPr/>
            <a:r>
              <a:t>Title Text</a:t>
            </a:r>
          </a:p>
        </p:txBody>
      </p:sp>
      <p:sp>
        <p:nvSpPr>
          <p:cNvPr id="30" name="Body Level One…"/>
          <p:cNvSpPr txBox="1"/>
          <p:nvPr>
            <p:ph type="body" sz="quarter" idx="1"/>
          </p:nvPr>
        </p:nvSpPr>
        <p:spPr>
          <a:xfrm>
            <a:off x="722312" y="2180033"/>
            <a:ext cx="7772401" cy="1125142"/>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70" name="Title Text"/>
          <p:cNvSpPr txBox="1"/>
          <p:nvPr>
            <p:ph type="title"/>
          </p:nvPr>
        </p:nvSpPr>
        <p:spPr>
          <a:xfrm>
            <a:off x="1792288" y="3600451"/>
            <a:ext cx="5486402" cy="425056"/>
          </a:xfrm>
          <a:prstGeom prst="rect">
            <a:avLst/>
          </a:prstGeom>
        </p:spPr>
        <p:txBody>
          <a:bodyPr/>
          <a:lstStyle>
            <a:lvl1pPr>
              <a:defRPr sz="2000"/>
            </a:lvl1pPr>
          </a:lstStyle>
          <a:p>
            <a:pPr/>
            <a:r>
              <a:t>Title Text</a:t>
            </a:r>
          </a:p>
        </p:txBody>
      </p:sp>
      <p:sp>
        <p:nvSpPr>
          <p:cNvPr id="271" name="Picture Placeholder 2"/>
          <p:cNvSpPr/>
          <p:nvPr>
            <p:ph type="pic" sz="half" idx="21"/>
          </p:nvPr>
        </p:nvSpPr>
        <p:spPr>
          <a:xfrm>
            <a:off x="1792288" y="459581"/>
            <a:ext cx="5486402" cy="3086101"/>
          </a:xfrm>
          <a:prstGeom prst="rect">
            <a:avLst/>
          </a:prstGeom>
        </p:spPr>
        <p:txBody>
          <a:bodyPr lIns="91439" tIns="45719" rIns="91439" bIns="45719">
            <a:noAutofit/>
          </a:bodyPr>
          <a:lstStyle/>
          <a:p>
            <a:pPr/>
          </a:p>
        </p:txBody>
      </p:sp>
      <p:sp>
        <p:nvSpPr>
          <p:cNvPr id="272" name="Body Level One…"/>
          <p:cNvSpPr txBox="1"/>
          <p:nvPr>
            <p:ph type="body" sz="quarter" idx="1"/>
          </p:nvPr>
        </p:nvSpPr>
        <p:spPr>
          <a:xfrm>
            <a:off x="1792288" y="4025693"/>
            <a:ext cx="5486402" cy="603649"/>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over Text">
    <p:spTree>
      <p:nvGrpSpPr>
        <p:cNvPr id="1" name=""/>
        <p:cNvGrpSpPr/>
        <p:nvPr/>
      </p:nvGrpSpPr>
      <p:grpSpPr>
        <a:xfrm>
          <a:off x="0" y="0"/>
          <a:ext cx="0" cy="0"/>
          <a:chOff x="0" y="0"/>
          <a:chExt cx="0" cy="0"/>
        </a:xfrm>
      </p:grpSpPr>
      <p:sp>
        <p:nvSpPr>
          <p:cNvPr id="280" name="Title Text"/>
          <p:cNvSpPr txBox="1"/>
          <p:nvPr>
            <p:ph type="title"/>
          </p:nvPr>
        </p:nvSpPr>
        <p:spPr>
          <a:xfrm>
            <a:off x="1371600" y="285750"/>
            <a:ext cx="7543800" cy="742950"/>
          </a:xfrm>
          <a:prstGeom prst="rect">
            <a:avLst/>
          </a:prstGeom>
        </p:spPr>
        <p:txBody>
          <a:bodyPr/>
          <a:lstStyle/>
          <a:p>
            <a:pPr/>
            <a:r>
              <a:t>Title Text</a:t>
            </a:r>
          </a:p>
        </p:txBody>
      </p:sp>
      <p:sp>
        <p:nvSpPr>
          <p:cNvPr id="281" name="Body Level One…"/>
          <p:cNvSpPr txBox="1"/>
          <p:nvPr>
            <p:ph type="body" sz="half" idx="1"/>
          </p:nvPr>
        </p:nvSpPr>
        <p:spPr>
          <a:xfrm>
            <a:off x="304800" y="1314452"/>
            <a:ext cx="7772400" cy="162877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2" name="Text Placeholder 3"/>
          <p:cNvSpPr/>
          <p:nvPr>
            <p:ph type="body" sz="half" idx="21"/>
          </p:nvPr>
        </p:nvSpPr>
        <p:spPr>
          <a:xfrm>
            <a:off x="304800" y="3057525"/>
            <a:ext cx="7772400" cy="1628777"/>
          </a:xfrm>
          <a:prstGeom prst="rect">
            <a:avLst/>
          </a:prstGeom>
        </p:spPr>
        <p:txBody>
          <a:bodyPr/>
          <a:lstStyle/>
          <a:p>
            <a:pPr/>
          </a:p>
        </p:txBody>
      </p:sp>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Narrow Content">
    <p:spTree>
      <p:nvGrpSpPr>
        <p:cNvPr id="1" name=""/>
        <p:cNvGrpSpPr/>
        <p:nvPr/>
      </p:nvGrpSpPr>
      <p:grpSpPr>
        <a:xfrm>
          <a:off x="0" y="0"/>
          <a:ext cx="0" cy="0"/>
          <a:chOff x="0" y="0"/>
          <a:chExt cx="0" cy="0"/>
        </a:xfrm>
      </p:grpSpPr>
      <p:sp>
        <p:nvSpPr>
          <p:cNvPr id="290" name="Title Text"/>
          <p:cNvSpPr txBox="1"/>
          <p:nvPr>
            <p:ph type="title"/>
          </p:nvPr>
        </p:nvSpPr>
        <p:spPr>
          <a:prstGeom prst="rect">
            <a:avLst/>
          </a:prstGeom>
        </p:spPr>
        <p:txBody>
          <a:bodyPr/>
          <a:lstStyle/>
          <a:p>
            <a:pPr/>
            <a:r>
              <a:t>Title Text</a:t>
            </a:r>
          </a:p>
        </p:txBody>
      </p:sp>
      <p:sp>
        <p:nvSpPr>
          <p:cNvPr id="291" name="Body Level One…"/>
          <p:cNvSpPr txBox="1"/>
          <p:nvPr>
            <p:ph type="body" idx="1"/>
          </p:nvPr>
        </p:nvSpPr>
        <p:spPr>
          <a:xfrm>
            <a:off x="304800" y="1352550"/>
            <a:ext cx="6858000" cy="33337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letely Blank">
    <p:spTree>
      <p:nvGrpSpPr>
        <p:cNvPr id="1" name=""/>
        <p:cNvGrpSpPr/>
        <p:nvPr/>
      </p:nvGrpSpPr>
      <p:grpSpPr>
        <a:xfrm>
          <a:off x="0" y="0"/>
          <a:ext cx="0" cy="0"/>
          <a:chOff x="0" y="0"/>
          <a:chExt cx="0" cy="0"/>
        </a:xfrm>
      </p:grpSpPr>
      <p:sp>
        <p:nvSpPr>
          <p:cNvPr id="299" name="Slide Number"/>
          <p:cNvSpPr txBox="1"/>
          <p:nvPr>
            <p:ph type="sldNum" sz="quarter" idx="2"/>
          </p:nvPr>
        </p:nvSpPr>
        <p:spPr>
          <a:xfrm>
            <a:off x="6553200" y="4767262"/>
            <a:ext cx="284369" cy="28079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04800" y="1314450"/>
            <a:ext cx="3810000" cy="33718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295400" y="205978"/>
            <a:ext cx="7391400" cy="857251"/>
          </a:xfrm>
          <a:prstGeom prst="rect">
            <a:avLst/>
          </a:prstGeom>
        </p:spPr>
        <p:txBody>
          <a:bodyPr/>
          <a:lstStyle/>
          <a:p>
            <a:pPr/>
            <a:r>
              <a:t>Title Text</a:t>
            </a:r>
          </a:p>
        </p:txBody>
      </p:sp>
      <p:sp>
        <p:nvSpPr>
          <p:cNvPr id="48" name="Body Level One…"/>
          <p:cNvSpPr txBox="1"/>
          <p:nvPr>
            <p:ph type="body" sz="quarter" idx="1"/>
          </p:nvPr>
        </p:nvSpPr>
        <p:spPr>
          <a:xfrm>
            <a:off x="304800" y="1151333"/>
            <a:ext cx="4040188" cy="479824"/>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492626" y="1151333"/>
            <a:ext cx="4041777" cy="47982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18" y="1428750"/>
            <a:ext cx="3008316" cy="871539"/>
          </a:xfrm>
          <a:prstGeom prst="rect">
            <a:avLst/>
          </a:prstGeom>
        </p:spPr>
        <p:txBody>
          <a:bodyPr/>
          <a:lstStyle>
            <a:lvl1pPr>
              <a:defRPr sz="2000"/>
            </a:lvl1pPr>
          </a:lstStyle>
          <a:p>
            <a:pPr/>
            <a:r>
              <a:t>Title Text</a:t>
            </a:r>
          </a:p>
        </p:txBody>
      </p:sp>
      <p:sp>
        <p:nvSpPr>
          <p:cNvPr id="73" name="Body Level One…"/>
          <p:cNvSpPr txBox="1"/>
          <p:nvPr>
            <p:ph type="body" idx="1"/>
          </p:nvPr>
        </p:nvSpPr>
        <p:spPr>
          <a:xfrm>
            <a:off x="3575050" y="204976"/>
            <a:ext cx="5111750" cy="4389839"/>
          </a:xfrm>
          <a:prstGeom prst="rect">
            <a:avLst/>
          </a:prstGeom>
        </p:spPr>
        <p:txBody>
          <a:bodyPr/>
          <a:lstStyle>
            <a:lvl1pPr>
              <a:spcBef>
                <a:spcPts val="700"/>
              </a:spcBef>
              <a:defRPr sz="3200"/>
            </a:lvl1pPr>
            <a:lvl2pPr marL="718457" indent="-261257">
              <a:spcBef>
                <a:spcPts val="700"/>
              </a:spcBef>
              <a:defRPr sz="3200"/>
            </a:lvl2pPr>
            <a:lvl3pPr marL="1104900" indent="-304800">
              <a:spcBef>
                <a:spcPts val="700"/>
              </a:spcBef>
              <a:defRPr sz="3200"/>
            </a:lvl3pPr>
            <a:lvl4pPr marL="1508760" indent="-365760">
              <a:spcBef>
                <a:spcPts val="700"/>
              </a:spcBef>
              <a:defRPr sz="3200"/>
            </a:lvl4pPr>
            <a:lvl5pPr marL="18516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218" y="2343150"/>
            <a:ext cx="3008316" cy="2251475"/>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3600451"/>
            <a:ext cx="5486402" cy="425056"/>
          </a:xfrm>
          <a:prstGeom prst="rect">
            <a:avLst/>
          </a:prstGeom>
        </p:spPr>
        <p:txBody>
          <a:bodyPr/>
          <a:lstStyle>
            <a:lvl1pPr>
              <a:defRPr sz="2000"/>
            </a:lvl1pPr>
          </a:lstStyle>
          <a:p>
            <a:pPr/>
            <a:r>
              <a:t>Title Text</a:t>
            </a:r>
          </a:p>
        </p:txBody>
      </p:sp>
      <p:sp>
        <p:nvSpPr>
          <p:cNvPr id="83" name="Picture Placeholder 2"/>
          <p:cNvSpPr/>
          <p:nvPr>
            <p:ph type="pic" sz="half" idx="21"/>
          </p:nvPr>
        </p:nvSpPr>
        <p:spPr>
          <a:xfrm>
            <a:off x="1792288" y="459581"/>
            <a:ext cx="5486402" cy="3086101"/>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4025693"/>
            <a:ext cx="5486402" cy="603649"/>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371600" y="381000"/>
            <a:ext cx="7467600" cy="7429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Title Text</a:t>
            </a:r>
          </a:p>
        </p:txBody>
      </p:sp>
      <p:sp>
        <p:nvSpPr>
          <p:cNvPr id="3" name="Body Level One…"/>
          <p:cNvSpPr txBox="1"/>
          <p:nvPr>
            <p:ph type="body" idx="1"/>
          </p:nvPr>
        </p:nvSpPr>
        <p:spPr>
          <a:xfrm>
            <a:off x="304800" y="1352550"/>
            <a:ext cx="8534400" cy="33337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304800" y="4705350"/>
            <a:ext cx="284369" cy="280797"/>
          </a:xfrm>
          <a:prstGeom prst="rect">
            <a:avLst/>
          </a:prstGeom>
          <a:ln w="12700">
            <a:miter lim="400000"/>
          </a:ln>
        </p:spPr>
        <p:txBody>
          <a:bodyPr wrap="none" lIns="45718" tIns="45718" rIns="45718" bIns="45718">
            <a:spAutoFit/>
          </a:bodyPr>
          <a:lstStyle>
            <a:lvl1pPr>
              <a:defRPr sz="14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1pPr>
      <a:lvl2pPr marL="731519" marR="0" indent="-274319"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2pPr>
      <a:lvl3pPr marL="1074419" marR="0" indent="-274319"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3pPr>
      <a:lvl4pPr marL="1447800" marR="0" indent="-3048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4pPr>
      <a:lvl5pPr marL="1790700" marR="0" indent="-3048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5pPr>
      <a:lvl6pPr marL="23349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6pPr>
      <a:lvl7pPr marL="27921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7pPr>
      <a:lvl8pPr marL="32493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8pPr>
      <a:lvl9pPr marL="37065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mailto:susan@foodscience.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2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685800" y="1597819"/>
            <a:ext cx="7772400" cy="1102521"/>
          </a:xfrm>
          <a:prstGeom prst="rect">
            <a:avLst/>
          </a:prstGeom>
        </p:spPr>
        <p:txBody>
          <a:bodyPr/>
          <a:lstStyle/>
          <a:p>
            <a:pPr/>
            <a:r>
              <a:t>Information Extraction</a:t>
            </a:r>
          </a:p>
        </p:txBody>
      </p:sp>
      <p:sp>
        <p:nvSpPr>
          <p:cNvPr id="309" name="Subtitle 2"/>
          <p:cNvSpPr txBox="1"/>
          <p:nvPr>
            <p:ph type="body" sz="half" idx="1"/>
          </p:nvPr>
        </p:nvSpPr>
        <p:spPr>
          <a:xfrm>
            <a:off x="372731" y="2914649"/>
            <a:ext cx="8448580" cy="1672310"/>
          </a:xfrm>
          <a:prstGeom prst="rect">
            <a:avLst/>
          </a:prstGeom>
        </p:spPr>
        <p:txBody>
          <a:bodyPr/>
          <a:lstStyle/>
          <a:p>
            <a:pPr>
              <a:lnSpc>
                <a:spcPct val="80000"/>
              </a:lnSpc>
              <a:spcBef>
                <a:spcPts val="600"/>
              </a:spcBef>
              <a:defRPr sz="2700"/>
            </a:pPr>
            <a:r>
              <a:t>CIS, LMU München</a:t>
            </a:r>
          </a:p>
          <a:p>
            <a:pPr>
              <a:lnSpc>
                <a:spcPct val="80000"/>
              </a:lnSpc>
              <a:spcBef>
                <a:spcPts val="600"/>
              </a:spcBef>
              <a:defRPr sz="2700"/>
            </a:pPr>
            <a:r>
              <a:t>Winter Semester 2022-2023</a:t>
            </a:r>
          </a:p>
          <a:p>
            <a:pPr>
              <a:lnSpc>
                <a:spcPct val="80000"/>
              </a:lnSpc>
              <a:spcBef>
                <a:spcPts val="600"/>
              </a:spcBef>
              <a:defRPr sz="2700"/>
            </a:pPr>
            <a:r>
              <a:t> </a:t>
            </a:r>
            <a:br/>
            <a:r>
              <a:t>Prof. Dr. Alexander Fraser, CIS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itle 1"/>
          <p:cNvSpPr txBox="1"/>
          <p:nvPr>
            <p:ph type="title"/>
          </p:nvPr>
        </p:nvSpPr>
        <p:spPr>
          <a:xfrm>
            <a:off x="457200" y="0"/>
            <a:ext cx="8229600" cy="692695"/>
          </a:xfrm>
          <a:prstGeom prst="rect">
            <a:avLst/>
          </a:prstGeom>
        </p:spPr>
        <p:txBody>
          <a:bodyPr/>
          <a:lstStyle>
            <a:lvl1pPr>
              <a:defRPr sz="3900"/>
            </a:lvl1pPr>
          </a:lstStyle>
          <a:p>
            <a:pPr/>
            <a:r>
              <a:t>Outline for today</a:t>
            </a:r>
          </a:p>
        </p:txBody>
      </p:sp>
      <p:sp>
        <p:nvSpPr>
          <p:cNvPr id="340" name="Content Placeholder 2"/>
          <p:cNvSpPr txBox="1"/>
          <p:nvPr>
            <p:ph type="body" idx="1"/>
          </p:nvPr>
        </p:nvSpPr>
        <p:spPr>
          <a:xfrm>
            <a:off x="457200" y="894731"/>
            <a:ext cx="8229600" cy="3723238"/>
          </a:xfrm>
          <a:prstGeom prst="rect">
            <a:avLst/>
          </a:prstGeom>
        </p:spPr>
        <p:txBody>
          <a:bodyPr/>
          <a:lstStyle/>
          <a:p>
            <a:pPr/>
            <a:r>
              <a:t>Motivation</a:t>
            </a:r>
          </a:p>
          <a:p>
            <a:pPr lvl="1" marL="742950" indent="-285750">
              <a:spcBef>
                <a:spcPts val="600"/>
              </a:spcBef>
              <a:defRPr sz="2800"/>
            </a:pPr>
            <a:r>
              <a:t>Problems requiring information extraction</a:t>
            </a:r>
          </a:p>
          <a:p>
            <a:pPr lvl="1" marL="742950" indent="-285750">
              <a:spcBef>
                <a:spcPts val="600"/>
              </a:spcBef>
              <a:defRPr sz="2800"/>
            </a:pPr>
            <a:r>
              <a:t>Basic idea of the output</a:t>
            </a:r>
          </a:p>
          <a:p>
            <a:pPr/>
            <a:r>
              <a:t>Abstract idea of the core of an information extraction pipeline</a:t>
            </a:r>
          </a:p>
          <a:p>
            <a:pPr/>
            <a:r>
              <a:t>Course topics</a:t>
            </a:r>
          </a:p>
        </p:txBody>
      </p:sp>
      <p:sp>
        <p:nvSpPr>
          <p:cNvPr id="341" name="Slide Number Placeholder 3"/>
          <p:cNvSpPr txBox="1"/>
          <p:nvPr>
            <p:ph type="sldNum" sz="quarter" idx="4294967295"/>
          </p:nvPr>
        </p:nvSpPr>
        <p:spPr>
          <a:xfrm>
            <a:off x="8413146" y="4769565"/>
            <a:ext cx="273655" cy="269239"/>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Rectangle 1026"/>
          <p:cNvSpPr txBox="1"/>
          <p:nvPr>
            <p:ph type="title" idx="4294967295"/>
          </p:nvPr>
        </p:nvSpPr>
        <p:spPr>
          <a:xfrm>
            <a:off x="990600" y="-57150"/>
            <a:ext cx="8153400" cy="742950"/>
          </a:xfrm>
          <a:prstGeom prst="rect">
            <a:avLst/>
          </a:prstGeom>
        </p:spPr>
        <p:txBody>
          <a:bodyPr/>
          <a:lstStyle/>
          <a:p>
            <a:pPr/>
            <a:r>
              <a:t>A problem</a:t>
            </a:r>
          </a:p>
        </p:txBody>
      </p:sp>
      <p:sp>
        <p:nvSpPr>
          <p:cNvPr id="344" name="Text Box 1030"/>
          <p:cNvSpPr txBox="1"/>
          <p:nvPr/>
        </p:nvSpPr>
        <p:spPr>
          <a:xfrm>
            <a:off x="4191001" y="4114798"/>
            <a:ext cx="1615712" cy="350661"/>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a:latin typeface="+mn-lt"/>
                <a:ea typeface="+mn-ea"/>
                <a:cs typeface="+mn-cs"/>
                <a:sym typeface="Arial"/>
              </a:defRPr>
            </a:lvl1pPr>
          </a:lstStyle>
          <a:p>
            <a:pPr/>
            <a:r>
              <a:t>Genomics job</a:t>
            </a:r>
          </a:p>
        </p:txBody>
      </p:sp>
      <p:pic>
        <p:nvPicPr>
          <p:cNvPr id="345" name="Picture 1034" descr="Picture 1034"/>
          <p:cNvPicPr>
            <a:picLocks noChangeAspect="1"/>
          </p:cNvPicPr>
          <p:nvPr/>
        </p:nvPicPr>
        <p:blipFill>
          <a:blip r:embed="rId2">
            <a:extLst/>
          </a:blip>
          <a:stretch>
            <a:fillRect/>
          </a:stretch>
        </p:blipFill>
        <p:spPr>
          <a:xfrm>
            <a:off x="990600" y="857250"/>
            <a:ext cx="5943600" cy="4144568"/>
          </a:xfrm>
          <a:prstGeom prst="rect">
            <a:avLst/>
          </a:prstGeom>
          <a:ln w="12700">
            <a:miter lim="400000"/>
          </a:ln>
        </p:spPr>
      </p:pic>
      <p:sp>
        <p:nvSpPr>
          <p:cNvPr id="346" name="Text Box 1036"/>
          <p:cNvSpPr txBox="1"/>
          <p:nvPr/>
        </p:nvSpPr>
        <p:spPr>
          <a:xfrm>
            <a:off x="5029199" y="2171699"/>
            <a:ext cx="3216359" cy="350660"/>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latin typeface="+mn-lt"/>
                <a:ea typeface="+mn-ea"/>
                <a:cs typeface="+mn-cs"/>
                <a:sym typeface="Arial"/>
              </a:defRPr>
            </a:pPr>
            <a:r>
              <a:t>Mt. Baker, </a:t>
            </a:r>
            <a:r>
              <a:rPr i="1"/>
              <a:t>the school district</a:t>
            </a:r>
          </a:p>
        </p:txBody>
      </p:sp>
      <p:sp>
        <p:nvSpPr>
          <p:cNvPr id="347" name="Text Box 1037"/>
          <p:cNvSpPr txBox="1"/>
          <p:nvPr/>
        </p:nvSpPr>
        <p:spPr>
          <a:xfrm>
            <a:off x="5029198" y="3028949"/>
            <a:ext cx="3330994" cy="350660"/>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latin typeface="+mn-lt"/>
                <a:ea typeface="+mn-ea"/>
                <a:cs typeface="+mn-cs"/>
                <a:sym typeface="Arial"/>
              </a:defRPr>
            </a:pPr>
            <a:r>
              <a:t>Baker Hostetler</a:t>
            </a:r>
            <a:r>
              <a:rPr i="1"/>
              <a:t>, the company</a:t>
            </a:r>
          </a:p>
        </p:txBody>
      </p:sp>
      <p:sp>
        <p:nvSpPr>
          <p:cNvPr id="348" name="Text Box 1038"/>
          <p:cNvSpPr txBox="1"/>
          <p:nvPr/>
        </p:nvSpPr>
        <p:spPr>
          <a:xfrm>
            <a:off x="5029201" y="4011216"/>
            <a:ext cx="2339798" cy="350660"/>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latin typeface="+mn-lt"/>
                <a:ea typeface="+mn-ea"/>
                <a:cs typeface="+mn-cs"/>
                <a:sym typeface="Arial"/>
              </a:defRPr>
            </a:pPr>
            <a:r>
              <a:t>Baker, </a:t>
            </a:r>
            <a:r>
              <a:rPr i="1"/>
              <a:t>a job opening</a:t>
            </a:r>
          </a:p>
        </p:txBody>
      </p:sp>
      <p:sp>
        <p:nvSpPr>
          <p:cNvPr id="349" name="TextBox 7"/>
          <p:cNvSpPr txBox="1"/>
          <p:nvPr/>
        </p:nvSpPr>
        <p:spPr>
          <a:xfrm>
            <a:off x="6979918" y="4774168"/>
            <a:ext cx="2118363"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1" name="Picture 3" descr="Picture 3"/>
          <p:cNvPicPr>
            <a:picLocks noChangeAspect="1"/>
          </p:cNvPicPr>
          <p:nvPr/>
        </p:nvPicPr>
        <p:blipFill>
          <a:blip r:embed="rId2">
            <a:extLst/>
          </a:blip>
          <a:stretch>
            <a:fillRect/>
          </a:stretch>
        </p:blipFill>
        <p:spPr>
          <a:xfrm>
            <a:off x="1752600" y="685800"/>
            <a:ext cx="4439747" cy="4229100"/>
          </a:xfrm>
          <a:prstGeom prst="rect">
            <a:avLst/>
          </a:prstGeom>
          <a:ln w="12700">
            <a:miter lim="400000"/>
          </a:ln>
        </p:spPr>
      </p:pic>
      <p:sp>
        <p:nvSpPr>
          <p:cNvPr id="352" name="TextBox 2"/>
          <p:cNvSpPr txBox="1"/>
          <p:nvPr/>
        </p:nvSpPr>
        <p:spPr>
          <a:xfrm>
            <a:off x="7498040" y="4774168"/>
            <a:ext cx="1600241"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Rectangle 1026"/>
          <p:cNvSpPr txBox="1"/>
          <p:nvPr>
            <p:ph type="title" idx="4294967295"/>
          </p:nvPr>
        </p:nvSpPr>
        <p:spPr>
          <a:xfrm>
            <a:off x="990600" y="-57150"/>
            <a:ext cx="8153400" cy="742950"/>
          </a:xfrm>
          <a:prstGeom prst="rect">
            <a:avLst/>
          </a:prstGeom>
        </p:spPr>
        <p:txBody>
          <a:bodyPr/>
          <a:lstStyle/>
          <a:p>
            <a:pPr/>
            <a:r>
              <a:t>A solution</a:t>
            </a:r>
          </a:p>
        </p:txBody>
      </p:sp>
      <p:pic>
        <p:nvPicPr>
          <p:cNvPr id="355" name="Picture 1027" descr="Picture 1027"/>
          <p:cNvPicPr>
            <a:picLocks noChangeAspect="1"/>
          </p:cNvPicPr>
          <p:nvPr/>
        </p:nvPicPr>
        <p:blipFill>
          <a:blip r:embed="rId2">
            <a:extLst/>
          </a:blip>
          <a:srcRect l="0" t="0" r="1163" b="3876"/>
          <a:stretch>
            <a:fillRect/>
          </a:stretch>
        </p:blipFill>
        <p:spPr>
          <a:xfrm>
            <a:off x="1295399" y="800100"/>
            <a:ext cx="6477002" cy="3543300"/>
          </a:xfrm>
          <a:prstGeom prst="rect">
            <a:avLst/>
          </a:prstGeom>
          <a:ln w="12700">
            <a:miter lim="400000"/>
          </a:ln>
        </p:spPr>
      </p:pic>
      <p:sp>
        <p:nvSpPr>
          <p:cNvPr id="356" name="TextBox 6"/>
          <p:cNvSpPr txBox="1"/>
          <p:nvPr/>
        </p:nvSpPr>
        <p:spPr>
          <a:xfrm>
            <a:off x="6979918" y="4774168"/>
            <a:ext cx="2118363"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8" name="Picture 1031" descr="Picture 1031"/>
          <p:cNvPicPr>
            <a:picLocks noChangeAspect="1"/>
          </p:cNvPicPr>
          <p:nvPr/>
        </p:nvPicPr>
        <p:blipFill>
          <a:blip r:embed="rId2">
            <a:extLst/>
          </a:blip>
          <a:stretch>
            <a:fillRect/>
          </a:stretch>
        </p:blipFill>
        <p:spPr>
          <a:xfrm>
            <a:off x="1403648" y="125033"/>
            <a:ext cx="7272809" cy="4827397"/>
          </a:xfrm>
          <a:prstGeom prst="rect">
            <a:avLst/>
          </a:prstGeom>
          <a:ln w="12700">
            <a:miter lim="400000"/>
          </a:ln>
        </p:spPr>
      </p:pic>
      <p:sp>
        <p:nvSpPr>
          <p:cNvPr id="359" name="Rectangle 1032"/>
          <p:cNvSpPr/>
          <p:nvPr/>
        </p:nvSpPr>
        <p:spPr>
          <a:xfrm>
            <a:off x="609614" y="2971985"/>
            <a:ext cx="4096992" cy="1491804"/>
          </a:xfrm>
          <a:prstGeom prst="rect">
            <a:avLst/>
          </a:prstGeom>
          <a:solidFill>
            <a:srgbClr val="FFFFFF"/>
          </a:solidFill>
          <a:ln w="28575">
            <a:solidFill>
              <a:srgbClr val="000000"/>
            </a:solidFill>
            <a:miter/>
          </a:ln>
          <a:extLst>
            <a:ext uri="{C572A759-6A51-4108-AA02-DFA0A04FC94B}">
              <ma14:wrappingTextBoxFlag xmlns:ma14="http://schemas.microsoft.com/office/mac/drawingml/2011/main" val="1"/>
            </a:ext>
          </a:extLst>
        </p:spPr>
        <p:txBody>
          <a:bodyPr wrap="none" lIns="0" tIns="0" rIns="0" bIns="0">
            <a:spAutoFit/>
          </a:bodyPr>
          <a:lstStyle/>
          <a:p>
            <a:pPr>
              <a:defRPr b="1" sz="2800">
                <a:solidFill>
                  <a:srgbClr val="008080"/>
                </a:solidFill>
                <a:latin typeface="+mn-lt"/>
                <a:ea typeface="+mn-ea"/>
                <a:cs typeface="+mn-cs"/>
                <a:sym typeface="Arial"/>
              </a:defRPr>
            </a:pPr>
            <a:r>
              <a:t>Job Openings:</a:t>
            </a:r>
            <a:endParaRPr>
              <a:latin typeface="Lucida Sans"/>
              <a:ea typeface="Lucida Sans"/>
              <a:cs typeface="Lucida Sans"/>
              <a:sym typeface="Lucida Sans"/>
            </a:endParaRPr>
          </a:p>
          <a:p>
            <a:pPr>
              <a:defRPr b="1">
                <a:solidFill>
                  <a:srgbClr val="008080"/>
                </a:solidFill>
                <a:latin typeface="+mn-lt"/>
                <a:ea typeface="+mn-ea"/>
                <a:cs typeface="+mn-cs"/>
                <a:sym typeface="Arial"/>
              </a:defRPr>
            </a:pPr>
            <a:r>
              <a:t>Category = </a:t>
            </a:r>
            <a:r>
              <a:rPr i="1"/>
              <a:t>Food Services</a:t>
            </a:r>
            <a:endParaRPr>
              <a:latin typeface="Lucida Sans"/>
              <a:ea typeface="Lucida Sans"/>
              <a:cs typeface="Lucida Sans"/>
              <a:sym typeface="Lucida Sans"/>
            </a:endParaRPr>
          </a:p>
          <a:p>
            <a:pPr>
              <a:defRPr b="1">
                <a:solidFill>
                  <a:srgbClr val="008080"/>
                </a:solidFill>
                <a:latin typeface="+mn-lt"/>
                <a:ea typeface="+mn-ea"/>
                <a:cs typeface="+mn-cs"/>
                <a:sym typeface="Arial"/>
              </a:defRPr>
            </a:pPr>
            <a:r>
              <a:t>Keyword = </a:t>
            </a:r>
            <a:r>
              <a:rPr i="1"/>
              <a:t>Baker</a:t>
            </a:r>
            <a:r>
              <a:t> </a:t>
            </a:r>
            <a:endParaRPr>
              <a:latin typeface="Lucida Sans"/>
              <a:ea typeface="Lucida Sans"/>
              <a:cs typeface="Lucida Sans"/>
              <a:sym typeface="Lucida Sans"/>
            </a:endParaRPr>
          </a:p>
          <a:p>
            <a:pPr>
              <a:defRPr b="1">
                <a:solidFill>
                  <a:srgbClr val="008080"/>
                </a:solidFill>
                <a:latin typeface="+mn-lt"/>
                <a:ea typeface="+mn-ea"/>
                <a:cs typeface="+mn-cs"/>
                <a:sym typeface="Arial"/>
              </a:defRPr>
            </a:pPr>
            <a:r>
              <a:t>Location = </a:t>
            </a:r>
            <a:r>
              <a:rPr i="1"/>
              <a:t>Continental  U.S.</a:t>
            </a:r>
          </a:p>
        </p:txBody>
      </p:sp>
      <p:sp>
        <p:nvSpPr>
          <p:cNvPr id="360" name="TextBox 4"/>
          <p:cNvSpPr txBox="1"/>
          <p:nvPr/>
        </p:nvSpPr>
        <p:spPr>
          <a:xfrm>
            <a:off x="7232454" y="4902428"/>
            <a:ext cx="211836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2" name="Picture 2" descr="Picture 2"/>
          <p:cNvPicPr>
            <a:picLocks noChangeAspect="1"/>
          </p:cNvPicPr>
          <p:nvPr/>
        </p:nvPicPr>
        <p:blipFill>
          <a:blip r:embed="rId2">
            <a:extLst/>
          </a:blip>
          <a:stretch>
            <a:fillRect/>
          </a:stretch>
        </p:blipFill>
        <p:spPr>
          <a:xfrm>
            <a:off x="238132" y="689372"/>
            <a:ext cx="5622927" cy="4170761"/>
          </a:xfrm>
          <a:prstGeom prst="rect">
            <a:avLst/>
          </a:prstGeom>
          <a:ln w="12700">
            <a:miter lim="400000"/>
          </a:ln>
        </p:spPr>
      </p:pic>
      <p:sp>
        <p:nvSpPr>
          <p:cNvPr id="363" name="Rectangle 3"/>
          <p:cNvSpPr txBox="1"/>
          <p:nvPr>
            <p:ph type="title" idx="4294967295"/>
          </p:nvPr>
        </p:nvSpPr>
        <p:spPr>
          <a:xfrm>
            <a:off x="304823" y="-1"/>
            <a:ext cx="9139241" cy="601268"/>
          </a:xfrm>
          <a:prstGeom prst="rect">
            <a:avLst/>
          </a:prstGeom>
        </p:spPr>
        <p:txBody>
          <a:bodyPr lIns="46079" tIns="46079" rIns="46079" bIns="46079"/>
          <a:lstStyle>
            <a:lvl1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r>
              <a:t>Extracting Job Openings from the Web </a:t>
            </a:r>
          </a:p>
        </p:txBody>
      </p:sp>
      <p:sp>
        <p:nvSpPr>
          <p:cNvPr id="364" name="Oval 4"/>
          <p:cNvSpPr/>
          <p:nvPr/>
        </p:nvSpPr>
        <p:spPr>
          <a:xfrm>
            <a:off x="304800" y="2320531"/>
            <a:ext cx="1123950" cy="183359"/>
          </a:xfrm>
          <a:prstGeom prst="ellipse">
            <a:avLst/>
          </a:prstGeom>
          <a:ln w="38160">
            <a:solidFill>
              <a:srgbClr val="FF3333"/>
            </a:solidFill>
          </a:ln>
        </p:spPr>
        <p:txBody>
          <a:bodyPr lIns="45718" tIns="45718" rIns="45718" bIns="45718" anchor="ctr"/>
          <a:lstStyle/>
          <a:p>
            <a:pPr>
              <a:defRPr b="1" sz="1800">
                <a:latin typeface="+mn-lt"/>
                <a:ea typeface="+mn-ea"/>
                <a:cs typeface="+mn-cs"/>
                <a:sym typeface="Arial"/>
              </a:defRPr>
            </a:pPr>
          </a:p>
        </p:txBody>
      </p:sp>
      <p:pic>
        <p:nvPicPr>
          <p:cNvPr id="365" name="Picture 5" descr="Picture 5"/>
          <p:cNvPicPr>
            <a:picLocks noChangeAspect="1"/>
          </p:cNvPicPr>
          <p:nvPr/>
        </p:nvPicPr>
        <p:blipFill>
          <a:blip r:embed="rId3">
            <a:extLst/>
          </a:blip>
          <a:stretch>
            <a:fillRect/>
          </a:stretch>
        </p:blipFill>
        <p:spPr>
          <a:xfrm>
            <a:off x="1764076" y="857250"/>
            <a:ext cx="5235577" cy="4126708"/>
          </a:xfrm>
          <a:prstGeom prst="rect">
            <a:avLst/>
          </a:prstGeom>
          <a:ln w="12700">
            <a:miter lim="400000"/>
          </a:ln>
        </p:spPr>
      </p:pic>
      <p:sp>
        <p:nvSpPr>
          <p:cNvPr id="366" name="Line 6"/>
          <p:cNvSpPr/>
          <p:nvPr/>
        </p:nvSpPr>
        <p:spPr>
          <a:xfrm flipV="1">
            <a:off x="1303337" y="1533705"/>
            <a:ext cx="976314" cy="797721"/>
          </a:xfrm>
          <a:prstGeom prst="line">
            <a:avLst/>
          </a:prstGeom>
          <a:ln w="36720">
            <a:solidFill>
              <a:srgbClr val="FF3333"/>
            </a:solidFill>
            <a:tailEnd type="triangle"/>
          </a:ln>
        </p:spPr>
        <p:txBody>
          <a:bodyPr lIns="45718" tIns="45718" rIns="45718" bIns="45718"/>
          <a:lstStyle/>
          <a:p>
            <a:pPr/>
          </a:p>
        </p:txBody>
      </p:sp>
      <p:sp>
        <p:nvSpPr>
          <p:cNvPr id="367" name="Text Box 7"/>
          <p:cNvSpPr txBox="1"/>
          <p:nvPr/>
        </p:nvSpPr>
        <p:spPr>
          <a:xfrm>
            <a:off x="4954587" y="857249"/>
            <a:ext cx="4037014" cy="1667851"/>
          </a:xfrm>
          <a:prstGeom prst="rect">
            <a:avLst/>
          </a:prstGeom>
          <a:solidFill>
            <a:srgbClr val="FEC60B"/>
          </a:solidFill>
          <a:ln>
            <a:solidFill>
              <a:srgbClr val="E7D19A"/>
            </a:solidFill>
            <a:miter/>
          </a:ln>
          <a:extLst>
            <a:ext uri="{C572A759-6A51-4108-AA02-DFA0A04FC94B}">
              <ma14:wrappingTextBoxFlag xmlns:ma14="http://schemas.microsoft.com/office/mac/drawingml/2011/main" val="1"/>
            </a:ext>
          </a:extLst>
        </p:spPr>
        <p:txBody>
          <a:bodyPr lIns="46079" tIns="46079" rIns="46079" bIns="46079">
            <a:spAutoFit/>
          </a:bodyPr>
          <a:lstStyle/>
          <a:p>
            <a:pPr>
              <a:spcBef>
                <a:spcPts val="10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EBDDC3"/>
                </a:solidFill>
                <a:latin typeface="Times New Roman"/>
                <a:ea typeface="Times New Roman"/>
                <a:cs typeface="Times New Roman"/>
                <a:sym typeface="Times New Roman"/>
              </a:defRPr>
            </a:pPr>
            <a:r>
              <a:t> </a:t>
            </a:r>
            <a:r>
              <a:rPr>
                <a:solidFill>
                  <a:srgbClr val="FF0066"/>
                </a:solidFill>
              </a:rPr>
              <a:t>Title:</a:t>
            </a:r>
            <a:r>
              <a:rPr>
                <a:solidFill>
                  <a:srgbClr val="000000"/>
                </a:solidFill>
              </a:rPr>
              <a:t> Ice Cream Guru</a:t>
            </a:r>
            <a:endParaRPr>
              <a:latin typeface="Lucida Sans"/>
              <a:ea typeface="Lucida Sans"/>
              <a:cs typeface="Lucida Sans"/>
              <a:sym typeface="Lucida Sans"/>
            </a:endParaRPr>
          </a:p>
          <a:p>
            <a:pPr>
              <a:spcBef>
                <a:spcPts val="10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Description:</a:t>
            </a:r>
            <a:r>
              <a:t> If you dream of cold creamy…</a:t>
            </a:r>
            <a:endParaRPr>
              <a:latin typeface="Lucida Sans"/>
              <a:ea typeface="Lucida Sans"/>
              <a:cs typeface="Lucida Sans"/>
              <a:sym typeface="Lucida Sans"/>
            </a:endParaRP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Contact:</a:t>
            </a:r>
            <a:r>
              <a:t> </a:t>
            </a:r>
            <a:r>
              <a:rPr u="sng">
                <a:solidFill>
                  <a:srgbClr val="0000FF"/>
                </a:solidFill>
                <a:uFill>
                  <a:solidFill>
                    <a:srgbClr val="0000FF"/>
                  </a:solidFill>
                </a:uFill>
                <a:hlinkClick r:id="rId4" invalidUrl="" action="" tgtFrame="" tooltip="" history="1" highlightClick="0" endSnd="0"/>
              </a:rPr>
              <a:t>susan@foodscience.com</a:t>
            </a: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Category:</a:t>
            </a:r>
            <a:r>
              <a:t> Travel/Hospitality</a:t>
            </a:r>
            <a:endParaRPr>
              <a:solidFill>
                <a:srgbClr val="EBDDC3"/>
              </a:solidFill>
            </a:endParaRP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0066"/>
                </a:solidFill>
                <a:latin typeface="Times New Roman"/>
                <a:ea typeface="Times New Roman"/>
                <a:cs typeface="Times New Roman"/>
                <a:sym typeface="Times New Roman"/>
              </a:defRPr>
            </a:pPr>
            <a:r>
              <a:t>  Function:</a:t>
            </a:r>
            <a:r>
              <a:rPr>
                <a:solidFill>
                  <a:srgbClr val="000000"/>
                </a:solidFill>
              </a:rPr>
              <a:t> Food Services</a:t>
            </a:r>
          </a:p>
        </p:txBody>
      </p:sp>
      <p:sp>
        <p:nvSpPr>
          <p:cNvPr id="368" name="Line 8"/>
          <p:cNvSpPr/>
          <p:nvPr/>
        </p:nvSpPr>
        <p:spPr>
          <a:xfrm flipV="1">
            <a:off x="3809999" y="1028698"/>
            <a:ext cx="1295402" cy="2552702"/>
          </a:xfrm>
          <a:prstGeom prst="line">
            <a:avLst/>
          </a:prstGeom>
          <a:ln w="28575">
            <a:solidFill>
              <a:schemeClr val="accent2"/>
            </a:solidFill>
            <a:tailEnd type="triangle"/>
          </a:ln>
        </p:spPr>
        <p:txBody>
          <a:bodyPr lIns="45718" tIns="45718" rIns="45718" bIns="45718"/>
          <a:lstStyle/>
          <a:p>
            <a:pPr/>
          </a:p>
        </p:txBody>
      </p:sp>
      <p:sp>
        <p:nvSpPr>
          <p:cNvPr id="369" name="Rectangle 9"/>
          <p:cNvSpPr/>
          <p:nvPr/>
        </p:nvSpPr>
        <p:spPr>
          <a:xfrm>
            <a:off x="3581400" y="3714750"/>
            <a:ext cx="1752600" cy="1181100"/>
          </a:xfrm>
          <a:prstGeom prst="rect">
            <a:avLst/>
          </a:prstGeom>
          <a:ln w="28575">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370" name="Line 10"/>
          <p:cNvSpPr/>
          <p:nvPr/>
        </p:nvSpPr>
        <p:spPr>
          <a:xfrm flipV="1">
            <a:off x="4648199" y="1371598"/>
            <a:ext cx="457202" cy="2343152"/>
          </a:xfrm>
          <a:prstGeom prst="line">
            <a:avLst/>
          </a:prstGeom>
          <a:ln w="28575">
            <a:solidFill>
              <a:schemeClr val="accent2"/>
            </a:solidFill>
            <a:tailEnd type="triangle"/>
          </a:ln>
        </p:spPr>
        <p:txBody>
          <a:bodyPr lIns="45718" tIns="45718" rIns="45718" bIns="45718"/>
          <a:lstStyle/>
          <a:p>
            <a:pPr/>
          </a:p>
        </p:txBody>
      </p:sp>
      <p:sp>
        <p:nvSpPr>
          <p:cNvPr id="371" name="AutoShape 11"/>
          <p:cNvSpPr/>
          <p:nvPr/>
        </p:nvSpPr>
        <p:spPr>
          <a:xfrm>
            <a:off x="3622692" y="3564913"/>
            <a:ext cx="949327" cy="130971"/>
          </a:xfrm>
          <a:prstGeom prst="roundRect">
            <a:avLst>
              <a:gd name="adj" fmla="val 16667"/>
            </a:avLst>
          </a:prstGeom>
          <a:ln w="28575">
            <a:solidFill>
              <a:schemeClr val="accent2"/>
            </a:solidFill>
          </a:ln>
        </p:spPr>
        <p:txBody>
          <a:bodyPr lIns="45718" tIns="45718" rIns="45718" bIns="45718" anchor="ctr"/>
          <a:lstStyle/>
          <a:p>
            <a:pPr>
              <a:defRPr b="1" sz="1800">
                <a:latin typeface="+mn-lt"/>
                <a:ea typeface="+mn-ea"/>
                <a:cs typeface="+mn-cs"/>
                <a:sym typeface="Arial"/>
              </a:defRPr>
            </a:pPr>
          </a:p>
        </p:txBody>
      </p:sp>
      <p:sp>
        <p:nvSpPr>
          <p:cNvPr id="372" name="AutoShape 12"/>
          <p:cNvSpPr/>
          <p:nvPr/>
        </p:nvSpPr>
        <p:spPr>
          <a:xfrm>
            <a:off x="4004038" y="4686300"/>
            <a:ext cx="796927" cy="114300"/>
          </a:xfrm>
          <a:prstGeom prst="roundRect">
            <a:avLst>
              <a:gd name="adj" fmla="val 16667"/>
            </a:avLst>
          </a:prstGeom>
          <a:ln w="28575">
            <a:solidFill>
              <a:schemeClr val="accent2"/>
            </a:solidFill>
          </a:ln>
        </p:spPr>
        <p:txBody>
          <a:bodyPr lIns="45718" tIns="45718" rIns="45718" bIns="45718" anchor="ctr"/>
          <a:lstStyle/>
          <a:p>
            <a:pPr>
              <a:defRPr b="1" sz="1800">
                <a:latin typeface="+mn-lt"/>
                <a:ea typeface="+mn-ea"/>
                <a:cs typeface="+mn-cs"/>
                <a:sym typeface="Arial"/>
              </a:defRPr>
            </a:pPr>
          </a:p>
        </p:txBody>
      </p:sp>
      <p:sp>
        <p:nvSpPr>
          <p:cNvPr id="373" name="Line 13"/>
          <p:cNvSpPr/>
          <p:nvPr/>
        </p:nvSpPr>
        <p:spPr>
          <a:xfrm flipV="1">
            <a:off x="4648199" y="1600198"/>
            <a:ext cx="533402" cy="3086102"/>
          </a:xfrm>
          <a:prstGeom prst="line">
            <a:avLst/>
          </a:prstGeom>
          <a:ln w="28575">
            <a:solidFill>
              <a:schemeClr val="accent2"/>
            </a:solidFill>
            <a:tailEnd type="triangle"/>
          </a:ln>
        </p:spPr>
        <p:txBody>
          <a:bodyPr lIns="45718" tIns="45718" rIns="45718" bIns="45718"/>
          <a:lstStyle/>
          <a:p>
            <a:pPr/>
          </a:p>
        </p:txBody>
      </p:sp>
      <p:sp>
        <p:nvSpPr>
          <p:cNvPr id="374" name="TextBox 13"/>
          <p:cNvSpPr txBox="1"/>
          <p:nvPr/>
        </p:nvSpPr>
        <p:spPr>
          <a:xfrm>
            <a:off x="7160446" y="4902428"/>
            <a:ext cx="211836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Rectangle 2"/>
          <p:cNvSpPr txBox="1"/>
          <p:nvPr>
            <p:ph type="title" idx="4294967295"/>
          </p:nvPr>
        </p:nvSpPr>
        <p:spPr>
          <a:xfrm>
            <a:off x="381000" y="0"/>
            <a:ext cx="8534400" cy="857250"/>
          </a:xfrm>
          <a:prstGeom prst="rect">
            <a:avLst/>
          </a:prstGeom>
        </p:spPr>
        <p:txBody>
          <a:bodyPr/>
          <a:lstStyle/>
          <a:p>
            <a:pPr/>
            <a:r>
              <a:t>Another Problem</a:t>
            </a:r>
          </a:p>
        </p:txBody>
      </p:sp>
      <p:pic>
        <p:nvPicPr>
          <p:cNvPr id="377" name="Picture 4" descr="Picture 4"/>
          <p:cNvPicPr>
            <a:picLocks noChangeAspect="1"/>
          </p:cNvPicPr>
          <p:nvPr/>
        </p:nvPicPr>
        <p:blipFill>
          <a:blip r:embed="rId2">
            <a:extLst/>
          </a:blip>
          <a:srcRect l="0" t="0" r="0" b="21832"/>
          <a:stretch>
            <a:fillRect/>
          </a:stretch>
        </p:blipFill>
        <p:spPr>
          <a:xfrm>
            <a:off x="914399" y="1142999"/>
            <a:ext cx="6748407" cy="3657602"/>
          </a:xfrm>
          <a:prstGeom prst="rect">
            <a:avLst/>
          </a:prstGeom>
          <a:ln w="12700">
            <a:miter lim="400000"/>
          </a:ln>
        </p:spPr>
      </p:pic>
      <p:sp>
        <p:nvSpPr>
          <p:cNvPr id="378" name="TextBox 3"/>
          <p:cNvSpPr txBox="1"/>
          <p:nvPr/>
        </p:nvSpPr>
        <p:spPr>
          <a:xfrm>
            <a:off x="7160446" y="4876006"/>
            <a:ext cx="211836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Rectangle 2"/>
          <p:cNvSpPr txBox="1"/>
          <p:nvPr>
            <p:ph type="title" idx="4294967295"/>
          </p:nvPr>
        </p:nvSpPr>
        <p:spPr>
          <a:xfrm>
            <a:off x="533400" y="0"/>
            <a:ext cx="8153400" cy="742950"/>
          </a:xfrm>
          <a:prstGeom prst="rect">
            <a:avLst/>
          </a:prstGeom>
        </p:spPr>
        <p:txBody>
          <a:bodyPr/>
          <a:lstStyle/>
          <a:p>
            <a:pPr/>
            <a:r>
              <a:t>Often structured information in text</a:t>
            </a:r>
          </a:p>
        </p:txBody>
      </p:sp>
      <p:pic>
        <p:nvPicPr>
          <p:cNvPr id="381" name="Picture 4" descr="Picture 4"/>
          <p:cNvPicPr>
            <a:picLocks noChangeAspect="1"/>
          </p:cNvPicPr>
          <p:nvPr/>
        </p:nvPicPr>
        <p:blipFill>
          <a:blip r:embed="rId2">
            <a:extLst/>
          </a:blip>
          <a:stretch>
            <a:fillRect/>
          </a:stretch>
        </p:blipFill>
        <p:spPr>
          <a:xfrm>
            <a:off x="990939" y="837404"/>
            <a:ext cx="6634166" cy="4038603"/>
          </a:xfrm>
          <a:prstGeom prst="rect">
            <a:avLst/>
          </a:prstGeom>
          <a:ln w="12700">
            <a:miter lim="400000"/>
          </a:ln>
        </p:spPr>
      </p:pic>
      <p:sp>
        <p:nvSpPr>
          <p:cNvPr id="382" name="TextBox 3"/>
          <p:cNvSpPr txBox="1"/>
          <p:nvPr/>
        </p:nvSpPr>
        <p:spPr>
          <a:xfrm>
            <a:off x="7137999" y="4902428"/>
            <a:ext cx="211836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4" name="Picture 2" descr="Picture 2"/>
          <p:cNvPicPr>
            <a:picLocks noChangeAspect="1"/>
          </p:cNvPicPr>
          <p:nvPr/>
        </p:nvPicPr>
        <p:blipFill>
          <a:blip r:embed="rId2">
            <a:extLst/>
          </a:blip>
          <a:stretch>
            <a:fillRect/>
          </a:stretch>
        </p:blipFill>
        <p:spPr>
          <a:xfrm>
            <a:off x="685800" y="725487"/>
            <a:ext cx="7620000" cy="4150520"/>
          </a:xfrm>
          <a:prstGeom prst="rect">
            <a:avLst/>
          </a:prstGeom>
          <a:ln w="12700">
            <a:miter lim="400000"/>
          </a:ln>
        </p:spPr>
      </p:pic>
      <p:sp>
        <p:nvSpPr>
          <p:cNvPr id="385" name="Rectangle 3"/>
          <p:cNvSpPr txBox="1"/>
          <p:nvPr/>
        </p:nvSpPr>
        <p:spPr>
          <a:xfrm>
            <a:off x="350518" y="211752"/>
            <a:ext cx="8442964" cy="5480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3200">
                <a:solidFill>
                  <a:srgbClr val="775F55"/>
                </a:solidFill>
                <a:latin typeface="+mn-lt"/>
                <a:ea typeface="+mn-ea"/>
                <a:cs typeface="+mn-cs"/>
                <a:sym typeface="Arial"/>
              </a:defRPr>
            </a:lvl1pPr>
          </a:lstStyle>
          <a:p>
            <a:pPr/>
            <a:r>
              <a:t>Another Problem</a:t>
            </a:r>
          </a:p>
        </p:txBody>
      </p:sp>
      <p:sp>
        <p:nvSpPr>
          <p:cNvPr id="386" name="TextBox 3"/>
          <p:cNvSpPr txBox="1"/>
          <p:nvPr/>
        </p:nvSpPr>
        <p:spPr>
          <a:xfrm>
            <a:off x="7137999" y="4902428"/>
            <a:ext cx="211836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le 1"/>
          <p:cNvSpPr txBox="1"/>
          <p:nvPr>
            <p:ph type="title"/>
          </p:nvPr>
        </p:nvSpPr>
        <p:spPr>
          <a:xfrm>
            <a:off x="457200" y="0"/>
            <a:ext cx="8229600" cy="692695"/>
          </a:xfrm>
          <a:prstGeom prst="rect">
            <a:avLst/>
          </a:prstGeom>
        </p:spPr>
        <p:txBody>
          <a:bodyPr/>
          <a:lstStyle>
            <a:lvl1pPr>
              <a:defRPr sz="3900"/>
            </a:lvl1pPr>
          </a:lstStyle>
          <a:p>
            <a:pPr/>
            <a:r>
              <a:t>Definition of IE</a:t>
            </a:r>
          </a:p>
        </p:txBody>
      </p:sp>
      <p:sp>
        <p:nvSpPr>
          <p:cNvPr id="389" name="Down Arrow 34"/>
          <p:cNvSpPr/>
          <p:nvPr/>
        </p:nvSpPr>
        <p:spPr>
          <a:xfrm rot="16200000">
            <a:off x="3754144" y="2018787"/>
            <a:ext cx="486624" cy="2143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49"/>
                </a:moveTo>
                <a:lnTo>
                  <a:pt x="5400" y="19149"/>
                </a:lnTo>
                <a:lnTo>
                  <a:pt x="5400" y="0"/>
                </a:lnTo>
                <a:lnTo>
                  <a:pt x="16200" y="0"/>
                </a:lnTo>
                <a:lnTo>
                  <a:pt x="16200" y="19149"/>
                </a:lnTo>
                <a:lnTo>
                  <a:pt x="21600" y="19149"/>
                </a:lnTo>
                <a:lnTo>
                  <a:pt x="10800" y="21600"/>
                </a:lnTo>
                <a:close/>
              </a:path>
            </a:pathLst>
          </a:custGeom>
          <a:solidFill>
            <a:srgbClr val="FF0000"/>
          </a:solidFill>
          <a:ln w="12700">
            <a:miter lim="400000"/>
          </a:ln>
        </p:spPr>
        <p:txBody>
          <a:bodyPr lIns="45718" tIns="45718" rIns="45718" bIns="45718" anchor="ctr"/>
          <a:lstStyle/>
          <a:p>
            <a:pPr algn="ctr" defTabSz="457200">
              <a:defRPr sz="1800">
                <a:solidFill>
                  <a:srgbClr val="FFFFFF"/>
                </a:solidFill>
                <a:latin typeface="Century Gothic"/>
                <a:ea typeface="Century Gothic"/>
                <a:cs typeface="Century Gothic"/>
                <a:sym typeface="Century Gothic"/>
              </a:defRPr>
            </a:pPr>
          </a:p>
        </p:txBody>
      </p:sp>
      <p:sp>
        <p:nvSpPr>
          <p:cNvPr id="390" name="TextBox 22"/>
          <p:cNvSpPr txBox="1"/>
          <p:nvPr/>
        </p:nvSpPr>
        <p:spPr>
          <a:xfrm>
            <a:off x="45722" y="668720"/>
            <a:ext cx="8940787" cy="156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a:latin typeface="Century Gothic"/>
                <a:ea typeface="Century Gothic"/>
                <a:cs typeface="Century Gothic"/>
                <a:sym typeface="Century Gothic"/>
              </a:defRPr>
            </a:pPr>
            <a:r>
              <a:t>Information Extraction</a:t>
            </a:r>
            <a:r>
              <a:rPr b="0"/>
              <a:t> (IE) is the process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of extracting structured information (e.g., database tables) from unstructured machine-readable documents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(e.g., Web documents).</a:t>
            </a:r>
          </a:p>
        </p:txBody>
      </p:sp>
      <p:graphicFrame>
        <p:nvGraphicFramePr>
          <p:cNvPr id="391" name="Table 23"/>
          <p:cNvGraphicFramePr/>
          <p:nvPr/>
        </p:nvGraphicFramePr>
        <p:xfrm>
          <a:off x="5069425" y="2473923"/>
          <a:ext cx="3962802" cy="118872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156571"/>
                <a:gridCol w="1090584"/>
                <a:gridCol w="1715645"/>
              </a:tblGrid>
              <a:tr h="297180">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GName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FName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Occupation</a:t>
                      </a:r>
                    </a:p>
                  </a:txBody>
                  <a:tcPr marL="34290" marR="34290" marT="34290" marB="34290" anchor="t" anchorCtr="0" horzOverflow="overflow">
                    <a:solidFill>
                      <a:srgbClr val="0001FF"/>
                    </a:solidFill>
                  </a:tcPr>
                </a:tc>
              </a:tr>
              <a:tr h="297180">
                <a:tc>
                  <a:txBody>
                    <a:bodyPr/>
                    <a:lstStyle/>
                    <a:p>
                      <a:pPr defTabSz="457200">
                        <a:defRPr sz="1800"/>
                      </a:pPr>
                      <a:r>
                        <a:rPr sz="1500">
                          <a:latin typeface="Century Gothic"/>
                          <a:ea typeface="Century Gothic"/>
                          <a:cs typeface="Century Gothic"/>
                          <a:sym typeface="Century Gothic"/>
                        </a:rPr>
                        <a:t>Elvis</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Presley</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singer</a:t>
                      </a:r>
                    </a:p>
                  </a:txBody>
                  <a:tcPr marL="34290" marR="34290" marT="34290" marB="34290" anchor="t" anchorCtr="0" horzOverflow="overflow">
                    <a:solidFill>
                      <a:srgbClr val="CACAFF"/>
                    </a:solidFill>
                  </a:tcPr>
                </a:tc>
              </a:tr>
              <a:tr h="297180">
                <a:tc>
                  <a:txBody>
                    <a:bodyPr/>
                    <a:lstStyle/>
                    <a:p>
                      <a:pPr defTabSz="457200">
                        <a:defRPr sz="1800"/>
                      </a:pPr>
                      <a:r>
                        <a:rPr sz="1500">
                          <a:latin typeface="Century Gothic"/>
                          <a:ea typeface="Century Gothic"/>
                          <a:cs typeface="Century Gothic"/>
                          <a:sym typeface="Century Gothic"/>
                        </a:rPr>
                        <a:t>Elvis</a:t>
                      </a:r>
                    </a:p>
                  </a:txBody>
                  <a:tcPr marL="34290" marR="34290" marT="34290" marB="34290" anchor="t" anchorCtr="0" horzOverflow="overflow">
                    <a:solidFill>
                      <a:srgbClr val="E6E6FF"/>
                    </a:solidFill>
                  </a:tcPr>
                </a:tc>
                <a:tc>
                  <a:txBody>
                    <a:bodyPr/>
                    <a:lstStyle/>
                    <a:p>
                      <a:pPr defTabSz="457200">
                        <a:defRPr sz="1800"/>
                      </a:pPr>
                      <a:r>
                        <a:rPr sz="1500">
                          <a:latin typeface="Century Gothic"/>
                          <a:ea typeface="Century Gothic"/>
                          <a:cs typeface="Century Gothic"/>
                          <a:sym typeface="Century Gothic"/>
                        </a:rPr>
                        <a:t>Hunter</a:t>
                      </a:r>
                    </a:p>
                  </a:txBody>
                  <a:tcPr marL="34290" marR="34290" marT="34290" marB="34290" anchor="t" anchorCtr="0" horzOverflow="overflow">
                    <a:solidFill>
                      <a:srgbClr val="E6E6FF"/>
                    </a:solidFill>
                  </a:tcPr>
                </a:tc>
                <a:tc>
                  <a:txBody>
                    <a:bodyPr/>
                    <a:lstStyle/>
                    <a:p>
                      <a:pPr defTabSz="457200">
                        <a:defRPr sz="1800"/>
                      </a:pPr>
                      <a:r>
                        <a:rPr sz="1500">
                          <a:latin typeface="Century Gothic"/>
                          <a:ea typeface="Century Gothic"/>
                          <a:cs typeface="Century Gothic"/>
                          <a:sym typeface="Century Gothic"/>
                        </a:rPr>
                        <a:t>painter</a:t>
                      </a:r>
                    </a:p>
                  </a:txBody>
                  <a:tcPr marL="34290" marR="34290" marT="34290" marB="34290" anchor="t" anchorCtr="0" horzOverflow="overflow">
                    <a:solidFill>
                      <a:srgbClr val="E6E6FF"/>
                    </a:solidFill>
                  </a:tcPr>
                </a:tc>
              </a:tr>
              <a:tr h="297180">
                <a:tc>
                  <a:txBody>
                    <a:bodyPr/>
                    <a:lstStyle/>
                    <a:p>
                      <a:pPr defTabSz="457200">
                        <a:defRPr sz="1800"/>
                      </a:pPr>
                      <a:r>
                        <a:rPr sz="1500">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500">
                          <a:latin typeface="Century Gothic"/>
                          <a:ea typeface="Century Gothic"/>
                          <a:cs typeface="Century Gothic"/>
                          <a:sym typeface="Century Gothic"/>
                        </a:defRPr>
                      </a:pPr>
                    </a:p>
                  </a:txBody>
                  <a:tcPr marL="34290" marR="34290" marT="34290" marB="34290" anchor="t" anchorCtr="0" horzOverflow="overflow">
                    <a:solidFill>
                      <a:srgbClr val="CACAFF"/>
                    </a:solidFill>
                  </a:tcPr>
                </a:tc>
              </a:tr>
            </a:tbl>
          </a:graphicData>
        </a:graphic>
      </p:graphicFrame>
      <p:grpSp>
        <p:nvGrpSpPr>
          <p:cNvPr id="397" name="Folded Corner 24"/>
          <p:cNvGrpSpPr/>
          <p:nvPr/>
        </p:nvGrpSpPr>
        <p:grpSpPr>
          <a:xfrm>
            <a:off x="124242" y="2798755"/>
            <a:ext cx="2590692" cy="2225739"/>
            <a:chOff x="-1" y="0"/>
            <a:chExt cx="2590691" cy="2225737"/>
          </a:xfrm>
        </p:grpSpPr>
        <p:grpSp>
          <p:nvGrpSpPr>
            <p:cNvPr id="395" name="Group"/>
            <p:cNvGrpSpPr/>
            <p:nvPr/>
          </p:nvGrpSpPr>
          <p:grpSpPr>
            <a:xfrm>
              <a:off x="-2" y="48692"/>
              <a:ext cx="2590692" cy="2177046"/>
              <a:chOff x="0" y="0"/>
              <a:chExt cx="2590691" cy="2177045"/>
            </a:xfrm>
          </p:grpSpPr>
          <p:sp>
            <p:nvSpPr>
              <p:cNvPr id="392" name="Shape"/>
              <p:cNvSpPr/>
              <p:nvPr/>
            </p:nvSpPr>
            <p:spPr>
              <a:xfrm>
                <a:off x="-1" y="0"/>
                <a:ext cx="2590692" cy="2177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078"/>
                    </a:lnTo>
                    <a:lnTo>
                      <a:pt x="1780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sp>
            <p:nvSpPr>
              <p:cNvPr id="393" name="Triangle"/>
              <p:cNvSpPr/>
              <p:nvPr/>
            </p:nvSpPr>
            <p:spPr>
              <a:xfrm>
                <a:off x="2134903" y="1721257"/>
                <a:ext cx="455788" cy="455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sp>
            <p:nvSpPr>
              <p:cNvPr id="394" name="Line"/>
              <p:cNvSpPr/>
              <p:nvPr/>
            </p:nvSpPr>
            <p:spPr>
              <a:xfrm>
                <a:off x="-1" y="0"/>
                <a:ext cx="2590692" cy="2177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00" y="21600"/>
                    </a:moveTo>
                    <a:lnTo>
                      <a:pt x="18560" y="17982"/>
                    </a:lnTo>
                    <a:lnTo>
                      <a:pt x="21600" y="17078"/>
                    </a:lnTo>
                    <a:lnTo>
                      <a:pt x="17800" y="21600"/>
                    </a:lnTo>
                    <a:lnTo>
                      <a:pt x="0" y="21600"/>
                    </a:lnTo>
                    <a:lnTo>
                      <a:pt x="0" y="0"/>
                    </a:lnTo>
                    <a:lnTo>
                      <a:pt x="21600" y="0"/>
                    </a:lnTo>
                    <a:lnTo>
                      <a:pt x="21600" y="17078"/>
                    </a:lnTo>
                  </a:path>
                </a:pathLst>
              </a:custGeom>
              <a:noFill/>
              <a:ln w="9525" cap="flat">
                <a:solidFill>
                  <a:srgbClr val="000000"/>
                </a:solidFill>
                <a:prstDash val="solid"/>
                <a:round/>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grpSp>
        <p:sp>
          <p:nvSpPr>
            <p:cNvPr id="396" name="Elvis Presley was a famous rock singer.…"/>
            <p:cNvSpPr txBox="1"/>
            <p:nvPr/>
          </p:nvSpPr>
          <p:spPr>
            <a:xfrm>
              <a:off x="50482" y="0"/>
              <a:ext cx="2489724" cy="181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1400">
                  <a:latin typeface="Century Gothic"/>
                  <a:ea typeface="Century Gothic"/>
                  <a:cs typeface="Century Gothic"/>
                  <a:sym typeface="Century Gothic"/>
                </a:defRPr>
              </a:pPr>
              <a:r>
                <a:t>Elvis Presley was a famous rock singer.</a:t>
              </a:r>
              <a:endParaRPr>
                <a:solidFill>
                  <a:srgbClr val="FFFFFF"/>
                </a:solidFill>
              </a:endParaRPr>
            </a:p>
            <a:p>
              <a:pPr defTabSz="457200">
                <a:defRPr sz="1400">
                  <a:latin typeface="Century Gothic"/>
                  <a:ea typeface="Century Gothic"/>
                  <a:cs typeface="Century Gothic"/>
                  <a:sym typeface="Century Gothic"/>
                </a:defRPr>
              </a:pPr>
              <a:r>
                <a:t>...</a:t>
              </a:r>
              <a:endParaRPr>
                <a:solidFill>
                  <a:srgbClr val="FFFFFF"/>
                </a:solidFill>
              </a:endParaRPr>
            </a:p>
            <a:p>
              <a:pPr defTabSz="457200">
                <a:defRPr sz="1400">
                  <a:latin typeface="Century Gothic"/>
                  <a:ea typeface="Century Gothic"/>
                  <a:cs typeface="Century Gothic"/>
                  <a:sym typeface="Century Gothic"/>
                </a:defRPr>
              </a:pPr>
            </a:p>
            <a:p>
              <a:pPr defTabSz="457200">
                <a:defRPr sz="1400">
                  <a:latin typeface="Century Gothic"/>
                  <a:ea typeface="Century Gothic"/>
                  <a:cs typeface="Century Gothic"/>
                  <a:sym typeface="Century Gothic"/>
                </a:defRPr>
              </a:pPr>
              <a:r>
                <a:t>Mary once remarked that the only attractive thing about the painter Elvis Hunter was his first name.</a:t>
              </a:r>
            </a:p>
          </p:txBody>
        </p:sp>
      </p:grpSp>
      <p:sp>
        <p:nvSpPr>
          <p:cNvPr id="398" name="TextBox 35"/>
          <p:cNvSpPr txBox="1"/>
          <p:nvPr/>
        </p:nvSpPr>
        <p:spPr>
          <a:xfrm>
            <a:off x="3055000" y="2172802"/>
            <a:ext cx="1780391" cy="828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b="1">
                <a:solidFill>
                  <a:srgbClr val="FF0000"/>
                </a:solidFill>
                <a:latin typeface="Century Gothic"/>
                <a:ea typeface="Century Gothic"/>
                <a:cs typeface="Century Gothic"/>
                <a:sym typeface="Century Gothic"/>
              </a:defRPr>
            </a:pPr>
            <a:r>
              <a:t>Information</a:t>
            </a:r>
            <a:endParaRPr>
              <a:latin typeface="Lucida Sans"/>
              <a:ea typeface="Lucida Sans"/>
              <a:cs typeface="Lucida Sans"/>
              <a:sym typeface="Lucida Sans"/>
            </a:endParaRPr>
          </a:p>
          <a:p>
            <a:pPr defTabSz="457200">
              <a:defRPr b="1">
                <a:solidFill>
                  <a:srgbClr val="FF0000"/>
                </a:solidFill>
                <a:latin typeface="Century Gothic"/>
                <a:ea typeface="Century Gothic"/>
                <a:cs typeface="Century Gothic"/>
                <a:sym typeface="Century Gothic"/>
              </a:defRPr>
            </a:pPr>
            <a:r>
              <a:t>Extraction</a:t>
            </a:r>
          </a:p>
        </p:txBody>
      </p:sp>
      <p:sp>
        <p:nvSpPr>
          <p:cNvPr id="399" name="ZoneTexte 9"/>
          <p:cNvSpPr txBox="1"/>
          <p:nvPr/>
        </p:nvSpPr>
        <p:spPr>
          <a:xfrm>
            <a:off x="2971204" y="4076342"/>
            <a:ext cx="5118515"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i="1">
                <a:latin typeface="Century Gothic"/>
                <a:ea typeface="Century Gothic"/>
                <a:cs typeface="Century Gothic"/>
                <a:sym typeface="Century Gothic"/>
              </a:defRPr>
            </a:lvl1pPr>
          </a:lstStyle>
          <a:p>
            <a:pPr/>
            <a:r>
              <a:t>“Seeing the Web as a table”</a:t>
            </a:r>
          </a:p>
        </p:txBody>
      </p:sp>
      <p:sp>
        <p:nvSpPr>
          <p:cNvPr id="400" name="TextBox 2"/>
          <p:cNvSpPr txBox="1"/>
          <p:nvPr/>
        </p:nvSpPr>
        <p:spPr>
          <a:xfrm>
            <a:off x="7651760" y="4876006"/>
            <a:ext cx="1393158"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4"/>
          <p:cNvSpPr txBox="1"/>
          <p:nvPr>
            <p:ph type="title"/>
          </p:nvPr>
        </p:nvSpPr>
        <p:spPr>
          <a:prstGeom prst="rect">
            <a:avLst/>
          </a:prstGeom>
        </p:spPr>
        <p:txBody>
          <a:bodyPr/>
          <a:lstStyle/>
          <a:p>
            <a:pPr/>
            <a:r>
              <a:t>Information Extraction – Administravia - I</a:t>
            </a:r>
          </a:p>
        </p:txBody>
      </p:sp>
      <p:sp>
        <p:nvSpPr>
          <p:cNvPr id="312" name="Content Placeholder 5"/>
          <p:cNvSpPr txBox="1"/>
          <p:nvPr>
            <p:ph type="body" idx="1"/>
          </p:nvPr>
        </p:nvSpPr>
        <p:spPr>
          <a:xfrm>
            <a:off x="400000" y="1086990"/>
            <a:ext cx="7772401" cy="5070366"/>
          </a:xfrm>
          <a:prstGeom prst="rect">
            <a:avLst/>
          </a:prstGeom>
        </p:spPr>
        <p:txBody>
          <a:bodyPr/>
          <a:lstStyle/>
          <a:p>
            <a:pPr>
              <a:spcBef>
                <a:spcPts val="400"/>
              </a:spcBef>
              <a:defRPr sz="1800"/>
            </a:pPr>
            <a:r>
              <a:t>Vorlesung</a:t>
            </a:r>
          </a:p>
          <a:p>
            <a:pPr lvl="1" marL="685800" indent="-228600">
              <a:spcBef>
                <a:spcPts val="300"/>
              </a:spcBef>
              <a:buClr>
                <a:srgbClr val="000000"/>
              </a:buClr>
              <a:defRPr sz="1600"/>
            </a:pPr>
            <a:r>
              <a:t>Learn the basics of Information Extraction (IE)</a:t>
            </a:r>
            <a:endParaRPr sz="2000"/>
          </a:p>
          <a:p>
            <a:pPr lvl="1" marL="685800" indent="-228600">
              <a:spcBef>
                <a:spcPts val="300"/>
              </a:spcBef>
              <a:buClr>
                <a:srgbClr val="000000"/>
              </a:buClr>
              <a:defRPr sz="1600"/>
            </a:pPr>
            <a:r>
              <a:t>Weekly lecture from me here in BU 101</a:t>
            </a:r>
          </a:p>
          <a:p>
            <a:pPr lvl="1" marL="685800" indent="-228600">
              <a:spcBef>
                <a:spcPts val="300"/>
              </a:spcBef>
              <a:buClr>
                <a:srgbClr val="000000"/>
              </a:buClr>
              <a:defRPr sz="1600"/>
            </a:pPr>
            <a:r>
              <a:t>Exactly the same scientific content as last year</a:t>
            </a:r>
            <a:endParaRPr sz="2000"/>
          </a:p>
          <a:p>
            <a:pPr lvl="2" marL="1028700" indent="-228600">
              <a:spcBef>
                <a:spcPts val="300"/>
              </a:spcBef>
              <a:defRPr sz="1600"/>
            </a:pPr>
            <a:r>
              <a:t>"Administravia" is slightly different, see these slides (also uploaded after class)</a:t>
            </a:r>
            <a:endParaRPr sz="2000"/>
          </a:p>
          <a:p>
            <a:pPr lvl="2" marL="1028700" indent="-228600">
              <a:spcBef>
                <a:spcPts val="300"/>
              </a:spcBef>
              <a:defRPr sz="1600"/>
            </a:pPr>
            <a:r>
              <a:t>2020-2021 videos are available, use these to review</a:t>
            </a:r>
          </a:p>
          <a:p>
            <a:pPr>
              <a:spcBef>
                <a:spcPts val="400"/>
              </a:spcBef>
              <a:defRPr sz="1800"/>
            </a:pPr>
            <a:r>
              <a:t>Seminar</a:t>
            </a:r>
          </a:p>
          <a:p>
            <a:pPr lvl="1" marL="685800" indent="-228600">
              <a:spcBef>
                <a:spcPts val="300"/>
              </a:spcBef>
              <a:buClr>
                <a:srgbClr val="000000"/>
              </a:buClr>
              <a:defRPr sz="1600"/>
            </a:pPr>
            <a:r>
              <a:t>You will present an oral report and then submit a written version later</a:t>
            </a:r>
          </a:p>
          <a:p>
            <a:pPr lvl="1" marL="685800" indent="-228600">
              <a:spcBef>
                <a:spcPts val="300"/>
              </a:spcBef>
              <a:buClr>
                <a:srgbClr val="000000"/>
              </a:buClr>
              <a:defRPr sz="1600"/>
            </a:pPr>
            <a:r>
              <a:t>Probably some additional lectures (*not* part of the Vorlesung/Klausur) and some simple exercises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Title 1"/>
          <p:cNvSpPr txBox="1"/>
          <p:nvPr>
            <p:ph type="title"/>
          </p:nvPr>
        </p:nvSpPr>
        <p:spPr>
          <a:xfrm>
            <a:off x="457200" y="0"/>
            <a:ext cx="8229600" cy="692695"/>
          </a:xfrm>
          <a:prstGeom prst="rect">
            <a:avLst/>
          </a:prstGeom>
        </p:spPr>
        <p:txBody>
          <a:bodyPr/>
          <a:lstStyle>
            <a:lvl1pPr>
              <a:defRPr sz="3900"/>
            </a:lvl1pPr>
          </a:lstStyle>
          <a:p>
            <a:pPr/>
            <a:r>
              <a:t>Defining an IE problem</a:t>
            </a:r>
          </a:p>
        </p:txBody>
      </p:sp>
      <p:sp>
        <p:nvSpPr>
          <p:cNvPr id="403" name="Content Placeholder 2"/>
          <p:cNvSpPr txBox="1"/>
          <p:nvPr>
            <p:ph type="body" idx="1"/>
          </p:nvPr>
        </p:nvSpPr>
        <p:spPr>
          <a:xfrm>
            <a:off x="457200" y="894731"/>
            <a:ext cx="8229600" cy="3723238"/>
          </a:xfrm>
          <a:prstGeom prst="rect">
            <a:avLst/>
          </a:prstGeom>
        </p:spPr>
        <p:txBody>
          <a:bodyPr/>
          <a:lstStyle/>
          <a:p>
            <a:pPr>
              <a:lnSpc>
                <a:spcPct val="80000"/>
              </a:lnSpc>
              <a:spcBef>
                <a:spcPts val="600"/>
              </a:spcBef>
              <a:defRPr sz="2900"/>
            </a:pPr>
            <a:r>
              <a:t>In what I will refer to as "classic" IE, we are converting documents to one or more table entries</a:t>
            </a:r>
          </a:p>
          <a:p>
            <a:pPr lvl="1" marL="742950" indent="-285750">
              <a:lnSpc>
                <a:spcPct val="80000"/>
              </a:lnSpc>
              <a:spcBef>
                <a:spcPts val="600"/>
              </a:spcBef>
              <a:defRPr sz="2500"/>
            </a:pPr>
            <a:r>
              <a:t>There are other kinds of IE, we will talk about those later</a:t>
            </a:r>
          </a:p>
          <a:p>
            <a:pPr>
              <a:lnSpc>
                <a:spcPct val="80000"/>
              </a:lnSpc>
              <a:spcBef>
                <a:spcPts val="600"/>
              </a:spcBef>
              <a:defRPr sz="2900"/>
            </a:pPr>
            <a:r>
              <a:t>The </a:t>
            </a:r>
            <a:r>
              <a:rPr b="1"/>
              <a:t>design</a:t>
            </a:r>
            <a:r>
              <a:t> of these tables is usually determined by some business need</a:t>
            </a:r>
          </a:p>
          <a:p>
            <a:pPr>
              <a:lnSpc>
                <a:spcPct val="80000"/>
              </a:lnSpc>
              <a:spcBef>
                <a:spcPts val="600"/>
              </a:spcBef>
              <a:defRPr sz="2900"/>
            </a:pPr>
            <a:r>
              <a:t>Let's look at the table entries for a similar set of examples to the ones we just saw</a:t>
            </a:r>
          </a:p>
        </p:txBody>
      </p:sp>
      <p:sp>
        <p:nvSpPr>
          <p:cNvPr id="404" name="Slide Number Placeholder 3"/>
          <p:cNvSpPr txBox="1"/>
          <p:nvPr>
            <p:ph type="sldNum" sz="quarter" idx="4294967295"/>
          </p:nvPr>
        </p:nvSpPr>
        <p:spPr>
          <a:xfrm>
            <a:off x="8413143" y="4769563"/>
            <a:ext cx="273655" cy="269239"/>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07" name="Picture 8" descr="Picture 8"/>
          <p:cNvPicPr>
            <a:picLocks noChangeAspect="1"/>
          </p:cNvPicPr>
          <p:nvPr/>
        </p:nvPicPr>
        <p:blipFill>
          <a:blip r:embed="rId2">
            <a:extLst/>
          </a:blip>
          <a:srcRect l="0" t="0" r="30580" b="32572"/>
          <a:stretch>
            <a:fillRect/>
          </a:stretch>
        </p:blipFill>
        <p:spPr>
          <a:xfrm>
            <a:off x="221482" y="719786"/>
            <a:ext cx="7937148" cy="2701241"/>
          </a:xfrm>
          <a:prstGeom prst="rect">
            <a:avLst/>
          </a:prstGeom>
          <a:ln>
            <a:solidFill>
              <a:srgbClr val="000000"/>
            </a:solidFill>
          </a:ln>
        </p:spPr>
      </p:pic>
      <p:pic>
        <p:nvPicPr>
          <p:cNvPr id="408" name="Picture 9" descr="Picture 9"/>
          <p:cNvPicPr>
            <a:picLocks noChangeAspect="1"/>
          </p:cNvPicPr>
          <p:nvPr/>
        </p:nvPicPr>
        <p:blipFill>
          <a:blip r:embed="rId3">
            <a:extLst/>
          </a:blip>
          <a:srcRect l="0" t="0" r="22608" b="0"/>
          <a:stretch>
            <a:fillRect/>
          </a:stretch>
        </p:blipFill>
        <p:spPr>
          <a:xfrm>
            <a:off x="1300487" y="974070"/>
            <a:ext cx="7797204" cy="2048237"/>
          </a:xfrm>
          <a:prstGeom prst="rect">
            <a:avLst/>
          </a:prstGeom>
          <a:ln>
            <a:solidFill>
              <a:srgbClr val="000000"/>
            </a:solidFill>
          </a:ln>
        </p:spPr>
      </p:pic>
      <p:graphicFrame>
        <p:nvGraphicFramePr>
          <p:cNvPr id="409" name="Table 10"/>
          <p:cNvGraphicFramePr/>
          <p:nvPr/>
        </p:nvGraphicFramePr>
        <p:xfrm>
          <a:off x="331646" y="3620392"/>
          <a:ext cx="8491243" cy="141172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219893"/>
                <a:gridCol w="1583055"/>
                <a:gridCol w="2688294"/>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Title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Type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Location</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Business strategy Associate</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Part time</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Palo Alto, CA</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Registered Nurse</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Full time</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Los Angeles</a:t>
                      </a:r>
                    </a:p>
                  </a:txBody>
                  <a:tcPr marL="34290" marR="34290" marT="34290" marB="34290" anchor="t" anchorCtr="0" horzOverflow="overflow">
                    <a:solidFill>
                      <a:srgbClr val="E6E6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CACAFF"/>
                    </a:solidFill>
                  </a:tcPr>
                </a:tc>
              </a:tr>
            </a:tbl>
          </a:graphicData>
        </a:graphic>
      </p:graphicFrame>
      <p:sp>
        <p:nvSpPr>
          <p:cNvPr id="410" name="TextBox 6"/>
          <p:cNvSpPr txBox="1"/>
          <p:nvPr/>
        </p:nvSpPr>
        <p:spPr>
          <a:xfrm>
            <a:off x="7651760" y="4876006"/>
            <a:ext cx="1393158"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2"/>
      <p:bldP build="whole" bldLvl="1" animBg="1" rev="0" advAuto="0" spid="40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13" name="Picture 6" descr="Picture 6"/>
          <p:cNvPicPr>
            <a:picLocks noChangeAspect="1"/>
          </p:cNvPicPr>
          <p:nvPr/>
        </p:nvPicPr>
        <p:blipFill>
          <a:blip r:embed="rId2">
            <a:extLst/>
          </a:blip>
          <a:stretch>
            <a:fillRect/>
          </a:stretch>
        </p:blipFill>
        <p:spPr>
          <a:xfrm>
            <a:off x="0" y="692694"/>
            <a:ext cx="5435600" cy="3695702"/>
          </a:xfrm>
          <a:prstGeom prst="rect">
            <a:avLst/>
          </a:prstGeom>
          <a:ln w="12700">
            <a:miter lim="400000"/>
          </a:ln>
        </p:spPr>
      </p:pic>
      <p:pic>
        <p:nvPicPr>
          <p:cNvPr id="414" name="Picture 5" descr="Picture 5"/>
          <p:cNvPicPr>
            <a:picLocks noChangeAspect="1"/>
          </p:cNvPicPr>
          <p:nvPr/>
        </p:nvPicPr>
        <p:blipFill>
          <a:blip r:embed="rId3">
            <a:extLst/>
          </a:blip>
          <a:stretch>
            <a:fillRect/>
          </a:stretch>
        </p:blipFill>
        <p:spPr>
          <a:xfrm>
            <a:off x="1485671" y="2666950"/>
            <a:ext cx="7658332" cy="2114919"/>
          </a:xfrm>
          <a:prstGeom prst="rect">
            <a:avLst/>
          </a:prstGeom>
          <a:ln w="12700">
            <a:miter lim="400000"/>
          </a:ln>
        </p:spPr>
      </p:pic>
      <p:graphicFrame>
        <p:nvGraphicFramePr>
          <p:cNvPr id="415" name="Table 10"/>
          <p:cNvGraphicFramePr/>
          <p:nvPr/>
        </p:nvGraphicFramePr>
        <p:xfrm>
          <a:off x="3408631" y="893013"/>
          <a:ext cx="5527360" cy="106882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35479"/>
                <a:gridCol w="1765618"/>
                <a:gridCol w="1826261"/>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Birthplace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Birthdate</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Elvis Presley</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Tupelo, MI</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1935-01-08</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E6E6FF"/>
                    </a:solidFill>
                  </a:tcPr>
                </a:tc>
              </a:tr>
            </a:tbl>
          </a:graphicData>
        </a:graphic>
      </p:graphicFrame>
      <p:sp>
        <p:nvSpPr>
          <p:cNvPr id="416" name="TextBox 8"/>
          <p:cNvSpPr txBox="1"/>
          <p:nvPr/>
        </p:nvSpPr>
        <p:spPr>
          <a:xfrm>
            <a:off x="7651760" y="4876006"/>
            <a:ext cx="1393158"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1"/>
      <p:bldP build="whole" bldLvl="1" animBg="1" rev="0" advAuto="0" spid="415"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graphicFrame>
        <p:nvGraphicFramePr>
          <p:cNvPr id="419" name="Table 10"/>
          <p:cNvGraphicFramePr/>
          <p:nvPr/>
        </p:nvGraphicFramePr>
        <p:xfrm>
          <a:off x="595448" y="4004495"/>
          <a:ext cx="7346558" cy="106882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668779"/>
                <a:gridCol w="3746817"/>
                <a:gridCol w="1930957"/>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Author</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Publication</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Year</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Grishman</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Information Extraction...</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2006</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r>
            </a:tbl>
          </a:graphicData>
        </a:graphic>
      </p:graphicFrame>
      <p:pic>
        <p:nvPicPr>
          <p:cNvPr id="420" name="Picture 6" descr="Picture 6"/>
          <p:cNvPicPr>
            <a:picLocks noChangeAspect="1"/>
          </p:cNvPicPr>
          <p:nvPr/>
        </p:nvPicPr>
        <p:blipFill>
          <a:blip r:embed="rId2">
            <a:extLst/>
          </a:blip>
          <a:stretch>
            <a:fillRect/>
          </a:stretch>
        </p:blipFill>
        <p:spPr>
          <a:xfrm>
            <a:off x="0" y="692694"/>
            <a:ext cx="8980508" cy="3206798"/>
          </a:xfrm>
          <a:prstGeom prst="rect">
            <a:avLst/>
          </a:prstGeom>
          <a:ln>
            <a:solidFill>
              <a:srgbClr val="000000"/>
            </a:solidFill>
          </a:ln>
        </p:spPr>
      </p:pic>
      <p:pic>
        <p:nvPicPr>
          <p:cNvPr id="421" name="Picture 7" descr="Picture 7"/>
          <p:cNvPicPr>
            <a:picLocks noChangeAspect="1"/>
          </p:cNvPicPr>
          <p:nvPr/>
        </p:nvPicPr>
        <p:blipFill>
          <a:blip r:embed="rId3">
            <a:extLst/>
          </a:blip>
          <a:srcRect l="0" t="0" r="0" b="25873"/>
          <a:stretch>
            <a:fillRect/>
          </a:stretch>
        </p:blipFill>
        <p:spPr>
          <a:xfrm>
            <a:off x="591669" y="1982355"/>
            <a:ext cx="8444877" cy="1941080"/>
          </a:xfrm>
          <a:prstGeom prst="rect">
            <a:avLst/>
          </a:prstGeom>
          <a:ln>
            <a:solidFill>
              <a:srgbClr val="000000"/>
            </a:solidFill>
          </a:ln>
        </p:spPr>
      </p:pic>
      <p:sp>
        <p:nvSpPr>
          <p:cNvPr id="422" name="TextBox 8"/>
          <p:cNvSpPr txBox="1"/>
          <p:nvPr/>
        </p:nvSpPr>
        <p:spPr>
          <a:xfrm>
            <a:off x="7651760" y="4876006"/>
            <a:ext cx="1393158"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1"/>
      <p:bldP build="whole" bldLvl="1" animBg="1" rev="0" advAuto="0" spid="419"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25" name="Picture 5" descr="Picture 5"/>
          <p:cNvPicPr>
            <a:picLocks noChangeAspect="1"/>
          </p:cNvPicPr>
          <p:nvPr/>
        </p:nvPicPr>
        <p:blipFill>
          <a:blip r:embed="rId2">
            <a:extLst/>
          </a:blip>
          <a:stretch>
            <a:fillRect/>
          </a:stretch>
        </p:blipFill>
        <p:spPr>
          <a:xfrm>
            <a:off x="176088" y="692694"/>
            <a:ext cx="5892802" cy="3200401"/>
          </a:xfrm>
          <a:prstGeom prst="rect">
            <a:avLst/>
          </a:prstGeom>
          <a:ln>
            <a:solidFill>
              <a:srgbClr val="000000"/>
            </a:solidFill>
          </a:ln>
        </p:spPr>
      </p:pic>
      <p:pic>
        <p:nvPicPr>
          <p:cNvPr id="426" name="Picture 8" descr="Picture 8"/>
          <p:cNvPicPr>
            <a:picLocks noChangeAspect="1"/>
          </p:cNvPicPr>
          <p:nvPr/>
        </p:nvPicPr>
        <p:blipFill>
          <a:blip r:embed="rId3">
            <a:extLst/>
          </a:blip>
          <a:stretch>
            <a:fillRect/>
          </a:stretch>
        </p:blipFill>
        <p:spPr>
          <a:xfrm>
            <a:off x="4044582" y="894879"/>
            <a:ext cx="5099423" cy="3316960"/>
          </a:xfrm>
          <a:prstGeom prst="rect">
            <a:avLst/>
          </a:prstGeom>
          <a:ln>
            <a:solidFill>
              <a:srgbClr val="000000"/>
            </a:solidFill>
          </a:ln>
        </p:spPr>
      </p:pic>
      <p:graphicFrame>
        <p:nvGraphicFramePr>
          <p:cNvPr id="427" name="Table 10"/>
          <p:cNvGraphicFramePr/>
          <p:nvPr/>
        </p:nvGraphicFramePr>
        <p:xfrm>
          <a:off x="129474" y="4027001"/>
          <a:ext cx="4778079" cy="106882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56093"/>
                <a:gridCol w="1311593"/>
                <a:gridCol w="1710391"/>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Product</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Type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Price</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Dynex 32”</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LCD TV</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$1000</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E6E6FF"/>
                    </a:solidFill>
                  </a:tcPr>
                </a:tc>
              </a:tr>
            </a:tbl>
          </a:graphicData>
        </a:graphic>
      </p:graphicFrame>
      <p:sp>
        <p:nvSpPr>
          <p:cNvPr id="428" name="TextBox 7"/>
          <p:cNvSpPr txBox="1"/>
          <p:nvPr/>
        </p:nvSpPr>
        <p:spPr>
          <a:xfrm>
            <a:off x="7651760" y="4876006"/>
            <a:ext cx="1393158"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6" grpId="1"/>
      <p:bldP build="whole" bldLvl="1" animBg="1" rev="0" advAuto="0" spid="427"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Title 1"/>
          <p:cNvSpPr txBox="1"/>
          <p:nvPr>
            <p:ph type="title"/>
          </p:nvPr>
        </p:nvSpPr>
        <p:spPr>
          <a:xfrm>
            <a:off x="457200" y="0"/>
            <a:ext cx="8229600" cy="692695"/>
          </a:xfrm>
          <a:prstGeom prst="rect">
            <a:avLst/>
          </a:prstGeom>
        </p:spPr>
        <p:txBody>
          <a:bodyPr/>
          <a:lstStyle>
            <a:lvl1pPr>
              <a:defRPr sz="3900"/>
            </a:lvl1pPr>
          </a:lstStyle>
          <a:p>
            <a:pPr/>
            <a:r>
              <a:t>Information Extraction</a:t>
            </a:r>
          </a:p>
        </p:txBody>
      </p:sp>
      <p:sp>
        <p:nvSpPr>
          <p:cNvPr id="431" name="TextBox 22"/>
          <p:cNvSpPr txBox="1"/>
          <p:nvPr/>
        </p:nvSpPr>
        <p:spPr>
          <a:xfrm>
            <a:off x="434221" y="1925417"/>
            <a:ext cx="1121119"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Source</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Selection</a:t>
            </a:r>
          </a:p>
        </p:txBody>
      </p:sp>
      <p:sp>
        <p:nvSpPr>
          <p:cNvPr id="432" name="TextBox 23"/>
          <p:cNvSpPr txBox="1"/>
          <p:nvPr/>
        </p:nvSpPr>
        <p:spPr>
          <a:xfrm>
            <a:off x="174536" y="3005539"/>
            <a:ext cx="1627097"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Tokenization&amp;</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Normalization</a:t>
            </a:r>
          </a:p>
        </p:txBody>
      </p:sp>
      <p:sp>
        <p:nvSpPr>
          <p:cNvPr id="433" name="TextBox 24"/>
          <p:cNvSpPr txBox="1"/>
          <p:nvPr/>
        </p:nvSpPr>
        <p:spPr>
          <a:xfrm>
            <a:off x="198117" y="4221303"/>
            <a:ext cx="1597518"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Named Entity</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Recognition</a:t>
            </a:r>
          </a:p>
        </p:txBody>
      </p:sp>
      <p:sp>
        <p:nvSpPr>
          <p:cNvPr id="434" name="TextBox 31"/>
          <p:cNvSpPr txBox="1"/>
          <p:nvPr/>
        </p:nvSpPr>
        <p:spPr>
          <a:xfrm>
            <a:off x="3987396" y="1923644"/>
            <a:ext cx="1199030"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Instance</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Extraction</a:t>
            </a:r>
          </a:p>
        </p:txBody>
      </p:sp>
      <p:sp>
        <p:nvSpPr>
          <p:cNvPr id="435" name="TextBox 32"/>
          <p:cNvSpPr txBox="1"/>
          <p:nvPr/>
        </p:nvSpPr>
        <p:spPr>
          <a:xfrm>
            <a:off x="3990997" y="3080484"/>
            <a:ext cx="1199030"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Fact</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Extraction</a:t>
            </a:r>
          </a:p>
        </p:txBody>
      </p:sp>
      <p:sp>
        <p:nvSpPr>
          <p:cNvPr id="436" name="TextBox 36"/>
          <p:cNvSpPr txBox="1"/>
          <p:nvPr/>
        </p:nvSpPr>
        <p:spPr>
          <a:xfrm>
            <a:off x="3965509" y="4486349"/>
            <a:ext cx="2532902" cy="6502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Ontological</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Information Extraction</a:t>
            </a:r>
          </a:p>
        </p:txBody>
      </p:sp>
      <p:grpSp>
        <p:nvGrpSpPr>
          <p:cNvPr id="440" name="Folded Corner 37"/>
          <p:cNvGrpSpPr/>
          <p:nvPr/>
        </p:nvGrpSpPr>
        <p:grpSpPr>
          <a:xfrm>
            <a:off x="2051717" y="1940137"/>
            <a:ext cx="591973" cy="631617"/>
            <a:chOff x="-1" y="0"/>
            <a:chExt cx="591972" cy="631616"/>
          </a:xfrm>
        </p:grpSpPr>
        <p:sp>
          <p:nvSpPr>
            <p:cNvPr id="437" name="Shape"/>
            <p:cNvSpPr/>
            <p:nvPr/>
          </p:nvSpPr>
          <p:spPr>
            <a:xfrm>
              <a:off x="-2" y="0"/>
              <a:ext cx="591974" cy="631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49"/>
                  </a:lnTo>
                  <a:lnTo>
                    <a:pt x="1397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sp>
          <p:nvSpPr>
            <p:cNvPr id="438" name="Triangle"/>
            <p:cNvSpPr/>
            <p:nvPr/>
          </p:nvSpPr>
          <p:spPr>
            <a:xfrm>
              <a:off x="382868" y="422513"/>
              <a:ext cx="209103" cy="209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sp>
          <p:nvSpPr>
            <p:cNvPr id="439" name="Line"/>
            <p:cNvSpPr/>
            <p:nvPr/>
          </p:nvSpPr>
          <p:spPr>
            <a:xfrm>
              <a:off x="-2" y="0"/>
              <a:ext cx="591974" cy="631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70" y="21600"/>
                  </a:moveTo>
                  <a:lnTo>
                    <a:pt x="15496" y="15879"/>
                  </a:lnTo>
                  <a:lnTo>
                    <a:pt x="21600" y="14449"/>
                  </a:lnTo>
                  <a:lnTo>
                    <a:pt x="13970" y="21600"/>
                  </a:lnTo>
                  <a:lnTo>
                    <a:pt x="0" y="21600"/>
                  </a:lnTo>
                  <a:lnTo>
                    <a:pt x="0" y="0"/>
                  </a:lnTo>
                  <a:lnTo>
                    <a:pt x="21600" y="0"/>
                  </a:lnTo>
                  <a:lnTo>
                    <a:pt x="21600" y="14449"/>
                  </a:lnTo>
                </a:path>
              </a:pathLst>
            </a:custGeom>
            <a:noFill/>
            <a:ln w="9525" cap="flat">
              <a:solidFill>
                <a:srgbClr val="000000"/>
              </a:solidFill>
              <a:prstDash val="solid"/>
              <a:round/>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grpSp>
      <p:sp>
        <p:nvSpPr>
          <p:cNvPr id="441" name="TextBox 38"/>
          <p:cNvSpPr txBox="1"/>
          <p:nvPr/>
        </p:nvSpPr>
        <p:spPr>
          <a:xfrm>
            <a:off x="2673503" y="1911585"/>
            <a:ext cx="331746" cy="586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3200">
                <a:latin typeface="Century Gothic"/>
                <a:ea typeface="Century Gothic"/>
                <a:cs typeface="Century Gothic"/>
                <a:sym typeface="Century Gothic"/>
              </a:defRPr>
            </a:lvl1pPr>
          </a:lstStyle>
          <a:p>
            <a:pPr/>
            <a:r>
              <a:t>?</a:t>
            </a:r>
          </a:p>
        </p:txBody>
      </p:sp>
      <p:sp>
        <p:nvSpPr>
          <p:cNvPr id="442" name="TextBox 39"/>
          <p:cNvSpPr txBox="1"/>
          <p:nvPr/>
        </p:nvSpPr>
        <p:spPr>
          <a:xfrm>
            <a:off x="1976789" y="2783897"/>
            <a:ext cx="1269463" cy="929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latin typeface="Century Gothic"/>
                <a:ea typeface="Century Gothic"/>
                <a:cs typeface="Century Gothic"/>
                <a:sym typeface="Century Gothic"/>
              </a:defRPr>
            </a:pPr>
            <a:r>
              <a:t>05/01/67</a:t>
            </a:r>
            <a:endParaRPr>
              <a:latin typeface="Lucida Sans"/>
              <a:ea typeface="Lucida Sans"/>
              <a:cs typeface="Lucida Sans"/>
              <a:sym typeface="Lucida Sans"/>
            </a:endParaRPr>
          </a:p>
          <a:p>
            <a:pPr defTabSz="457200">
              <a:defRPr sz="1800">
                <a:solidFill>
                  <a:srgbClr val="FF0000"/>
                </a:solidFill>
                <a:latin typeface="Wingdings"/>
                <a:ea typeface="Wingdings"/>
                <a:cs typeface="Wingdings"/>
                <a:sym typeface="Wingdings"/>
              </a:defRPr>
            </a:pPr>
            <a:r>
              <a:t></a:t>
            </a:r>
            <a:r>
              <a:rPr>
                <a:solidFill>
                  <a:srgbClr val="000000"/>
                </a:solidFill>
                <a:latin typeface="Century Gothic"/>
                <a:ea typeface="Century Gothic"/>
                <a:cs typeface="Century Gothic"/>
                <a:sym typeface="Century Gothic"/>
              </a:rPr>
              <a:t> </a:t>
            </a:r>
            <a:endParaRPr>
              <a:latin typeface="Lucida Sans"/>
              <a:ea typeface="Lucida Sans"/>
              <a:cs typeface="Lucida Sans"/>
              <a:sym typeface="Lucida Sans"/>
            </a:endParaRPr>
          </a:p>
          <a:p>
            <a:pPr defTabSz="457200">
              <a:defRPr sz="1800">
                <a:latin typeface="Century Gothic"/>
                <a:ea typeface="Century Gothic"/>
                <a:cs typeface="Century Gothic"/>
                <a:sym typeface="Century Gothic"/>
              </a:defRPr>
            </a:pPr>
            <a:r>
              <a:t>1967-05-01</a:t>
            </a:r>
          </a:p>
        </p:txBody>
      </p:sp>
      <p:cxnSp>
        <p:nvCxnSpPr>
          <p:cNvPr id="443" name="Straight Connector 41"/>
          <p:cNvCxnSpPr>
            <a:stCxn id="431" idx="0"/>
            <a:endCxn id="432" idx="0"/>
          </p:cNvCxnSpPr>
          <p:nvPr/>
        </p:nvCxnSpPr>
        <p:spPr>
          <a:xfrm flipH="1">
            <a:off x="988084" y="2250536"/>
            <a:ext cx="6697" cy="1080123"/>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cxnSp>
        <p:nvCxnSpPr>
          <p:cNvPr id="444" name="Straight Connector 43"/>
          <p:cNvCxnSpPr>
            <a:stCxn id="432" idx="0"/>
            <a:endCxn id="433" idx="0"/>
          </p:cNvCxnSpPr>
          <p:nvPr/>
        </p:nvCxnSpPr>
        <p:spPr>
          <a:xfrm>
            <a:off x="988084" y="3330658"/>
            <a:ext cx="8793" cy="1215765"/>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cxnSp>
        <p:nvCxnSpPr>
          <p:cNvPr id="445" name="Straight Connector 49"/>
          <p:cNvCxnSpPr>
            <a:stCxn id="434" idx="0"/>
            <a:endCxn id="435" idx="0"/>
          </p:cNvCxnSpPr>
          <p:nvPr/>
        </p:nvCxnSpPr>
        <p:spPr>
          <a:xfrm>
            <a:off x="4586910" y="2248763"/>
            <a:ext cx="3602" cy="1156841"/>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sp>
        <p:nvSpPr>
          <p:cNvPr id="446" name="Straight Connector 52"/>
          <p:cNvSpPr/>
          <p:nvPr/>
        </p:nvSpPr>
        <p:spPr>
          <a:xfrm>
            <a:off x="4635565" y="3726815"/>
            <a:ext cx="2" cy="759536"/>
          </a:xfrm>
          <a:prstGeom prst="line">
            <a:avLst/>
          </a:prstGeom>
          <a:ln w="38100">
            <a:solidFill>
              <a:srgbClr val="0000FF"/>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47" name="TextBox 57"/>
          <p:cNvSpPr txBox="1"/>
          <p:nvPr/>
        </p:nvSpPr>
        <p:spPr>
          <a:xfrm>
            <a:off x="7380312" y="4290650"/>
            <a:ext cx="1548069" cy="370839"/>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1800">
                <a:solidFill>
                  <a:srgbClr val="FFFFFF"/>
                </a:solidFill>
                <a:latin typeface="Century Gothic"/>
                <a:ea typeface="Century Gothic"/>
                <a:cs typeface="Century Gothic"/>
                <a:sym typeface="Century Gothic"/>
              </a:defRPr>
            </a:lvl1pPr>
          </a:lstStyle>
          <a:p>
            <a:pPr/>
            <a:r>
              <a:t>And Beyond!</a:t>
            </a:r>
          </a:p>
        </p:txBody>
      </p:sp>
      <p:cxnSp>
        <p:nvCxnSpPr>
          <p:cNvPr id="448" name="Straight Connector 58"/>
          <p:cNvCxnSpPr>
            <a:stCxn id="436" idx="0"/>
            <a:endCxn id="447" idx="0"/>
          </p:cNvCxnSpPr>
          <p:nvPr/>
        </p:nvCxnSpPr>
        <p:spPr>
          <a:xfrm flipV="1">
            <a:off x="5231959" y="4476069"/>
            <a:ext cx="2922388" cy="335400"/>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graphicFrame>
        <p:nvGraphicFramePr>
          <p:cNvPr id="449" name="Table 73"/>
          <p:cNvGraphicFramePr/>
          <p:nvPr/>
        </p:nvGraphicFramePr>
        <p:xfrm>
          <a:off x="5724128" y="1923676"/>
          <a:ext cx="2857919" cy="85391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96144"/>
                <a:gridCol w="1561773"/>
              </a:tblGrid>
              <a:tr h="282345">
                <a:tc>
                  <a:txBody>
                    <a:bodyPr/>
                    <a:lstStyle/>
                    <a:p>
                      <a:pPr defTabSz="457200">
                        <a:defRPr b="0" sz="1800">
                          <a:solidFill>
                            <a:srgbClr val="000000"/>
                          </a:solidFill>
                        </a:defRPr>
                      </a:pPr>
                      <a:r>
                        <a:rPr b="1" sz="1200">
                          <a:latin typeface="Century Gothic"/>
                          <a:ea typeface="Century Gothic"/>
                          <a:cs typeface="Century Gothic"/>
                          <a:sym typeface="Century Gothic"/>
                        </a:rPr>
                        <a:t>Person Name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Person Type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r h="284637">
                <a:tc>
                  <a:txBody>
                    <a:bodyPr/>
                    <a:lstStyle/>
                    <a:p>
                      <a:pPr defTabSz="457200">
                        <a:defRPr sz="1800"/>
                      </a:pPr>
                      <a:r>
                        <a:rPr sz="1200">
                          <a:latin typeface="Century Gothic"/>
                          <a:ea typeface="Century Gothic"/>
                          <a:cs typeface="Century Gothic"/>
                          <a:sym typeface="Century Gothic"/>
                        </a:rPr>
                        <a:t>Elvis Presley</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musician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r>
              <a:tr h="286929">
                <a:tc>
                  <a:txBody>
                    <a:bodyPr/>
                    <a:lstStyle/>
                    <a:p>
                      <a:pPr defTabSz="457200">
                        <a:defRPr sz="1800"/>
                      </a:pPr>
                      <a:r>
                        <a:rPr sz="1200">
                          <a:latin typeface="Century Gothic"/>
                          <a:ea typeface="Century Gothic"/>
                          <a:cs typeface="Century Gothic"/>
                          <a:sym typeface="Century Gothic"/>
                        </a:rPr>
                        <a:t>Angela Merkel</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politician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bl>
          </a:graphicData>
        </a:graphic>
      </p:graphicFrame>
      <p:sp>
        <p:nvSpPr>
          <p:cNvPr id="450" name="TextBox 74"/>
          <p:cNvSpPr txBox="1"/>
          <p:nvPr/>
        </p:nvSpPr>
        <p:spPr>
          <a:xfrm>
            <a:off x="8382" y="636873"/>
            <a:ext cx="7958030" cy="1196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a:latin typeface="Century Gothic"/>
                <a:ea typeface="Century Gothic"/>
                <a:cs typeface="Century Gothic"/>
                <a:sym typeface="Century Gothic"/>
              </a:defRPr>
            </a:pPr>
            <a:r>
              <a:t>Information Extraction</a:t>
            </a:r>
            <a:r>
              <a:rPr b="0"/>
              <a:t> (IE) is the process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of extracting </a:t>
            </a:r>
            <a:r>
              <a:rPr b="1"/>
              <a:t>structured information</a:t>
            </a:r>
            <a:r>
              <a:t>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from unstructured machine-readable documents </a:t>
            </a:r>
          </a:p>
        </p:txBody>
      </p:sp>
      <p:cxnSp>
        <p:nvCxnSpPr>
          <p:cNvPr id="451" name="Curved Connector 63"/>
          <p:cNvCxnSpPr>
            <a:stCxn id="433" idx="0"/>
            <a:endCxn id="434" idx="0"/>
          </p:cNvCxnSpPr>
          <p:nvPr/>
        </p:nvCxnSpPr>
        <p:spPr>
          <a:xfrm flipV="1">
            <a:off x="996876" y="2248763"/>
            <a:ext cx="3590035" cy="2297660"/>
          </a:xfrm>
          <a:prstGeom prst="straightConnector1">
            <a:avLst/>
          </a:prstGeom>
          <a:ln w="38100">
            <a:solidFill>
              <a:srgbClr val="0001FF"/>
            </a:solidFill>
            <a:tailEnd type="triangle"/>
          </a:ln>
        </p:spPr>
      </p:cxnSp>
      <p:grpSp>
        <p:nvGrpSpPr>
          <p:cNvPr id="457" name="Folded Corner 70"/>
          <p:cNvGrpSpPr/>
          <p:nvPr/>
        </p:nvGrpSpPr>
        <p:grpSpPr>
          <a:xfrm>
            <a:off x="2051718" y="3993229"/>
            <a:ext cx="1874847" cy="853439"/>
            <a:chOff x="0" y="0"/>
            <a:chExt cx="1874846" cy="853438"/>
          </a:xfrm>
        </p:grpSpPr>
        <p:grpSp>
          <p:nvGrpSpPr>
            <p:cNvPr id="455" name="Group"/>
            <p:cNvGrpSpPr/>
            <p:nvPr/>
          </p:nvGrpSpPr>
          <p:grpSpPr>
            <a:xfrm>
              <a:off x="-1" y="228072"/>
              <a:ext cx="1874847" cy="614278"/>
              <a:chOff x="0" y="0"/>
              <a:chExt cx="1874846" cy="614276"/>
            </a:xfrm>
          </p:grpSpPr>
          <p:sp>
            <p:nvSpPr>
              <p:cNvPr id="452" name="Shape"/>
              <p:cNvSpPr/>
              <p:nvPr/>
            </p:nvSpPr>
            <p:spPr>
              <a:xfrm>
                <a:off x="-1" y="-1"/>
                <a:ext cx="1874847" cy="614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970"/>
                    </a:lnTo>
                    <a:lnTo>
                      <a:pt x="1910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sp>
            <p:nvSpPr>
              <p:cNvPr id="453" name="Triangle"/>
              <p:cNvSpPr/>
              <p:nvPr/>
            </p:nvSpPr>
            <p:spPr>
              <a:xfrm>
                <a:off x="1657865" y="397294"/>
                <a:ext cx="216981" cy="216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sp>
            <p:nvSpPr>
              <p:cNvPr id="454" name="Line"/>
              <p:cNvSpPr/>
              <p:nvPr/>
            </p:nvSpPr>
            <p:spPr>
              <a:xfrm>
                <a:off x="-1" y="-1"/>
                <a:ext cx="1874847" cy="614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00" y="21600"/>
                    </a:moveTo>
                    <a:lnTo>
                      <a:pt x="19600" y="15496"/>
                    </a:lnTo>
                    <a:lnTo>
                      <a:pt x="21600" y="13970"/>
                    </a:lnTo>
                    <a:lnTo>
                      <a:pt x="19100" y="21600"/>
                    </a:lnTo>
                    <a:lnTo>
                      <a:pt x="0" y="21600"/>
                    </a:lnTo>
                    <a:lnTo>
                      <a:pt x="0" y="0"/>
                    </a:lnTo>
                    <a:lnTo>
                      <a:pt x="21600" y="0"/>
                    </a:lnTo>
                    <a:lnTo>
                      <a:pt x="21600" y="13970"/>
                    </a:lnTo>
                  </a:path>
                </a:pathLst>
              </a:custGeom>
              <a:noFill/>
              <a:ln w="9525" cap="flat">
                <a:solidFill>
                  <a:srgbClr val="000000"/>
                </a:solidFill>
                <a:prstDash val="solid"/>
                <a:round/>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grpSp>
        <p:sp>
          <p:nvSpPr>
            <p:cNvPr id="456" name="... married Elvis…"/>
            <p:cNvSpPr txBox="1"/>
            <p:nvPr/>
          </p:nvSpPr>
          <p:spPr>
            <a:xfrm>
              <a:off x="50482" y="-1"/>
              <a:ext cx="1773879" cy="853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1600">
                  <a:latin typeface="Century Gothic"/>
                  <a:ea typeface="Century Gothic"/>
                  <a:cs typeface="Century Gothic"/>
                  <a:sym typeface="Century Gothic"/>
                </a:defRPr>
              </a:pPr>
            </a:p>
            <a:p>
              <a:pPr defTabSz="457200">
                <a:defRPr sz="1600">
                  <a:latin typeface="Century Gothic"/>
                  <a:ea typeface="Century Gothic"/>
                  <a:cs typeface="Century Gothic"/>
                  <a:sym typeface="Century Gothic"/>
                </a:defRPr>
              </a:pPr>
              <a:r>
                <a:t>... married </a:t>
              </a:r>
              <a:r>
                <a:rPr u="sng"/>
                <a:t>Elvis </a:t>
              </a:r>
              <a:endParaRPr>
                <a:solidFill>
                  <a:srgbClr val="FFFFFF"/>
                </a:solidFill>
              </a:endParaRPr>
            </a:p>
            <a:p>
              <a:pPr defTabSz="457200">
                <a:defRPr sz="1600">
                  <a:latin typeface="Century Gothic"/>
                  <a:ea typeface="Century Gothic"/>
                  <a:cs typeface="Century Gothic"/>
                  <a:sym typeface="Century Gothic"/>
                </a:defRPr>
              </a:pPr>
              <a:r>
                <a:t>on </a:t>
              </a:r>
              <a:r>
                <a:rPr u="sng"/>
                <a:t>1967-05-01</a:t>
              </a:r>
            </a:p>
          </p:txBody>
        </p:sp>
      </p:grpSp>
      <p:sp>
        <p:nvSpPr>
          <p:cNvPr id="458" name="TextBox 90"/>
          <p:cNvSpPr txBox="1"/>
          <p:nvPr/>
        </p:nvSpPr>
        <p:spPr>
          <a:xfrm>
            <a:off x="7498039" y="4948014"/>
            <a:ext cx="1593847" cy="243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Century Gothic"/>
                <a:ea typeface="Century Gothic"/>
                <a:cs typeface="Century Gothic"/>
                <a:sym typeface="Century Gothic"/>
              </a:defRPr>
            </a:lvl1pPr>
          </a:lstStyle>
          <a:p>
            <a:pPr/>
            <a:r>
              <a:t>Tip of the hat: Suchanek</a:t>
            </a:r>
          </a:p>
        </p:txBody>
      </p:sp>
      <p:graphicFrame>
        <p:nvGraphicFramePr>
          <p:cNvPr id="459" name="Table 95"/>
          <p:cNvGraphicFramePr/>
          <p:nvPr/>
        </p:nvGraphicFramePr>
        <p:xfrm>
          <a:off x="5746531" y="3111188"/>
          <a:ext cx="2857917" cy="62236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838129"/>
                <a:gridCol w="1009894"/>
                <a:gridCol w="1009894"/>
              </a:tblGrid>
              <a:tr h="101600">
                <a:tc>
                  <a:txBody>
                    <a:bodyPr/>
                    <a:lstStyle/>
                    <a:p>
                      <a:pPr defTabSz="457200">
                        <a:defRPr b="0" sz="1800">
                          <a:solidFill>
                            <a:srgbClr val="000000"/>
                          </a:solidFill>
                        </a:defRPr>
                      </a:pPr>
                      <a:r>
                        <a:rPr b="1" sz="1200">
                          <a:latin typeface="Century Gothic"/>
                          <a:ea typeface="Century Gothic"/>
                          <a:cs typeface="Century Gothic"/>
                          <a:sym typeface="Century Gothic"/>
                        </a:rPr>
                        <a:t>Relation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Entity1</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Entity2</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r h="284637">
                <a:tc>
                  <a:txBody>
                    <a:bodyPr/>
                    <a:lstStyle/>
                    <a:p>
                      <a:pPr defTabSz="457200">
                        <a:defRPr sz="1800"/>
                      </a:pPr>
                      <a:r>
                        <a:rPr sz="1200">
                          <a:latin typeface="Century Gothic"/>
                          <a:ea typeface="Century Gothic"/>
                          <a:cs typeface="Century Gothic"/>
                          <a:sym typeface="Century Gothic"/>
                        </a:rPr>
                        <a:t>Married</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Elvis Presley</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Priscilla Beaulieu</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r>
              <a:tr h="286929">
                <a:tc>
                  <a:txBody>
                    <a:bodyPr/>
                    <a:lstStyle/>
                    <a:p>
                      <a:pPr defTabSz="457200">
                        <a:defRPr sz="1800"/>
                      </a:pPr>
                      <a:r>
                        <a:rPr sz="1200">
                          <a:latin typeface="Century Gothic"/>
                          <a:ea typeface="Century Gothic"/>
                          <a:cs typeface="Century Gothic"/>
                          <a:sym typeface="Century Gothic"/>
                        </a:rPr>
                        <a:t>CEO</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Tim Cook</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Apple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Rectangle 2"/>
          <p:cNvSpPr txBox="1"/>
          <p:nvPr>
            <p:ph type="title"/>
          </p:nvPr>
        </p:nvSpPr>
        <p:spPr>
          <a:prstGeom prst="rect">
            <a:avLst/>
          </a:prstGeom>
        </p:spPr>
        <p:txBody>
          <a:bodyPr/>
          <a:lstStyle/>
          <a:p>
            <a:pPr/>
            <a:r>
              <a:t>Information Extraction</a:t>
            </a:r>
          </a:p>
        </p:txBody>
      </p:sp>
      <p:pic>
        <p:nvPicPr>
          <p:cNvPr id="462" name="Picture 4" descr="Picture 4"/>
          <p:cNvPicPr>
            <a:picLocks noChangeAspect="1"/>
          </p:cNvPicPr>
          <p:nvPr/>
        </p:nvPicPr>
        <p:blipFill>
          <a:blip r:embed="rId2">
            <a:extLst/>
          </a:blip>
          <a:srcRect l="1891" t="40703" r="28174" b="14232"/>
          <a:stretch>
            <a:fillRect/>
          </a:stretch>
        </p:blipFill>
        <p:spPr>
          <a:xfrm>
            <a:off x="1219200" y="3048098"/>
            <a:ext cx="5943600" cy="1866951"/>
          </a:xfrm>
          <a:prstGeom prst="rect">
            <a:avLst/>
          </a:prstGeom>
          <a:ln w="12700">
            <a:miter lim="400000"/>
          </a:ln>
        </p:spPr>
      </p:pic>
      <p:sp>
        <p:nvSpPr>
          <p:cNvPr id="463" name="TextBox 5"/>
          <p:cNvSpPr txBox="1"/>
          <p:nvPr/>
        </p:nvSpPr>
        <p:spPr>
          <a:xfrm>
            <a:off x="121919" y="1319852"/>
            <a:ext cx="8639581" cy="4370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solidFill>
                  <a:srgbClr val="0000FF"/>
                </a:solidFill>
                <a:latin typeface="+mn-lt"/>
                <a:ea typeface="+mn-ea"/>
                <a:cs typeface="+mn-cs"/>
                <a:sym typeface="Arial"/>
              </a:defRPr>
            </a:pPr>
            <a:r>
              <a:t>Traditional definition: </a:t>
            </a:r>
            <a:r>
              <a:rPr>
                <a:solidFill>
                  <a:srgbClr val="000000"/>
                </a:solidFill>
              </a:rPr>
              <a:t>Recovering structured data from text</a:t>
            </a:r>
          </a:p>
        </p:txBody>
      </p:sp>
      <p:sp>
        <p:nvSpPr>
          <p:cNvPr id="464" name="TextBox 6"/>
          <p:cNvSpPr txBox="1"/>
          <p:nvPr/>
        </p:nvSpPr>
        <p:spPr>
          <a:xfrm>
            <a:off x="198118" y="1882749"/>
            <a:ext cx="8900164"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0000"/>
                </a:solidFill>
                <a:latin typeface="+mn-lt"/>
                <a:ea typeface="+mn-ea"/>
                <a:cs typeface="+mn-cs"/>
                <a:sym typeface="Arial"/>
              </a:defRPr>
            </a:lvl1pPr>
          </a:lstStyle>
          <a:p>
            <a:pPr/>
            <a:r>
              <a:t>What are some of the sub-problems/challenges?</a:t>
            </a:r>
          </a:p>
        </p:txBody>
      </p:sp>
      <p:sp>
        <p:nvSpPr>
          <p:cNvPr id="465" name="TextBox 7"/>
          <p:cNvSpPr txBox="1"/>
          <p:nvPr/>
        </p:nvSpPr>
        <p:spPr>
          <a:xfrm>
            <a:off x="6705951" y="4902428"/>
            <a:ext cx="2550410"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Rectangle 2"/>
          <p:cNvSpPr txBox="1"/>
          <p:nvPr>
            <p:ph type="title"/>
          </p:nvPr>
        </p:nvSpPr>
        <p:spPr>
          <a:prstGeom prst="rect">
            <a:avLst/>
          </a:prstGeom>
        </p:spPr>
        <p:txBody>
          <a:bodyPr/>
          <a:lstStyle/>
          <a:p>
            <a:pPr/>
            <a:r>
              <a:t>Information Extraction?</a:t>
            </a:r>
          </a:p>
        </p:txBody>
      </p:sp>
      <p:sp>
        <p:nvSpPr>
          <p:cNvPr id="468" name="Rectangle 3"/>
          <p:cNvSpPr txBox="1"/>
          <p:nvPr>
            <p:ph type="body" idx="1"/>
          </p:nvPr>
        </p:nvSpPr>
        <p:spPr>
          <a:prstGeom prst="rect">
            <a:avLst/>
          </a:prstGeom>
        </p:spPr>
        <p:txBody>
          <a:bodyPr/>
          <a:lstStyle>
            <a:lvl2pPr marL="685800" indent="-228600">
              <a:spcBef>
                <a:spcPts val="400"/>
              </a:spcBef>
              <a:buClr>
                <a:srgbClr val="000000"/>
              </a:buClr>
              <a:defRPr sz="2000"/>
            </a:lvl2pPr>
          </a:lstStyle>
          <a:p>
            <a:pPr/>
            <a:r>
              <a:t>Recovering structured data from text</a:t>
            </a:r>
          </a:p>
          <a:p>
            <a:pPr lvl="1"/>
            <a:r>
              <a:t>Identifying fields (e.g. named entity recognition)</a:t>
            </a:r>
          </a:p>
        </p:txBody>
      </p:sp>
      <p:pic>
        <p:nvPicPr>
          <p:cNvPr id="469" name="Picture 4" descr="Picture 4"/>
          <p:cNvPicPr>
            <a:picLocks noChangeAspect="1"/>
          </p:cNvPicPr>
          <p:nvPr/>
        </p:nvPicPr>
        <p:blipFill>
          <a:blip r:embed="rId2">
            <a:extLst/>
          </a:blip>
          <a:srcRect l="1891" t="40703" r="28174" b="14232"/>
          <a:stretch>
            <a:fillRect/>
          </a:stretch>
        </p:blipFill>
        <p:spPr>
          <a:xfrm>
            <a:off x="685798" y="2629036"/>
            <a:ext cx="7391404" cy="2321720"/>
          </a:xfrm>
          <a:prstGeom prst="rect">
            <a:avLst/>
          </a:prstGeom>
          <a:ln w="12700">
            <a:miter lim="400000"/>
          </a:ln>
        </p:spPr>
      </p:pic>
      <p:sp>
        <p:nvSpPr>
          <p:cNvPr id="470" name="Rectangle 6"/>
          <p:cNvSpPr/>
          <p:nvPr/>
        </p:nvSpPr>
        <p:spPr>
          <a:xfrm>
            <a:off x="3200400" y="2971800"/>
            <a:ext cx="1905000" cy="171450"/>
          </a:xfrm>
          <a:prstGeom prst="rect">
            <a:avLst/>
          </a:prstGeom>
          <a:ln w="19050">
            <a:solidFill>
              <a:schemeClr val="accent1"/>
            </a:solidFill>
            <a:miter/>
          </a:ln>
        </p:spPr>
        <p:txBody>
          <a:bodyPr lIns="45718" tIns="45718" rIns="45718" bIns="45718" anchor="ctr"/>
          <a:lstStyle/>
          <a:p>
            <a:pPr algn="ctr">
              <a:defRPr b="1" sz="1800">
                <a:solidFill>
                  <a:srgbClr val="704404"/>
                </a:solidFill>
                <a:latin typeface="+mn-lt"/>
                <a:ea typeface="+mn-ea"/>
                <a:cs typeface="+mn-cs"/>
                <a:sym typeface="Arial"/>
              </a:defRPr>
            </a:pPr>
          </a:p>
        </p:txBody>
      </p:sp>
      <p:sp>
        <p:nvSpPr>
          <p:cNvPr id="471" name="Rectangle 7"/>
          <p:cNvSpPr/>
          <p:nvPr/>
        </p:nvSpPr>
        <p:spPr>
          <a:xfrm>
            <a:off x="3200400" y="3429000"/>
            <a:ext cx="19050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2" name="Rectangle 8"/>
          <p:cNvSpPr/>
          <p:nvPr/>
        </p:nvSpPr>
        <p:spPr>
          <a:xfrm>
            <a:off x="3200400" y="4000500"/>
            <a:ext cx="19050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3" name="Rectangle 9"/>
          <p:cNvSpPr/>
          <p:nvPr/>
        </p:nvSpPr>
        <p:spPr>
          <a:xfrm>
            <a:off x="3200400" y="4343400"/>
            <a:ext cx="19050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4" name="Rectangle 10"/>
          <p:cNvSpPr/>
          <p:nvPr/>
        </p:nvSpPr>
        <p:spPr>
          <a:xfrm>
            <a:off x="5562600" y="2971800"/>
            <a:ext cx="21336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5" name="Rectangle 11"/>
          <p:cNvSpPr/>
          <p:nvPr/>
        </p:nvSpPr>
        <p:spPr>
          <a:xfrm>
            <a:off x="5562600" y="3429000"/>
            <a:ext cx="21336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6" name="Rectangle 12"/>
          <p:cNvSpPr/>
          <p:nvPr/>
        </p:nvSpPr>
        <p:spPr>
          <a:xfrm>
            <a:off x="5562600" y="4000500"/>
            <a:ext cx="2133600" cy="171450"/>
          </a:xfrm>
          <a:prstGeom prst="rect">
            <a:avLst/>
          </a:prstGeom>
          <a:ln w="19050">
            <a:solidFill>
              <a:schemeClr val="accent1"/>
            </a:solidFill>
            <a:miter/>
          </a:ln>
        </p:spPr>
        <p:txBody>
          <a:bodyPr lIns="45718" tIns="45718" rIns="45718" bIns="45718" anchor="ctr"/>
          <a:lstStyle/>
          <a:p>
            <a:pPr>
              <a:defRPr b="1" sz="1800">
                <a:latin typeface="+mn-lt"/>
                <a:ea typeface="+mn-ea"/>
                <a:cs typeface="+mn-cs"/>
                <a:sym typeface="Arial"/>
              </a:defRPr>
            </a:pPr>
          </a:p>
        </p:txBody>
      </p:sp>
      <p:sp>
        <p:nvSpPr>
          <p:cNvPr id="477" name="Rectangle 13"/>
          <p:cNvSpPr/>
          <p:nvPr/>
        </p:nvSpPr>
        <p:spPr>
          <a:xfrm>
            <a:off x="3200400" y="3143250"/>
            <a:ext cx="1905000" cy="2286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78" name="Rectangle 14"/>
          <p:cNvSpPr/>
          <p:nvPr/>
        </p:nvSpPr>
        <p:spPr>
          <a:xfrm>
            <a:off x="3200400" y="3600450"/>
            <a:ext cx="1905000" cy="3429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79" name="Rectangle 15"/>
          <p:cNvSpPr/>
          <p:nvPr/>
        </p:nvSpPr>
        <p:spPr>
          <a:xfrm>
            <a:off x="3200400" y="4171950"/>
            <a:ext cx="1905000" cy="1143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80" name="Rectangle 16"/>
          <p:cNvSpPr/>
          <p:nvPr/>
        </p:nvSpPr>
        <p:spPr>
          <a:xfrm>
            <a:off x="3200400" y="4514850"/>
            <a:ext cx="1905000" cy="2286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81" name="Rectangle 17"/>
          <p:cNvSpPr/>
          <p:nvPr/>
        </p:nvSpPr>
        <p:spPr>
          <a:xfrm>
            <a:off x="5562600" y="3143250"/>
            <a:ext cx="2133600" cy="2286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82" name="Rectangle 18"/>
          <p:cNvSpPr/>
          <p:nvPr/>
        </p:nvSpPr>
        <p:spPr>
          <a:xfrm>
            <a:off x="5562600" y="3600450"/>
            <a:ext cx="2133600" cy="34290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83" name="Rectangle 19"/>
          <p:cNvSpPr/>
          <p:nvPr/>
        </p:nvSpPr>
        <p:spPr>
          <a:xfrm>
            <a:off x="5562600" y="4171950"/>
            <a:ext cx="2133600" cy="514350"/>
          </a:xfrm>
          <a:prstGeom prst="rect">
            <a:avLst/>
          </a:prstGeom>
          <a:ln w="19050">
            <a:solidFill>
              <a:srgbClr val="FEC60B"/>
            </a:solidFill>
            <a:miter/>
          </a:ln>
        </p:spPr>
        <p:txBody>
          <a:bodyPr lIns="45718" tIns="45718" rIns="45718" bIns="45718" anchor="ctr"/>
          <a:lstStyle/>
          <a:p>
            <a:pPr>
              <a:defRPr b="1" sz="1800">
                <a:latin typeface="+mn-lt"/>
                <a:ea typeface="+mn-ea"/>
                <a:cs typeface="+mn-cs"/>
                <a:sym typeface="Arial"/>
              </a:defRPr>
            </a:pPr>
          </a:p>
        </p:txBody>
      </p:sp>
      <p:sp>
        <p:nvSpPr>
          <p:cNvPr id="484" name="TextBox 19"/>
          <p:cNvSpPr txBox="1"/>
          <p:nvPr/>
        </p:nvSpPr>
        <p:spPr>
          <a:xfrm>
            <a:off x="6705951" y="4902428"/>
            <a:ext cx="2550410"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Rectangle 2"/>
          <p:cNvSpPr txBox="1"/>
          <p:nvPr>
            <p:ph type="title"/>
          </p:nvPr>
        </p:nvSpPr>
        <p:spPr>
          <a:prstGeom prst="rect">
            <a:avLst/>
          </a:prstGeom>
        </p:spPr>
        <p:txBody>
          <a:bodyPr/>
          <a:lstStyle/>
          <a:p>
            <a:pPr/>
            <a:r>
              <a:t>Information Extraction?</a:t>
            </a:r>
          </a:p>
        </p:txBody>
      </p:sp>
      <p:sp>
        <p:nvSpPr>
          <p:cNvPr id="487" name="Rectangle 3"/>
          <p:cNvSpPr txBox="1"/>
          <p:nvPr>
            <p:ph type="body" idx="1"/>
          </p:nvPr>
        </p:nvSpPr>
        <p:spPr>
          <a:prstGeom prst="rect">
            <a:avLst/>
          </a:prstGeom>
        </p:spPr>
        <p:txBody>
          <a:bodyPr/>
          <a:lstStyle/>
          <a:p>
            <a:pPr/>
            <a:r>
              <a:t>Recovering structured data from text</a:t>
            </a:r>
          </a:p>
          <a:p>
            <a:pPr lvl="1" marL="685800" indent="-228600">
              <a:spcBef>
                <a:spcPts val="400"/>
              </a:spcBef>
              <a:buClr>
                <a:srgbClr val="000000"/>
              </a:buClr>
              <a:defRPr sz="2000"/>
            </a:pPr>
            <a:r>
              <a:t>Identifying fields (e.g. named entity recognition)</a:t>
            </a:r>
          </a:p>
          <a:p>
            <a:pPr lvl="1" marL="685800" indent="-228600">
              <a:spcBef>
                <a:spcPts val="400"/>
              </a:spcBef>
              <a:buClr>
                <a:srgbClr val="000000"/>
              </a:buClr>
              <a:defRPr sz="2000"/>
            </a:pPr>
            <a:r>
              <a:t>Understanding relations between fields (e.g. record association)</a:t>
            </a:r>
          </a:p>
        </p:txBody>
      </p:sp>
      <p:pic>
        <p:nvPicPr>
          <p:cNvPr id="488" name="Picture 4" descr="Picture 4"/>
          <p:cNvPicPr>
            <a:picLocks noChangeAspect="1"/>
          </p:cNvPicPr>
          <p:nvPr/>
        </p:nvPicPr>
        <p:blipFill>
          <a:blip r:embed="rId2">
            <a:extLst/>
          </a:blip>
          <a:srcRect l="1891" t="40703" r="28174" b="14232"/>
          <a:stretch>
            <a:fillRect/>
          </a:stretch>
        </p:blipFill>
        <p:spPr>
          <a:xfrm>
            <a:off x="685798" y="2629023"/>
            <a:ext cx="7391404" cy="2321721"/>
          </a:xfrm>
          <a:prstGeom prst="rect">
            <a:avLst/>
          </a:prstGeom>
          <a:ln w="12700">
            <a:miter lim="400000"/>
          </a:ln>
        </p:spPr>
      </p:pic>
      <p:sp>
        <p:nvSpPr>
          <p:cNvPr id="489" name="Rectangle 6"/>
          <p:cNvSpPr/>
          <p:nvPr/>
        </p:nvSpPr>
        <p:spPr>
          <a:xfrm>
            <a:off x="3200400" y="2971800"/>
            <a:ext cx="1905000" cy="17145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490" name="Rectangle 7"/>
          <p:cNvSpPr/>
          <p:nvPr/>
        </p:nvSpPr>
        <p:spPr>
          <a:xfrm>
            <a:off x="3200400" y="3429000"/>
            <a:ext cx="1905000" cy="17145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491" name="Rectangle 8"/>
          <p:cNvSpPr/>
          <p:nvPr/>
        </p:nvSpPr>
        <p:spPr>
          <a:xfrm>
            <a:off x="3200400" y="4000500"/>
            <a:ext cx="1905000" cy="17145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492" name="Rectangle 9"/>
          <p:cNvSpPr/>
          <p:nvPr/>
        </p:nvSpPr>
        <p:spPr>
          <a:xfrm>
            <a:off x="3200400" y="4343400"/>
            <a:ext cx="1905000" cy="17145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493" name="Rectangle 10"/>
          <p:cNvSpPr/>
          <p:nvPr/>
        </p:nvSpPr>
        <p:spPr>
          <a:xfrm>
            <a:off x="5562600" y="2971800"/>
            <a:ext cx="2133600" cy="17145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494" name="Rectangle 11"/>
          <p:cNvSpPr/>
          <p:nvPr/>
        </p:nvSpPr>
        <p:spPr>
          <a:xfrm>
            <a:off x="5562600" y="3429000"/>
            <a:ext cx="2133600" cy="17145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495" name="Rectangle 12"/>
          <p:cNvSpPr/>
          <p:nvPr/>
        </p:nvSpPr>
        <p:spPr>
          <a:xfrm>
            <a:off x="5562600" y="4000500"/>
            <a:ext cx="2133600" cy="17145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496" name="Rectangle 13"/>
          <p:cNvSpPr/>
          <p:nvPr/>
        </p:nvSpPr>
        <p:spPr>
          <a:xfrm>
            <a:off x="3200400" y="3143250"/>
            <a:ext cx="1905000" cy="22860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497" name="Rectangle 14"/>
          <p:cNvSpPr/>
          <p:nvPr/>
        </p:nvSpPr>
        <p:spPr>
          <a:xfrm>
            <a:off x="3200400" y="3600450"/>
            <a:ext cx="1905000" cy="34290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498" name="Rectangle 15"/>
          <p:cNvSpPr/>
          <p:nvPr/>
        </p:nvSpPr>
        <p:spPr>
          <a:xfrm>
            <a:off x="3200400" y="4171950"/>
            <a:ext cx="1905000" cy="11430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499" name="Rectangle 16"/>
          <p:cNvSpPr/>
          <p:nvPr/>
        </p:nvSpPr>
        <p:spPr>
          <a:xfrm>
            <a:off x="3200400" y="4514850"/>
            <a:ext cx="1905000" cy="22860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500" name="Rectangle 17"/>
          <p:cNvSpPr/>
          <p:nvPr/>
        </p:nvSpPr>
        <p:spPr>
          <a:xfrm>
            <a:off x="5562600" y="3143250"/>
            <a:ext cx="2133600" cy="22860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501" name="Rectangle 18"/>
          <p:cNvSpPr/>
          <p:nvPr/>
        </p:nvSpPr>
        <p:spPr>
          <a:xfrm>
            <a:off x="5562600" y="3600450"/>
            <a:ext cx="2133600" cy="342900"/>
          </a:xfrm>
          <a:prstGeom prst="rect">
            <a:avLst/>
          </a:prstGeom>
          <a:ln w="19050">
            <a:solidFill>
              <a:schemeClr val="accent2"/>
            </a:solidFill>
            <a:miter/>
          </a:ln>
        </p:spPr>
        <p:txBody>
          <a:bodyPr lIns="45718" tIns="45718" rIns="45718" bIns="45718" anchor="ctr"/>
          <a:lstStyle/>
          <a:p>
            <a:pPr>
              <a:defRPr b="1" sz="1800">
                <a:latin typeface="+mn-lt"/>
                <a:ea typeface="+mn-ea"/>
                <a:cs typeface="+mn-cs"/>
                <a:sym typeface="Arial"/>
              </a:defRPr>
            </a:pPr>
          </a:p>
        </p:txBody>
      </p:sp>
      <p:sp>
        <p:nvSpPr>
          <p:cNvPr id="502" name="Rectangle 19"/>
          <p:cNvSpPr/>
          <p:nvPr/>
        </p:nvSpPr>
        <p:spPr>
          <a:xfrm>
            <a:off x="5562600" y="4171950"/>
            <a:ext cx="2133600" cy="514350"/>
          </a:xfrm>
          <a:prstGeom prst="rect">
            <a:avLst/>
          </a:prstGeom>
          <a:ln w="19050">
            <a:solidFill>
              <a:srgbClr val="000000"/>
            </a:solidFill>
            <a:miter/>
          </a:ln>
        </p:spPr>
        <p:txBody>
          <a:bodyPr lIns="45718" tIns="45718" rIns="45718" bIns="45718" anchor="ctr"/>
          <a:lstStyle/>
          <a:p>
            <a:pPr>
              <a:defRPr b="1" sz="1800">
                <a:latin typeface="+mn-lt"/>
                <a:ea typeface="+mn-ea"/>
                <a:cs typeface="+mn-cs"/>
                <a:sym typeface="Arial"/>
              </a:defRPr>
            </a:pPr>
          </a:p>
        </p:txBody>
      </p:sp>
      <p:sp>
        <p:nvSpPr>
          <p:cNvPr id="503" name="TextBox 19"/>
          <p:cNvSpPr txBox="1"/>
          <p:nvPr/>
        </p:nvSpPr>
        <p:spPr>
          <a:xfrm>
            <a:off x="6705951" y="4902428"/>
            <a:ext cx="2550410"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Rectangle 2"/>
          <p:cNvSpPr txBox="1"/>
          <p:nvPr>
            <p:ph type="title"/>
          </p:nvPr>
        </p:nvSpPr>
        <p:spPr>
          <a:prstGeom prst="rect">
            <a:avLst/>
          </a:prstGeom>
        </p:spPr>
        <p:txBody>
          <a:bodyPr/>
          <a:lstStyle/>
          <a:p>
            <a:pPr/>
            <a:r>
              <a:t>Information Extraction?</a:t>
            </a:r>
          </a:p>
        </p:txBody>
      </p:sp>
      <p:sp>
        <p:nvSpPr>
          <p:cNvPr id="506" name="Rectangle 3"/>
          <p:cNvSpPr txBox="1"/>
          <p:nvPr>
            <p:ph type="body" idx="1"/>
          </p:nvPr>
        </p:nvSpPr>
        <p:spPr>
          <a:prstGeom prst="rect">
            <a:avLst/>
          </a:prstGeom>
        </p:spPr>
        <p:txBody>
          <a:bodyPr/>
          <a:lstStyle/>
          <a:p>
            <a:pPr/>
            <a:r>
              <a:t>Recovering structured data from text</a:t>
            </a:r>
          </a:p>
          <a:p>
            <a:pPr lvl="1" marL="685800" indent="-228600">
              <a:spcBef>
                <a:spcPts val="400"/>
              </a:spcBef>
              <a:buClr>
                <a:srgbClr val="000000"/>
              </a:buClr>
              <a:defRPr sz="2000"/>
            </a:pPr>
            <a:r>
              <a:t>Identifying fields (e.g. named entity recognition)</a:t>
            </a:r>
          </a:p>
          <a:p>
            <a:pPr lvl="1" marL="685800" indent="-228600">
              <a:spcBef>
                <a:spcPts val="400"/>
              </a:spcBef>
              <a:buClr>
                <a:srgbClr val="000000"/>
              </a:buClr>
              <a:defRPr sz="2000"/>
            </a:pPr>
            <a:r>
              <a:t>Understanding relations between fields (e.g. record association)</a:t>
            </a:r>
          </a:p>
          <a:p>
            <a:pPr lvl="1" marL="685800" indent="-228600">
              <a:spcBef>
                <a:spcPts val="400"/>
              </a:spcBef>
              <a:buClr>
                <a:srgbClr val="000000"/>
              </a:buClr>
              <a:defRPr sz="2000"/>
            </a:pPr>
            <a:r>
              <a:t>Normalization and deduplication</a:t>
            </a:r>
          </a:p>
        </p:txBody>
      </p:sp>
      <p:pic>
        <p:nvPicPr>
          <p:cNvPr id="507" name="Picture 4" descr="Picture 4"/>
          <p:cNvPicPr>
            <a:picLocks noChangeAspect="1"/>
          </p:cNvPicPr>
          <p:nvPr/>
        </p:nvPicPr>
        <p:blipFill>
          <a:blip r:embed="rId2">
            <a:extLst/>
          </a:blip>
          <a:srcRect l="18182" t="29337" r="51997" b="38950"/>
          <a:stretch>
            <a:fillRect/>
          </a:stretch>
        </p:blipFill>
        <p:spPr>
          <a:xfrm>
            <a:off x="228600" y="2743199"/>
            <a:ext cx="3124200" cy="2286002"/>
          </a:xfrm>
          <a:prstGeom prst="rect">
            <a:avLst/>
          </a:prstGeom>
          <a:ln>
            <a:solidFill>
              <a:srgbClr val="000000"/>
            </a:solidFill>
            <a:miter/>
          </a:ln>
        </p:spPr>
      </p:pic>
      <p:pic>
        <p:nvPicPr>
          <p:cNvPr id="508" name="Picture 5" descr="Picture 5"/>
          <p:cNvPicPr>
            <a:picLocks noChangeAspect="1"/>
          </p:cNvPicPr>
          <p:nvPr/>
        </p:nvPicPr>
        <p:blipFill>
          <a:blip r:embed="rId3">
            <a:extLst/>
          </a:blip>
          <a:srcRect l="44429" t="67325" r="28172" b="14231"/>
          <a:stretch>
            <a:fillRect/>
          </a:stretch>
        </p:blipFill>
        <p:spPr>
          <a:xfrm>
            <a:off x="4952998" y="2857612"/>
            <a:ext cx="2895603" cy="950121"/>
          </a:xfrm>
          <a:prstGeom prst="rect">
            <a:avLst/>
          </a:prstGeom>
          <a:ln>
            <a:solidFill>
              <a:srgbClr val="000000"/>
            </a:solidFill>
            <a:miter/>
          </a:ln>
        </p:spPr>
      </p:pic>
      <p:pic>
        <p:nvPicPr>
          <p:cNvPr id="509" name="Picture 7" descr="Picture 7"/>
          <p:cNvPicPr>
            <a:picLocks noChangeAspect="1"/>
          </p:cNvPicPr>
          <p:nvPr/>
        </p:nvPicPr>
        <p:blipFill>
          <a:blip r:embed="rId4">
            <a:extLst/>
          </a:blip>
          <a:srcRect l="16000" t="56293" r="31636" b="27849"/>
          <a:stretch>
            <a:fillRect/>
          </a:stretch>
        </p:blipFill>
        <p:spPr>
          <a:xfrm>
            <a:off x="3429000" y="3886198"/>
            <a:ext cx="5486400" cy="1143003"/>
          </a:xfrm>
          <a:prstGeom prst="rect">
            <a:avLst/>
          </a:prstGeom>
          <a:ln>
            <a:solidFill>
              <a:srgbClr val="000000"/>
            </a:solidFill>
            <a:miter/>
          </a:ln>
        </p:spPr>
      </p:pic>
      <p:sp>
        <p:nvSpPr>
          <p:cNvPr id="510" name="TextBox 6"/>
          <p:cNvSpPr txBox="1"/>
          <p:nvPr/>
        </p:nvSpPr>
        <p:spPr>
          <a:xfrm>
            <a:off x="6705951" y="4902428"/>
            <a:ext cx="2550410"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Title 4"/>
          <p:cNvSpPr txBox="1"/>
          <p:nvPr>
            <p:ph type="title"/>
          </p:nvPr>
        </p:nvSpPr>
        <p:spPr>
          <a:prstGeom prst="rect">
            <a:avLst/>
          </a:prstGeom>
        </p:spPr>
        <p:txBody>
          <a:bodyPr/>
          <a:lstStyle/>
          <a:p>
            <a:pPr/>
            <a:r>
              <a:t>Information Extraction – Administravia - II</a:t>
            </a:r>
          </a:p>
        </p:txBody>
      </p:sp>
      <p:sp>
        <p:nvSpPr>
          <p:cNvPr id="315" name="Content Placeholder 5"/>
          <p:cNvSpPr txBox="1"/>
          <p:nvPr>
            <p:ph type="body" idx="1"/>
          </p:nvPr>
        </p:nvSpPr>
        <p:spPr>
          <a:xfrm>
            <a:off x="400000" y="1059581"/>
            <a:ext cx="7772401" cy="3973962"/>
          </a:xfrm>
          <a:prstGeom prst="rect">
            <a:avLst/>
          </a:prstGeom>
        </p:spPr>
        <p:txBody>
          <a:bodyPr/>
          <a:lstStyle/>
          <a:p>
            <a:pPr>
              <a:spcBef>
                <a:spcPts val="400"/>
              </a:spcBef>
              <a:defRPr sz="2000"/>
            </a:pPr>
            <a:r>
              <a:t>Registration:</a:t>
            </a:r>
          </a:p>
          <a:p>
            <a:pPr lvl="1" marL="685800" indent="-228600">
              <a:spcBef>
                <a:spcPts val="300"/>
              </a:spcBef>
              <a:buClr>
                <a:srgbClr val="000000"/>
              </a:buClr>
              <a:defRPr sz="1600"/>
            </a:pPr>
            <a:r>
              <a:t>If you are a CIS Student: check whether you are registered for *both* the Vorlesung and the Seminar (these are </a:t>
            </a:r>
            <a:r>
              <a:rPr b="1"/>
              <a:t>two things</a:t>
            </a:r>
            <a:r>
              <a:t> in LSF!)</a:t>
            </a:r>
            <a:endParaRPr sz="2000"/>
          </a:p>
          <a:p>
            <a:pPr lvl="2" marL="1028700" indent="-228600">
              <a:spcBef>
                <a:spcPts val="300"/>
              </a:spcBef>
              <a:defRPr sz="1600"/>
            </a:pPr>
            <a:r>
              <a:t>Please </a:t>
            </a:r>
            <a:r>
              <a:rPr b="1"/>
              <a:t>ignore the Modulteilprüfung</a:t>
            </a:r>
            <a:r>
              <a:t> entries</a:t>
            </a:r>
            <a:endParaRPr sz="2000"/>
          </a:p>
          <a:p>
            <a:pPr lvl="2" marL="1028700" indent="-228600">
              <a:spcBef>
                <a:spcPts val="300"/>
              </a:spcBef>
              <a:defRPr sz="1600"/>
            </a:pPr>
            <a:r>
              <a:t>Make sure you are registered for the Seminar and the Vorlesung</a:t>
            </a:r>
          </a:p>
          <a:p>
            <a:pPr lvl="1" marL="685800" indent="-228600">
              <a:spcBef>
                <a:spcPts val="300"/>
              </a:spcBef>
              <a:buClr>
                <a:srgbClr val="000000"/>
              </a:buClr>
              <a:defRPr sz="1600"/>
            </a:pPr>
            <a:r>
              <a:t>There are a good number of people only in the Vorlesung</a:t>
            </a:r>
          </a:p>
          <a:p>
            <a:pPr lvl="1" marL="685800" indent="-228600">
              <a:spcBef>
                <a:spcPts val="300"/>
              </a:spcBef>
              <a:buClr>
                <a:srgbClr val="000000"/>
              </a:buClr>
              <a:defRPr sz="1600"/>
            </a:pPr>
            <a:r>
              <a:t>There are just a couple of people only in the Seminar</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Rectangle 2"/>
          <p:cNvSpPr txBox="1"/>
          <p:nvPr>
            <p:ph type="title"/>
          </p:nvPr>
        </p:nvSpPr>
        <p:spPr>
          <a:xfrm>
            <a:off x="838200" y="228600"/>
            <a:ext cx="7772400" cy="857250"/>
          </a:xfrm>
          <a:prstGeom prst="rect">
            <a:avLst/>
          </a:prstGeom>
        </p:spPr>
        <p:txBody>
          <a:bodyPr/>
          <a:lstStyle/>
          <a:p>
            <a:pPr/>
            <a:r>
              <a:t>Information extraction</a:t>
            </a:r>
          </a:p>
        </p:txBody>
      </p:sp>
      <p:sp>
        <p:nvSpPr>
          <p:cNvPr id="513" name="Rectangle 3"/>
          <p:cNvSpPr txBox="1"/>
          <p:nvPr>
            <p:ph type="body" sz="half" idx="1"/>
          </p:nvPr>
        </p:nvSpPr>
        <p:spPr>
          <a:xfrm>
            <a:off x="533400" y="1257300"/>
            <a:ext cx="7772400" cy="2057400"/>
          </a:xfrm>
          <a:prstGeom prst="rect">
            <a:avLst/>
          </a:prstGeom>
        </p:spPr>
        <p:txBody>
          <a:bodyPr/>
          <a:lstStyle/>
          <a:p>
            <a:pPr/>
            <a:r>
              <a:t>Input:  Text Document</a:t>
            </a:r>
          </a:p>
          <a:p>
            <a:pPr lvl="1" marL="685800" indent="-228600">
              <a:spcBef>
                <a:spcPts val="400"/>
              </a:spcBef>
              <a:buClr>
                <a:srgbClr val="000000"/>
              </a:buClr>
              <a:defRPr sz="2000"/>
            </a:pPr>
            <a:r>
              <a:t>Various sources:  web, e-mail, journals, …</a:t>
            </a:r>
          </a:p>
          <a:p>
            <a:pPr/>
            <a:r>
              <a:t>Output:  Relevant fragments of text and relations possibly to be processed later in some automated way</a:t>
            </a:r>
          </a:p>
        </p:txBody>
      </p:sp>
      <p:pic>
        <p:nvPicPr>
          <p:cNvPr id="514" name="Picture 4" descr="Picture 4"/>
          <p:cNvPicPr>
            <a:picLocks noChangeAspect="1"/>
          </p:cNvPicPr>
          <p:nvPr/>
        </p:nvPicPr>
        <p:blipFill>
          <a:blip r:embed="rId2">
            <a:extLst/>
          </a:blip>
          <a:stretch>
            <a:fillRect/>
          </a:stretch>
        </p:blipFill>
        <p:spPr>
          <a:xfrm>
            <a:off x="2057418" y="3086100"/>
            <a:ext cx="1419227" cy="1371600"/>
          </a:xfrm>
          <a:prstGeom prst="rect">
            <a:avLst/>
          </a:prstGeom>
          <a:ln w="12700">
            <a:miter lim="400000"/>
          </a:ln>
        </p:spPr>
      </p:pic>
      <p:sp>
        <p:nvSpPr>
          <p:cNvPr id="515" name="Line 5"/>
          <p:cNvSpPr/>
          <p:nvPr/>
        </p:nvSpPr>
        <p:spPr>
          <a:xfrm>
            <a:off x="3657599" y="3543300"/>
            <a:ext cx="381002" cy="0"/>
          </a:xfrm>
          <a:prstGeom prst="line">
            <a:avLst/>
          </a:prstGeom>
          <a:ln w="28575">
            <a:solidFill>
              <a:srgbClr val="000000"/>
            </a:solidFill>
            <a:tailEnd type="triangle"/>
          </a:ln>
        </p:spPr>
        <p:txBody>
          <a:bodyPr lIns="45718" tIns="45718" rIns="45718" bIns="45718"/>
          <a:lstStyle/>
          <a:p>
            <a:pPr/>
          </a:p>
        </p:txBody>
      </p:sp>
      <p:sp>
        <p:nvSpPr>
          <p:cNvPr id="516" name="Text Box 6"/>
          <p:cNvSpPr txBox="1"/>
          <p:nvPr/>
        </p:nvSpPr>
        <p:spPr>
          <a:xfrm>
            <a:off x="4236718" y="3257552"/>
            <a:ext cx="670563" cy="6463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2400"/>
              </a:spcBef>
              <a:defRPr b="1" sz="4000">
                <a:latin typeface="+mn-lt"/>
                <a:ea typeface="+mn-ea"/>
                <a:cs typeface="+mn-cs"/>
                <a:sym typeface="Arial"/>
              </a:defRPr>
            </a:lvl1pPr>
          </a:lstStyle>
          <a:p>
            <a:pPr/>
            <a:r>
              <a:t>IE</a:t>
            </a:r>
          </a:p>
        </p:txBody>
      </p:sp>
      <p:sp>
        <p:nvSpPr>
          <p:cNvPr id="517" name="Line 7"/>
          <p:cNvSpPr/>
          <p:nvPr/>
        </p:nvSpPr>
        <p:spPr>
          <a:xfrm>
            <a:off x="5029199" y="3543300"/>
            <a:ext cx="381002" cy="0"/>
          </a:xfrm>
          <a:prstGeom prst="line">
            <a:avLst/>
          </a:prstGeom>
          <a:ln w="28575">
            <a:solidFill>
              <a:srgbClr val="000000"/>
            </a:solidFill>
            <a:tailEnd type="triangle"/>
          </a:ln>
        </p:spPr>
        <p:txBody>
          <a:bodyPr lIns="45718" tIns="45718" rIns="45718" bIns="45718"/>
          <a:lstStyle/>
          <a:p>
            <a:pPr/>
          </a:p>
        </p:txBody>
      </p:sp>
      <p:pic>
        <p:nvPicPr>
          <p:cNvPr id="518" name="Picture 8" descr="Picture 8"/>
          <p:cNvPicPr>
            <a:picLocks noChangeAspect="1"/>
          </p:cNvPicPr>
          <p:nvPr/>
        </p:nvPicPr>
        <p:blipFill>
          <a:blip r:embed="rId3">
            <a:extLst/>
          </a:blip>
          <a:stretch>
            <a:fillRect/>
          </a:stretch>
        </p:blipFill>
        <p:spPr>
          <a:xfrm>
            <a:off x="5715024" y="2857500"/>
            <a:ext cx="1185864" cy="1257300"/>
          </a:xfrm>
          <a:prstGeom prst="rect">
            <a:avLst/>
          </a:prstGeom>
          <a:ln w="12700">
            <a:miter lim="400000"/>
          </a:ln>
        </p:spPr>
      </p:pic>
      <p:sp>
        <p:nvSpPr>
          <p:cNvPr id="519" name="Text Box 9"/>
          <p:cNvSpPr txBox="1"/>
          <p:nvPr/>
        </p:nvSpPr>
        <p:spPr>
          <a:xfrm>
            <a:off x="5379718" y="4286350"/>
            <a:ext cx="2194563" cy="8926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600"/>
              </a:spcBef>
              <a:defRPr b="1" sz="2800">
                <a:latin typeface="+mn-lt"/>
                <a:ea typeface="+mn-ea"/>
                <a:cs typeface="+mn-cs"/>
                <a:sym typeface="Arial"/>
              </a:defRPr>
            </a:lvl1pPr>
          </a:lstStyle>
          <a:p>
            <a:pPr/>
            <a:r>
              <a:t>User Queries</a:t>
            </a:r>
          </a:p>
        </p:txBody>
      </p:sp>
      <p:sp>
        <p:nvSpPr>
          <p:cNvPr id="520" name="Line 10"/>
          <p:cNvSpPr/>
          <p:nvPr/>
        </p:nvSpPr>
        <p:spPr>
          <a:xfrm flipV="1">
            <a:off x="6324600" y="4057648"/>
            <a:ext cx="0" cy="285752"/>
          </a:xfrm>
          <a:prstGeom prst="line">
            <a:avLst/>
          </a:prstGeom>
          <a:ln w="28575">
            <a:solidFill>
              <a:srgbClr val="000000"/>
            </a:solidFill>
            <a:tailEnd type="triangle"/>
          </a:ln>
        </p:spPr>
        <p:txBody>
          <a:bodyPr lIns="45718" tIns="45718" rIns="45718" bIns="45718"/>
          <a:lstStyle/>
          <a:p>
            <a:pPr/>
          </a:p>
        </p:txBody>
      </p:sp>
      <p:sp>
        <p:nvSpPr>
          <p:cNvPr id="521" name="TextBox 10"/>
          <p:cNvSpPr txBox="1"/>
          <p:nvPr/>
        </p:nvSpPr>
        <p:spPr>
          <a:xfrm>
            <a:off x="7672957" y="4866369"/>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Rectangle 1026"/>
          <p:cNvSpPr txBox="1"/>
          <p:nvPr>
            <p:ph type="title"/>
          </p:nvPr>
        </p:nvSpPr>
        <p:spPr>
          <a:xfrm>
            <a:off x="304800" y="130323"/>
            <a:ext cx="6248400" cy="857251"/>
          </a:xfrm>
          <a:prstGeom prst="rect">
            <a:avLst/>
          </a:prstGeom>
        </p:spPr>
        <p:txBody>
          <a:bodyPr/>
          <a:lstStyle/>
          <a:p>
            <a:pPr defTabSz="777240">
              <a:defRPr sz="2700"/>
            </a:pPr>
            <a:r>
              <a:t>Not all documents are </a:t>
            </a:r>
            <a:br/>
            <a:r>
              <a:t>created equal…</a:t>
            </a:r>
          </a:p>
        </p:txBody>
      </p:sp>
      <p:sp>
        <p:nvSpPr>
          <p:cNvPr id="524" name="Rectangle 1027"/>
          <p:cNvSpPr txBox="1"/>
          <p:nvPr>
            <p:ph type="body" sz="half" idx="1"/>
          </p:nvPr>
        </p:nvSpPr>
        <p:spPr>
          <a:xfrm>
            <a:off x="609600" y="1543050"/>
            <a:ext cx="7772400" cy="2114550"/>
          </a:xfrm>
          <a:prstGeom prst="rect">
            <a:avLst/>
          </a:prstGeom>
        </p:spPr>
        <p:txBody>
          <a:bodyPr/>
          <a:lstStyle/>
          <a:p>
            <a:pPr marL="222883" indent="-222883" defTabSz="594359">
              <a:lnSpc>
                <a:spcPct val="90000"/>
              </a:lnSpc>
              <a:spcBef>
                <a:spcPts val="400"/>
              </a:spcBef>
              <a:defRPr sz="1800"/>
            </a:pPr>
            <a:r>
              <a:t>Varying regularity in </a:t>
            </a:r>
            <a:r>
              <a:rPr u="sng"/>
              <a:t>document collections</a:t>
            </a:r>
            <a:endParaRPr u="sng"/>
          </a:p>
          <a:p>
            <a:pPr marL="222883" indent="-222883" defTabSz="594359">
              <a:lnSpc>
                <a:spcPct val="90000"/>
              </a:lnSpc>
              <a:spcBef>
                <a:spcPts val="400"/>
              </a:spcBef>
              <a:defRPr sz="1800"/>
            </a:pPr>
            <a:r>
              <a:t>Natural or unstructured</a:t>
            </a:r>
          </a:p>
          <a:p>
            <a:pPr lvl="1" marL="445769" indent="-148588" defTabSz="594359">
              <a:lnSpc>
                <a:spcPct val="90000"/>
              </a:lnSpc>
              <a:spcBef>
                <a:spcPts val="300"/>
              </a:spcBef>
              <a:buClr>
                <a:srgbClr val="000000"/>
              </a:buClr>
              <a:defRPr sz="1500"/>
            </a:pPr>
            <a:r>
              <a:t>Little obvious structural information</a:t>
            </a:r>
            <a:endParaRPr sz="1300"/>
          </a:p>
          <a:p>
            <a:pPr marL="222883" indent="-222883" defTabSz="594359">
              <a:lnSpc>
                <a:spcPct val="90000"/>
              </a:lnSpc>
              <a:spcBef>
                <a:spcPts val="400"/>
              </a:spcBef>
              <a:defRPr sz="1800"/>
            </a:pPr>
            <a:r>
              <a:t>Partially structured</a:t>
            </a:r>
          </a:p>
          <a:p>
            <a:pPr lvl="1" marL="445769" indent="-148588" defTabSz="594359">
              <a:lnSpc>
                <a:spcPct val="90000"/>
              </a:lnSpc>
              <a:spcBef>
                <a:spcPts val="300"/>
              </a:spcBef>
              <a:buClr>
                <a:srgbClr val="000000"/>
              </a:buClr>
              <a:defRPr sz="1500"/>
            </a:pPr>
            <a:r>
              <a:t>Contain some canonical formatting</a:t>
            </a:r>
            <a:endParaRPr sz="1300"/>
          </a:p>
          <a:p>
            <a:pPr marL="222883" indent="-222883" defTabSz="594359">
              <a:lnSpc>
                <a:spcPct val="90000"/>
              </a:lnSpc>
              <a:spcBef>
                <a:spcPts val="400"/>
              </a:spcBef>
              <a:defRPr sz="1800"/>
            </a:pPr>
            <a:r>
              <a:t>Highly structured</a:t>
            </a:r>
          </a:p>
          <a:p>
            <a:pPr lvl="1" marL="445769" indent="-148588" defTabSz="594359">
              <a:lnSpc>
                <a:spcPct val="90000"/>
              </a:lnSpc>
              <a:spcBef>
                <a:spcPts val="300"/>
              </a:spcBef>
              <a:buClr>
                <a:srgbClr val="000000"/>
              </a:buClr>
              <a:defRPr sz="1500"/>
            </a:pPr>
            <a:r>
              <a:t>Often, automatically generated</a:t>
            </a:r>
          </a:p>
        </p:txBody>
      </p:sp>
      <p:pic>
        <p:nvPicPr>
          <p:cNvPr id="525" name="Picture 1028" descr="Picture 1028"/>
          <p:cNvPicPr>
            <a:picLocks noChangeAspect="1"/>
          </p:cNvPicPr>
          <p:nvPr/>
        </p:nvPicPr>
        <p:blipFill>
          <a:blip r:embed="rId2">
            <a:extLst/>
          </a:blip>
          <a:stretch>
            <a:fillRect/>
          </a:stretch>
        </p:blipFill>
        <p:spPr>
          <a:xfrm>
            <a:off x="6248405" y="171450"/>
            <a:ext cx="1825627" cy="1257300"/>
          </a:xfrm>
          <a:prstGeom prst="rect">
            <a:avLst/>
          </a:prstGeom>
          <a:ln w="12700">
            <a:miter lim="400000"/>
          </a:ln>
        </p:spPr>
      </p:pic>
      <p:sp>
        <p:nvSpPr>
          <p:cNvPr id="526" name="TextBox 4"/>
          <p:cNvSpPr txBox="1"/>
          <p:nvPr/>
        </p:nvSpPr>
        <p:spPr>
          <a:xfrm>
            <a:off x="7672957" y="4866369"/>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Rectangle 2"/>
          <p:cNvSpPr txBox="1"/>
          <p:nvPr>
            <p:ph type="title"/>
          </p:nvPr>
        </p:nvSpPr>
        <p:spPr>
          <a:xfrm>
            <a:off x="609600" y="195485"/>
            <a:ext cx="7772400" cy="857251"/>
          </a:xfrm>
          <a:prstGeom prst="rect">
            <a:avLst/>
          </a:prstGeom>
        </p:spPr>
        <p:txBody>
          <a:bodyPr/>
          <a:lstStyle/>
          <a:p>
            <a:pPr algn="ctr" defTabSz="685800">
              <a:defRPr sz="2700"/>
            </a:pPr>
            <a:r>
              <a:t>Natural Text:  MEDLINE </a:t>
            </a:r>
            <a:br/>
            <a:r>
              <a:t>Journal Abstracts</a:t>
            </a:r>
          </a:p>
        </p:txBody>
      </p:sp>
      <p:sp>
        <p:nvSpPr>
          <p:cNvPr id="529" name="Text Box 4"/>
          <p:cNvSpPr txBox="1"/>
          <p:nvPr/>
        </p:nvSpPr>
        <p:spPr>
          <a:xfrm>
            <a:off x="381000" y="1371599"/>
            <a:ext cx="8458200" cy="4565547"/>
          </a:xfrm>
          <a:prstGeom prst="rect">
            <a:avLst/>
          </a:prstGeom>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b="1" sz="1400">
                <a:latin typeface="+mn-lt"/>
                <a:ea typeface="+mn-ea"/>
                <a:cs typeface="+mn-cs"/>
                <a:sym typeface="Arial"/>
              </a:defRPr>
            </a:pPr>
            <a:r>
              <a:t>BACKGROUND: The most challenging aspect of revision hip surgery is the management of bone loss. A reliable and valid measure of bone loss is important since it will aid in future studies of hip revisions and in preoperative planning. We developed a measure of femoral and acetabular bone loss associated with failed total hip arthroplasty. The purpose of the present study was to </a:t>
            </a:r>
            <a:r>
              <a:rPr>
                <a:solidFill>
                  <a:srgbClr val="FF0000"/>
                </a:solidFill>
              </a:rPr>
              <a:t>measure the reliability and the intraoperative validity of this measure</a:t>
            </a:r>
            <a:r>
              <a:t> and to determine how it may be useful in preoperative planning. METHODS: From July 1997 to December 1998, </a:t>
            </a:r>
            <a:r>
              <a:rPr>
                <a:solidFill>
                  <a:srgbClr val="FF0000"/>
                </a:solidFill>
              </a:rPr>
              <a:t>forty-five consecutive patients</a:t>
            </a:r>
            <a:r>
              <a:t> with a failed hip prosthesis in need of revision surgery were prospectively followed. Three general orthopaedic surgeons were taught the radiographic classification system, and two of them classified standardized preoperative anteroposterior and lateral hip radiographs with use of the system. Interobserver testing was carried out in a </a:t>
            </a:r>
            <a:r>
              <a:rPr>
                <a:solidFill>
                  <a:srgbClr val="FF0000"/>
                </a:solidFill>
              </a:rPr>
              <a:t>blinded fashion</a:t>
            </a:r>
            <a:r>
              <a:t>. These results were then compared with the intraoperative findings of the third surgeon, who was blinded to the preoperative ratings. Kappa statistics (unweighted and weighted) were used to assess correlation. Interobserver reliability was assessed by examining the agreement between the two preoperative raters. Prognostic validity was assessed by examining the agreement between the assessment by either Rater 1 or Rater 2 and the intraoperative assessment (reference standard). RESULTS: With regard to the assessments of both the femur and the acetabulum, there was significant agreement (p &lt; 0.0001) between the preoperative raters (reliability), with weighted kappa values of &gt;0.75. There was also significant agreement (p &lt; 0.0001) between each rater's assessment and the intraoperative assessment (validity) of both the femur and the acetabulum, with weighted kappa values of &gt;0.75. CONCLUSIONS: With use of the newly developed classification system, preoperative radiographs are reliable and valid for assessment of the severity of bone loss that will be found intraoperatively.</a:t>
            </a:r>
          </a:p>
        </p:txBody>
      </p:sp>
      <p:sp>
        <p:nvSpPr>
          <p:cNvPr id="530" name="Text Box 6"/>
          <p:cNvSpPr txBox="1"/>
          <p:nvPr/>
        </p:nvSpPr>
        <p:spPr>
          <a:xfrm>
            <a:off x="274318" y="1085850"/>
            <a:ext cx="7299964"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latin typeface="+mn-lt"/>
                <a:ea typeface="+mn-ea"/>
                <a:cs typeface="+mn-cs"/>
                <a:sym typeface="Arial"/>
              </a:defRPr>
            </a:lvl1pPr>
          </a:lstStyle>
          <a:p>
            <a:pPr/>
            <a:r>
              <a:t>Extract number of subjects, type of study, conditions, etc.</a:t>
            </a:r>
          </a:p>
        </p:txBody>
      </p:sp>
      <p:sp>
        <p:nvSpPr>
          <p:cNvPr id="531" name="TextBox 4"/>
          <p:cNvSpPr txBox="1"/>
          <p:nvPr/>
        </p:nvSpPr>
        <p:spPr>
          <a:xfrm>
            <a:off x="7786072" y="4948014"/>
            <a:ext cx="160024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Rectangle 2"/>
          <p:cNvSpPr txBox="1"/>
          <p:nvPr>
            <p:ph type="title"/>
          </p:nvPr>
        </p:nvSpPr>
        <p:spPr>
          <a:xfrm>
            <a:off x="914400" y="130323"/>
            <a:ext cx="7772400" cy="857251"/>
          </a:xfrm>
          <a:prstGeom prst="rect">
            <a:avLst/>
          </a:prstGeom>
        </p:spPr>
        <p:txBody>
          <a:bodyPr/>
          <a:lstStyle/>
          <a:p>
            <a:pPr algn="ctr" defTabSz="886967">
              <a:defRPr sz="2700"/>
            </a:pPr>
            <a:r>
              <a:t>Partially Structured:  </a:t>
            </a:r>
            <a:br/>
            <a:r>
              <a:t>Seminar Announcements</a:t>
            </a:r>
          </a:p>
        </p:txBody>
      </p:sp>
      <p:pic>
        <p:nvPicPr>
          <p:cNvPr id="534" name="Picture 5" descr="Picture 5"/>
          <p:cNvPicPr>
            <a:picLocks noChangeAspect="1"/>
          </p:cNvPicPr>
          <p:nvPr/>
        </p:nvPicPr>
        <p:blipFill>
          <a:blip r:embed="rId2">
            <a:extLst/>
          </a:blip>
          <a:stretch>
            <a:fillRect/>
          </a:stretch>
        </p:blipFill>
        <p:spPr>
          <a:xfrm>
            <a:off x="228607" y="1657350"/>
            <a:ext cx="4206877" cy="3314700"/>
          </a:xfrm>
          <a:prstGeom prst="rect">
            <a:avLst/>
          </a:prstGeom>
          <a:ln w="12700">
            <a:miter lim="400000"/>
          </a:ln>
        </p:spPr>
      </p:pic>
      <p:pic>
        <p:nvPicPr>
          <p:cNvPr id="535" name="Picture 6" descr="Picture 6"/>
          <p:cNvPicPr>
            <a:picLocks noChangeAspect="1"/>
          </p:cNvPicPr>
          <p:nvPr/>
        </p:nvPicPr>
        <p:blipFill>
          <a:blip r:embed="rId3">
            <a:extLst/>
          </a:blip>
          <a:stretch>
            <a:fillRect/>
          </a:stretch>
        </p:blipFill>
        <p:spPr>
          <a:xfrm>
            <a:off x="4724427" y="1657350"/>
            <a:ext cx="4206877" cy="3314700"/>
          </a:xfrm>
          <a:prstGeom prst="rect">
            <a:avLst/>
          </a:prstGeom>
          <a:ln w="12700">
            <a:miter lim="400000"/>
          </a:ln>
        </p:spPr>
      </p:pic>
      <p:sp>
        <p:nvSpPr>
          <p:cNvPr id="536" name="Text Box 7"/>
          <p:cNvSpPr txBox="1"/>
          <p:nvPr/>
        </p:nvSpPr>
        <p:spPr>
          <a:xfrm>
            <a:off x="2636518" y="1200150"/>
            <a:ext cx="4404363"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latin typeface="+mn-lt"/>
                <a:ea typeface="+mn-ea"/>
                <a:cs typeface="+mn-cs"/>
                <a:sym typeface="Arial"/>
              </a:defRPr>
            </a:lvl1pPr>
          </a:lstStyle>
          <a:p>
            <a:pPr/>
            <a:r>
              <a:t>Extract time, location, speaker, etc.</a:t>
            </a:r>
          </a:p>
        </p:txBody>
      </p:sp>
      <p:sp>
        <p:nvSpPr>
          <p:cNvPr id="537" name="TextBox 5"/>
          <p:cNvSpPr txBox="1"/>
          <p:nvPr/>
        </p:nvSpPr>
        <p:spPr>
          <a:xfrm>
            <a:off x="7750575" y="4902428"/>
            <a:ext cx="160024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Rectangle 2"/>
          <p:cNvSpPr txBox="1"/>
          <p:nvPr>
            <p:ph type="title"/>
          </p:nvPr>
        </p:nvSpPr>
        <p:spPr>
          <a:xfrm>
            <a:off x="838200" y="130323"/>
            <a:ext cx="7772400" cy="857251"/>
          </a:xfrm>
          <a:prstGeom prst="rect">
            <a:avLst/>
          </a:prstGeom>
        </p:spPr>
        <p:txBody>
          <a:bodyPr/>
          <a:lstStyle/>
          <a:p>
            <a:pPr algn="ctr" defTabSz="886967">
              <a:defRPr sz="2700"/>
            </a:pPr>
            <a:r>
              <a:t>Highly Structured:  </a:t>
            </a:r>
            <a:br/>
            <a:r>
              <a:t>Zagat’s Reviews</a:t>
            </a:r>
          </a:p>
        </p:txBody>
      </p:sp>
      <p:sp>
        <p:nvSpPr>
          <p:cNvPr id="540" name="Text Box 7"/>
          <p:cNvSpPr txBox="1"/>
          <p:nvPr/>
        </p:nvSpPr>
        <p:spPr>
          <a:xfrm>
            <a:off x="1264918" y="1143000"/>
            <a:ext cx="6309364"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latin typeface="+mn-lt"/>
                <a:ea typeface="+mn-ea"/>
                <a:cs typeface="+mn-cs"/>
                <a:sym typeface="Arial"/>
              </a:defRPr>
            </a:lvl1pPr>
          </a:lstStyle>
          <a:p>
            <a:pPr/>
            <a:r>
              <a:t>Extract restaurant, location, cost, etc.</a:t>
            </a:r>
          </a:p>
        </p:txBody>
      </p:sp>
      <p:pic>
        <p:nvPicPr>
          <p:cNvPr id="541" name="Picture 8" descr="Picture 8"/>
          <p:cNvPicPr>
            <a:picLocks noChangeAspect="1"/>
          </p:cNvPicPr>
          <p:nvPr/>
        </p:nvPicPr>
        <p:blipFill>
          <a:blip r:embed="rId2">
            <a:extLst/>
          </a:blip>
          <a:stretch>
            <a:fillRect/>
          </a:stretch>
        </p:blipFill>
        <p:spPr>
          <a:xfrm>
            <a:off x="228610" y="1600200"/>
            <a:ext cx="4316415" cy="3371850"/>
          </a:xfrm>
          <a:prstGeom prst="rect">
            <a:avLst/>
          </a:prstGeom>
          <a:ln w="12700">
            <a:miter lim="400000"/>
          </a:ln>
        </p:spPr>
      </p:pic>
      <p:pic>
        <p:nvPicPr>
          <p:cNvPr id="542" name="Picture 9" descr="Picture 9"/>
          <p:cNvPicPr>
            <a:picLocks noChangeAspect="1"/>
          </p:cNvPicPr>
          <p:nvPr/>
        </p:nvPicPr>
        <p:blipFill>
          <a:blip r:embed="rId3">
            <a:extLst/>
          </a:blip>
          <a:stretch>
            <a:fillRect/>
          </a:stretch>
        </p:blipFill>
        <p:spPr>
          <a:xfrm>
            <a:off x="4724400" y="1600200"/>
            <a:ext cx="4114800" cy="2967041"/>
          </a:xfrm>
          <a:prstGeom prst="rect">
            <a:avLst/>
          </a:prstGeom>
          <a:ln w="12700">
            <a:miter lim="400000"/>
          </a:ln>
        </p:spPr>
      </p:pic>
      <p:sp>
        <p:nvSpPr>
          <p:cNvPr id="543" name="TextBox 5"/>
          <p:cNvSpPr txBox="1"/>
          <p:nvPr/>
        </p:nvSpPr>
        <p:spPr>
          <a:xfrm>
            <a:off x="7750575" y="4902428"/>
            <a:ext cx="1600242"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Document Formatting</a:t>
            </a:r>
          </a:p>
        </p:txBody>
      </p:sp>
      <p:sp>
        <p:nvSpPr>
          <p:cNvPr id="546" name="Text Box 3"/>
          <p:cNvSpPr txBox="1"/>
          <p:nvPr/>
        </p:nvSpPr>
        <p:spPr>
          <a:xfrm>
            <a:off x="1202273" y="1028891"/>
            <a:ext cx="2110305" cy="6173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latin typeface="+mn-lt"/>
                <a:ea typeface="+mn-ea"/>
                <a:cs typeface="+mn-cs"/>
                <a:sym typeface="Arial"/>
              </a:defRPr>
            </a:pPr>
            <a:r>
              <a:t>Text paragraphs</a:t>
            </a:r>
          </a:p>
          <a:p>
            <a:pPr algn="ctr">
              <a:defRPr b="1" sz="1800" u="sng">
                <a:latin typeface="+mn-lt"/>
                <a:ea typeface="+mn-ea"/>
                <a:cs typeface="+mn-cs"/>
                <a:sym typeface="Arial"/>
              </a:defRPr>
            </a:pPr>
            <a:r>
              <a:t>without formatting</a:t>
            </a:r>
          </a:p>
        </p:txBody>
      </p:sp>
      <p:sp>
        <p:nvSpPr>
          <p:cNvPr id="547" name="Text Box 4"/>
          <p:cNvSpPr txBox="1"/>
          <p:nvPr/>
        </p:nvSpPr>
        <p:spPr>
          <a:xfrm>
            <a:off x="4646719" y="1028891"/>
            <a:ext cx="3177961" cy="6173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latin typeface="+mn-lt"/>
                <a:ea typeface="+mn-ea"/>
                <a:cs typeface="+mn-cs"/>
                <a:sym typeface="Arial"/>
              </a:defRPr>
            </a:pPr>
            <a:r>
              <a:t>Grammatical sentences</a:t>
            </a:r>
            <a:br/>
            <a:r>
              <a:t>and some formatting &amp; links</a:t>
            </a:r>
          </a:p>
        </p:txBody>
      </p:sp>
      <p:sp>
        <p:nvSpPr>
          <p:cNvPr id="548" name="Text Box 5"/>
          <p:cNvSpPr txBox="1"/>
          <p:nvPr/>
        </p:nvSpPr>
        <p:spPr>
          <a:xfrm>
            <a:off x="862043" y="3005540"/>
            <a:ext cx="3038434" cy="6173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latin typeface="+mn-lt"/>
                <a:ea typeface="+mn-ea"/>
                <a:cs typeface="+mn-cs"/>
                <a:sym typeface="Arial"/>
              </a:defRPr>
            </a:pPr>
            <a:r>
              <a:t>Non-grammatical snippets,</a:t>
            </a:r>
            <a:br/>
            <a:r>
              <a:t>rich formatting &amp; links</a:t>
            </a:r>
          </a:p>
        </p:txBody>
      </p:sp>
      <p:sp>
        <p:nvSpPr>
          <p:cNvPr id="549" name="Text Box 6"/>
          <p:cNvSpPr txBox="1"/>
          <p:nvPr/>
        </p:nvSpPr>
        <p:spPr>
          <a:xfrm>
            <a:off x="5915738" y="2876550"/>
            <a:ext cx="811371"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800" u="sng">
                <a:latin typeface="+mn-lt"/>
                <a:ea typeface="+mn-ea"/>
                <a:cs typeface="+mn-cs"/>
                <a:sym typeface="Arial"/>
              </a:defRPr>
            </a:lvl1pPr>
          </a:lstStyle>
          <a:p>
            <a:pPr/>
            <a:r>
              <a:t>Tables</a:t>
            </a:r>
          </a:p>
        </p:txBody>
      </p:sp>
      <p:pic>
        <p:nvPicPr>
          <p:cNvPr id="550" name="Picture 8" descr="Picture 8"/>
          <p:cNvPicPr>
            <a:picLocks noChangeAspect="1"/>
          </p:cNvPicPr>
          <p:nvPr/>
        </p:nvPicPr>
        <p:blipFill>
          <a:blip r:embed="rId2">
            <a:extLst/>
          </a:blip>
          <a:srcRect l="0" t="0" r="0" b="15752"/>
          <a:stretch>
            <a:fillRect/>
          </a:stretch>
        </p:blipFill>
        <p:spPr>
          <a:xfrm>
            <a:off x="4876800" y="1775028"/>
            <a:ext cx="2667000" cy="1120574"/>
          </a:xfrm>
          <a:prstGeom prst="rect">
            <a:avLst/>
          </a:prstGeom>
          <a:ln w="38100">
            <a:solidFill>
              <a:srgbClr val="C0C0C0"/>
            </a:solidFill>
            <a:miter/>
          </a:ln>
        </p:spPr>
      </p:pic>
      <p:sp>
        <p:nvSpPr>
          <p:cNvPr id="551" name="Text Box 9"/>
          <p:cNvSpPr txBox="1"/>
          <p:nvPr/>
        </p:nvSpPr>
        <p:spPr>
          <a:xfrm>
            <a:off x="762000" y="1657538"/>
            <a:ext cx="3124200" cy="1427990"/>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Times New Roman"/>
                <a:ea typeface="Times New Roman"/>
                <a:cs typeface="Times New Roman"/>
                <a:sym typeface="Times New Roman"/>
              </a:defRPr>
            </a:lvl1pPr>
          </a:lstStyle>
          <a:p>
            <a:pPr/>
            <a:r>
              <a:t>Astro Teller is the CEO and co-founder of BodyMedia. Astro holds a Ph.D. in Artificial Intelligence from Carnegie Mellon University, where he was inducted as a national Hertz fellow. His M.S. in symbolic and heuristic computation and B.S. in computer science are from Stanford University. </a:t>
            </a:r>
          </a:p>
        </p:txBody>
      </p:sp>
      <p:pic>
        <p:nvPicPr>
          <p:cNvPr id="552" name="Picture 11" descr="Picture 11"/>
          <p:cNvPicPr>
            <a:picLocks noChangeAspect="1"/>
          </p:cNvPicPr>
          <p:nvPr/>
        </p:nvPicPr>
        <p:blipFill>
          <a:blip r:embed="rId3">
            <a:extLst/>
          </a:blip>
          <a:srcRect l="0" t="0" r="0" b="21672"/>
          <a:stretch>
            <a:fillRect/>
          </a:stretch>
        </p:blipFill>
        <p:spPr>
          <a:xfrm>
            <a:off x="609612" y="3638548"/>
            <a:ext cx="3762377" cy="1354141"/>
          </a:xfrm>
          <a:prstGeom prst="rect">
            <a:avLst/>
          </a:prstGeom>
          <a:ln w="38100">
            <a:solidFill>
              <a:srgbClr val="C0C0C0"/>
            </a:solidFill>
            <a:miter/>
          </a:ln>
        </p:spPr>
      </p:pic>
      <p:pic>
        <p:nvPicPr>
          <p:cNvPr id="553" name="Picture 14" descr="Picture 14"/>
          <p:cNvPicPr>
            <a:picLocks noChangeAspect="1"/>
          </p:cNvPicPr>
          <p:nvPr/>
        </p:nvPicPr>
        <p:blipFill>
          <a:blip r:embed="rId4">
            <a:extLst/>
          </a:blip>
          <a:stretch>
            <a:fillRect/>
          </a:stretch>
        </p:blipFill>
        <p:spPr>
          <a:xfrm>
            <a:off x="4700587" y="3192257"/>
            <a:ext cx="4062413" cy="1858747"/>
          </a:xfrm>
          <a:prstGeom prst="rect">
            <a:avLst/>
          </a:prstGeom>
          <a:ln w="12700">
            <a:miter lim="400000"/>
          </a:ln>
        </p:spPr>
      </p:pic>
      <p:sp>
        <p:nvSpPr>
          <p:cNvPr id="554" name="TextBox 11"/>
          <p:cNvSpPr txBox="1"/>
          <p:nvPr/>
        </p:nvSpPr>
        <p:spPr>
          <a:xfrm>
            <a:off x="7704532" y="4948014"/>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Intended Breadth of Coverage</a:t>
            </a:r>
          </a:p>
        </p:txBody>
      </p:sp>
      <p:sp>
        <p:nvSpPr>
          <p:cNvPr id="557" name="Text Box 3"/>
          <p:cNvSpPr txBox="1"/>
          <p:nvPr/>
        </p:nvSpPr>
        <p:spPr>
          <a:xfrm>
            <a:off x="715644" y="1200150"/>
            <a:ext cx="1954817"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Web site specific</a:t>
            </a:r>
          </a:p>
        </p:txBody>
      </p:sp>
      <p:sp>
        <p:nvSpPr>
          <p:cNvPr id="558" name="Text Box 4"/>
          <p:cNvSpPr txBox="1"/>
          <p:nvPr/>
        </p:nvSpPr>
        <p:spPr>
          <a:xfrm>
            <a:off x="3611624" y="1200150"/>
            <a:ext cx="1679670"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Genre specific</a:t>
            </a:r>
          </a:p>
        </p:txBody>
      </p:sp>
      <p:sp>
        <p:nvSpPr>
          <p:cNvPr id="559" name="Text Box 5"/>
          <p:cNvSpPr txBox="1"/>
          <p:nvPr/>
        </p:nvSpPr>
        <p:spPr>
          <a:xfrm>
            <a:off x="6278245" y="1200150"/>
            <a:ext cx="212157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Wide, non-specific</a:t>
            </a:r>
          </a:p>
        </p:txBody>
      </p:sp>
      <p:pic>
        <p:nvPicPr>
          <p:cNvPr id="560" name="Picture 6" descr="Picture 6"/>
          <p:cNvPicPr>
            <a:picLocks noChangeAspect="1"/>
          </p:cNvPicPr>
          <p:nvPr/>
        </p:nvPicPr>
        <p:blipFill>
          <a:blip r:embed="rId2">
            <a:extLst/>
          </a:blip>
          <a:stretch>
            <a:fillRect/>
          </a:stretch>
        </p:blipFill>
        <p:spPr>
          <a:xfrm>
            <a:off x="228600" y="2190750"/>
            <a:ext cx="2109790" cy="2457450"/>
          </a:xfrm>
          <a:prstGeom prst="rect">
            <a:avLst/>
          </a:prstGeom>
          <a:ln w="76200">
            <a:solidFill>
              <a:srgbClr val="C0C0C0"/>
            </a:solidFill>
            <a:miter/>
          </a:ln>
        </p:spPr>
      </p:pic>
      <p:pic>
        <p:nvPicPr>
          <p:cNvPr id="561" name="Picture 7" descr="Picture 7"/>
          <p:cNvPicPr>
            <a:picLocks noChangeAspect="1"/>
          </p:cNvPicPr>
          <p:nvPr/>
        </p:nvPicPr>
        <p:blipFill>
          <a:blip r:embed="rId3">
            <a:extLst/>
          </a:blip>
          <a:stretch>
            <a:fillRect/>
          </a:stretch>
        </p:blipFill>
        <p:spPr>
          <a:xfrm>
            <a:off x="3352800" y="2190750"/>
            <a:ext cx="2522540" cy="2000250"/>
          </a:xfrm>
          <a:prstGeom prst="rect">
            <a:avLst/>
          </a:prstGeom>
          <a:ln w="38100">
            <a:solidFill>
              <a:srgbClr val="000000"/>
            </a:solidFill>
            <a:miter/>
          </a:ln>
        </p:spPr>
      </p:pic>
      <p:pic>
        <p:nvPicPr>
          <p:cNvPr id="562" name="Picture 8" descr="Picture 8"/>
          <p:cNvPicPr>
            <a:picLocks noChangeAspect="1"/>
          </p:cNvPicPr>
          <p:nvPr/>
        </p:nvPicPr>
        <p:blipFill>
          <a:blip r:embed="rId4">
            <a:extLst/>
          </a:blip>
          <a:stretch>
            <a:fillRect/>
          </a:stretch>
        </p:blipFill>
        <p:spPr>
          <a:xfrm>
            <a:off x="3505215" y="2864642"/>
            <a:ext cx="2549527" cy="2050258"/>
          </a:xfrm>
          <a:prstGeom prst="rect">
            <a:avLst/>
          </a:prstGeom>
          <a:ln w="38100">
            <a:solidFill>
              <a:srgbClr val="000000"/>
            </a:solidFill>
            <a:miter/>
          </a:ln>
        </p:spPr>
      </p:pic>
      <p:sp>
        <p:nvSpPr>
          <p:cNvPr id="563" name="Text Box 9"/>
          <p:cNvSpPr txBox="1"/>
          <p:nvPr/>
        </p:nvSpPr>
        <p:spPr>
          <a:xfrm>
            <a:off x="263994" y="1770459"/>
            <a:ext cx="2588278"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latin typeface="+mn-lt"/>
                <a:ea typeface="+mn-ea"/>
                <a:cs typeface="+mn-cs"/>
                <a:sym typeface="Arial"/>
              </a:defRPr>
            </a:lvl1pPr>
          </a:lstStyle>
          <a:p>
            <a:pPr/>
            <a:r>
              <a:t>Amazon.com Book Pages</a:t>
            </a:r>
          </a:p>
        </p:txBody>
      </p:sp>
      <p:sp>
        <p:nvSpPr>
          <p:cNvPr id="564" name="Text Box 10"/>
          <p:cNvSpPr txBox="1"/>
          <p:nvPr/>
        </p:nvSpPr>
        <p:spPr>
          <a:xfrm>
            <a:off x="4091156" y="1770459"/>
            <a:ext cx="1007725"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latin typeface="+mn-lt"/>
                <a:ea typeface="+mn-ea"/>
                <a:cs typeface="+mn-cs"/>
                <a:sym typeface="Arial"/>
              </a:defRPr>
            </a:lvl1pPr>
          </a:lstStyle>
          <a:p>
            <a:pPr/>
            <a:r>
              <a:t>Resumes</a:t>
            </a:r>
          </a:p>
        </p:txBody>
      </p:sp>
      <p:sp>
        <p:nvSpPr>
          <p:cNvPr id="565" name="Text Box 11"/>
          <p:cNvSpPr txBox="1"/>
          <p:nvPr/>
        </p:nvSpPr>
        <p:spPr>
          <a:xfrm>
            <a:off x="6608833" y="1770459"/>
            <a:ext cx="1809610"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latin typeface="+mn-lt"/>
                <a:ea typeface="+mn-ea"/>
                <a:cs typeface="+mn-cs"/>
                <a:sym typeface="Arial"/>
              </a:defRPr>
            </a:lvl1pPr>
          </a:lstStyle>
          <a:p>
            <a:pPr/>
            <a:r>
              <a:t>University Names</a:t>
            </a:r>
          </a:p>
        </p:txBody>
      </p:sp>
      <p:pic>
        <p:nvPicPr>
          <p:cNvPr id="566" name="Picture 12" descr="Picture 12"/>
          <p:cNvPicPr>
            <a:picLocks noChangeAspect="1"/>
          </p:cNvPicPr>
          <p:nvPr/>
        </p:nvPicPr>
        <p:blipFill>
          <a:blip r:embed="rId5">
            <a:extLst/>
          </a:blip>
          <a:stretch>
            <a:fillRect/>
          </a:stretch>
        </p:blipFill>
        <p:spPr>
          <a:xfrm>
            <a:off x="939800" y="2508647"/>
            <a:ext cx="2184400" cy="2400302"/>
          </a:xfrm>
          <a:prstGeom prst="rect">
            <a:avLst/>
          </a:prstGeom>
          <a:ln w="76200">
            <a:solidFill>
              <a:srgbClr val="C0C0C0"/>
            </a:solidFill>
            <a:miter/>
          </a:ln>
        </p:spPr>
      </p:pic>
      <p:sp>
        <p:nvSpPr>
          <p:cNvPr id="567" name="Text Box 13"/>
          <p:cNvSpPr txBox="1"/>
          <p:nvPr/>
        </p:nvSpPr>
        <p:spPr>
          <a:xfrm>
            <a:off x="696615" y="1522809"/>
            <a:ext cx="1165185"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latin typeface="+mn-lt"/>
                <a:ea typeface="+mn-ea"/>
                <a:cs typeface="+mn-cs"/>
                <a:sym typeface="Arial"/>
              </a:defRPr>
            </a:lvl1pPr>
          </a:lstStyle>
          <a:p>
            <a:pPr/>
            <a:r>
              <a:t>Formatting</a:t>
            </a:r>
          </a:p>
        </p:txBody>
      </p:sp>
      <p:sp>
        <p:nvSpPr>
          <p:cNvPr id="568" name="Text Box 14"/>
          <p:cNvSpPr txBox="1"/>
          <p:nvPr/>
        </p:nvSpPr>
        <p:spPr>
          <a:xfrm>
            <a:off x="4238307" y="1522809"/>
            <a:ext cx="770194"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latin typeface="+mn-lt"/>
                <a:ea typeface="+mn-ea"/>
                <a:cs typeface="+mn-cs"/>
                <a:sym typeface="Arial"/>
              </a:defRPr>
            </a:lvl1pPr>
          </a:lstStyle>
          <a:p>
            <a:pPr/>
            <a:r>
              <a:t>Layout</a:t>
            </a:r>
          </a:p>
        </p:txBody>
      </p:sp>
      <p:sp>
        <p:nvSpPr>
          <p:cNvPr id="569" name="Text Box 15"/>
          <p:cNvSpPr txBox="1"/>
          <p:nvPr/>
        </p:nvSpPr>
        <p:spPr>
          <a:xfrm>
            <a:off x="6903732" y="1522809"/>
            <a:ext cx="1063783"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latin typeface="+mn-lt"/>
                <a:ea typeface="+mn-ea"/>
                <a:cs typeface="+mn-cs"/>
                <a:sym typeface="Arial"/>
              </a:defRPr>
            </a:lvl1pPr>
          </a:lstStyle>
          <a:p>
            <a:pPr/>
            <a:r>
              <a:t>Language</a:t>
            </a:r>
          </a:p>
        </p:txBody>
      </p:sp>
      <p:pic>
        <p:nvPicPr>
          <p:cNvPr id="570" name="Picture 16" descr="Picture 16"/>
          <p:cNvPicPr>
            <a:picLocks noChangeAspect="1"/>
          </p:cNvPicPr>
          <p:nvPr/>
        </p:nvPicPr>
        <p:blipFill>
          <a:blip r:embed="rId6">
            <a:extLst/>
          </a:blip>
          <a:srcRect l="0" t="0" r="32738" b="0"/>
          <a:stretch>
            <a:fillRect/>
          </a:stretch>
        </p:blipFill>
        <p:spPr>
          <a:xfrm>
            <a:off x="6172229" y="2190750"/>
            <a:ext cx="2870202" cy="1963342"/>
          </a:xfrm>
          <a:prstGeom prst="rect">
            <a:avLst/>
          </a:prstGeom>
          <a:ln w="38100">
            <a:solidFill>
              <a:srgbClr val="000000"/>
            </a:solidFill>
            <a:miter/>
          </a:ln>
        </p:spPr>
      </p:pic>
      <p:pic>
        <p:nvPicPr>
          <p:cNvPr id="571" name="Picture 17" descr="Picture 17"/>
          <p:cNvPicPr>
            <a:picLocks noChangeAspect="1"/>
          </p:cNvPicPr>
          <p:nvPr/>
        </p:nvPicPr>
        <p:blipFill>
          <a:blip r:embed="rId7">
            <a:extLst/>
          </a:blip>
          <a:stretch>
            <a:fillRect/>
          </a:stretch>
        </p:blipFill>
        <p:spPr>
          <a:xfrm>
            <a:off x="6324600" y="3333744"/>
            <a:ext cx="2667000" cy="1330125"/>
          </a:xfrm>
          <a:prstGeom prst="rect">
            <a:avLst/>
          </a:prstGeom>
          <a:ln w="76200">
            <a:solidFill>
              <a:srgbClr val="000000"/>
            </a:solidFill>
            <a:miter/>
          </a:ln>
        </p:spPr>
      </p:pic>
      <p:sp>
        <p:nvSpPr>
          <p:cNvPr id="572" name="TextBox 18"/>
          <p:cNvSpPr txBox="1"/>
          <p:nvPr/>
        </p:nvSpPr>
        <p:spPr>
          <a:xfrm>
            <a:off x="7672957" y="4866369"/>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 :</a:t>
            </a:r>
            <a:br/>
            <a:r>
              <a:rPr sz="2100"/>
              <a:t>Complexity of entities/relations</a:t>
            </a:r>
          </a:p>
        </p:txBody>
      </p:sp>
      <p:sp>
        <p:nvSpPr>
          <p:cNvPr id="575" name="Text Box 3"/>
          <p:cNvSpPr txBox="1"/>
          <p:nvPr/>
        </p:nvSpPr>
        <p:spPr>
          <a:xfrm>
            <a:off x="1391919" y="1257300"/>
            <a:ext cx="126019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Closed set</a:t>
            </a:r>
          </a:p>
        </p:txBody>
      </p:sp>
      <p:sp>
        <p:nvSpPr>
          <p:cNvPr id="576" name="Text Box 4"/>
          <p:cNvSpPr txBox="1"/>
          <p:nvPr/>
        </p:nvSpPr>
        <p:spPr>
          <a:xfrm>
            <a:off x="1057277" y="1812131"/>
            <a:ext cx="2820140" cy="3601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latin typeface="+mn-lt"/>
                <a:ea typeface="+mn-ea"/>
                <a:cs typeface="+mn-cs"/>
                <a:sym typeface="Arial"/>
              </a:defRPr>
            </a:pPr>
            <a:r>
              <a:t>He was born in </a:t>
            </a:r>
            <a:r>
              <a:rPr u="sng"/>
              <a:t>Alabama</a:t>
            </a:r>
            <a:r>
              <a:t>…</a:t>
            </a:r>
          </a:p>
        </p:txBody>
      </p:sp>
      <p:sp>
        <p:nvSpPr>
          <p:cNvPr id="577" name="Text Box 5"/>
          <p:cNvSpPr txBox="1"/>
          <p:nvPr/>
        </p:nvSpPr>
        <p:spPr>
          <a:xfrm>
            <a:off x="5821043" y="1226345"/>
            <a:ext cx="1349161"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Regular set</a:t>
            </a:r>
          </a:p>
        </p:txBody>
      </p:sp>
      <p:sp>
        <p:nvSpPr>
          <p:cNvPr id="578" name="Text Box 6"/>
          <p:cNvSpPr txBox="1"/>
          <p:nvPr/>
        </p:nvSpPr>
        <p:spPr>
          <a:xfrm>
            <a:off x="5105401" y="1832132"/>
            <a:ext cx="2464962" cy="360186"/>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latin typeface="+mn-lt"/>
                <a:ea typeface="+mn-ea"/>
                <a:cs typeface="+mn-cs"/>
                <a:sym typeface="Arial"/>
              </a:defRPr>
            </a:pPr>
            <a:r>
              <a:t>Phone: </a:t>
            </a:r>
            <a:r>
              <a:rPr u="sng"/>
              <a:t>(413) 545-1323</a:t>
            </a:r>
          </a:p>
        </p:txBody>
      </p:sp>
      <p:sp>
        <p:nvSpPr>
          <p:cNvPr id="579" name="Text Box 7"/>
          <p:cNvSpPr txBox="1"/>
          <p:nvPr/>
        </p:nvSpPr>
        <p:spPr>
          <a:xfrm>
            <a:off x="1391922" y="2872980"/>
            <a:ext cx="1907824"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Complex pattern</a:t>
            </a:r>
          </a:p>
        </p:txBody>
      </p:sp>
      <p:sp>
        <p:nvSpPr>
          <p:cNvPr id="580" name="Text Box 8"/>
          <p:cNvSpPr txBox="1"/>
          <p:nvPr/>
        </p:nvSpPr>
        <p:spPr>
          <a:xfrm>
            <a:off x="275005" y="3507582"/>
            <a:ext cx="2375108" cy="8935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latin typeface="+mn-lt"/>
                <a:ea typeface="+mn-ea"/>
                <a:cs typeface="+mn-cs"/>
                <a:sym typeface="Arial"/>
              </a:defRPr>
            </a:pPr>
            <a:r>
              <a:t>University of Arkansas</a:t>
            </a:r>
            <a:endParaRPr b="1"/>
          </a:p>
          <a:p>
            <a:pPr>
              <a:defRPr sz="1800" u="sng">
                <a:latin typeface="+mn-lt"/>
                <a:ea typeface="+mn-ea"/>
                <a:cs typeface="+mn-cs"/>
                <a:sym typeface="Arial"/>
              </a:defRPr>
            </a:pPr>
            <a:r>
              <a:t>P.O. Box 140</a:t>
            </a:r>
            <a:endParaRPr b="1"/>
          </a:p>
          <a:p>
            <a:pPr>
              <a:defRPr sz="1800" u="sng">
                <a:latin typeface="+mn-lt"/>
                <a:ea typeface="+mn-ea"/>
                <a:cs typeface="+mn-cs"/>
                <a:sym typeface="Arial"/>
              </a:defRPr>
            </a:pPr>
            <a:r>
              <a:t>Hope, AR  71802</a:t>
            </a:r>
          </a:p>
        </p:txBody>
      </p:sp>
      <p:sp>
        <p:nvSpPr>
          <p:cNvPr id="581" name="Text Box 9"/>
          <p:cNvSpPr txBox="1"/>
          <p:nvPr/>
        </p:nvSpPr>
        <p:spPr>
          <a:xfrm>
            <a:off x="5029200" y="3638739"/>
            <a:ext cx="3581400" cy="6268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a:latin typeface="+mn-lt"/>
                <a:ea typeface="+mn-ea"/>
                <a:cs typeface="+mn-cs"/>
                <a:sym typeface="Arial"/>
              </a:defRPr>
            </a:pPr>
            <a:r>
              <a:t>…was among the six houses sold by </a:t>
            </a:r>
            <a:r>
              <a:rPr u="sng"/>
              <a:t>Hope Feldman</a:t>
            </a:r>
            <a:r>
              <a:t> that year.</a:t>
            </a:r>
          </a:p>
        </p:txBody>
      </p:sp>
      <p:sp>
        <p:nvSpPr>
          <p:cNvPr id="582" name="Text Box 10"/>
          <p:cNvSpPr txBox="1"/>
          <p:nvPr/>
        </p:nvSpPr>
        <p:spPr>
          <a:xfrm>
            <a:off x="4617718" y="2715767"/>
            <a:ext cx="4251963"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800" u="sng">
                <a:latin typeface="+mn-lt"/>
                <a:ea typeface="+mn-ea"/>
                <a:cs typeface="+mn-cs"/>
                <a:sym typeface="Arial"/>
              </a:defRPr>
            </a:lvl1pPr>
          </a:lstStyle>
          <a:p>
            <a:pPr/>
            <a:r>
              <a:t>Ambiguous patterns, needing context and many sources of evidence</a:t>
            </a:r>
          </a:p>
        </p:txBody>
      </p:sp>
      <p:sp>
        <p:nvSpPr>
          <p:cNvPr id="583" name="Text Box 11"/>
          <p:cNvSpPr txBox="1"/>
          <p:nvPr/>
        </p:nvSpPr>
        <p:spPr>
          <a:xfrm>
            <a:off x="4343398" y="2202607"/>
            <a:ext cx="4405067" cy="3601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a:latin typeface="+mn-lt"/>
                <a:ea typeface="+mn-ea"/>
                <a:cs typeface="+mn-cs"/>
                <a:sym typeface="Arial"/>
              </a:defRPr>
            </a:pPr>
            <a:r>
              <a:t>The CALD main office is  </a:t>
            </a:r>
            <a:r>
              <a:rPr u="sng"/>
              <a:t>412-268-1299</a:t>
            </a:r>
          </a:p>
        </p:txBody>
      </p:sp>
      <p:sp>
        <p:nvSpPr>
          <p:cNvPr id="584" name="Text Box 12"/>
          <p:cNvSpPr txBox="1"/>
          <p:nvPr/>
        </p:nvSpPr>
        <p:spPr>
          <a:xfrm>
            <a:off x="1057278" y="2175273"/>
            <a:ext cx="2525350" cy="3601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latin typeface="+mn-lt"/>
                <a:ea typeface="+mn-ea"/>
                <a:cs typeface="+mn-cs"/>
                <a:sym typeface="Arial"/>
              </a:defRPr>
            </a:pPr>
            <a:r>
              <a:t>The big </a:t>
            </a:r>
            <a:r>
              <a:rPr u="sng"/>
              <a:t>Wyoming</a:t>
            </a:r>
            <a:r>
              <a:t> sky…</a:t>
            </a:r>
          </a:p>
        </p:txBody>
      </p:sp>
      <p:sp>
        <p:nvSpPr>
          <p:cNvPr id="585" name="Text Box 13"/>
          <p:cNvSpPr txBox="1"/>
          <p:nvPr/>
        </p:nvSpPr>
        <p:spPr>
          <a:xfrm>
            <a:off x="1103028" y="1543241"/>
            <a:ext cx="1013281" cy="28882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latin typeface="+mn-lt"/>
                <a:ea typeface="+mn-ea"/>
                <a:cs typeface="+mn-cs"/>
                <a:sym typeface="Arial"/>
              </a:defRPr>
            </a:lvl1pPr>
          </a:lstStyle>
          <a:p>
            <a:pPr/>
            <a:r>
              <a:t>U.S. states</a:t>
            </a:r>
          </a:p>
        </p:txBody>
      </p:sp>
      <p:sp>
        <p:nvSpPr>
          <p:cNvPr id="586" name="Text Box 14"/>
          <p:cNvSpPr txBox="1"/>
          <p:nvPr/>
        </p:nvSpPr>
        <p:spPr>
          <a:xfrm>
            <a:off x="5151130" y="1505141"/>
            <a:ext cx="1832915" cy="28882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latin typeface="+mn-lt"/>
                <a:ea typeface="+mn-ea"/>
                <a:cs typeface="+mn-cs"/>
                <a:sym typeface="Arial"/>
              </a:defRPr>
            </a:lvl1pPr>
          </a:lstStyle>
          <a:p>
            <a:pPr/>
            <a:r>
              <a:t>U.S. phone numbers</a:t>
            </a:r>
          </a:p>
        </p:txBody>
      </p:sp>
      <p:sp>
        <p:nvSpPr>
          <p:cNvPr id="587" name="Text Box 15"/>
          <p:cNvSpPr txBox="1"/>
          <p:nvPr/>
        </p:nvSpPr>
        <p:spPr>
          <a:xfrm>
            <a:off x="1122424" y="3222020"/>
            <a:ext cx="1952026" cy="2888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latin typeface="+mn-lt"/>
                <a:ea typeface="+mn-ea"/>
                <a:cs typeface="+mn-cs"/>
                <a:sym typeface="Arial"/>
              </a:defRPr>
            </a:lvl1pPr>
          </a:lstStyle>
          <a:p>
            <a:pPr/>
            <a:r>
              <a:t>U.S. postal addresses</a:t>
            </a:r>
          </a:p>
        </p:txBody>
      </p:sp>
      <p:sp>
        <p:nvSpPr>
          <p:cNvPr id="588" name="Text Box 16"/>
          <p:cNvSpPr txBox="1"/>
          <p:nvPr/>
        </p:nvSpPr>
        <p:spPr>
          <a:xfrm>
            <a:off x="4998720" y="3330963"/>
            <a:ext cx="1319656" cy="28882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latin typeface="+mn-lt"/>
                <a:ea typeface="+mn-ea"/>
                <a:cs typeface="+mn-cs"/>
                <a:sym typeface="Arial"/>
              </a:defRPr>
            </a:lvl1pPr>
          </a:lstStyle>
          <a:p>
            <a:pPr/>
            <a:r>
              <a:t>Person names</a:t>
            </a:r>
          </a:p>
        </p:txBody>
      </p:sp>
      <p:sp>
        <p:nvSpPr>
          <p:cNvPr id="589" name="Text Box 17"/>
          <p:cNvSpPr txBox="1"/>
          <p:nvPr/>
        </p:nvSpPr>
        <p:spPr>
          <a:xfrm>
            <a:off x="1223550" y="4095749"/>
            <a:ext cx="2866798" cy="893586"/>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latin typeface="+mn-lt"/>
                <a:ea typeface="+mn-ea"/>
                <a:cs typeface="+mn-cs"/>
                <a:sym typeface="Arial"/>
              </a:defRPr>
            </a:pPr>
            <a:r>
              <a:t>Headquarters:</a:t>
            </a:r>
            <a:endParaRPr b="1"/>
          </a:p>
          <a:p>
            <a:pPr>
              <a:defRPr sz="1800" u="sng">
                <a:latin typeface="+mn-lt"/>
                <a:ea typeface="+mn-ea"/>
                <a:cs typeface="+mn-cs"/>
                <a:sym typeface="Arial"/>
              </a:defRPr>
            </a:pPr>
            <a:r>
              <a:t>1128 Main Street, 4th Floor</a:t>
            </a:r>
            <a:endParaRPr b="1"/>
          </a:p>
          <a:p>
            <a:pPr>
              <a:defRPr sz="1800" u="sng">
                <a:latin typeface="+mn-lt"/>
                <a:ea typeface="+mn-ea"/>
                <a:cs typeface="+mn-cs"/>
                <a:sym typeface="Arial"/>
              </a:defRPr>
            </a:pPr>
            <a:r>
              <a:t>Cincinnati, Ohio 45210</a:t>
            </a:r>
          </a:p>
        </p:txBody>
      </p:sp>
      <p:sp>
        <p:nvSpPr>
          <p:cNvPr id="590" name="Text Box 18"/>
          <p:cNvSpPr txBox="1"/>
          <p:nvPr/>
        </p:nvSpPr>
        <p:spPr>
          <a:xfrm>
            <a:off x="5029200" y="4261437"/>
            <a:ext cx="3581400" cy="626885"/>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u="sng">
                <a:latin typeface="+mn-lt"/>
                <a:ea typeface="+mn-ea"/>
                <a:cs typeface="+mn-cs"/>
                <a:sym typeface="Arial"/>
              </a:defRPr>
            </a:pPr>
            <a:r>
              <a:t>Pawel Opalinski</a:t>
            </a:r>
            <a:r>
              <a:rPr u="none"/>
              <a:t>, Software</a:t>
            </a:r>
            <a:br>
              <a:rPr u="none"/>
            </a:br>
            <a:r>
              <a:rPr u="none"/>
              <a:t>Engineer at WhizBang Labs.</a:t>
            </a:r>
          </a:p>
        </p:txBody>
      </p:sp>
      <p:sp>
        <p:nvSpPr>
          <p:cNvPr id="591" name="TextBox 20"/>
          <p:cNvSpPr txBox="1"/>
          <p:nvPr/>
        </p:nvSpPr>
        <p:spPr>
          <a:xfrm>
            <a:off x="7672957" y="4902428"/>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Arity of relation</a:t>
            </a:r>
          </a:p>
        </p:txBody>
      </p:sp>
      <p:sp>
        <p:nvSpPr>
          <p:cNvPr id="594" name="Text Box 3"/>
          <p:cNvSpPr txBox="1"/>
          <p:nvPr/>
        </p:nvSpPr>
        <p:spPr>
          <a:xfrm>
            <a:off x="868044" y="2171700"/>
            <a:ext cx="1463238"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Single entity</a:t>
            </a:r>
          </a:p>
        </p:txBody>
      </p:sp>
      <p:sp>
        <p:nvSpPr>
          <p:cNvPr id="595" name="Text Box 4"/>
          <p:cNvSpPr txBox="1"/>
          <p:nvPr/>
        </p:nvSpPr>
        <p:spPr>
          <a:xfrm>
            <a:off x="457200" y="2628899"/>
            <a:ext cx="2076806" cy="313392"/>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Person: </a:t>
            </a:r>
            <a:r>
              <a:rPr i="0"/>
              <a:t> Jack Welch</a:t>
            </a:r>
          </a:p>
        </p:txBody>
      </p:sp>
      <p:sp>
        <p:nvSpPr>
          <p:cNvPr id="596" name="Text Box 6"/>
          <p:cNvSpPr txBox="1"/>
          <p:nvPr/>
        </p:nvSpPr>
        <p:spPr>
          <a:xfrm>
            <a:off x="3341368" y="2171700"/>
            <a:ext cx="2174711"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Binary relationship</a:t>
            </a:r>
          </a:p>
        </p:txBody>
      </p:sp>
      <p:sp>
        <p:nvSpPr>
          <p:cNvPr id="597" name="Text Box 7"/>
          <p:cNvSpPr txBox="1"/>
          <p:nvPr/>
        </p:nvSpPr>
        <p:spPr>
          <a:xfrm>
            <a:off x="3219829" y="2628906"/>
            <a:ext cx="2256888" cy="770592"/>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Relation:</a:t>
            </a:r>
            <a:r>
              <a:rPr i="0"/>
              <a:t>  Person-Title</a:t>
            </a:r>
          </a:p>
          <a:p>
            <a:pPr>
              <a:defRPr b="1" i="1" sz="1600">
                <a:latin typeface="+mn-lt"/>
                <a:ea typeface="+mn-ea"/>
                <a:cs typeface="+mn-cs"/>
                <a:sym typeface="Arial"/>
              </a:defRPr>
            </a:pPr>
            <a:r>
              <a:t>Person:</a:t>
            </a:r>
            <a:r>
              <a:rPr i="0"/>
              <a:t> 	 Jack Welch</a:t>
            </a:r>
          </a:p>
          <a:p>
            <a:pPr>
              <a:defRPr b="1" i="1" sz="1600">
                <a:latin typeface="+mn-lt"/>
                <a:ea typeface="+mn-ea"/>
                <a:cs typeface="+mn-cs"/>
                <a:sym typeface="Arial"/>
              </a:defRPr>
            </a:pPr>
            <a:r>
              <a:t>Title:</a:t>
            </a:r>
            <a:r>
              <a:rPr i="0"/>
              <a:t> 	 CEO</a:t>
            </a:r>
          </a:p>
        </p:txBody>
      </p:sp>
      <p:sp>
        <p:nvSpPr>
          <p:cNvPr id="598" name="Text Box 9"/>
          <p:cNvSpPr txBox="1"/>
          <p:nvPr/>
        </p:nvSpPr>
        <p:spPr>
          <a:xfrm>
            <a:off x="6659244" y="2171700"/>
            <a:ext cx="1463572"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atin typeface="+mn-lt"/>
                <a:ea typeface="+mn-ea"/>
                <a:cs typeface="+mn-cs"/>
                <a:sym typeface="Arial"/>
              </a:defRPr>
            </a:lvl1pPr>
          </a:lstStyle>
          <a:p>
            <a:pPr/>
            <a:r>
              <a:t>N-ary record</a:t>
            </a:r>
          </a:p>
        </p:txBody>
      </p:sp>
      <p:sp>
        <p:nvSpPr>
          <p:cNvPr id="599" name="Text Box 12"/>
          <p:cNvSpPr txBox="1"/>
          <p:nvPr/>
        </p:nvSpPr>
        <p:spPr>
          <a:xfrm>
            <a:off x="350522" y="4514849"/>
            <a:ext cx="2667853"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i="1" sz="1800">
                <a:latin typeface="+mn-lt"/>
                <a:ea typeface="+mn-ea"/>
                <a:cs typeface="+mn-cs"/>
                <a:sym typeface="Arial"/>
              </a:defRPr>
            </a:lvl1pPr>
          </a:lstStyle>
          <a:p>
            <a:pPr/>
            <a:r>
              <a:t>"Named entity" extraction</a:t>
            </a:r>
          </a:p>
        </p:txBody>
      </p:sp>
      <p:sp>
        <p:nvSpPr>
          <p:cNvPr id="600" name="Text Box 13"/>
          <p:cNvSpPr txBox="1"/>
          <p:nvPr/>
        </p:nvSpPr>
        <p:spPr>
          <a:xfrm>
            <a:off x="603271" y="1233487"/>
            <a:ext cx="8053496" cy="626886"/>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latin typeface="+mn-lt"/>
                <a:ea typeface="+mn-ea"/>
                <a:cs typeface="+mn-cs"/>
                <a:sym typeface="Arial"/>
              </a:defRPr>
            </a:pPr>
            <a:r>
              <a:t>Jack Welch will retire as CEO of General Electric tomorrow.  The top role </a:t>
            </a:r>
            <a:br/>
            <a:r>
              <a:t>at the Connecticut company will be filled by Jeffrey Immelt.</a:t>
            </a:r>
          </a:p>
        </p:txBody>
      </p:sp>
      <p:sp>
        <p:nvSpPr>
          <p:cNvPr id="601" name="Text Box 14"/>
          <p:cNvSpPr txBox="1"/>
          <p:nvPr/>
        </p:nvSpPr>
        <p:spPr>
          <a:xfrm>
            <a:off x="2972179" y="3543346"/>
            <a:ext cx="2982871" cy="770591"/>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Relation:</a:t>
            </a:r>
            <a:r>
              <a:rPr i="0"/>
              <a:t>   Company-Location</a:t>
            </a:r>
          </a:p>
          <a:p>
            <a:pPr>
              <a:defRPr b="1" i="1" sz="1600">
                <a:latin typeface="+mn-lt"/>
                <a:ea typeface="+mn-ea"/>
                <a:cs typeface="+mn-cs"/>
                <a:sym typeface="Arial"/>
              </a:defRPr>
            </a:pPr>
            <a:r>
              <a:t>Company: </a:t>
            </a:r>
            <a:r>
              <a:rPr i="0"/>
              <a:t>General Electric</a:t>
            </a:r>
          </a:p>
          <a:p>
            <a:pPr>
              <a:defRPr b="1" i="1" sz="1600">
                <a:latin typeface="+mn-lt"/>
                <a:ea typeface="+mn-ea"/>
                <a:cs typeface="+mn-cs"/>
                <a:sym typeface="Arial"/>
              </a:defRPr>
            </a:pPr>
            <a:r>
              <a:t>Location:</a:t>
            </a:r>
            <a:r>
              <a:rPr i="0"/>
              <a:t>   Connecticut</a:t>
            </a:r>
          </a:p>
        </p:txBody>
      </p:sp>
      <p:sp>
        <p:nvSpPr>
          <p:cNvPr id="602" name="Text Box 15"/>
          <p:cNvSpPr txBox="1"/>
          <p:nvPr/>
        </p:nvSpPr>
        <p:spPr>
          <a:xfrm>
            <a:off x="6172201" y="2629172"/>
            <a:ext cx="2757943" cy="1227791"/>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Relation:</a:t>
            </a:r>
            <a:r>
              <a:rPr i="0"/>
              <a:t>    Succession</a:t>
            </a:r>
          </a:p>
          <a:p>
            <a:pPr>
              <a:defRPr b="1" i="1" sz="1600">
                <a:latin typeface="+mn-lt"/>
                <a:ea typeface="+mn-ea"/>
                <a:cs typeface="+mn-cs"/>
                <a:sym typeface="Arial"/>
              </a:defRPr>
            </a:pPr>
            <a:r>
              <a:t>Company:</a:t>
            </a:r>
            <a:r>
              <a:rPr i="0"/>
              <a:t>  General Electric</a:t>
            </a:r>
          </a:p>
          <a:p>
            <a:pPr>
              <a:defRPr b="1" i="1" sz="1600">
                <a:latin typeface="+mn-lt"/>
                <a:ea typeface="+mn-ea"/>
                <a:cs typeface="+mn-cs"/>
                <a:sym typeface="Arial"/>
              </a:defRPr>
            </a:pPr>
            <a:r>
              <a:t>Title:</a:t>
            </a:r>
            <a:r>
              <a:rPr i="0"/>
              <a:t>           CEO</a:t>
            </a:r>
          </a:p>
          <a:p>
            <a:pPr>
              <a:defRPr b="1" i="1" sz="1600">
                <a:latin typeface="+mn-lt"/>
                <a:ea typeface="+mn-ea"/>
                <a:cs typeface="+mn-cs"/>
                <a:sym typeface="Arial"/>
              </a:defRPr>
            </a:pPr>
            <a:r>
              <a:t>Out:</a:t>
            </a:r>
            <a:r>
              <a:rPr i="0"/>
              <a:t>            Jack Welsh</a:t>
            </a:r>
          </a:p>
          <a:p>
            <a:pPr>
              <a:defRPr b="1" i="1" sz="1600">
                <a:latin typeface="+mn-lt"/>
                <a:ea typeface="+mn-ea"/>
                <a:cs typeface="+mn-cs"/>
                <a:sym typeface="Arial"/>
              </a:defRPr>
            </a:pPr>
            <a:r>
              <a:t>In:</a:t>
            </a:r>
            <a:r>
              <a:rPr i="0"/>
              <a:t>               Jeffrey Immelt</a:t>
            </a:r>
          </a:p>
        </p:txBody>
      </p:sp>
      <p:sp>
        <p:nvSpPr>
          <p:cNvPr id="603" name="Text Box 16"/>
          <p:cNvSpPr txBox="1"/>
          <p:nvPr/>
        </p:nvSpPr>
        <p:spPr>
          <a:xfrm>
            <a:off x="304799" y="3086099"/>
            <a:ext cx="2351444" cy="313392"/>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Person:</a:t>
            </a:r>
            <a:r>
              <a:rPr i="0"/>
              <a:t>  Jeffrey Immelt</a:t>
            </a:r>
          </a:p>
        </p:txBody>
      </p:sp>
      <p:sp>
        <p:nvSpPr>
          <p:cNvPr id="604" name="Text Box 17"/>
          <p:cNvSpPr txBox="1"/>
          <p:nvPr/>
        </p:nvSpPr>
        <p:spPr>
          <a:xfrm>
            <a:off x="381000" y="3633787"/>
            <a:ext cx="2305407" cy="313391"/>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latin typeface="+mn-lt"/>
                <a:ea typeface="+mn-ea"/>
                <a:cs typeface="+mn-cs"/>
                <a:sym typeface="Arial"/>
              </a:defRPr>
            </a:pPr>
            <a:r>
              <a:t>Location:</a:t>
            </a:r>
            <a:r>
              <a:rPr i="0"/>
              <a:t>  Connecticut</a:t>
            </a:r>
          </a:p>
        </p:txBody>
      </p:sp>
      <p:sp>
        <p:nvSpPr>
          <p:cNvPr id="605" name="TextBox 14"/>
          <p:cNvSpPr txBox="1"/>
          <p:nvPr/>
        </p:nvSpPr>
        <p:spPr>
          <a:xfrm>
            <a:off x="7672957" y="4866369"/>
            <a:ext cx="1392749"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7" name="Rectangle 2"/>
          <p:cNvSpPr txBox="1"/>
          <p:nvPr>
            <p:ph type="title"/>
          </p:nvPr>
        </p:nvSpPr>
        <p:spPr>
          <a:prstGeom prst="rect">
            <a:avLst/>
          </a:prstGeom>
        </p:spPr>
        <p:txBody>
          <a:bodyPr/>
          <a:lstStyle/>
          <a:p>
            <a:pPr/>
            <a:r>
              <a:t>Association task = Relation Extraction</a:t>
            </a:r>
          </a:p>
        </p:txBody>
      </p:sp>
      <p:sp>
        <p:nvSpPr>
          <p:cNvPr id="608" name="Rectangle 3"/>
          <p:cNvSpPr txBox="1"/>
          <p:nvPr>
            <p:ph type="body" idx="1"/>
          </p:nvPr>
        </p:nvSpPr>
        <p:spPr>
          <a:prstGeom prst="rect">
            <a:avLst/>
          </a:prstGeom>
        </p:spPr>
        <p:txBody>
          <a:bodyPr/>
          <a:lstStyle/>
          <a:p>
            <a:pPr marL="312038" indent="-312038" defTabSz="832103">
              <a:defRPr sz="2100"/>
            </a:pPr>
            <a:r>
              <a:t>Checking if groupings of entities are instances of a relation</a:t>
            </a:r>
          </a:p>
          <a:p>
            <a:pPr marL="312038" indent="-312038" defTabSz="832103">
              <a:defRPr sz="900"/>
            </a:pPr>
          </a:p>
          <a:p>
            <a:pPr marL="416051" indent="-416051" defTabSz="832103">
              <a:buFontTx/>
              <a:buAutoNum type="arabicPeriod" startAt="1"/>
              <a:defRPr sz="2100"/>
            </a:pPr>
            <a:r>
              <a:t>Manually engineered rules</a:t>
            </a:r>
          </a:p>
          <a:p>
            <a:pPr lvl="1" marL="624077" indent="-208025" defTabSz="832103">
              <a:spcBef>
                <a:spcPts val="400"/>
              </a:spcBef>
              <a:buClr>
                <a:srgbClr val="000000"/>
              </a:buClr>
              <a:defRPr sz="1800"/>
            </a:pPr>
            <a:r>
              <a:t>Rules defined over words/entities: “&lt;company&gt; located in &lt;location&gt;”</a:t>
            </a:r>
          </a:p>
          <a:p>
            <a:pPr lvl="1" marL="624077" indent="-208025" defTabSz="832103">
              <a:spcBef>
                <a:spcPts val="400"/>
              </a:spcBef>
              <a:buClr>
                <a:srgbClr val="000000"/>
              </a:buClr>
              <a:defRPr sz="1800"/>
            </a:pPr>
            <a:r>
              <a:t>Rules defined over parsed text: </a:t>
            </a:r>
          </a:p>
          <a:p>
            <a:pPr lvl="2" marL="936116" indent="-208025" defTabSz="832103">
              <a:spcBef>
                <a:spcPts val="400"/>
              </a:spcBef>
              <a:defRPr sz="1800"/>
            </a:pPr>
            <a:r>
              <a:t>“((Subj&lt;company&gt;) (Verb located) (*) (Obj &lt;location&gt;))”</a:t>
            </a:r>
          </a:p>
          <a:p>
            <a:pPr lvl="1" marL="624077" indent="-208025" defTabSz="832103">
              <a:spcBef>
                <a:spcPts val="400"/>
              </a:spcBef>
              <a:buClr>
                <a:srgbClr val="000000"/>
              </a:buClr>
              <a:defRPr sz="900"/>
            </a:pPr>
          </a:p>
          <a:p>
            <a:pPr marL="416051" indent="-416051" defTabSz="832103">
              <a:buFontTx/>
              <a:buAutoNum type="arabicPeriod" startAt="1"/>
              <a:defRPr sz="2100"/>
            </a:pPr>
            <a:r>
              <a:t>Machine Learning-based</a:t>
            </a:r>
          </a:p>
          <a:p>
            <a:pPr lvl="1" marL="624077" indent="-208025" defTabSz="832103">
              <a:spcBef>
                <a:spcPts val="400"/>
              </a:spcBef>
              <a:buClr>
                <a:srgbClr val="000000"/>
              </a:buClr>
              <a:defRPr sz="1800"/>
            </a:pPr>
            <a:r>
              <a:t>Supervised: Learn relation classifier from examples</a:t>
            </a:r>
          </a:p>
          <a:p>
            <a:pPr lvl="1" marL="624077" indent="-208025" defTabSz="832103">
              <a:spcBef>
                <a:spcPts val="400"/>
              </a:spcBef>
              <a:buClr>
                <a:srgbClr val="000000"/>
              </a:buClr>
              <a:defRPr sz="1800"/>
            </a:pPr>
            <a:r>
              <a:t>Partially-supervised: bootstrap rules/patterns from “seed” examples</a:t>
            </a:r>
          </a:p>
        </p:txBody>
      </p:sp>
      <p:sp>
        <p:nvSpPr>
          <p:cNvPr id="609" name="TextBox 1"/>
          <p:cNvSpPr txBox="1"/>
          <p:nvPr/>
        </p:nvSpPr>
        <p:spPr>
          <a:xfrm>
            <a:off x="7132260" y="4902428"/>
            <a:ext cx="1874537"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modified from Manning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0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60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6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608">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608">
                                            <p:txEl>
                                              <p:pRg st="4" end="4"/>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608">
                                            <p:txEl>
                                              <p:pRg st="5" end="5"/>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608">
                                            <p:txEl>
                                              <p:pRg st="6" end="6"/>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60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608">
                                            <p:txEl>
                                              <p:pRg st="8" end="8"/>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608">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prstGeom prst="rect">
            <a:avLst/>
          </a:prstGeom>
        </p:spPr>
        <p:txBody>
          <a:bodyPr/>
          <a:lstStyle/>
          <a:p>
            <a:pPr/>
            <a:r>
              <a:t>Information Extraction – Administravia - III</a:t>
            </a:r>
          </a:p>
        </p:txBody>
      </p:sp>
      <p:sp>
        <p:nvSpPr>
          <p:cNvPr id="318" name="Content Placeholder 2"/>
          <p:cNvSpPr txBox="1"/>
          <p:nvPr>
            <p:ph type="body" idx="1"/>
          </p:nvPr>
        </p:nvSpPr>
        <p:spPr>
          <a:xfrm>
            <a:off x="304800" y="1314452"/>
            <a:ext cx="7772400" cy="3728545"/>
          </a:xfrm>
          <a:prstGeom prst="rect">
            <a:avLst/>
          </a:prstGeom>
        </p:spPr>
        <p:txBody>
          <a:bodyPr/>
          <a:lstStyle/>
          <a:p>
            <a:pPr>
              <a:spcBef>
                <a:spcPts val="400"/>
              </a:spcBef>
              <a:defRPr sz="1800"/>
            </a:pPr>
            <a:r>
              <a:t>Vorlesung and Seminar are two separate courses (in same module for CIS people)</a:t>
            </a:r>
          </a:p>
          <a:p>
            <a:pPr lvl="1" marL="685800" indent="-228600">
              <a:spcBef>
                <a:spcPts val="300"/>
              </a:spcBef>
              <a:buClr>
                <a:srgbClr val="000000"/>
              </a:buClr>
              <a:defRPr sz="1600"/>
            </a:pPr>
            <a:r>
              <a:t>However, there will be some shifting around of slots</a:t>
            </a:r>
          </a:p>
          <a:p>
            <a:pPr>
              <a:spcBef>
                <a:spcPts val="400"/>
              </a:spcBef>
              <a:defRPr sz="1800"/>
            </a:pPr>
            <a:r>
              <a:t>Vorlesung (Grade): </a:t>
            </a:r>
          </a:p>
          <a:p>
            <a:pPr lvl="1" marL="685800" indent="-228600">
              <a:spcBef>
                <a:spcPts val="300"/>
              </a:spcBef>
              <a:buClr>
                <a:srgbClr val="000000"/>
              </a:buClr>
              <a:defRPr sz="1600"/>
            </a:pPr>
            <a:r>
              <a:t>Klausur in February entirely determines the Vorlesung grade</a:t>
            </a:r>
            <a:endParaRPr sz="2000"/>
          </a:p>
          <a:p>
            <a:pPr>
              <a:spcBef>
                <a:spcPts val="400"/>
              </a:spcBef>
              <a:defRPr sz="1800"/>
            </a:pPr>
            <a:r>
              <a:t>Seminar (Grade): </a:t>
            </a:r>
          </a:p>
          <a:p>
            <a:pPr lvl="1" marL="685800" indent="-228600">
              <a:spcBef>
                <a:spcPts val="300"/>
              </a:spcBef>
              <a:buClr>
                <a:srgbClr val="000000"/>
              </a:buClr>
              <a:defRPr sz="1600"/>
            </a:pPr>
            <a:r>
              <a:t>Referat</a:t>
            </a:r>
          </a:p>
          <a:p>
            <a:pPr lvl="1" marL="685800" indent="-228600">
              <a:spcBef>
                <a:spcPts val="300"/>
              </a:spcBef>
              <a:buClr>
                <a:srgbClr val="000000"/>
              </a:buClr>
              <a:defRPr sz="1600"/>
            </a:pPr>
            <a:r>
              <a:t>Hausarbeit (write-up of the Referat) (6 pages, due </a:t>
            </a:r>
            <a:r>
              <a:rPr b="1"/>
              <a:t>3 weeks</a:t>
            </a:r>
            <a:r>
              <a:t> after you hold your Referat)</a:t>
            </a:r>
            <a:endParaRPr sz="2000"/>
          </a:p>
          <a:p>
            <a:pPr>
              <a:spcBef>
                <a:spcPts val="400"/>
              </a:spcBef>
              <a:defRPr sz="1800"/>
            </a:pPr>
            <a:r>
              <a:t>Grades of Vorlesung and Seminar are independent</a:t>
            </a:r>
            <a:endParaRPr sz="2000"/>
          </a:p>
          <a:p>
            <a:pPr>
              <a:spcBef>
                <a:spcPts val="400"/>
              </a:spcBef>
              <a:defRPr sz="1800"/>
            </a:pPr>
            <a:r>
              <a:t>CIS-ler: No Notenverbesserung</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Rectangle 2"/>
          <p:cNvSpPr txBox="1"/>
          <p:nvPr>
            <p:ph type="title"/>
          </p:nvPr>
        </p:nvSpPr>
        <p:spPr>
          <a:prstGeom prst="rect">
            <a:avLst/>
          </a:prstGeom>
        </p:spPr>
        <p:txBody>
          <a:bodyPr/>
          <a:lstStyle/>
          <a:p>
            <a:pPr/>
            <a:r>
              <a:t>Relation Extraction: Disease Outbreaks</a:t>
            </a:r>
          </a:p>
        </p:txBody>
      </p:sp>
      <p:grpSp>
        <p:nvGrpSpPr>
          <p:cNvPr id="614" name="AutoShape 4"/>
          <p:cNvGrpSpPr/>
          <p:nvPr/>
        </p:nvGrpSpPr>
        <p:grpSpPr>
          <a:xfrm>
            <a:off x="381024" y="1652486"/>
            <a:ext cx="6248404" cy="1334087"/>
            <a:chOff x="0" y="0"/>
            <a:chExt cx="6248402" cy="1334085"/>
          </a:xfrm>
        </p:grpSpPr>
        <p:sp>
          <p:nvSpPr>
            <p:cNvPr id="612" name="Shape"/>
            <p:cNvSpPr/>
            <p:nvPr/>
          </p:nvSpPr>
          <p:spPr>
            <a:xfrm>
              <a:off x="-1" y="81063"/>
              <a:ext cx="6248404" cy="1253023"/>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solidFill>
              <a:schemeClr val="accent1">
                <a:alpha val="50195"/>
              </a:schemeClr>
            </a:solidFill>
            <a:ln w="12700" cap="flat">
              <a:solidFill>
                <a:srgbClr val="000000"/>
              </a:solidFill>
              <a:prstDash val="solid"/>
              <a:miter lim="800000"/>
            </a:ln>
            <a:effectLst/>
          </p:spPr>
          <p:txBody>
            <a:bodyPr wrap="square" lIns="45718" tIns="45718" rIns="45718" bIns="45718" numCol="1" anchor="ctr">
              <a:noAutofit/>
            </a:bodyPr>
            <a:lstStyle/>
            <a:p>
              <a:pPr marL="342900" indent="-342900">
                <a:lnSpc>
                  <a:spcPct val="90000"/>
                </a:lnSpc>
                <a:spcBef>
                  <a:spcPts val="500"/>
                </a:spcBef>
                <a:defRPr>
                  <a:latin typeface="Lucida Sans"/>
                  <a:ea typeface="Lucida Sans"/>
                  <a:cs typeface="Lucida Sans"/>
                  <a:sym typeface="Lucida Sans"/>
                </a:defRPr>
              </a:pPr>
            </a:p>
          </p:txBody>
        </p:sp>
        <p:sp>
          <p:nvSpPr>
            <p:cNvPr id="613" name="May 19 1995, Atlanta -- The Centers for Disease Control  and Prevention, which is in the front line of the world's  response to the deadly Ebola epidemic in Zaire ,  is finding itself hard pressed to cope with the crisis…"/>
            <p:cNvSpPr txBox="1"/>
            <p:nvPr/>
          </p:nvSpPr>
          <p:spPr>
            <a:xfrm>
              <a:off x="52069" y="-1"/>
              <a:ext cx="6154845" cy="11799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marL="342900" indent="-342900">
                <a:lnSpc>
                  <a:spcPct val="90000"/>
                </a:lnSpc>
                <a:spcBef>
                  <a:spcPts val="400"/>
                </a:spcBef>
                <a:defRPr sz="2000">
                  <a:latin typeface="Calibri"/>
                  <a:ea typeface="Calibri"/>
                  <a:cs typeface="Calibri"/>
                  <a:sym typeface="Calibri"/>
                </a:defRPr>
              </a:pPr>
              <a:r>
                <a:t>May 19 1995, Atlanta -- The Centers for Disease Control </a:t>
              </a:r>
              <a:br/>
              <a:r>
                <a:t>and Prevention, which is in the front line of the world's </a:t>
              </a:r>
              <a:br/>
              <a:r>
                <a:t>response to the deadly Ebola epidemic in Zaire , </a:t>
              </a:r>
              <a:br/>
              <a:r>
                <a:t>is finding itself hard pressed to cope with the crisis… </a:t>
              </a:r>
            </a:p>
          </p:txBody>
        </p:sp>
      </p:grpSp>
      <p:graphicFrame>
        <p:nvGraphicFramePr>
          <p:cNvPr id="615" name="Group 5"/>
          <p:cNvGraphicFramePr/>
          <p:nvPr/>
        </p:nvGraphicFramePr>
        <p:xfrm>
          <a:off x="4418012" y="3119435"/>
          <a:ext cx="4608513" cy="138340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3187"/>
                <a:gridCol w="2044700"/>
                <a:gridCol w="1190625"/>
              </a:tblGrid>
              <a:tr h="266688">
                <a:tc>
                  <a:txBody>
                    <a:bodyPr/>
                    <a:lstStyle/>
                    <a:p>
                      <a:pPr>
                        <a:spcBef>
                          <a:spcPts val="300"/>
                        </a:spcBef>
                        <a:defRPr sz="1800"/>
                      </a:pPr>
                      <a:r>
                        <a:rPr b="1" i="1" sz="1300">
                          <a:latin typeface="+mn-lt"/>
                          <a:ea typeface="+mn-ea"/>
                          <a:cs typeface="+mn-cs"/>
                          <a:sym typeface="Arial"/>
                        </a:rPr>
                        <a:t>Date</a:t>
                      </a:r>
                    </a:p>
                  </a:txBody>
                  <a:tcPr marL="34284" marR="34284" marT="34284" marB="34284" anchor="t" anchorCtr="0" horzOverflow="overflow">
                    <a:lnL w="28575">
                      <a:solidFill>
                        <a:srgbClr val="000000"/>
                      </a:solidFill>
                      <a:miter/>
                    </a:lnL>
                    <a:lnR w="12700">
                      <a:solidFill>
                        <a:srgbClr val="000000"/>
                      </a:solidFill>
                    </a:lnR>
                    <a:lnT w="28575">
                      <a:solidFill>
                        <a:srgbClr val="000000"/>
                      </a:solidFill>
                      <a:miter/>
                    </a:lnT>
                    <a:lnB w="12700">
                      <a:solidFill>
                        <a:srgbClr val="000000"/>
                      </a:solidFill>
                      <a:miter/>
                    </a:lnB>
                    <a:solidFill>
                      <a:schemeClr val="accent1">
                        <a:alpha val="50195"/>
                      </a:schemeClr>
                    </a:solidFill>
                  </a:tcPr>
                </a:tc>
                <a:tc>
                  <a:txBody>
                    <a:bodyPr/>
                    <a:lstStyle/>
                    <a:p>
                      <a:pPr>
                        <a:spcBef>
                          <a:spcPts val="300"/>
                        </a:spcBef>
                        <a:defRPr sz="1800"/>
                      </a:pPr>
                      <a:r>
                        <a:rPr b="1" i="1" sz="1300">
                          <a:latin typeface="+mn-lt"/>
                          <a:ea typeface="+mn-ea"/>
                          <a:cs typeface="+mn-cs"/>
                          <a:sym typeface="Arial"/>
                        </a:rPr>
                        <a:t>Disease Name</a:t>
                      </a:r>
                    </a:p>
                  </a:txBody>
                  <a:tcPr marL="34284" marR="34284" marT="34284" marB="34284" anchor="t" anchorCtr="0" horzOverflow="overflow">
                    <a:lnL w="12700">
                      <a:solidFill>
                        <a:srgbClr val="000000"/>
                      </a:solidFill>
                    </a:lnL>
                    <a:lnR w="12700">
                      <a:solidFill>
                        <a:srgbClr val="000000"/>
                      </a:solidFill>
                      <a:miter/>
                    </a:lnR>
                    <a:lnT w="28575">
                      <a:solidFill>
                        <a:srgbClr val="000000"/>
                      </a:solidFill>
                      <a:miter/>
                    </a:lnT>
                    <a:lnB w="12700">
                      <a:solidFill>
                        <a:srgbClr val="000000"/>
                      </a:solidFill>
                      <a:miter/>
                    </a:lnB>
                    <a:solidFill>
                      <a:schemeClr val="accent1">
                        <a:alpha val="50195"/>
                      </a:schemeClr>
                    </a:solidFill>
                  </a:tcPr>
                </a:tc>
                <a:tc>
                  <a:txBody>
                    <a:bodyPr/>
                    <a:lstStyle/>
                    <a:p>
                      <a:pPr>
                        <a:spcBef>
                          <a:spcPts val="300"/>
                        </a:spcBef>
                        <a:defRPr sz="1800"/>
                      </a:pPr>
                      <a:r>
                        <a:rPr b="1" i="1" sz="1300">
                          <a:latin typeface="+mn-lt"/>
                          <a:ea typeface="+mn-ea"/>
                          <a:cs typeface="+mn-cs"/>
                          <a:sym typeface="Arial"/>
                        </a:rPr>
                        <a:t>Location</a:t>
                      </a:r>
                    </a:p>
                  </a:txBody>
                  <a:tcPr marL="34284" marR="34284" marT="34284" marB="34284" anchor="t" anchorCtr="0" horzOverflow="overflow">
                    <a:lnL w="12700">
                      <a:solidFill>
                        <a:srgbClr val="000000"/>
                      </a:solidFill>
                      <a:miter/>
                    </a:lnL>
                    <a:lnR w="28575">
                      <a:solidFill>
                        <a:srgbClr val="000000"/>
                      </a:solidFill>
                      <a:miter/>
                    </a:lnR>
                    <a:lnT w="28575">
                      <a:solidFill>
                        <a:srgbClr val="000000"/>
                      </a:solidFill>
                      <a:miter/>
                    </a:lnT>
                    <a:lnB w="12700">
                      <a:solidFill>
                        <a:srgbClr val="000000"/>
                      </a:solidFill>
                      <a:miter/>
                    </a:lnB>
                    <a:solidFill>
                      <a:schemeClr val="accent1">
                        <a:alpha val="50195"/>
                      </a:schemeClr>
                    </a:solidFill>
                  </a:tcPr>
                </a:tc>
              </a:tr>
              <a:tr h="266688">
                <a:tc>
                  <a:txBody>
                    <a:bodyPr/>
                    <a:lstStyle/>
                    <a:p>
                      <a:pPr>
                        <a:spcBef>
                          <a:spcPts val="300"/>
                        </a:spcBef>
                        <a:defRPr sz="1800"/>
                      </a:pPr>
                      <a:r>
                        <a:rPr sz="1300">
                          <a:latin typeface="+mn-lt"/>
                          <a:ea typeface="+mn-ea"/>
                          <a:cs typeface="+mn-cs"/>
                          <a:sym typeface="Arial"/>
                        </a:rPr>
                        <a:t>Jan.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Malaria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Ethiopia</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miter/>
                    </a:lnB>
                    <a:noFill/>
                  </a:tcPr>
                </a:tc>
              </a:tr>
              <a:tr h="316652">
                <a:tc>
                  <a:txBody>
                    <a:bodyPr/>
                    <a:lstStyle/>
                    <a:p>
                      <a:pPr>
                        <a:spcBef>
                          <a:spcPts val="300"/>
                        </a:spcBef>
                        <a:defRPr sz="1800"/>
                      </a:pPr>
                      <a:r>
                        <a:rPr sz="1300">
                          <a:latin typeface="+mn-lt"/>
                          <a:ea typeface="+mn-ea"/>
                          <a:cs typeface="+mn-cs"/>
                          <a:sym typeface="Arial"/>
                        </a:rPr>
                        <a:t>July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Mad Cow Disease</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U.K.</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miter/>
                    </a:lnB>
                    <a:noFill/>
                  </a:tcPr>
                </a:tc>
              </a:tr>
              <a:tr h="266688">
                <a:tc>
                  <a:txBody>
                    <a:bodyPr/>
                    <a:lstStyle/>
                    <a:p>
                      <a:pPr>
                        <a:spcBef>
                          <a:spcPts val="300"/>
                        </a:spcBef>
                        <a:defRPr sz="1800"/>
                      </a:pPr>
                      <a:r>
                        <a:rPr sz="1300">
                          <a:latin typeface="+mn-lt"/>
                          <a:ea typeface="+mn-ea"/>
                          <a:cs typeface="+mn-cs"/>
                          <a:sym typeface="Arial"/>
                        </a:rPr>
                        <a:t>Feb.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lnB>
                    <a:noFill/>
                  </a:tcPr>
                </a:tc>
                <a:tc>
                  <a:txBody>
                    <a:bodyPr/>
                    <a:lstStyle/>
                    <a:p>
                      <a:pPr>
                        <a:spcBef>
                          <a:spcPts val="300"/>
                        </a:spcBef>
                        <a:defRPr sz="1800"/>
                      </a:pPr>
                      <a:r>
                        <a:rPr sz="1300">
                          <a:latin typeface="+mn-lt"/>
                          <a:ea typeface="+mn-ea"/>
                          <a:cs typeface="+mn-cs"/>
                          <a:sym typeface="Arial"/>
                        </a:rPr>
                        <a:t>Pneumonia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lnB>
                    <a:noFill/>
                  </a:tcPr>
                </a:tc>
                <a:tc>
                  <a:txBody>
                    <a:bodyPr/>
                    <a:lstStyle/>
                    <a:p>
                      <a:pPr>
                        <a:spcBef>
                          <a:spcPts val="300"/>
                        </a:spcBef>
                        <a:defRPr sz="1800"/>
                      </a:pPr>
                      <a:r>
                        <a:rPr sz="1300">
                          <a:latin typeface="+mn-lt"/>
                          <a:ea typeface="+mn-ea"/>
                          <a:cs typeface="+mn-cs"/>
                          <a:sym typeface="Arial"/>
                        </a:rPr>
                        <a:t>U.S.</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lnB>
                    <a:noFill/>
                  </a:tcPr>
                </a:tc>
              </a:tr>
              <a:tr h="266688">
                <a:tc>
                  <a:txBody>
                    <a:bodyPr/>
                    <a:lstStyle/>
                    <a:p>
                      <a:pPr>
                        <a:spcBef>
                          <a:spcPts val="300"/>
                        </a:spcBef>
                        <a:defRPr sz="1800"/>
                      </a:pPr>
                      <a:r>
                        <a:rPr b="1" sz="1300">
                          <a:solidFill>
                            <a:srgbClr val="EF8E1C"/>
                          </a:solidFill>
                          <a:latin typeface="+mn-lt"/>
                          <a:ea typeface="+mn-ea"/>
                          <a:cs typeface="+mn-cs"/>
                          <a:sym typeface="Arial"/>
                        </a:rPr>
                        <a:t>May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lnT>
                    <a:lnB w="28575">
                      <a:solidFill>
                        <a:srgbClr val="000000"/>
                      </a:solidFill>
                      <a:miter/>
                    </a:lnB>
                    <a:noFill/>
                  </a:tcPr>
                </a:tc>
                <a:tc>
                  <a:txBody>
                    <a:bodyPr/>
                    <a:lstStyle/>
                    <a:p>
                      <a:pPr>
                        <a:spcBef>
                          <a:spcPts val="300"/>
                        </a:spcBef>
                        <a:defRPr sz="1800"/>
                      </a:pPr>
                      <a:r>
                        <a:rPr b="1" sz="1300">
                          <a:solidFill>
                            <a:srgbClr val="EF8E1C"/>
                          </a:solidFill>
                          <a:latin typeface="+mn-lt"/>
                          <a:ea typeface="+mn-ea"/>
                          <a:cs typeface="+mn-cs"/>
                          <a:sym typeface="Arial"/>
                        </a:rPr>
                        <a:t>Ebola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lnT>
                    <a:lnB w="28575">
                      <a:solidFill>
                        <a:srgbClr val="000000"/>
                      </a:solidFill>
                      <a:miter/>
                    </a:lnB>
                    <a:noFill/>
                  </a:tcPr>
                </a:tc>
                <a:tc>
                  <a:txBody>
                    <a:bodyPr/>
                    <a:lstStyle/>
                    <a:p>
                      <a:pPr>
                        <a:spcBef>
                          <a:spcPts val="300"/>
                        </a:spcBef>
                        <a:defRPr sz="1800"/>
                      </a:pPr>
                      <a:r>
                        <a:rPr b="1" sz="1300">
                          <a:solidFill>
                            <a:srgbClr val="EF8E1C"/>
                          </a:solidFill>
                          <a:latin typeface="+mn-lt"/>
                          <a:ea typeface="+mn-ea"/>
                          <a:cs typeface="+mn-cs"/>
                          <a:sym typeface="Arial"/>
                        </a:rPr>
                        <a:t>Zaire</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lnT>
                    <a:lnB w="28575">
                      <a:solidFill>
                        <a:srgbClr val="000000"/>
                      </a:solidFill>
                      <a:miter/>
                    </a:lnB>
                    <a:noFill/>
                  </a:tcPr>
                </a:tc>
              </a:tr>
            </a:tbl>
          </a:graphicData>
        </a:graphic>
      </p:graphicFrame>
      <p:sp>
        <p:nvSpPr>
          <p:cNvPr id="616" name="Rectangle 31"/>
          <p:cNvSpPr/>
          <p:nvPr/>
        </p:nvSpPr>
        <p:spPr>
          <a:xfrm>
            <a:off x="547686" y="3748277"/>
            <a:ext cx="2957516" cy="823914"/>
          </a:xfrm>
          <a:prstGeom prst="rect">
            <a:avLst/>
          </a:prstGeom>
          <a:ln w="38100">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17" name="Rectangle 32"/>
          <p:cNvSpPr/>
          <p:nvPr/>
        </p:nvSpPr>
        <p:spPr>
          <a:xfrm>
            <a:off x="381000" y="1733550"/>
            <a:ext cx="15240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18" name="Rectangle 33"/>
          <p:cNvSpPr/>
          <p:nvPr/>
        </p:nvSpPr>
        <p:spPr>
          <a:xfrm>
            <a:off x="3200400" y="2266950"/>
            <a:ext cx="6096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19" name="Rectangle 34"/>
          <p:cNvSpPr/>
          <p:nvPr/>
        </p:nvSpPr>
        <p:spPr>
          <a:xfrm>
            <a:off x="5105400" y="2266950"/>
            <a:ext cx="5334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20" name="Text Box 35"/>
          <p:cNvSpPr txBox="1"/>
          <p:nvPr/>
        </p:nvSpPr>
        <p:spPr>
          <a:xfrm>
            <a:off x="441006" y="3829240"/>
            <a:ext cx="2942276" cy="6222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ctr">
              <a:lnSpc>
                <a:spcPct val="90000"/>
              </a:lnSpc>
              <a:spcBef>
                <a:spcPts val="1000"/>
              </a:spcBef>
              <a:defRPr b="1" sz="1800">
                <a:latin typeface="Tahoma"/>
                <a:ea typeface="Tahoma"/>
                <a:cs typeface="Tahoma"/>
                <a:sym typeface="Tahoma"/>
              </a:defRPr>
            </a:pPr>
            <a:r>
              <a:t>Information </a:t>
            </a:r>
            <a:br/>
            <a:r>
              <a:t>Extraction System </a:t>
            </a:r>
          </a:p>
        </p:txBody>
      </p:sp>
      <p:sp>
        <p:nvSpPr>
          <p:cNvPr id="621" name="Rectangle 36"/>
          <p:cNvSpPr/>
          <p:nvPr/>
        </p:nvSpPr>
        <p:spPr>
          <a:xfrm>
            <a:off x="4379922" y="4229291"/>
            <a:ext cx="4764090" cy="317899"/>
          </a:xfrm>
          <a:prstGeom prst="rect">
            <a:avLst/>
          </a:prstGeom>
          <a:solidFill>
            <a:srgbClr val="FFFFFF"/>
          </a:solidFill>
          <a:ln w="12700">
            <a:miter lim="400000"/>
          </a:ln>
        </p:spPr>
        <p:txBody>
          <a:bodyPr lIns="45718" tIns="45718" rIns="45718" bIns="45718" anchor="ctr"/>
          <a:lstStyle/>
          <a:p>
            <a:pPr>
              <a:defRPr>
                <a:latin typeface="Lucida Sans"/>
                <a:ea typeface="Lucida Sans"/>
                <a:cs typeface="Lucida Sans"/>
                <a:sym typeface="Lucida Sans"/>
              </a:defRPr>
            </a:pPr>
          </a:p>
        </p:txBody>
      </p:sp>
      <p:sp>
        <p:nvSpPr>
          <p:cNvPr id="622" name="AutoShape 37"/>
          <p:cNvSpPr/>
          <p:nvPr/>
        </p:nvSpPr>
        <p:spPr>
          <a:xfrm>
            <a:off x="1971674" y="2999375"/>
            <a:ext cx="381002" cy="715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5400" y="14400"/>
                </a:lnTo>
                <a:lnTo>
                  <a:pt x="5400" y="0"/>
                </a:lnTo>
                <a:lnTo>
                  <a:pt x="16200" y="0"/>
                </a:lnTo>
                <a:lnTo>
                  <a:pt x="16200" y="14400"/>
                </a:lnTo>
                <a:lnTo>
                  <a:pt x="21600" y="14400"/>
                </a:lnTo>
                <a:lnTo>
                  <a:pt x="10800" y="21600"/>
                </a:lnTo>
                <a:close/>
              </a:path>
            </a:pathLst>
          </a:custGeom>
          <a:solidFill>
            <a:schemeClr val="accent1">
              <a:alpha val="50195"/>
            </a:scheme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23" name="AutoShape 38"/>
          <p:cNvSpPr/>
          <p:nvPr/>
        </p:nvSpPr>
        <p:spPr>
          <a:xfrm rot="16200000">
            <a:off x="3810000" y="3924298"/>
            <a:ext cx="285752" cy="895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50"/>
                </a:moveTo>
                <a:lnTo>
                  <a:pt x="5400" y="17550"/>
                </a:lnTo>
                <a:lnTo>
                  <a:pt x="5400" y="0"/>
                </a:lnTo>
                <a:lnTo>
                  <a:pt x="16200" y="0"/>
                </a:lnTo>
                <a:lnTo>
                  <a:pt x="16200" y="17550"/>
                </a:lnTo>
                <a:lnTo>
                  <a:pt x="21600" y="17550"/>
                </a:lnTo>
                <a:lnTo>
                  <a:pt x="10800" y="21600"/>
                </a:lnTo>
                <a:close/>
              </a:path>
            </a:pathLst>
          </a:custGeom>
          <a:solidFill>
            <a:schemeClr val="accent1">
              <a:alpha val="50195"/>
            </a:scheme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24" name="TextBox 12"/>
          <p:cNvSpPr txBox="1"/>
          <p:nvPr/>
        </p:nvSpPr>
        <p:spPr>
          <a:xfrm>
            <a:off x="7672958" y="4866369"/>
            <a:ext cx="1307687"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22"/>
                                        </p:tgtEl>
                                        <p:attrNameLst>
                                          <p:attrName>style.visibility</p:attrName>
                                        </p:attrNameLst>
                                      </p:cBhvr>
                                      <p:to>
                                        <p:strVal val="visible"/>
                                      </p:to>
                                    </p:set>
                                    <p:animEffect filter="fade" transition="in">
                                      <p:cBhvr>
                                        <p:cTn id="7" dur="500"/>
                                        <p:tgtEl>
                                          <p:spTgt spid="622"/>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616"/>
                                        </p:tgtEl>
                                        <p:attrNameLst>
                                          <p:attrName>style.visibility</p:attrName>
                                        </p:attrNameLst>
                                      </p:cBhvr>
                                      <p:to>
                                        <p:strVal val="visible"/>
                                      </p:to>
                                    </p:set>
                                    <p:animEffect filter="fade" transition="in">
                                      <p:cBhvr>
                                        <p:cTn id="11" dur="500"/>
                                        <p:tgtEl>
                                          <p:spTgt spid="616"/>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620"/>
                                        </p:tgtEl>
                                        <p:attrNameLst>
                                          <p:attrName>style.visibility</p:attrName>
                                        </p:attrNameLst>
                                      </p:cBhvr>
                                      <p:to>
                                        <p:strVal val="visible"/>
                                      </p:to>
                                    </p:set>
                                    <p:animEffect filter="fade" transition="in">
                                      <p:cBhvr>
                                        <p:cTn id="15" dur="500"/>
                                        <p:tgtEl>
                                          <p:spTgt spid="620"/>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619"/>
                                        </p:tgtEl>
                                        <p:attrNameLst>
                                          <p:attrName>style.visibility</p:attrName>
                                        </p:attrNameLst>
                                      </p:cBhvr>
                                      <p:to>
                                        <p:strVal val="visible"/>
                                      </p:to>
                                    </p:set>
                                    <p:animEffect filter="fade" transition="in">
                                      <p:cBhvr>
                                        <p:cTn id="19" dur="500"/>
                                        <p:tgtEl>
                                          <p:spTgt spid="619"/>
                                        </p:tgtEl>
                                      </p:cBhvr>
                                    </p:animEffect>
                                  </p:childTnLst>
                                </p:cTn>
                              </p:par>
                            </p:childTnLst>
                          </p:cTn>
                        </p:par>
                        <p:par>
                          <p:cTn id="20" fill="hold">
                            <p:stCondLst>
                              <p:cond delay="2000"/>
                            </p:stCondLst>
                            <p:childTnLst>
                              <p:par>
                                <p:cTn id="21" presetClass="entr" nodeType="afterEffect" presetID="10" grpId="5" fill="hold">
                                  <p:stCondLst>
                                    <p:cond delay="300"/>
                                  </p:stCondLst>
                                  <p:iterate type="el" backwards="0">
                                    <p:tmAbs val="0"/>
                                  </p:iterate>
                                  <p:childTnLst>
                                    <p:set>
                                      <p:cBhvr>
                                        <p:cTn id="22" fill="hold"/>
                                        <p:tgtEl>
                                          <p:spTgt spid="618"/>
                                        </p:tgtEl>
                                        <p:attrNameLst>
                                          <p:attrName>style.visibility</p:attrName>
                                        </p:attrNameLst>
                                      </p:cBhvr>
                                      <p:to>
                                        <p:strVal val="visible"/>
                                      </p:to>
                                    </p:set>
                                    <p:animEffect filter="fade" transition="in">
                                      <p:cBhvr>
                                        <p:cTn id="23" dur="500"/>
                                        <p:tgtEl>
                                          <p:spTgt spid="618"/>
                                        </p:tgtEl>
                                      </p:cBhvr>
                                    </p:animEffect>
                                  </p:childTnLst>
                                </p:cTn>
                              </p:par>
                            </p:childTnLst>
                          </p:cTn>
                        </p:par>
                        <p:par>
                          <p:cTn id="24" fill="hold">
                            <p:stCondLst>
                              <p:cond delay="2800"/>
                            </p:stCondLst>
                            <p:childTnLst>
                              <p:par>
                                <p:cTn id="25" presetClass="entr" nodeType="afterEffect" presetID="10" grpId="6" fill="hold">
                                  <p:stCondLst>
                                    <p:cond delay="300"/>
                                  </p:stCondLst>
                                  <p:iterate type="el" backwards="0">
                                    <p:tmAbs val="0"/>
                                  </p:iterate>
                                  <p:childTnLst>
                                    <p:set>
                                      <p:cBhvr>
                                        <p:cTn id="26" fill="hold"/>
                                        <p:tgtEl>
                                          <p:spTgt spid="617"/>
                                        </p:tgtEl>
                                        <p:attrNameLst>
                                          <p:attrName>style.visibility</p:attrName>
                                        </p:attrNameLst>
                                      </p:cBhvr>
                                      <p:to>
                                        <p:strVal val="visible"/>
                                      </p:to>
                                    </p:set>
                                    <p:animEffect filter="fade" transition="in">
                                      <p:cBhvr>
                                        <p:cTn id="27" dur="500"/>
                                        <p:tgtEl>
                                          <p:spTgt spid="61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7" fill="hold">
                                  <p:stCondLst>
                                    <p:cond delay="0"/>
                                  </p:stCondLst>
                                  <p:iterate type="el" backwards="0">
                                    <p:tmAbs val="0"/>
                                  </p:iterate>
                                  <p:childTnLst>
                                    <p:set>
                                      <p:cBhvr>
                                        <p:cTn id="31" fill="hold"/>
                                        <p:tgtEl>
                                          <p:spTgt spid="623"/>
                                        </p:tgtEl>
                                        <p:attrNameLst>
                                          <p:attrName>style.visibility</p:attrName>
                                        </p:attrNameLst>
                                      </p:cBhvr>
                                      <p:to>
                                        <p:strVal val="visible"/>
                                      </p:to>
                                    </p:set>
                                    <p:animEffect filter="fade" transition="in">
                                      <p:cBhvr>
                                        <p:cTn id="32" dur="500"/>
                                        <p:tgtEl>
                                          <p:spTgt spid="623"/>
                                        </p:tgtEl>
                                      </p:cBhvr>
                                    </p:animEffect>
                                  </p:childTnLst>
                                </p:cTn>
                              </p:par>
                            </p:childTnLst>
                          </p:cTn>
                        </p:par>
                        <p:par>
                          <p:cTn id="33" fill="hold">
                            <p:stCondLst>
                              <p:cond delay="500"/>
                            </p:stCondLst>
                            <p:childTnLst>
                              <p:par>
                                <p:cTn id="34" presetClass="exit" nodeType="afterEffect" presetID="10" grpId="8" fill="hold">
                                  <p:stCondLst>
                                    <p:cond delay="0"/>
                                  </p:stCondLst>
                                  <p:iterate type="el" backwards="0">
                                    <p:tmAbs val="0"/>
                                  </p:iterate>
                                  <p:childTnLst>
                                    <p:animEffect filter="fade" transition="out">
                                      <p:cBhvr>
                                        <p:cTn id="35" dur="1000" fill="hold"/>
                                        <p:tgtEl>
                                          <p:spTgt spid="621"/>
                                        </p:tgtEl>
                                      </p:cBhvr>
                                    </p:animEffect>
                                    <p:set>
                                      <p:cBhvr>
                                        <p:cTn id="36" fill="hold">
                                          <p:stCondLst>
                                            <p:cond delay="999"/>
                                          </p:stCondLst>
                                        </p:cTn>
                                        <p:tgtEl>
                                          <p:spTgt spid="6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6"/>
      <p:bldP build="whole" bldLvl="1" animBg="1" rev="0" advAuto="0" spid="618" grpId="5"/>
      <p:bldP build="whole" bldLvl="1" animBg="1" rev="0" advAuto="0" spid="619" grpId="4"/>
      <p:bldP build="whole" bldLvl="1" animBg="1" rev="0" advAuto="0" spid="623" grpId="7"/>
      <p:bldP build="whole" bldLvl="1" animBg="1" rev="0" advAuto="0" spid="620" grpId="3"/>
      <p:bldP build="whole" bldLvl="1" animBg="1" rev="0" advAuto="0" spid="622" grpId="1"/>
      <p:bldP build="whole" bldLvl="1" animBg="1" rev="0" advAuto="0" spid="616" grpId="2"/>
      <p:bldP build="whole" bldLvl="1" animBg="1" rev="0" advAuto="0" spid="621" grpId="8"/>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Text Box 3"/>
          <p:cNvSpPr txBox="1"/>
          <p:nvPr/>
        </p:nvSpPr>
        <p:spPr>
          <a:xfrm>
            <a:off x="960118" y="1504950"/>
            <a:ext cx="7147564" cy="18656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Calibri"/>
                <a:ea typeface="Calibri"/>
                <a:cs typeface="Calibri"/>
                <a:sym typeface="Calibri"/>
              </a:defRPr>
            </a:pPr>
            <a:r>
              <a:t>“We show that CBF-A and CBF-C interact </a:t>
            </a:r>
            <a:endParaRPr b="1">
              <a:latin typeface="+mn-lt"/>
              <a:ea typeface="+mn-ea"/>
              <a:cs typeface="+mn-cs"/>
              <a:sym typeface="Arial"/>
            </a:endParaRPr>
          </a:p>
          <a:p>
            <a:pPr>
              <a:defRPr>
                <a:latin typeface="Calibri"/>
                <a:ea typeface="Calibri"/>
                <a:cs typeface="Calibri"/>
                <a:sym typeface="Calibri"/>
              </a:defRPr>
            </a:pPr>
            <a:r>
              <a:t>with each other to form a CBF-A-CBF-C complex</a:t>
            </a:r>
            <a:endParaRPr b="1">
              <a:latin typeface="+mn-lt"/>
              <a:ea typeface="+mn-ea"/>
              <a:cs typeface="+mn-cs"/>
              <a:sym typeface="Arial"/>
            </a:endParaRPr>
          </a:p>
          <a:p>
            <a:pPr>
              <a:defRPr>
                <a:latin typeface="Calibri"/>
                <a:ea typeface="Calibri"/>
                <a:cs typeface="Calibri"/>
                <a:sym typeface="Calibri"/>
              </a:defRPr>
            </a:pPr>
            <a:r>
              <a:t>and that CBF-B does not interact with CBF-A or </a:t>
            </a:r>
            <a:endParaRPr b="1">
              <a:latin typeface="+mn-lt"/>
              <a:ea typeface="+mn-ea"/>
              <a:cs typeface="+mn-cs"/>
              <a:sym typeface="Arial"/>
            </a:endParaRPr>
          </a:p>
          <a:p>
            <a:pPr>
              <a:defRPr>
                <a:latin typeface="Calibri"/>
                <a:ea typeface="Calibri"/>
                <a:cs typeface="Calibri"/>
                <a:sym typeface="Calibri"/>
              </a:defRPr>
            </a:pPr>
            <a:r>
              <a:t>CBF-C individually but that it associates with the </a:t>
            </a:r>
            <a:endParaRPr b="1">
              <a:latin typeface="+mn-lt"/>
              <a:ea typeface="+mn-ea"/>
              <a:cs typeface="+mn-cs"/>
              <a:sym typeface="Arial"/>
            </a:endParaRPr>
          </a:p>
          <a:p>
            <a:pPr>
              <a:defRPr>
                <a:latin typeface="Calibri"/>
                <a:ea typeface="Calibri"/>
                <a:cs typeface="Calibri"/>
                <a:sym typeface="Calibri"/>
              </a:defRPr>
            </a:pPr>
            <a:r>
              <a:t>CBF-A-CBF-C complex.“</a:t>
            </a:r>
          </a:p>
        </p:txBody>
      </p:sp>
      <p:sp>
        <p:nvSpPr>
          <p:cNvPr id="627" name="Rectangle 2"/>
          <p:cNvSpPr txBox="1"/>
          <p:nvPr>
            <p:ph type="title"/>
          </p:nvPr>
        </p:nvSpPr>
        <p:spPr>
          <a:prstGeom prst="rect">
            <a:avLst/>
          </a:prstGeom>
        </p:spPr>
        <p:txBody>
          <a:bodyPr/>
          <a:lstStyle>
            <a:lvl1pPr>
              <a:defRPr sz="2800">
                <a:latin typeface="+mn-lt"/>
                <a:ea typeface="+mn-ea"/>
                <a:cs typeface="+mn-cs"/>
                <a:sym typeface="Arial"/>
              </a:defRPr>
            </a:lvl1pPr>
          </a:lstStyle>
          <a:p>
            <a:pPr/>
            <a:r>
              <a:t>Relation Extraction: Protein Interactions</a:t>
            </a:r>
          </a:p>
        </p:txBody>
      </p:sp>
      <p:grpSp>
        <p:nvGrpSpPr>
          <p:cNvPr id="633" name="Group 4"/>
          <p:cNvGrpSpPr/>
          <p:nvPr/>
        </p:nvGrpSpPr>
        <p:grpSpPr>
          <a:xfrm>
            <a:off x="1137923" y="3524439"/>
            <a:ext cx="5867061" cy="1328102"/>
            <a:chOff x="0" y="0"/>
            <a:chExt cx="5867060" cy="1328101"/>
          </a:xfrm>
        </p:grpSpPr>
        <p:sp>
          <p:nvSpPr>
            <p:cNvPr id="628" name="Text Box 5"/>
            <p:cNvSpPr txBox="1"/>
            <p:nvPr/>
          </p:nvSpPr>
          <p:spPr>
            <a:xfrm>
              <a:off x="0" y="80962"/>
              <a:ext cx="5867061" cy="1196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a:latin typeface="Verdana"/>
                  <a:ea typeface="Verdana"/>
                  <a:cs typeface="Verdana"/>
                  <a:sym typeface="Verdana"/>
                </a:defRPr>
              </a:pPr>
              <a:r>
                <a:t>CBF-A       </a:t>
              </a:r>
              <a:r>
                <a:rPr sz="1800"/>
                <a:t>        </a:t>
              </a:r>
              <a:r>
                <a:t>CBF-C</a:t>
              </a:r>
              <a:endParaRPr b="1">
                <a:latin typeface="+mn-lt"/>
                <a:ea typeface="+mn-ea"/>
                <a:cs typeface="+mn-cs"/>
                <a:sym typeface="Arial"/>
              </a:endParaRPr>
            </a:p>
            <a:p>
              <a:pPr>
                <a:defRPr>
                  <a:latin typeface="Verdana"/>
                  <a:ea typeface="Verdana"/>
                  <a:cs typeface="Verdana"/>
                  <a:sym typeface="Verdana"/>
                </a:defRPr>
              </a:pPr>
            </a:p>
            <a:p>
              <a:pPr>
                <a:defRPr>
                  <a:latin typeface="Verdana"/>
                  <a:ea typeface="Verdana"/>
                  <a:cs typeface="Verdana"/>
                  <a:sym typeface="Verdana"/>
                </a:defRPr>
              </a:pPr>
              <a:r>
                <a:t>CBF-B	     CBF-A-CBF-C complex</a:t>
              </a:r>
            </a:p>
          </p:txBody>
        </p:sp>
        <p:sp>
          <p:nvSpPr>
            <p:cNvPr id="629" name="Line 6"/>
            <p:cNvSpPr/>
            <p:nvPr/>
          </p:nvSpPr>
          <p:spPr>
            <a:xfrm>
              <a:off x="1071880" y="1028700"/>
              <a:ext cx="1295402" cy="2"/>
            </a:xfrm>
            <a:prstGeom prst="line">
              <a:avLst/>
            </a:prstGeom>
            <a:noFill/>
            <a:ln w="38100" cap="flat">
              <a:solidFill>
                <a:srgbClr val="000000"/>
              </a:solidFill>
              <a:prstDash val="solid"/>
              <a:miter lim="800000"/>
              <a:tailEnd type="triangle" w="med" len="med"/>
            </a:ln>
            <a:effectLst/>
          </p:spPr>
          <p:txBody>
            <a:bodyPr wrap="square" lIns="45718" tIns="45718" rIns="45718" bIns="45718" numCol="1" anchor="t">
              <a:noAutofit/>
            </a:bodyPr>
            <a:lstStyle/>
            <a:p>
              <a:pPr/>
            </a:p>
          </p:txBody>
        </p:sp>
        <p:sp>
          <p:nvSpPr>
            <p:cNvPr id="630" name="Text Box 7"/>
            <p:cNvSpPr txBox="1"/>
            <p:nvPr/>
          </p:nvSpPr>
          <p:spPr>
            <a:xfrm>
              <a:off x="1223962" y="-1"/>
              <a:ext cx="945199" cy="57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600">
                  <a:latin typeface="Verdana"/>
                  <a:ea typeface="Verdana"/>
                  <a:cs typeface="Verdana"/>
                  <a:sym typeface="Verdana"/>
                </a:defRPr>
              </a:pPr>
              <a:r>
                <a:t>interact</a:t>
              </a:r>
              <a:endParaRPr b="1">
                <a:latin typeface="+mn-lt"/>
                <a:ea typeface="+mn-ea"/>
                <a:cs typeface="+mn-cs"/>
                <a:sym typeface="Arial"/>
              </a:endParaRPr>
            </a:p>
            <a:p>
              <a:pPr>
                <a:defRPr sz="1600">
                  <a:latin typeface="Verdana"/>
                  <a:ea typeface="Verdana"/>
                  <a:cs typeface="Verdana"/>
                  <a:sym typeface="Verdana"/>
                </a:defRPr>
              </a:pPr>
              <a:r>
                <a:t>complex</a:t>
              </a:r>
            </a:p>
          </p:txBody>
        </p:sp>
        <p:sp>
          <p:nvSpPr>
            <p:cNvPr id="631" name="Text Box 8"/>
            <p:cNvSpPr txBox="1"/>
            <p:nvPr/>
          </p:nvSpPr>
          <p:spPr>
            <a:xfrm>
              <a:off x="1103312" y="995363"/>
              <a:ext cx="1151889" cy="332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600">
                  <a:latin typeface="Verdana"/>
                  <a:ea typeface="Verdana"/>
                  <a:cs typeface="Verdana"/>
                  <a:sym typeface="Verdana"/>
                </a:defRPr>
              </a:lvl1pPr>
            </a:lstStyle>
            <a:p>
              <a:pPr/>
              <a:r>
                <a:t>associates</a:t>
              </a:r>
            </a:p>
          </p:txBody>
        </p:sp>
        <p:sp>
          <p:nvSpPr>
            <p:cNvPr id="632" name="Line 9"/>
            <p:cNvSpPr/>
            <p:nvPr/>
          </p:nvSpPr>
          <p:spPr>
            <a:xfrm>
              <a:off x="995680" y="342900"/>
              <a:ext cx="1295402" cy="2"/>
            </a:xfrm>
            <a:prstGeom prst="line">
              <a:avLst/>
            </a:prstGeom>
            <a:noFill/>
            <a:ln w="38100" cap="flat">
              <a:solidFill>
                <a:srgbClr val="000000"/>
              </a:solidFill>
              <a:prstDash val="solid"/>
              <a:miter lim="800000"/>
              <a:headEnd type="triangle" w="med" len="med"/>
              <a:tailEnd type="triangle" w="med" len="med"/>
            </a:ln>
            <a:effectLst/>
          </p:spPr>
          <p:txBody>
            <a:bodyPr wrap="square" lIns="45718" tIns="45718" rIns="45718" bIns="45718" numCol="1" anchor="t">
              <a:noAutofit/>
            </a:bodyPr>
            <a:lstStyle/>
            <a:p>
              <a:pPr/>
            </a:p>
          </p:txBody>
        </p:sp>
      </p:grpSp>
      <p:sp>
        <p:nvSpPr>
          <p:cNvPr id="634" name="AutoShape 11"/>
          <p:cNvSpPr/>
          <p:nvPr/>
        </p:nvSpPr>
        <p:spPr>
          <a:xfrm>
            <a:off x="914400" y="3105150"/>
            <a:ext cx="2819400" cy="228600"/>
          </a:xfrm>
          <a:prstGeom prst="roundRect">
            <a:avLst>
              <a:gd name="adj" fmla="val 16667"/>
            </a:avLst>
          </a:prstGeom>
          <a:solidFill>
            <a:srgbClr val="99CCFF">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5" name="AutoShape 12"/>
          <p:cNvSpPr/>
          <p:nvPr/>
        </p:nvSpPr>
        <p:spPr>
          <a:xfrm>
            <a:off x="4191000" y="1981200"/>
            <a:ext cx="2743200" cy="285750"/>
          </a:xfrm>
          <a:prstGeom prst="roundRect">
            <a:avLst>
              <a:gd name="adj" fmla="val 16667"/>
            </a:avLst>
          </a:prstGeom>
          <a:solidFill>
            <a:srgbClr val="99CCFF">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6" name="AutoShape 13"/>
          <p:cNvSpPr/>
          <p:nvPr/>
        </p:nvSpPr>
        <p:spPr>
          <a:xfrm>
            <a:off x="5638800" y="2343150"/>
            <a:ext cx="914400" cy="3048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7" name="AutoShape 14"/>
          <p:cNvSpPr/>
          <p:nvPr/>
        </p:nvSpPr>
        <p:spPr>
          <a:xfrm>
            <a:off x="2895600" y="1657350"/>
            <a:ext cx="838200" cy="2286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8" name="AutoShape 15"/>
          <p:cNvSpPr/>
          <p:nvPr/>
        </p:nvSpPr>
        <p:spPr>
          <a:xfrm>
            <a:off x="2057400" y="2343150"/>
            <a:ext cx="990600" cy="285750"/>
          </a:xfrm>
          <a:prstGeom prst="roundRect">
            <a:avLst>
              <a:gd name="adj" fmla="val 16667"/>
            </a:avLst>
          </a:prstGeom>
          <a:solidFill>
            <a:srgbClr val="FF99CC">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9" name="AutoShape 16"/>
          <p:cNvSpPr/>
          <p:nvPr/>
        </p:nvSpPr>
        <p:spPr>
          <a:xfrm>
            <a:off x="4191000" y="1581150"/>
            <a:ext cx="838200" cy="304800"/>
          </a:xfrm>
          <a:prstGeom prst="roundRect">
            <a:avLst>
              <a:gd name="adj" fmla="val 16667"/>
            </a:avLst>
          </a:prstGeom>
          <a:solidFill>
            <a:srgbClr val="FF99CC">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0" name="AutoShape 17"/>
          <p:cNvSpPr/>
          <p:nvPr/>
        </p:nvSpPr>
        <p:spPr>
          <a:xfrm>
            <a:off x="1600200" y="1962150"/>
            <a:ext cx="1371600" cy="304800"/>
          </a:xfrm>
          <a:prstGeom prst="roundRect">
            <a:avLst>
              <a:gd name="adj" fmla="val 16667"/>
            </a:avLst>
          </a:prstGeom>
          <a:solidFill>
            <a:srgbClr val="00FF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1" name="AutoShape 18"/>
          <p:cNvSpPr/>
          <p:nvPr/>
        </p:nvSpPr>
        <p:spPr>
          <a:xfrm>
            <a:off x="5029200" y="1581150"/>
            <a:ext cx="10668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2" name="AutoShape 19"/>
          <p:cNvSpPr/>
          <p:nvPr/>
        </p:nvSpPr>
        <p:spPr>
          <a:xfrm>
            <a:off x="3505200" y="2343150"/>
            <a:ext cx="15240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3" name="AutoShape 13"/>
          <p:cNvSpPr/>
          <p:nvPr/>
        </p:nvSpPr>
        <p:spPr>
          <a:xfrm>
            <a:off x="914400" y="2724150"/>
            <a:ext cx="914400" cy="3048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4" name="AutoShape 18"/>
          <p:cNvSpPr/>
          <p:nvPr/>
        </p:nvSpPr>
        <p:spPr>
          <a:xfrm>
            <a:off x="4572000" y="2743200"/>
            <a:ext cx="12954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5" name="TextBox 21"/>
          <p:cNvSpPr txBox="1"/>
          <p:nvPr/>
        </p:nvSpPr>
        <p:spPr>
          <a:xfrm>
            <a:off x="7672958" y="4866369"/>
            <a:ext cx="1307687"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Rectangle 2"/>
          <p:cNvSpPr txBox="1"/>
          <p:nvPr>
            <p:ph type="title"/>
          </p:nvPr>
        </p:nvSpPr>
        <p:spPr>
          <a:prstGeom prst="rect">
            <a:avLst/>
          </a:prstGeom>
        </p:spPr>
        <p:txBody>
          <a:bodyPr/>
          <a:lstStyle/>
          <a:p>
            <a:pPr defTabSz="658368">
              <a:defRPr sz="2300"/>
            </a:pPr>
            <a:r>
              <a:t>Resolving coreference</a:t>
            </a:r>
            <a:br/>
            <a:r>
              <a:t>(both within and across documents)</a:t>
            </a:r>
          </a:p>
        </p:txBody>
      </p:sp>
      <p:sp>
        <p:nvSpPr>
          <p:cNvPr id="648" name="Rectangle 3"/>
          <p:cNvSpPr/>
          <p:nvPr/>
        </p:nvSpPr>
        <p:spPr>
          <a:xfrm>
            <a:off x="381000" y="1733738"/>
            <a:ext cx="8229600" cy="3361293"/>
          </a:xfrm>
          <a:prstGeom prst="rect">
            <a:avLst/>
          </a:prstGeom>
          <a:ln w="12700" cap="sq">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lvl1pPr>
              <a:spcBef>
                <a:spcPts val="900"/>
              </a:spcBef>
              <a:defRPr sz="1600">
                <a:solidFill>
                  <a:srgbClr val="605435"/>
                </a:solidFill>
                <a:latin typeface="Calibri"/>
                <a:ea typeface="Calibri"/>
                <a:cs typeface="Calibri"/>
                <a:sym typeface="Calibri"/>
              </a:defRPr>
            </a:lvl1pPr>
          </a:lstStyle>
          <a:p>
            <a:pPr/>
            <a:r>
              <a:t>John Fitzgerald Kennedy was born at 83 Beals Street in Brookline, Massachusetts on Tuesday, May 29, 1917, at 3:00 pm,[7] the second son of Joseph P. Kennedy, Sr., and Rose Fitzgerald; Rose, in turn, was the eldest child of John "Honey Fitz" Fitzgerald, a prominent Boston political figure who was the city's mayor and a three-term member of Congress. Kennedy lived in Brookline for ten years and attended Edward Devotion School, Noble and Greenough Lower School, and the Dexter School, through 4th grade. In 1927, the family moved to 5040 Independence Avenue in Riverdale, Bronx, New York City; two years later, they moved to 294 Pondfield Road in Bronxville, New York, where Kennedy was a member of Scout Troop 2 (and was the first Boy Scout to become President).[8] Kennedy spent summers with his family at their home in Hyannisport, Massachusetts, and Christmas and Easter holidays with his family at their winter home in Palm Beach, Florida. For the 5th through 7th grade, Kennedy attended Riverdale Country School, a private school for boys. For 8th grade in September 1930, the 13-year old Kennedy attended Canterbury School in New Milford, Connecticut. </a:t>
            </a:r>
          </a:p>
        </p:txBody>
      </p:sp>
      <p:grpSp>
        <p:nvGrpSpPr>
          <p:cNvPr id="655" name="Group 16"/>
          <p:cNvGrpSpPr/>
          <p:nvPr/>
        </p:nvGrpSpPr>
        <p:grpSpPr>
          <a:xfrm>
            <a:off x="1828798" y="1200149"/>
            <a:ext cx="7213604" cy="3148979"/>
            <a:chOff x="0" y="0"/>
            <a:chExt cx="7213602" cy="3148978"/>
          </a:xfrm>
        </p:grpSpPr>
        <p:pic>
          <p:nvPicPr>
            <p:cNvPr id="649" name="Picture 6" descr="Picture 6"/>
            <p:cNvPicPr>
              <a:picLocks noChangeAspect="1"/>
            </p:cNvPicPr>
            <p:nvPr/>
          </p:nvPicPr>
          <p:blipFill>
            <a:blip r:embed="rId2">
              <a:extLst/>
            </a:blip>
            <a:stretch>
              <a:fillRect/>
            </a:stretch>
          </p:blipFill>
          <p:spPr>
            <a:xfrm>
              <a:off x="5867400" y="-1"/>
              <a:ext cx="1346202" cy="1615443"/>
            </a:xfrm>
            <a:prstGeom prst="rect">
              <a:avLst/>
            </a:prstGeom>
            <a:ln w="12700" cap="flat">
              <a:noFill/>
              <a:miter lim="400000"/>
            </a:ln>
            <a:effectLst/>
          </p:spPr>
        </p:pic>
        <p:sp>
          <p:nvSpPr>
            <p:cNvPr id="650" name="Straight Connector 8"/>
            <p:cNvSpPr/>
            <p:nvPr/>
          </p:nvSpPr>
          <p:spPr>
            <a:xfrm flipV="1">
              <a:off x="609599" y="380999"/>
              <a:ext cx="5257803" cy="304802"/>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pic>
          <p:nvPicPr>
            <p:cNvPr id="651" name="Picture 9" descr="Picture 9"/>
            <p:cNvPicPr>
              <a:picLocks noChangeAspect="1"/>
            </p:cNvPicPr>
            <p:nvPr/>
          </p:nvPicPr>
          <p:blipFill>
            <a:blip r:embed="rId3">
              <a:extLst/>
            </a:blip>
            <a:srcRect l="36328" t="0" r="0" b="0"/>
            <a:stretch>
              <a:fillRect/>
            </a:stretch>
          </p:blipFill>
          <p:spPr>
            <a:xfrm>
              <a:off x="5867400" y="1676400"/>
              <a:ext cx="1333502" cy="1472578"/>
            </a:xfrm>
            <a:prstGeom prst="rect">
              <a:avLst/>
            </a:prstGeom>
            <a:ln w="12700" cap="flat">
              <a:noFill/>
              <a:miter lim="400000"/>
            </a:ln>
            <a:effectLst/>
          </p:spPr>
        </p:pic>
        <p:sp>
          <p:nvSpPr>
            <p:cNvPr id="652" name="Straight Connector 22"/>
            <p:cNvSpPr/>
            <p:nvPr/>
          </p:nvSpPr>
          <p:spPr>
            <a:xfrm>
              <a:off x="2743200" y="1066800"/>
              <a:ext cx="3124202" cy="1345890"/>
            </a:xfrm>
            <a:prstGeom prst="line">
              <a:avLst/>
            </a:prstGeom>
            <a:noFill/>
            <a:ln w="381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653" name="Straight Connector 23"/>
            <p:cNvSpPr/>
            <p:nvPr/>
          </p:nvSpPr>
          <p:spPr>
            <a:xfrm flipV="1">
              <a:off x="-2" y="380999"/>
              <a:ext cx="5791204" cy="1981203"/>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654" name="Straight Connector 27"/>
            <p:cNvSpPr/>
            <p:nvPr/>
          </p:nvSpPr>
          <p:spPr>
            <a:xfrm flipV="1">
              <a:off x="2819400" y="380999"/>
              <a:ext cx="3048002" cy="2667003"/>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sp>
        <p:nvSpPr>
          <p:cNvPr id="656" name="TextBox 11"/>
          <p:cNvSpPr txBox="1"/>
          <p:nvPr/>
        </p:nvSpPr>
        <p:spPr>
          <a:xfrm>
            <a:off x="7672958" y="4866369"/>
            <a:ext cx="1307687"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5"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Rectangle 2"/>
          <p:cNvSpPr txBox="1"/>
          <p:nvPr>
            <p:ph type="title"/>
          </p:nvPr>
        </p:nvSpPr>
        <p:spPr>
          <a:prstGeom prst="rect">
            <a:avLst/>
          </a:prstGeom>
        </p:spPr>
        <p:txBody>
          <a:bodyPr/>
          <a:lstStyle/>
          <a:p>
            <a:pPr/>
            <a:r>
              <a:t>Rough Accuracy of Information Extraction</a:t>
            </a:r>
          </a:p>
        </p:txBody>
      </p:sp>
      <p:sp>
        <p:nvSpPr>
          <p:cNvPr id="659" name="Rectangle 3"/>
          <p:cNvSpPr txBox="1"/>
          <p:nvPr>
            <p:ph type="body" sz="quarter" idx="1"/>
          </p:nvPr>
        </p:nvSpPr>
        <p:spPr>
          <a:xfrm>
            <a:off x="304800" y="3562350"/>
            <a:ext cx="8534400" cy="971550"/>
          </a:xfrm>
          <a:prstGeom prst="rect">
            <a:avLst/>
          </a:prstGeom>
        </p:spPr>
        <p:txBody>
          <a:bodyPr/>
          <a:lstStyle/>
          <a:p>
            <a:pPr marL="253745" indent="-253745" defTabSz="676655">
              <a:spcBef>
                <a:spcPts val="400"/>
              </a:spcBef>
              <a:defRPr sz="1700"/>
            </a:pPr>
            <a:r>
              <a:t>Errors cascade (error in entity tag </a:t>
            </a:r>
            <a:r>
              <a:rPr>
                <a:latin typeface="Wingdings"/>
                <a:ea typeface="Wingdings"/>
                <a:cs typeface="Wingdings"/>
                <a:sym typeface="Wingdings"/>
              </a:rPr>
              <a:t> </a:t>
            </a:r>
            <a:r>
              <a:t>error in relation extraction)</a:t>
            </a:r>
          </a:p>
          <a:p>
            <a:pPr marL="253745" indent="-253745" defTabSz="676655">
              <a:spcBef>
                <a:spcPts val="400"/>
              </a:spcBef>
              <a:defRPr sz="1700"/>
            </a:pPr>
            <a:r>
              <a:t>These are very rough, actually optimistic, numbers</a:t>
            </a:r>
          </a:p>
          <a:p>
            <a:pPr lvl="1" marL="507491" indent="-169163" defTabSz="676655">
              <a:spcBef>
                <a:spcPts val="300"/>
              </a:spcBef>
              <a:buClr>
                <a:srgbClr val="000000"/>
              </a:buClr>
              <a:defRPr sz="1400"/>
            </a:pPr>
            <a:r>
              <a:t>Hold for well-established tasks, but lower for many specific/novel IE tasks</a:t>
            </a:r>
          </a:p>
        </p:txBody>
      </p:sp>
      <p:graphicFrame>
        <p:nvGraphicFramePr>
          <p:cNvPr id="660" name="Table 3"/>
          <p:cNvGraphicFramePr/>
          <p:nvPr/>
        </p:nvGraphicFramePr>
        <p:xfrm>
          <a:off x="1447800" y="1504950"/>
          <a:ext cx="6096000" cy="18542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048000"/>
                <a:gridCol w="3048000"/>
              </a:tblGrid>
              <a:tr h="370840">
                <a:tc>
                  <a:txBody>
                    <a:bodyPr/>
                    <a:lstStyle/>
                    <a:p>
                      <a:pPr defTabSz="457200">
                        <a:defRPr b="0" sz="1800">
                          <a:solidFill>
                            <a:srgbClr val="000000"/>
                          </a:solidFill>
                        </a:defRPr>
                      </a:pPr>
                      <a:r>
                        <a:rPr b="1">
                          <a:solidFill>
                            <a:srgbClr val="FFFFFF"/>
                          </a:solidFill>
                          <a:sym typeface="Helvetica"/>
                        </a:rPr>
                        <a:t>Information type</a:t>
                      </a:r>
                    </a:p>
                  </a:txBody>
                  <a:tcPr marL="45720" marR="45720" marT="45720" marB="45720" anchor="t" anchorCtr="0" horzOverflow="overflow"/>
                </a:tc>
                <a:tc>
                  <a:txBody>
                    <a:bodyPr/>
                    <a:lstStyle/>
                    <a:p>
                      <a:pPr defTabSz="457200">
                        <a:defRPr b="0" sz="1800">
                          <a:solidFill>
                            <a:srgbClr val="000000"/>
                          </a:solidFill>
                        </a:defRPr>
                      </a:pPr>
                      <a:r>
                        <a:rPr b="1">
                          <a:solidFill>
                            <a:srgbClr val="FFFFFF"/>
                          </a:solidFill>
                          <a:sym typeface="Helvetica"/>
                        </a:rPr>
                        <a:t>Accuracy</a:t>
                      </a:r>
                    </a:p>
                  </a:txBody>
                  <a:tcPr marL="45720" marR="45720" marT="45720" marB="45720" anchor="t" anchorCtr="0" horzOverflow="overflow"/>
                </a:tc>
              </a:tr>
              <a:tr h="370840">
                <a:tc>
                  <a:txBody>
                    <a:bodyPr/>
                    <a:lstStyle/>
                    <a:p>
                      <a:pPr defTabSz="457200">
                        <a:defRPr sz="1800"/>
                      </a:pPr>
                      <a:r>
                        <a:rPr>
                          <a:sym typeface="Helvetica"/>
                        </a:rPr>
                        <a:t>Entities</a:t>
                      </a:r>
                    </a:p>
                  </a:txBody>
                  <a:tcPr marL="45720" marR="45720" marT="45720" marB="45720" anchor="t" anchorCtr="0" horzOverflow="overflow"/>
                </a:tc>
                <a:tc>
                  <a:txBody>
                    <a:bodyPr/>
                    <a:lstStyle/>
                    <a:p>
                      <a:pPr defTabSz="457200">
                        <a:defRPr sz="1800"/>
                      </a:pPr>
                      <a:r>
                        <a:rPr>
                          <a:sym typeface="Helvetica"/>
                        </a:rPr>
                        <a:t>90-98%</a:t>
                      </a:r>
                    </a:p>
                  </a:txBody>
                  <a:tcPr marL="45720" marR="45720" marT="45720" marB="45720" anchor="t" anchorCtr="0" horzOverflow="overflow"/>
                </a:tc>
              </a:tr>
              <a:tr h="370840">
                <a:tc>
                  <a:txBody>
                    <a:bodyPr/>
                    <a:lstStyle/>
                    <a:p>
                      <a:pPr defTabSz="457200">
                        <a:defRPr sz="1800"/>
                      </a:pPr>
                      <a:r>
                        <a:rPr>
                          <a:sym typeface="Helvetica"/>
                        </a:rPr>
                        <a:t>Attributes</a:t>
                      </a:r>
                    </a:p>
                  </a:txBody>
                  <a:tcPr marL="45720" marR="45720" marT="45720" marB="45720" anchor="t" anchorCtr="0" horzOverflow="overflow"/>
                </a:tc>
                <a:tc>
                  <a:txBody>
                    <a:bodyPr/>
                    <a:lstStyle/>
                    <a:p>
                      <a:pPr defTabSz="457200">
                        <a:defRPr sz="1800"/>
                      </a:pPr>
                      <a:r>
                        <a:rPr>
                          <a:sym typeface="Helvetica"/>
                        </a:rPr>
                        <a:t>80%</a:t>
                      </a:r>
                    </a:p>
                  </a:txBody>
                  <a:tcPr marL="45720" marR="45720" marT="45720" marB="45720" anchor="t" anchorCtr="0" horzOverflow="overflow"/>
                </a:tc>
              </a:tr>
              <a:tr h="370840">
                <a:tc>
                  <a:txBody>
                    <a:bodyPr/>
                    <a:lstStyle/>
                    <a:p>
                      <a:pPr defTabSz="457200">
                        <a:defRPr sz="1800"/>
                      </a:pPr>
                      <a:r>
                        <a:rPr>
                          <a:sym typeface="Helvetica"/>
                        </a:rPr>
                        <a:t>Relations</a:t>
                      </a:r>
                    </a:p>
                  </a:txBody>
                  <a:tcPr marL="45720" marR="45720" marT="45720" marB="45720" anchor="t" anchorCtr="0" horzOverflow="overflow"/>
                </a:tc>
                <a:tc>
                  <a:txBody>
                    <a:bodyPr/>
                    <a:lstStyle/>
                    <a:p>
                      <a:pPr defTabSz="457200">
                        <a:defRPr sz="1800"/>
                      </a:pPr>
                      <a:r>
                        <a:rPr>
                          <a:sym typeface="Helvetica"/>
                        </a:rPr>
                        <a:t>60-70%</a:t>
                      </a:r>
                    </a:p>
                  </a:txBody>
                  <a:tcPr marL="45720" marR="45720" marT="45720" marB="45720" anchor="t" anchorCtr="0" horzOverflow="overflow"/>
                </a:tc>
              </a:tr>
              <a:tr h="370840">
                <a:tc>
                  <a:txBody>
                    <a:bodyPr/>
                    <a:lstStyle/>
                    <a:p>
                      <a:pPr defTabSz="457200">
                        <a:defRPr sz="1800"/>
                      </a:pPr>
                      <a:r>
                        <a:rPr>
                          <a:sym typeface="Helvetica"/>
                        </a:rPr>
                        <a:t>Events</a:t>
                      </a:r>
                    </a:p>
                  </a:txBody>
                  <a:tcPr marL="45720" marR="45720" marT="45720" marB="45720" anchor="t" anchorCtr="0" horzOverflow="overflow"/>
                </a:tc>
                <a:tc>
                  <a:txBody>
                    <a:bodyPr/>
                    <a:lstStyle/>
                    <a:p>
                      <a:pPr defTabSz="457200">
                        <a:defRPr sz="1800"/>
                      </a:pPr>
                      <a:r>
                        <a:rPr>
                          <a:sym typeface="Helvetica"/>
                        </a:rPr>
                        <a:t>50-60%</a:t>
                      </a:r>
                    </a:p>
                  </a:txBody>
                  <a:tcPr marL="45720" marR="45720" marT="45720" marB="45720" anchor="t" anchorCtr="0" horzOverflow="overflow"/>
                </a:tc>
              </a:tr>
            </a:tbl>
          </a:graphicData>
        </a:graphic>
      </p:graphicFrame>
      <p:sp>
        <p:nvSpPr>
          <p:cNvPr id="661" name="TextBox 4"/>
          <p:cNvSpPr txBox="1"/>
          <p:nvPr/>
        </p:nvSpPr>
        <p:spPr>
          <a:xfrm>
            <a:off x="7672958" y="4866369"/>
            <a:ext cx="1307687" cy="256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Title 1"/>
          <p:cNvSpPr txBox="1"/>
          <p:nvPr>
            <p:ph type="title"/>
          </p:nvPr>
        </p:nvSpPr>
        <p:spPr>
          <a:prstGeom prst="rect">
            <a:avLst/>
          </a:prstGeom>
        </p:spPr>
        <p:txBody>
          <a:bodyPr/>
          <a:lstStyle/>
          <a:p>
            <a:pPr/>
            <a:r>
              <a:t>What we will cover in this class (briefly)</a:t>
            </a:r>
          </a:p>
        </p:txBody>
      </p:sp>
      <p:sp>
        <p:nvSpPr>
          <p:cNvPr id="664" name="Content Placeholder 2"/>
          <p:cNvSpPr txBox="1"/>
          <p:nvPr>
            <p:ph type="body" idx="1"/>
          </p:nvPr>
        </p:nvSpPr>
        <p:spPr>
          <a:prstGeom prst="rect">
            <a:avLst/>
          </a:prstGeom>
        </p:spPr>
        <p:txBody>
          <a:bodyPr/>
          <a:lstStyle/>
          <a:p>
            <a:pPr/>
            <a:r>
              <a:t>PART I: basic information extraction (through Named Entity Recognition)</a:t>
            </a:r>
          </a:p>
          <a:p>
            <a:pPr lvl="1" marL="685800" indent="-228600">
              <a:spcBef>
                <a:spcPts val="400"/>
              </a:spcBef>
              <a:buClr>
                <a:srgbClr val="000000"/>
              </a:buClr>
              <a:defRPr sz="1800"/>
            </a:pPr>
            <a:r>
              <a:t>History of IE, Related Fields</a:t>
            </a:r>
          </a:p>
          <a:p>
            <a:pPr lvl="1" marL="685800" indent="-228600">
              <a:spcBef>
                <a:spcPts val="400"/>
              </a:spcBef>
              <a:buClr>
                <a:srgbClr val="000000"/>
              </a:buClr>
              <a:defRPr sz="1800"/>
            </a:pPr>
            <a:r>
              <a:t>Source Selection</a:t>
            </a:r>
          </a:p>
          <a:p>
            <a:pPr lvl="1" marL="685800" indent="-228600">
              <a:spcBef>
                <a:spcPts val="400"/>
              </a:spcBef>
              <a:buClr>
                <a:srgbClr val="000000"/>
              </a:buClr>
              <a:defRPr sz="1800"/>
            </a:pPr>
            <a:r>
              <a:t>Tokenization and Normalization</a:t>
            </a:r>
            <a:endParaRPr sz="2000"/>
          </a:p>
          <a:p>
            <a:pPr lvl="1" marL="685800" indent="-228600">
              <a:spcBef>
                <a:spcPts val="400"/>
              </a:spcBef>
              <a:buClr>
                <a:srgbClr val="000000"/>
              </a:buClr>
              <a:defRPr sz="1800"/>
            </a:pPr>
            <a:r>
              <a:t>Named Entity Recognition (NER)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4">
                                            <p:txEl>
                                              <p:pRg st="1" end="1"/>
                                            </p:txEl>
                                          </p:spTgt>
                                        </p:tgtEl>
                                        <p:attrNameLst>
                                          <p:attrName>style.visibility</p:attrName>
                                        </p:attrNameLst>
                                      </p:cBhvr>
                                      <p:to>
                                        <p:strVal val="visible"/>
                                      </p:to>
                                    </p:set>
                                    <p:animEffect filter="fade" transition="in">
                                      <p:cBhvr>
                                        <p:cTn id="7" dur="500"/>
                                        <p:tgtEl>
                                          <p:spTgt spid="6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64">
                                            <p:txEl>
                                              <p:pRg st="2" end="2"/>
                                            </p:txEl>
                                          </p:spTgt>
                                        </p:tgtEl>
                                        <p:attrNameLst>
                                          <p:attrName>style.visibility</p:attrName>
                                        </p:attrNameLst>
                                      </p:cBhvr>
                                      <p:to>
                                        <p:strVal val="visible"/>
                                      </p:to>
                                    </p:set>
                                    <p:animEffect filter="fade" transition="in">
                                      <p:cBhvr>
                                        <p:cTn id="12" dur="500"/>
                                        <p:tgtEl>
                                          <p:spTgt spid="6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64">
                                            <p:txEl>
                                              <p:pRg st="3" end="3"/>
                                            </p:txEl>
                                          </p:spTgt>
                                        </p:tgtEl>
                                        <p:attrNameLst>
                                          <p:attrName>style.visibility</p:attrName>
                                        </p:attrNameLst>
                                      </p:cBhvr>
                                      <p:to>
                                        <p:strVal val="visible"/>
                                      </p:to>
                                    </p:set>
                                    <p:animEffect filter="fade" transition="in">
                                      <p:cBhvr>
                                        <p:cTn id="17" dur="500"/>
                                        <p:tgtEl>
                                          <p:spTgt spid="66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664">
                                            <p:txEl>
                                              <p:pRg st="4" end="4"/>
                                            </p:txEl>
                                          </p:spTgt>
                                        </p:tgtEl>
                                        <p:attrNameLst>
                                          <p:attrName>style.visibility</p:attrName>
                                        </p:attrNameLst>
                                      </p:cBhvr>
                                      <p:to>
                                        <p:strVal val="visible"/>
                                      </p:to>
                                    </p:set>
                                    <p:animEffect filter="fade" transition="in">
                                      <p:cBhvr>
                                        <p:cTn id="22" dur="500"/>
                                        <p:tgtEl>
                                          <p:spTgt spid="66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4"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Title 1"/>
          <p:cNvSpPr txBox="1"/>
          <p:nvPr>
            <p:ph type="title"/>
          </p:nvPr>
        </p:nvSpPr>
        <p:spPr>
          <a:prstGeom prst="rect">
            <a:avLst/>
          </a:prstGeom>
        </p:spPr>
        <p:txBody>
          <a:bodyPr/>
          <a:lstStyle/>
          <a:p>
            <a:pPr/>
            <a:r>
              <a:t>What we will cover in this class (briefly)</a:t>
            </a:r>
          </a:p>
        </p:txBody>
      </p:sp>
      <p:sp>
        <p:nvSpPr>
          <p:cNvPr id="667" name="Content Placeholder 2"/>
          <p:cNvSpPr txBox="1"/>
          <p:nvPr>
            <p:ph type="body" idx="1"/>
          </p:nvPr>
        </p:nvSpPr>
        <p:spPr>
          <a:prstGeom prst="rect">
            <a:avLst/>
          </a:prstGeom>
        </p:spPr>
        <p:txBody>
          <a:bodyPr/>
          <a:lstStyle/>
          <a:p>
            <a:pPr/>
            <a:r>
              <a:t>PART II: machine learning in depth (mostly tagging models used for named entities)</a:t>
            </a:r>
          </a:p>
          <a:p>
            <a:pPr lvl="1" marL="685800" indent="-228600">
              <a:spcBef>
                <a:spcPts val="400"/>
              </a:spcBef>
              <a:buClr>
                <a:srgbClr val="000000"/>
              </a:buClr>
              <a:defRPr sz="1800"/>
            </a:pPr>
            <a:r>
              <a:t>Decision Trees and Overfitting</a:t>
            </a:r>
            <a:endParaRPr sz="2000"/>
          </a:p>
          <a:p>
            <a:pPr lvl="1" marL="685800" indent="-228600">
              <a:spcBef>
                <a:spcPts val="400"/>
              </a:spcBef>
              <a:buClr>
                <a:srgbClr val="000000"/>
              </a:buClr>
              <a:defRPr sz="1800"/>
            </a:pPr>
            <a:r>
              <a:t>Linear Models</a:t>
            </a:r>
            <a:endParaRPr sz="2000"/>
          </a:p>
          <a:p>
            <a:pPr lvl="1" marL="685800" indent="-228600">
              <a:spcBef>
                <a:spcPts val="400"/>
              </a:spcBef>
              <a:buClr>
                <a:srgbClr val="000000"/>
              </a:buClr>
              <a:defRPr sz="1800"/>
            </a:pPr>
            <a:r>
              <a:t>Feature Engineering</a:t>
            </a:r>
            <a:endParaRPr sz="2000"/>
          </a:p>
          <a:p>
            <a:pPr lvl="1" marL="685800" indent="-228600">
              <a:spcBef>
                <a:spcPts val="400"/>
              </a:spcBef>
              <a:buClr>
                <a:srgbClr val="000000"/>
              </a:buClr>
              <a:defRPr sz="1800"/>
            </a:pPr>
            <a:r>
              <a:t>Word Embeddings</a:t>
            </a:r>
          </a:p>
          <a:p>
            <a:pPr lvl="1" marL="685800" indent="-228600">
              <a:spcBef>
                <a:spcPts val="400"/>
              </a:spcBef>
              <a:buClr>
                <a:srgbClr val="000000"/>
              </a:buClr>
              <a:defRPr sz="1800"/>
            </a:pPr>
            <a:r>
              <a:t>Deep Learning (Non-Linear Models)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7">
                                            <p:txEl>
                                              <p:pRg st="1" end="1"/>
                                            </p:txEl>
                                          </p:spTgt>
                                        </p:tgtEl>
                                        <p:attrNameLst>
                                          <p:attrName>style.visibility</p:attrName>
                                        </p:attrNameLst>
                                      </p:cBhvr>
                                      <p:to>
                                        <p:strVal val="visible"/>
                                      </p:to>
                                    </p:set>
                                    <p:animEffect filter="fade" transition="in">
                                      <p:cBhvr>
                                        <p:cTn id="7" dur="500"/>
                                        <p:tgtEl>
                                          <p:spTgt spid="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67">
                                            <p:txEl>
                                              <p:pRg st="2" end="2"/>
                                            </p:txEl>
                                          </p:spTgt>
                                        </p:tgtEl>
                                        <p:attrNameLst>
                                          <p:attrName>style.visibility</p:attrName>
                                        </p:attrNameLst>
                                      </p:cBhvr>
                                      <p:to>
                                        <p:strVal val="visible"/>
                                      </p:to>
                                    </p:set>
                                    <p:animEffect filter="fade" transition="in">
                                      <p:cBhvr>
                                        <p:cTn id="12" dur="500"/>
                                        <p:tgtEl>
                                          <p:spTgt spid="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67">
                                            <p:txEl>
                                              <p:pRg st="3" end="3"/>
                                            </p:txEl>
                                          </p:spTgt>
                                        </p:tgtEl>
                                        <p:attrNameLst>
                                          <p:attrName>style.visibility</p:attrName>
                                        </p:attrNameLst>
                                      </p:cBhvr>
                                      <p:to>
                                        <p:strVal val="visible"/>
                                      </p:to>
                                    </p:set>
                                    <p:animEffect filter="fade" transition="in">
                                      <p:cBhvr>
                                        <p:cTn id="17" dur="500"/>
                                        <p:tgtEl>
                                          <p:spTgt spid="6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667">
                                            <p:txEl>
                                              <p:pRg st="4" end="4"/>
                                            </p:txEl>
                                          </p:spTgt>
                                        </p:tgtEl>
                                        <p:attrNameLst>
                                          <p:attrName>style.visibility</p:attrName>
                                        </p:attrNameLst>
                                      </p:cBhvr>
                                      <p:to>
                                        <p:strVal val="visible"/>
                                      </p:to>
                                    </p:set>
                                    <p:animEffect filter="fade" transition="in">
                                      <p:cBhvr>
                                        <p:cTn id="22" dur="500"/>
                                        <p:tgtEl>
                                          <p:spTgt spid="6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667">
                                            <p:txEl>
                                              <p:pRg st="5" end="5"/>
                                            </p:txEl>
                                          </p:spTgt>
                                        </p:tgtEl>
                                        <p:attrNameLst>
                                          <p:attrName>style.visibility</p:attrName>
                                        </p:attrNameLst>
                                      </p:cBhvr>
                                      <p:to>
                                        <p:strVal val="visible"/>
                                      </p:to>
                                    </p:set>
                                    <p:animEffect filter="fade" transition="in">
                                      <p:cBhvr>
                                        <p:cTn id="27" dur="500"/>
                                        <p:tgtEl>
                                          <p:spTgt spid="66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7"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Title 1"/>
          <p:cNvSpPr txBox="1"/>
          <p:nvPr>
            <p:ph type="title"/>
          </p:nvPr>
        </p:nvSpPr>
        <p:spPr>
          <a:prstGeom prst="rect">
            <a:avLst/>
          </a:prstGeom>
        </p:spPr>
        <p:txBody>
          <a:bodyPr/>
          <a:lstStyle/>
          <a:p>
            <a:pPr/>
            <a:r>
              <a:t>What we will cover in this class (briefly)</a:t>
            </a:r>
          </a:p>
        </p:txBody>
      </p:sp>
      <p:sp>
        <p:nvSpPr>
          <p:cNvPr id="670" name="Content Placeholder 2"/>
          <p:cNvSpPr txBox="1"/>
          <p:nvPr>
            <p:ph type="body" idx="1"/>
          </p:nvPr>
        </p:nvSpPr>
        <p:spPr>
          <a:prstGeom prst="rect">
            <a:avLst/>
          </a:prstGeom>
        </p:spPr>
        <p:txBody>
          <a:bodyPr/>
          <a:lstStyle/>
          <a:p>
            <a:pPr/>
            <a:r>
              <a:t>PART III: advanced information extraction</a:t>
            </a:r>
          </a:p>
          <a:p>
            <a:pPr lvl="1" marL="685800" indent="-228600">
              <a:spcBef>
                <a:spcPts val="400"/>
              </a:spcBef>
              <a:buClr>
                <a:srgbClr val="000000"/>
              </a:buClr>
              <a:defRPr sz="1800"/>
            </a:pPr>
            <a:r>
              <a:t>Instance Extraction</a:t>
            </a:r>
            <a:endParaRPr sz="2000"/>
          </a:p>
          <a:p>
            <a:pPr lvl="1" marL="685800" indent="-228600">
              <a:spcBef>
                <a:spcPts val="400"/>
              </a:spcBef>
              <a:buClr>
                <a:srgbClr val="000000"/>
              </a:buClr>
              <a:defRPr sz="1800"/>
            </a:pPr>
            <a:r>
              <a:t>Fact/Event Extraction</a:t>
            </a:r>
            <a:endParaRPr sz="2000"/>
          </a:p>
          <a:p>
            <a:pPr lvl="1" marL="685800" indent="-228600">
              <a:spcBef>
                <a:spcPts val="400"/>
              </a:spcBef>
              <a:buClr>
                <a:srgbClr val="000000"/>
              </a:buClr>
              <a:defRPr sz="1800"/>
            </a:pPr>
            <a:r>
              <a:t>Ontological IE/Open IE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70">
                                            <p:txEl>
                                              <p:pRg st="1" end="1"/>
                                            </p:txEl>
                                          </p:spTgt>
                                        </p:tgtEl>
                                        <p:attrNameLst>
                                          <p:attrName>style.visibility</p:attrName>
                                        </p:attrNameLst>
                                      </p:cBhvr>
                                      <p:to>
                                        <p:strVal val="visible"/>
                                      </p:to>
                                    </p:set>
                                    <p:animEffect filter="fade" transition="in">
                                      <p:cBhvr>
                                        <p:cTn id="7" dur="500"/>
                                        <p:tgtEl>
                                          <p:spTgt spid="6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70">
                                            <p:txEl>
                                              <p:pRg st="2" end="2"/>
                                            </p:txEl>
                                          </p:spTgt>
                                        </p:tgtEl>
                                        <p:attrNameLst>
                                          <p:attrName>style.visibility</p:attrName>
                                        </p:attrNameLst>
                                      </p:cBhvr>
                                      <p:to>
                                        <p:strVal val="visible"/>
                                      </p:to>
                                    </p:set>
                                    <p:animEffect filter="fade" transition="in">
                                      <p:cBhvr>
                                        <p:cTn id="12" dur="500"/>
                                        <p:tgtEl>
                                          <p:spTgt spid="6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70">
                                            <p:txEl>
                                              <p:pRg st="3" end="3"/>
                                            </p:txEl>
                                          </p:spTgt>
                                        </p:tgtEl>
                                        <p:attrNameLst>
                                          <p:attrName>style.visibility</p:attrName>
                                        </p:attrNameLst>
                                      </p:cBhvr>
                                      <p:to>
                                        <p:strVal val="visible"/>
                                      </p:to>
                                    </p:set>
                                    <p:animEffect filter="fade" transition="in">
                                      <p:cBhvr>
                                        <p:cTn id="17" dur="500"/>
                                        <p:tgtEl>
                                          <p:spTgt spid="67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0"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Title 1"/>
          <p:cNvSpPr txBox="1"/>
          <p:nvPr>
            <p:ph type="title"/>
          </p:nvPr>
        </p:nvSpPr>
        <p:spPr>
          <a:prstGeom prst="rect">
            <a:avLst/>
          </a:prstGeom>
        </p:spPr>
        <p:txBody>
          <a:bodyPr/>
          <a:lstStyle/>
          <a:p>
            <a:pPr/>
            <a:r>
              <a:t>Last words</a:t>
            </a:r>
          </a:p>
        </p:txBody>
      </p:sp>
      <p:sp>
        <p:nvSpPr>
          <p:cNvPr id="673" name="Content Placeholder 2"/>
          <p:cNvSpPr txBox="1"/>
          <p:nvPr>
            <p:ph type="body" idx="1"/>
          </p:nvPr>
        </p:nvSpPr>
        <p:spPr>
          <a:prstGeom prst="rect">
            <a:avLst/>
          </a:prstGeom>
        </p:spPr>
        <p:txBody>
          <a:bodyPr/>
          <a:lstStyle/>
          <a:p>
            <a:pPr/>
            <a:r>
              <a:t>The seminar tomorrow is cancelled</a:t>
            </a:r>
          </a:p>
          <a:p>
            <a:pPr/>
            <a:r>
              <a:t>The topics will be presented in early November</a:t>
            </a:r>
          </a:p>
          <a:p>
            <a:pPr/>
            <a:r>
              <a:t>Also, don't forget the reading for next week! </a:t>
            </a:r>
          </a:p>
          <a:p>
            <a:pPr>
              <a:defRPr b="1"/>
            </a:pPr>
            <a:r>
              <a:t>Sarawagi: Information Extraction</a:t>
            </a:r>
            <a:r>
              <a:rPr b="0"/>
              <a:t> (available from web page) 	Read the introduction!</a:t>
            </a:r>
            <a:endParaRPr b="0"/>
          </a:p>
          <a:p>
            <a:pPr/>
            <a:r>
              <a:t>These slides will be uploaded as well</a:t>
            </a:r>
          </a:p>
          <a:p>
            <a:pPr lvl="1" marL="685800" indent="-228600">
              <a:spcBef>
                <a:spcPts val="400"/>
              </a:spcBef>
              <a:buClr>
                <a:srgbClr val="000000"/>
              </a:buClr>
              <a:defRPr sz="2000"/>
            </a:pPr>
            <a:r>
              <a:t>The video of this lecture from WS 2020-2021 is available, note that the "Administravia" is different</a:t>
            </a:r>
          </a:p>
        </p:txBody>
      </p:sp>
      <p:sp>
        <p:nvSpPr>
          <p:cNvPr id="674" name="Slide Number Placeholder 3"/>
          <p:cNvSpPr txBox="1"/>
          <p:nvPr>
            <p:ph type="sldNum" sz="quarter" idx="4294967295"/>
          </p:nvPr>
        </p:nvSpPr>
        <p:spPr>
          <a:xfrm>
            <a:off x="304800" y="4705350"/>
            <a:ext cx="284369" cy="28079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Title 1"/>
          <p:cNvSpPr txBox="1"/>
          <p:nvPr>
            <p:ph type="title"/>
          </p:nvPr>
        </p:nvSpPr>
        <p:spPr>
          <a:prstGeom prst="rect">
            <a:avLst/>
          </a:prstGeom>
        </p:spPr>
        <p:txBody>
          <a:bodyPr/>
          <a:lstStyle/>
          <a:p>
            <a:pPr/>
          </a:p>
        </p:txBody>
      </p:sp>
      <p:sp>
        <p:nvSpPr>
          <p:cNvPr id="677" name="Content Placeholder 2"/>
          <p:cNvSpPr txBox="1"/>
          <p:nvPr>
            <p:ph type="body" idx="1"/>
          </p:nvPr>
        </p:nvSpPr>
        <p:spPr>
          <a:prstGeom prst="rect">
            <a:avLst/>
          </a:prstGeom>
        </p:spPr>
        <p:txBody>
          <a:bodyPr/>
          <a:lstStyle/>
          <a:p>
            <a:pPr/>
            <a:r>
              <a:t>Thank you for your attention!</a:t>
            </a:r>
          </a:p>
        </p:txBody>
      </p:sp>
      <p:sp>
        <p:nvSpPr>
          <p:cNvPr id="678" name="Slide Number Placeholder 3"/>
          <p:cNvSpPr txBox="1"/>
          <p:nvPr>
            <p:ph type="sldNum" sz="quarter" idx="4294967295"/>
          </p:nvPr>
        </p:nvSpPr>
        <p:spPr>
          <a:xfrm>
            <a:off x="304800" y="4705350"/>
            <a:ext cx="284369" cy="28079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itle 1"/>
          <p:cNvSpPr txBox="1"/>
          <p:nvPr>
            <p:ph type="title"/>
          </p:nvPr>
        </p:nvSpPr>
        <p:spPr>
          <a:prstGeom prst="rect">
            <a:avLst/>
          </a:prstGeom>
        </p:spPr>
        <p:txBody>
          <a:bodyPr/>
          <a:lstStyle/>
          <a:p>
            <a:pPr/>
            <a:r>
              <a:t>Information Extraction – Administravia - IV</a:t>
            </a:r>
          </a:p>
        </p:txBody>
      </p:sp>
      <p:sp>
        <p:nvSpPr>
          <p:cNvPr id="321" name="Content Placeholder 2"/>
          <p:cNvSpPr txBox="1"/>
          <p:nvPr>
            <p:ph type="body" idx="1"/>
          </p:nvPr>
        </p:nvSpPr>
        <p:spPr>
          <a:xfrm>
            <a:off x="304799" y="1314452"/>
            <a:ext cx="8643468" cy="3738334"/>
          </a:xfrm>
          <a:prstGeom prst="rect">
            <a:avLst/>
          </a:prstGeom>
        </p:spPr>
        <p:txBody>
          <a:bodyPr/>
          <a:lstStyle/>
          <a:p>
            <a:pPr>
              <a:spcBef>
                <a:spcPts val="400"/>
              </a:spcBef>
              <a:defRPr sz="1800"/>
            </a:pPr>
            <a:r>
              <a:t>Syllabus: see WS last year</a:t>
            </a:r>
          </a:p>
          <a:p>
            <a:pPr lvl="1" marL="685800" indent="-228600">
              <a:spcBef>
                <a:spcPts val="300"/>
              </a:spcBef>
              <a:buClr>
                <a:srgbClr val="000000"/>
              </a:buClr>
              <a:defRPr sz="1600"/>
            </a:pPr>
            <a:r>
              <a:t>Brief idea at end of this slide deck</a:t>
            </a:r>
            <a:endParaRPr sz="2000"/>
          </a:p>
          <a:p>
            <a:pPr>
              <a:spcBef>
                <a:spcPts val="400"/>
              </a:spcBef>
              <a:defRPr sz="1800"/>
            </a:pPr>
            <a:r>
              <a:t>List of Referatsthemen for the Seminar</a:t>
            </a:r>
          </a:p>
          <a:p>
            <a:pPr lvl="1" marL="685800" indent="-228600">
              <a:spcBef>
                <a:spcPts val="300"/>
              </a:spcBef>
              <a:buClr>
                <a:srgbClr val="000000"/>
              </a:buClr>
              <a:defRPr sz="1600"/>
            </a:pPr>
            <a:r>
              <a:t>I will announce when the presentation of topics will take place soon, this will be in early November</a:t>
            </a:r>
          </a:p>
          <a:p>
            <a:pPr>
              <a:spcBef>
                <a:spcPts val="400"/>
              </a:spcBef>
              <a:defRPr sz="1800"/>
            </a:pPr>
            <a:r>
              <a:t>Literature: </a:t>
            </a:r>
          </a:p>
          <a:p>
            <a:pPr lvl="1" marL="685800" indent="-342900">
              <a:spcBef>
                <a:spcPts val="300"/>
              </a:spcBef>
              <a:defRPr sz="1600"/>
            </a:pPr>
            <a:r>
              <a:t>Required: </a:t>
            </a:r>
            <a:r>
              <a:rPr b="1"/>
              <a:t>Sunita Sarawagi. Information Extraction. </a:t>
            </a:r>
            <a:r>
              <a:t>Foundations and Trends in Databases, 1(3):261–377, 2008. (good survey paper, somewhat brief)</a:t>
            </a:r>
          </a:p>
          <a:p>
            <a:pPr lvl="2" marL="1028700" indent="-228600">
              <a:spcBef>
                <a:spcPts val="300"/>
              </a:spcBef>
              <a:defRPr b="1" sz="1600"/>
            </a:pPr>
            <a:r>
              <a:t>Please read the introduction for next week (it is available on the web page!)</a:t>
            </a:r>
            <a:endParaRPr sz="2000"/>
          </a:p>
          <a:p>
            <a:pPr lvl="1" marL="685800" indent="-228600">
              <a:spcBef>
                <a:spcPts val="300"/>
              </a:spcBef>
              <a:buClr>
                <a:srgbClr val="000000"/>
              </a:buClr>
              <a:defRPr sz="1600"/>
            </a:pPr>
            <a:r>
              <a:t>Optional: Christopher D. Manning, Prabhakar Raghavan and Hinrich Schuetze, </a:t>
            </a:r>
            <a:r>
              <a:rPr i="1"/>
              <a:t>Introduction to Information Retrieval</a:t>
            </a:r>
            <a:r>
              <a:t>, Cambridge University Press. 2008. (good information retrieval textbook,  preview copies available from the book website: http://nlp.stanford.edu/IR-book/)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le 1"/>
          <p:cNvSpPr txBox="1"/>
          <p:nvPr>
            <p:ph type="title"/>
          </p:nvPr>
        </p:nvSpPr>
        <p:spPr>
          <a:prstGeom prst="rect">
            <a:avLst/>
          </a:prstGeom>
        </p:spPr>
        <p:txBody>
          <a:bodyPr/>
          <a:lstStyle/>
          <a:p>
            <a:pPr/>
            <a:r>
              <a:t>Information Extraction – Administravia - V</a:t>
            </a:r>
          </a:p>
        </p:txBody>
      </p:sp>
      <p:sp>
        <p:nvSpPr>
          <p:cNvPr id="324" name="Content Placeholder 2"/>
          <p:cNvSpPr txBox="1"/>
          <p:nvPr>
            <p:ph type="body" idx="1"/>
          </p:nvPr>
        </p:nvSpPr>
        <p:spPr>
          <a:xfrm>
            <a:off x="304799" y="1314452"/>
            <a:ext cx="8643468" cy="3738334"/>
          </a:xfrm>
          <a:prstGeom prst="rect">
            <a:avLst/>
          </a:prstGeom>
        </p:spPr>
        <p:txBody>
          <a:bodyPr/>
          <a:lstStyle>
            <a:lvl1pPr>
              <a:spcBef>
                <a:spcPts val="400"/>
              </a:spcBef>
              <a:defRPr sz="1800"/>
            </a:lvl1pPr>
            <a:lvl2pPr marL="685800" indent="-342900">
              <a:spcBef>
                <a:spcPts val="400"/>
              </a:spcBef>
              <a:defRPr sz="1800"/>
            </a:lvl2pPr>
          </a:lstStyle>
          <a:p>
            <a:pPr/>
            <a:r>
              <a:t>DISCUSSION: we have very few students in the seminar this year. </a:t>
            </a:r>
          </a:p>
          <a:p>
            <a:pPr lvl="1"/>
            <a:r>
              <a:t>Should we have one seminar (on Wed at 10:00) or two (on Wed at 10:00 and Thurs at 12:00)?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Title 1"/>
          <p:cNvSpPr txBox="1"/>
          <p:nvPr>
            <p:ph type="title"/>
          </p:nvPr>
        </p:nvSpPr>
        <p:spPr>
          <a:prstGeom prst="rect">
            <a:avLst/>
          </a:prstGeom>
        </p:spPr>
        <p:txBody>
          <a:bodyPr/>
          <a:lstStyle/>
          <a:p>
            <a:pPr/>
          </a:p>
        </p:txBody>
      </p:sp>
      <p:sp>
        <p:nvSpPr>
          <p:cNvPr id="327" name="Content Placeholder 2"/>
          <p:cNvSpPr txBox="1"/>
          <p:nvPr>
            <p:ph type="body" sz="half" idx="1"/>
          </p:nvPr>
        </p:nvSpPr>
        <p:spPr>
          <a:xfrm>
            <a:off x="304800" y="1314452"/>
            <a:ext cx="7772400" cy="1628777"/>
          </a:xfrm>
          <a:prstGeom prst="rect">
            <a:avLst/>
          </a:prstGeom>
        </p:spPr>
        <p:txBody>
          <a:bodyPr/>
          <a:lstStyle/>
          <a:p>
            <a:pPr/>
            <a:r>
              <a:t>Questions?</a:t>
            </a:r>
          </a:p>
        </p:txBody>
      </p:sp>
      <p:sp>
        <p:nvSpPr>
          <p:cNvPr id="328" name="Text Placeholder 3"/>
          <p:cNvSpPr/>
          <p:nvPr>
            <p:ph type="body" idx="21"/>
          </p:nvPr>
        </p:nvSpPr>
        <p:spPr>
          <a:prstGeom prst="rect">
            <a:avLst/>
          </a:prstGeom>
        </p:spPr>
        <p:txBody>
          <a:bodyPr/>
          <a:lstStyle/>
          <a:p>
            <a:pPr/>
          </a:p>
        </p:txBody>
      </p:sp>
      <p:sp>
        <p:nvSpPr>
          <p:cNvPr id="329" name="Slide Number Placeholder 4"/>
          <p:cNvSpPr txBox="1"/>
          <p:nvPr>
            <p:ph type="sldNum" sz="quarter" idx="4294967295"/>
          </p:nvPr>
        </p:nvSpPr>
        <p:spPr>
          <a:xfrm>
            <a:off x="304799" y="4705350"/>
            <a:ext cx="194255" cy="28079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xfrm>
            <a:off x="457200" y="0"/>
            <a:ext cx="8229600" cy="692695"/>
          </a:xfrm>
          <a:prstGeom prst="rect">
            <a:avLst/>
          </a:prstGeom>
        </p:spPr>
        <p:txBody>
          <a:bodyPr/>
          <a:lstStyle>
            <a:lvl1pPr>
              <a:defRPr sz="3900"/>
            </a:lvl1pPr>
          </a:lstStyle>
          <a:p>
            <a:pPr/>
            <a:r>
              <a:t>Information Extraction</a:t>
            </a:r>
          </a:p>
        </p:txBody>
      </p:sp>
      <p:sp>
        <p:nvSpPr>
          <p:cNvPr id="332" name="Content Placeholder 2"/>
          <p:cNvSpPr txBox="1"/>
          <p:nvPr>
            <p:ph type="body" idx="1"/>
          </p:nvPr>
        </p:nvSpPr>
        <p:spPr>
          <a:xfrm>
            <a:off x="457200" y="894731"/>
            <a:ext cx="8229600" cy="3723238"/>
          </a:xfrm>
          <a:prstGeom prst="rect">
            <a:avLst/>
          </a:prstGeom>
        </p:spPr>
        <p:txBody>
          <a:bodyPr/>
          <a:lstStyle/>
          <a:p>
            <a:pPr>
              <a:spcBef>
                <a:spcPts val="600"/>
              </a:spcBef>
              <a:defRPr sz="2800"/>
            </a:pPr>
            <a:r>
              <a:t>An introduction to the course</a:t>
            </a:r>
          </a:p>
          <a:p>
            <a:pPr lvl="1" marL="742950" indent="-285750">
              <a:spcBef>
                <a:spcPts val="500"/>
              </a:spcBef>
              <a:defRPr sz="2400"/>
            </a:pPr>
            <a:r>
              <a:t>The topic "Information Extraction" means different things to different people</a:t>
            </a:r>
            <a:endParaRPr sz="2800"/>
          </a:p>
          <a:p>
            <a:pPr lvl="1" marL="742950" indent="-285750">
              <a:spcBef>
                <a:spcPts val="500"/>
              </a:spcBef>
              <a:defRPr sz="2400"/>
            </a:pPr>
            <a:r>
              <a:t>In this course we will look at several different perspectives</a:t>
            </a:r>
            <a:endParaRPr sz="2800"/>
          </a:p>
          <a:p>
            <a:pPr lvl="1" marL="742950" indent="-285750">
              <a:spcBef>
                <a:spcPts val="500"/>
              </a:spcBef>
              <a:defRPr sz="2400"/>
            </a:pPr>
            <a:r>
              <a:t>There is unfortunately no comprehensive textbook that includes all of these perspectives</a:t>
            </a:r>
          </a:p>
        </p:txBody>
      </p:sp>
      <p:sp>
        <p:nvSpPr>
          <p:cNvPr id="333" name="Slide Number Placeholder 3"/>
          <p:cNvSpPr txBox="1"/>
          <p:nvPr>
            <p:ph type="sldNum" sz="quarter" idx="4294967295"/>
          </p:nvPr>
        </p:nvSpPr>
        <p:spPr>
          <a:xfrm>
            <a:off x="8497902" y="4769563"/>
            <a:ext cx="188896" cy="269239"/>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xfrm>
            <a:off x="457200" y="0"/>
            <a:ext cx="8229600" cy="692695"/>
          </a:xfrm>
          <a:prstGeom prst="rect">
            <a:avLst/>
          </a:prstGeom>
        </p:spPr>
        <p:txBody>
          <a:bodyPr/>
          <a:lstStyle>
            <a:lvl1pPr>
              <a:defRPr sz="3900"/>
            </a:lvl1pPr>
          </a:lstStyle>
          <a:p>
            <a:pPr/>
            <a:r>
              <a:t>My Biases</a:t>
            </a:r>
          </a:p>
        </p:txBody>
      </p:sp>
      <p:sp>
        <p:nvSpPr>
          <p:cNvPr id="336" name="Content Placeholder 2"/>
          <p:cNvSpPr txBox="1"/>
          <p:nvPr>
            <p:ph type="body" idx="1"/>
          </p:nvPr>
        </p:nvSpPr>
        <p:spPr>
          <a:xfrm>
            <a:off x="457200" y="894731"/>
            <a:ext cx="8229600" cy="3723238"/>
          </a:xfrm>
          <a:prstGeom prst="rect">
            <a:avLst/>
          </a:prstGeom>
        </p:spPr>
        <p:txBody>
          <a:bodyPr/>
          <a:lstStyle/>
          <a:p>
            <a:pPr>
              <a:lnSpc>
                <a:spcPct val="80000"/>
              </a:lnSpc>
              <a:spcBef>
                <a:spcPts val="400"/>
              </a:spcBef>
              <a:defRPr sz="2000"/>
            </a:pPr>
            <a:r>
              <a:t>As you may have noticed by now: I am from the US (PhD in Computer Science from USC/ISI, Artifical Intelligence division) </a:t>
            </a:r>
          </a:p>
          <a:p>
            <a:pPr>
              <a:lnSpc>
                <a:spcPct val="80000"/>
              </a:lnSpc>
              <a:spcBef>
                <a:spcPts val="400"/>
              </a:spcBef>
              <a:defRPr sz="2000"/>
            </a:pPr>
            <a:r>
              <a:t>I am a professor here at CIS</a:t>
            </a:r>
          </a:p>
          <a:p>
            <a:pPr>
              <a:lnSpc>
                <a:spcPct val="80000"/>
              </a:lnSpc>
              <a:spcBef>
                <a:spcPts val="400"/>
              </a:spcBef>
              <a:defRPr sz="2000"/>
            </a:pPr>
            <a:r>
              <a:t>I do research in the broad area of </a:t>
            </a:r>
            <a:r>
              <a:rPr b="1"/>
              <a:t>statistical NLP</a:t>
            </a:r>
          </a:p>
          <a:p>
            <a:pPr lvl="1" marL="742950" indent="-285750">
              <a:lnSpc>
                <a:spcPct val="80000"/>
              </a:lnSpc>
              <a:spcBef>
                <a:spcPts val="400"/>
              </a:spcBef>
              <a:defRPr sz="1700"/>
            </a:pPr>
            <a:r>
              <a:t>I mostly work on </a:t>
            </a:r>
            <a:r>
              <a:rPr b="1"/>
              <a:t>machine translation</a:t>
            </a:r>
            <a:r>
              <a:t>, and related structured prediction problems (e.g., treebank-based syntactic parsing, generation using sequence (tagging) models)</a:t>
            </a:r>
          </a:p>
          <a:p>
            <a:pPr lvl="1" marL="742950" indent="-285750">
              <a:lnSpc>
                <a:spcPct val="80000"/>
              </a:lnSpc>
              <a:spcBef>
                <a:spcPts val="400"/>
              </a:spcBef>
              <a:defRPr sz="1700"/>
            </a:pPr>
            <a:r>
              <a:t>I also work on other multilingual problems such as cross-language information retrieval</a:t>
            </a:r>
          </a:p>
          <a:p>
            <a:pPr>
              <a:lnSpc>
                <a:spcPct val="80000"/>
              </a:lnSpc>
              <a:spcBef>
                <a:spcPts val="400"/>
              </a:spcBef>
              <a:defRPr sz="2000"/>
            </a:pPr>
            <a:r>
              <a:t>With respect to </a:t>
            </a:r>
            <a:r>
              <a:rPr b="1"/>
              <a:t>rule-based NLP </a:t>
            </a:r>
            <a:r>
              <a:t>(with manually written rules), I'll try to be as fair as humanly possible</a:t>
            </a:r>
          </a:p>
          <a:p>
            <a:pPr lvl="1" marL="742950" indent="-285750">
              <a:lnSpc>
                <a:spcPct val="80000"/>
              </a:lnSpc>
              <a:spcBef>
                <a:spcPts val="400"/>
              </a:spcBef>
              <a:defRPr sz="1700"/>
            </a:pPr>
            <a:r>
              <a:t>I do use these techniques sometimes too</a:t>
            </a:r>
          </a:p>
        </p:txBody>
      </p:sp>
      <p:sp>
        <p:nvSpPr>
          <p:cNvPr id="337" name="Slide Number Placeholder 3"/>
          <p:cNvSpPr txBox="1"/>
          <p:nvPr>
            <p:ph type="sldNum" sz="quarter" idx="4294967295"/>
          </p:nvPr>
        </p:nvSpPr>
        <p:spPr>
          <a:xfrm>
            <a:off x="8497902" y="4769563"/>
            <a:ext cx="188896" cy="269239"/>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LP-class">
  <a:themeElements>
    <a:clrScheme name="NLP-class">
      <a:dk1>
        <a:srgbClr val="000000"/>
      </a:dk1>
      <a:lt1>
        <a:srgbClr val="FFFFFF"/>
      </a:lt1>
      <a:dk2>
        <a:srgbClr val="A7A7A7"/>
      </a:dk2>
      <a:lt2>
        <a:srgbClr val="535353"/>
      </a:lt2>
      <a:accent1>
        <a:srgbClr val="A4001D"/>
      </a:accent1>
      <a:accent2>
        <a:srgbClr val="2584BB"/>
      </a:accent2>
      <a:accent3>
        <a:srgbClr val="BB57BE"/>
      </a:accent3>
      <a:accent4>
        <a:srgbClr val="177245"/>
      </a:accent4>
      <a:accent5>
        <a:srgbClr val="35ACA2"/>
      </a:accent5>
      <a:accent6>
        <a:srgbClr val="FF8700"/>
      </a:accent6>
      <a:hlink>
        <a:srgbClr val="0000FF"/>
      </a:hlink>
      <a:folHlink>
        <a:srgbClr val="FF00FF"/>
      </a:folHlink>
    </a:clrScheme>
    <a:fontScheme name="NLP-class">
      <a:majorFont>
        <a:latin typeface="Helvetica"/>
        <a:ea typeface="Helvetica"/>
        <a:cs typeface="Helvetica"/>
      </a:majorFont>
      <a:minorFont>
        <a:latin typeface="Arial"/>
        <a:ea typeface="Arial"/>
        <a:cs typeface="Arial"/>
      </a:minorFont>
    </a:fontScheme>
    <a:fmtScheme name="NLP-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LP-class">
  <a:themeElements>
    <a:clrScheme name="NLP-class">
      <a:dk1>
        <a:srgbClr val="000000"/>
      </a:dk1>
      <a:lt1>
        <a:srgbClr val="FFFFFF"/>
      </a:lt1>
      <a:dk2>
        <a:srgbClr val="A7A7A7"/>
      </a:dk2>
      <a:lt2>
        <a:srgbClr val="535353"/>
      </a:lt2>
      <a:accent1>
        <a:srgbClr val="A4001D"/>
      </a:accent1>
      <a:accent2>
        <a:srgbClr val="2584BB"/>
      </a:accent2>
      <a:accent3>
        <a:srgbClr val="BB57BE"/>
      </a:accent3>
      <a:accent4>
        <a:srgbClr val="177245"/>
      </a:accent4>
      <a:accent5>
        <a:srgbClr val="35ACA2"/>
      </a:accent5>
      <a:accent6>
        <a:srgbClr val="FF8700"/>
      </a:accent6>
      <a:hlink>
        <a:srgbClr val="0000FF"/>
      </a:hlink>
      <a:folHlink>
        <a:srgbClr val="FF00FF"/>
      </a:folHlink>
    </a:clrScheme>
    <a:fontScheme name="NLP-class">
      <a:majorFont>
        <a:latin typeface="Helvetica"/>
        <a:ea typeface="Helvetica"/>
        <a:cs typeface="Helvetica"/>
      </a:majorFont>
      <a:minorFont>
        <a:latin typeface="Arial"/>
        <a:ea typeface="Arial"/>
        <a:cs typeface="Arial"/>
      </a:minorFont>
    </a:fontScheme>
    <a:fmtScheme name="NLP-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