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6" r:id="rId2"/>
    <p:sldMasterId id="2147483688" r:id="rId3"/>
    <p:sldMasterId id="2147483700" r:id="rId4"/>
    <p:sldMasterId id="2147483713" r:id="rId5"/>
    <p:sldMasterId id="2147483726" r:id="rId6"/>
    <p:sldMasterId id="2147483738" r:id="rId7"/>
  </p:sldMasterIdLst>
  <p:notesMasterIdLst>
    <p:notesMasterId r:id="rId88"/>
  </p:notesMasterIdLst>
  <p:handoutMasterIdLst>
    <p:handoutMasterId r:id="rId89"/>
  </p:handoutMasterIdLst>
  <p:sldIdLst>
    <p:sldId id="441" r:id="rId8"/>
    <p:sldId id="693" r:id="rId9"/>
    <p:sldId id="445" r:id="rId10"/>
    <p:sldId id="586" r:id="rId11"/>
    <p:sldId id="587" r:id="rId12"/>
    <p:sldId id="573" r:id="rId13"/>
    <p:sldId id="598" r:id="rId14"/>
    <p:sldId id="599" r:id="rId15"/>
    <p:sldId id="679" r:id="rId16"/>
    <p:sldId id="607" r:id="rId17"/>
    <p:sldId id="608" r:id="rId18"/>
    <p:sldId id="609" r:id="rId19"/>
    <p:sldId id="610" r:id="rId20"/>
    <p:sldId id="611" r:id="rId21"/>
    <p:sldId id="612" r:id="rId22"/>
    <p:sldId id="613" r:id="rId23"/>
    <p:sldId id="614" r:id="rId24"/>
    <p:sldId id="615" r:id="rId25"/>
    <p:sldId id="616" r:id="rId26"/>
    <p:sldId id="617" r:id="rId27"/>
    <p:sldId id="618" r:id="rId28"/>
    <p:sldId id="619" r:id="rId29"/>
    <p:sldId id="620" r:id="rId30"/>
    <p:sldId id="621" r:id="rId31"/>
    <p:sldId id="622" r:id="rId32"/>
    <p:sldId id="638" r:id="rId33"/>
    <p:sldId id="681" r:id="rId34"/>
    <p:sldId id="682" r:id="rId35"/>
    <p:sldId id="684" r:id="rId36"/>
    <p:sldId id="491" r:id="rId37"/>
    <p:sldId id="492" r:id="rId38"/>
    <p:sldId id="493" r:id="rId39"/>
    <p:sldId id="685" r:id="rId40"/>
    <p:sldId id="686" r:id="rId41"/>
    <p:sldId id="536" r:id="rId42"/>
    <p:sldId id="537" r:id="rId43"/>
    <p:sldId id="538" r:id="rId44"/>
    <p:sldId id="539" r:id="rId45"/>
    <p:sldId id="687" r:id="rId46"/>
    <p:sldId id="688" r:id="rId47"/>
    <p:sldId id="689" r:id="rId48"/>
    <p:sldId id="683" r:id="rId49"/>
    <p:sldId id="540" r:id="rId50"/>
    <p:sldId id="541" r:id="rId51"/>
    <p:sldId id="542" r:id="rId52"/>
    <p:sldId id="543" r:id="rId53"/>
    <p:sldId id="583" r:id="rId54"/>
    <p:sldId id="554" r:id="rId55"/>
    <p:sldId id="555" r:id="rId56"/>
    <p:sldId id="556" r:id="rId57"/>
    <p:sldId id="557" r:id="rId58"/>
    <p:sldId id="558" r:id="rId59"/>
    <p:sldId id="559" r:id="rId60"/>
    <p:sldId id="680" r:id="rId61"/>
    <p:sldId id="564" r:id="rId62"/>
    <p:sldId id="719" r:id="rId63"/>
    <p:sldId id="720" r:id="rId64"/>
    <p:sldId id="721" r:id="rId65"/>
    <p:sldId id="722" r:id="rId66"/>
    <p:sldId id="723" r:id="rId67"/>
    <p:sldId id="724" r:id="rId68"/>
    <p:sldId id="725" r:id="rId69"/>
    <p:sldId id="726" r:id="rId70"/>
    <p:sldId id="727" r:id="rId71"/>
    <p:sldId id="728" r:id="rId72"/>
    <p:sldId id="729" r:id="rId73"/>
    <p:sldId id="730" r:id="rId74"/>
    <p:sldId id="731" r:id="rId75"/>
    <p:sldId id="732" r:id="rId76"/>
    <p:sldId id="733" r:id="rId77"/>
    <p:sldId id="734" r:id="rId78"/>
    <p:sldId id="735" r:id="rId79"/>
    <p:sldId id="736" r:id="rId80"/>
    <p:sldId id="737" r:id="rId81"/>
    <p:sldId id="738" r:id="rId82"/>
    <p:sldId id="739" r:id="rId83"/>
    <p:sldId id="717" r:id="rId84"/>
    <p:sldId id="585" r:id="rId85"/>
    <p:sldId id="740" r:id="rId86"/>
    <p:sldId id="454" r:id="rId8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32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5" Type="http://schemas.openxmlformats.org/officeDocument/2006/relationships/slideMaster" Target="slideMasters/slideMaster5.xml"/><Relationship Id="rId90" Type="http://schemas.openxmlformats.org/officeDocument/2006/relationships/presProps" Target="presProps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slide" Target="slides/slide49.xml"/><Relationship Id="rId77" Type="http://schemas.openxmlformats.org/officeDocument/2006/relationships/slide" Target="slides/slide7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4128C-B88A-F640-9D9E-9E2D9702F110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73DB8-A723-E042-AF8C-3A8522DA72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19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73149-0ABC-E244-8EDD-4CC88D8136B6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4F66E-E396-E443-81FD-0890AFF8A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039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67821A5-3CEF-433C-9137-93F455BBC16E}" type="slidenum">
              <a:rPr lang="en-US" altLang="de-DE" sz="1200">
                <a:solidFill>
                  <a:prstClr val="black"/>
                </a:solidFill>
              </a:rPr>
              <a:pPr/>
              <a:t>7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337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E0473C8-4697-4094-B144-6805219202E2}" type="slidenum">
              <a:rPr lang="en-US" altLang="de-DE" sz="1200">
                <a:solidFill>
                  <a:prstClr val="black"/>
                </a:solidFill>
              </a:rPr>
              <a:pPr/>
              <a:t>17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6563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09AEC53-93F6-43EB-916F-A3CF8075BBBD}" type="slidenum">
              <a:rPr lang="en-US" altLang="de-DE" sz="1200">
                <a:solidFill>
                  <a:prstClr val="black"/>
                </a:solidFill>
              </a:rPr>
              <a:pPr/>
              <a:t>18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86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43F6980-FCE9-43B6-9A66-D6CEADA81047}" type="slidenum">
              <a:rPr lang="en-US" altLang="de-DE" sz="1200">
                <a:solidFill>
                  <a:prstClr val="black"/>
                </a:solidFill>
              </a:rPr>
              <a:pPr/>
              <a:t>19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06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2CF6103-5E7F-4476-A972-9E5127BB2674}" type="slidenum">
              <a:rPr lang="en-US" altLang="de-DE" sz="1200">
                <a:solidFill>
                  <a:prstClr val="black"/>
                </a:solidFill>
              </a:rPr>
              <a:pPr/>
              <a:t>20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27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153E24D-4593-430A-87EE-BC1DD88757E5}" type="slidenum">
              <a:rPr lang="en-US" altLang="de-DE" sz="1200">
                <a:solidFill>
                  <a:prstClr val="black"/>
                </a:solidFill>
              </a:rPr>
              <a:pPr/>
              <a:t>21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1830045-658A-4587-90C1-5ED377CD32C6}" type="slidenum">
              <a:rPr lang="en-US" altLang="de-DE" sz="1200">
                <a:solidFill>
                  <a:prstClr val="black"/>
                </a:solidFill>
              </a:rPr>
              <a:pPr/>
              <a:t>22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ADDB5CB-11F5-4212-9A5A-BCE7E1868E4D}" type="slidenum">
              <a:rPr lang="en-US" altLang="de-DE" sz="1200">
                <a:solidFill>
                  <a:prstClr val="black"/>
                </a:solidFill>
              </a:rPr>
              <a:pPr/>
              <a:t>23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88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231BDC2-B91B-4DD7-AA5A-EAE66493E4B3}" type="slidenum">
              <a:rPr lang="en-US" altLang="de-DE" sz="1200">
                <a:solidFill>
                  <a:prstClr val="black"/>
                </a:solidFill>
              </a:rPr>
              <a:pPr/>
              <a:t>24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4B82854-C28D-468D-B77F-D02DCCC17AF6}" type="slidenum">
              <a:rPr lang="en-US" altLang="de-DE" sz="1200">
                <a:solidFill>
                  <a:prstClr val="black"/>
                </a:solidFill>
              </a:rPr>
              <a:pPr/>
              <a:t>25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829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B54140A-0943-4DB3-9CC6-B30936B14550}" type="slidenum">
              <a:rPr lang="en-US" altLang="de-DE" sz="1200">
                <a:solidFill>
                  <a:prstClr val="black"/>
                </a:solidFill>
              </a:rPr>
              <a:pPr/>
              <a:t>26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7F5CC64-EF64-4EEE-9E56-8B086B25EBA4}" type="slidenum">
              <a:rPr lang="en-US" altLang="de-DE" sz="1200">
                <a:solidFill>
                  <a:prstClr val="black"/>
                </a:solidFill>
              </a:rPr>
              <a:pPr/>
              <a:t>8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358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927B8D-7A99-474E-B8BB-C942407D83B7}" type="datetime1">
              <a:rPr lang="en-US">
                <a:solidFill>
                  <a:prstClr val="black"/>
                </a:solidFill>
              </a:rPr>
              <a:pPr/>
              <a:t>11/18/2021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169377-1212-904F-AB64-CD84EB5DBD6F}" type="slidenum">
              <a:rPr lang="en-US">
                <a:solidFill>
                  <a:prstClr val="black"/>
                </a:solidFill>
              </a:rPr>
              <a:pPr/>
              <a:t>67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1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A2F254E-2F89-DE40-8F9C-008081EC5FEA}" type="datetime1">
              <a:rPr lang="en-US">
                <a:solidFill>
                  <a:prstClr val="black"/>
                </a:solidFill>
              </a:rPr>
              <a:pPr/>
              <a:t>11/18/2021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30A325-E20D-0346-B295-C06110600290}" type="slidenum">
              <a:rPr lang="en-US">
                <a:solidFill>
                  <a:prstClr val="black"/>
                </a:solidFill>
              </a:rPr>
              <a:pPr/>
              <a:t>75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5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FEBA4B2-ACCA-914A-9BDF-0AAB927D9CB0}" type="datetime1">
              <a:rPr lang="en-US">
                <a:solidFill>
                  <a:prstClr val="black"/>
                </a:solidFill>
              </a:rPr>
              <a:pPr/>
              <a:t>11/18/2021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D22063-31EA-BE49-9F7C-E95A6F579CEE}" type="slidenum">
              <a:rPr lang="en-US">
                <a:solidFill>
                  <a:prstClr val="black"/>
                </a:solidFill>
              </a:rPr>
              <a:pPr/>
              <a:t>76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5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3A83E8C-1435-47A8-A211-380375C4F643}" type="slidenum">
              <a:rPr lang="en-US" altLang="de-DE" sz="1200">
                <a:solidFill>
                  <a:prstClr val="black"/>
                </a:solidFill>
              </a:rPr>
              <a:pPr/>
              <a:t>10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22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717ED0F-A47E-4074-9A70-039C730CB438}" type="slidenum">
              <a:rPr lang="en-US" altLang="de-DE" sz="1200">
                <a:solidFill>
                  <a:prstClr val="black"/>
                </a:solidFill>
              </a:rPr>
              <a:pPr/>
              <a:t>11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42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6EFA6D7-8F68-4D0A-9FFD-6E71ADBA9D4E}" type="slidenum">
              <a:rPr lang="en-US" altLang="de-DE" sz="1200">
                <a:solidFill>
                  <a:prstClr val="black"/>
                </a:solidFill>
              </a:rPr>
              <a:pPr/>
              <a:t>12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63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AC4D622-D2E1-47C3-92FE-07F3AE43559C}" type="slidenum">
              <a:rPr lang="en-US" altLang="de-DE" sz="1200">
                <a:solidFill>
                  <a:prstClr val="black"/>
                </a:solidFill>
              </a:rPr>
              <a:pPr/>
              <a:t>13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83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F465653-E94C-46B0-BB59-0733197F9435}" type="slidenum">
              <a:rPr lang="en-US" altLang="de-DE" sz="1200">
                <a:solidFill>
                  <a:prstClr val="black"/>
                </a:solidFill>
              </a:rPr>
              <a:pPr/>
              <a:t>14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04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BBC9FFD-141C-431C-91A9-6EC7A972AAF9}" type="slidenum">
              <a:rPr lang="en-US" altLang="de-DE" sz="1200">
                <a:solidFill>
                  <a:prstClr val="black"/>
                </a:solidFill>
              </a:rPr>
              <a:pPr/>
              <a:t>15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24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890BEAF-EE14-483D-957B-458600278B3B}" type="slidenum">
              <a:rPr lang="en-US" altLang="de-DE" sz="1200">
                <a:solidFill>
                  <a:prstClr val="black"/>
                </a:solidFill>
              </a:rPr>
              <a:pPr/>
              <a:t>16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4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18.11.2021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1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18.11.2021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19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18.11.2021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97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18.11.2021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49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18.11.2021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4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18.11.2021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70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18.11.2021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72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18.11.2021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18.11.2021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78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18.11.2021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58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18.11.2021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341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A5504-9E78-47B2-9E94-96C64361E5F8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75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2666D-4074-4E10-830B-D789C4553ED6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38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87D88-8161-404A-9E54-FBDE56282EAC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92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457F6-95F8-4E8F-BAA4-FEE5D1344ED9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75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60232-C25F-4D55-B97D-5F8F073AC039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30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A1059-2FF7-4EB4-BB32-F6891FE1DA03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15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23B26-E7E6-4D4F-8B2D-1B163A7424B2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2FFA2-DF5C-4FE0-A96F-A5266B3053CE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11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DC66-8C0D-489D-AEFB-6291920460E1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59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C971A-DDFF-4287-A74C-C1AFD585966D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543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69C4E-23C7-4039-8F39-7F550A4C5A27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913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357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07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435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35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354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5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301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233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0245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7347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012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-73025"/>
            <a:ext cx="6773863" cy="904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>
          <a:xfrm>
            <a:off x="2125663" y="6453188"/>
            <a:ext cx="5891212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YAGO &amp; SOFIE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8243888" y="6454775"/>
            <a:ext cx="719137" cy="304800"/>
          </a:xfrm>
        </p:spPr>
        <p:txBody>
          <a:bodyPr/>
          <a:lstStyle>
            <a:lvl1pPr>
              <a:defRPr smtClean="0"/>
            </a:lvl1pPr>
          </a:lstStyle>
          <a:p>
            <a:fld id="{9BE43E58-6AF0-F44E-B6FF-0440041428E0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753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755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49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74541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37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/>
              <a:pPr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974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016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7110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51416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71226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777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237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317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2661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70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/>
              <a:pPr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315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6992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253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687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751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720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983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435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919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68FF519-772A-8A4F-B38A-6F846858C847}" type="datetime1">
              <a:rPr lang="en-US" smtClean="0"/>
              <a:pPr/>
              <a:t>11/18/2021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EBDDC3"/>
                </a:solidFill>
              </a:rPr>
              <a:t>Andrew McCallum, Just Research</a:t>
            </a:r>
            <a:endParaRPr 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87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/>
              <a:pPr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5353-DB0D-3B48-AF1D-2B29EE67F13C}" type="datetime1">
              <a:rPr lang="en-US" smtClean="0">
                <a:solidFill>
                  <a:srgbClr val="775F55"/>
                </a:solidFill>
              </a:rPr>
              <a:pPr/>
              <a:t>11/18/2021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97752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0815-B377-1C4E-85B1-B5F850C38757}" type="datetime1">
              <a:rPr lang="en-US" smtClean="0">
                <a:solidFill>
                  <a:srgbClr val="775F55"/>
                </a:solidFill>
              </a:rPr>
              <a:pPr/>
              <a:t>11/18/2021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40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7019491-F645-5A4B-A64E-3F44C8EA15CD}" type="datetime1">
              <a:rPr lang="en-US" smtClean="0">
                <a:solidFill>
                  <a:srgbClr val="775F55"/>
                </a:solidFill>
              </a:rPr>
              <a:pPr/>
              <a:t>11/18/2021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291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DCBA40C-F658-3646-859F-00394DF66EAD}" type="datetime1">
              <a:rPr lang="en-US" smtClean="0">
                <a:solidFill>
                  <a:srgbClr val="775F55"/>
                </a:solidFill>
              </a:rPr>
              <a:pPr/>
              <a:t>11/18/2021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27202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5092-A435-7543-B107-F362EBCC296F}" type="datetime1">
              <a:rPr lang="en-US" smtClean="0">
                <a:solidFill>
                  <a:srgbClr val="775F55"/>
                </a:solidFill>
              </a:rPr>
              <a:pPr/>
              <a:t>11/18/2021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983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F804-D39A-344B-B909-C4693B7430B3}" type="datetime1">
              <a:rPr lang="en-US" smtClean="0">
                <a:solidFill>
                  <a:srgbClr val="775F55"/>
                </a:solidFill>
              </a:rPr>
              <a:pPr/>
              <a:t>11/18/2021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637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5AE6-6FB3-A748-B0EC-9101EB63A611}" type="datetime1">
              <a:rPr lang="en-US" smtClean="0">
                <a:solidFill>
                  <a:srgbClr val="775F55"/>
                </a:solidFill>
              </a:rPr>
              <a:pPr/>
              <a:t>11/18/2021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516531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9F4506F-7A01-A847-A528-4410657D5335}" type="datetime1">
              <a:rPr lang="en-US" smtClean="0">
                <a:solidFill>
                  <a:srgbClr val="775F55"/>
                </a:solidFill>
              </a:rPr>
              <a:pPr/>
              <a:t>11/18/2021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25839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4FDE-A21F-664A-8326-462F5DAE1D5C}" type="datetime1">
              <a:rPr lang="en-US" smtClean="0">
                <a:solidFill>
                  <a:srgbClr val="775F55"/>
                </a:solidFill>
              </a:rPr>
              <a:pPr/>
              <a:t>11/18/2021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63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FB7EBD7-26D2-0A42-92E9-AA0675AF300E}" type="datetime1">
              <a:rPr lang="en-US" smtClean="0">
                <a:solidFill>
                  <a:srgbClr val="775F55"/>
                </a:solidFill>
              </a:rPr>
              <a:pPr/>
              <a:t>11/18/2021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68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23061638-056D-B749-A638-492CDB850B3D}" type="datetime1">
              <a:rPr lang="en-US">
                <a:solidFill>
                  <a:srgbClr val="775F55"/>
                </a:solidFill>
              </a:rPr>
              <a:pPr/>
              <a:t>11/18/2021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775F55"/>
                </a:solidFill>
              </a:rPr>
              <a:t>Andrew McCallum, Just Research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7969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18.11.2021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9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351E6D68-74DA-4C06-98AE-2AB06CA47613}" type="slidenum">
              <a:rPr lang="en-US" altLang="de-DE" smtClean="0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de-D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7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8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500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76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09C4738-29DC-9E45-A38F-FEC1855C0805}" type="datetime1">
              <a:rPr lang="en-US" b="1" smtClean="0">
                <a:solidFill>
                  <a:srgbClr val="775F55"/>
                </a:solidFill>
                <a:latin typeface="Arial" pitchFamily="-107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11/18/2021</a:t>
            </a:fld>
            <a:endParaRPr lang="en-US" b="1">
              <a:solidFill>
                <a:srgbClr val="775F55"/>
              </a:solidFill>
              <a:latin typeface="Arial" pitchFamily="-107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775F55"/>
                </a:solidFill>
                <a:latin typeface="Arial" pitchFamily="-107" charset="0"/>
              </a:rPr>
              <a:t>Andrew McCallum, Just Research</a:t>
            </a:r>
            <a:endParaRPr lang="en-US" b="1">
              <a:solidFill>
                <a:srgbClr val="775F55"/>
              </a:solidFill>
              <a:latin typeface="Arial" pitchFamily="-107" charset="0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46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Extraction</a:t>
            </a:r>
            <a:br>
              <a:rPr lang="en-US" dirty="0" smtClean="0"/>
            </a:br>
            <a:r>
              <a:rPr lang="en-US" sz="2400" dirty="0" smtClean="0"/>
              <a:t>Lecture 4 – Named Entity Recognition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731" y="3886202"/>
            <a:ext cx="8448580" cy="22297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CIS, LMU </a:t>
            </a:r>
            <a:r>
              <a:rPr lang="en-US" dirty="0" err="1"/>
              <a:t>München</a:t>
            </a:r>
            <a:endParaRPr lang="en-US" dirty="0"/>
          </a:p>
          <a:p>
            <a:r>
              <a:rPr lang="en-US" dirty="0"/>
              <a:t>Winter Semester </a:t>
            </a:r>
            <a:r>
              <a:rPr lang="en-US" dirty="0" smtClean="0"/>
              <a:t>2021-2022</a:t>
            </a:r>
            <a:endParaRPr lang="en-US" dirty="0"/>
          </a:p>
          <a:p>
            <a:r>
              <a:rPr lang="en-US" dirty="0"/>
              <a:t> </a:t>
            </a:r>
            <a:br>
              <a:rPr lang="en-US" dirty="0"/>
            </a:br>
            <a:r>
              <a:rPr lang="en-US" dirty="0" smtClean="0"/>
              <a:t>Prof. Dr</a:t>
            </a:r>
            <a:r>
              <a:rPr lang="en-US" dirty="0"/>
              <a:t>. Alexander Fraser, CIS</a:t>
            </a:r>
          </a:p>
        </p:txBody>
      </p:sp>
    </p:spTree>
    <p:extLst>
      <p:ext uri="{BB962C8B-B14F-4D97-AF65-F5344CB8AC3E}">
        <p14:creationId xmlns:p14="http://schemas.microsoft.com/office/powerpoint/2010/main" val="28323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de-DE" sz="4000" smtClean="0"/>
              <a:t>Relevant vs. Retrieved Documents</a:t>
            </a:r>
            <a:endParaRPr lang="en-US" altLang="de-DE" smtClean="0"/>
          </a:p>
        </p:txBody>
      </p:sp>
      <p:grpSp>
        <p:nvGrpSpPr>
          <p:cNvPr id="51203" name="Group 10"/>
          <p:cNvGrpSpPr>
            <a:grpSpLocks/>
          </p:cNvGrpSpPr>
          <p:nvPr/>
        </p:nvGrpSpPr>
        <p:grpSpPr bwMode="auto">
          <a:xfrm>
            <a:off x="762000" y="1828800"/>
            <a:ext cx="6858000" cy="3810000"/>
            <a:chOff x="528" y="1632"/>
            <a:chExt cx="4320" cy="2400"/>
          </a:xfrm>
        </p:grpSpPr>
        <p:sp>
          <p:nvSpPr>
            <p:cNvPr id="51205" name="Oval 3"/>
            <p:cNvSpPr>
              <a:spLocks noChangeArrowheads="1"/>
            </p:cNvSpPr>
            <p:nvPr/>
          </p:nvSpPr>
          <p:spPr bwMode="auto">
            <a:xfrm>
              <a:off x="1344" y="1776"/>
              <a:ext cx="3072" cy="1152"/>
            </a:xfrm>
            <a:prstGeom prst="ellipse">
              <a:avLst/>
            </a:prstGeom>
            <a:noFill/>
            <a:ln w="38100">
              <a:solidFill>
                <a:srgbClr val="FFCC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51206" name="Oval 4"/>
            <p:cNvSpPr>
              <a:spLocks noChangeArrowheads="1"/>
            </p:cNvSpPr>
            <p:nvPr/>
          </p:nvSpPr>
          <p:spPr bwMode="auto">
            <a:xfrm rot="-1673343">
              <a:off x="864" y="2352"/>
              <a:ext cx="2832" cy="1152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207" name="Text Box 5"/>
            <p:cNvSpPr txBox="1">
              <a:spLocks noChangeArrowheads="1"/>
            </p:cNvSpPr>
            <p:nvPr/>
          </p:nvSpPr>
          <p:spPr bwMode="auto">
            <a:xfrm>
              <a:off x="1344" y="3360"/>
              <a:ext cx="74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mtClean="0">
                  <a:solidFill>
                    <a:srgbClr val="CCCCFF"/>
                  </a:solidFill>
                  <a:latin typeface="Arial" charset="0"/>
                </a:rPr>
                <a:t>Relevant</a:t>
              </a:r>
              <a:endParaRPr lang="en-US" altLang="de-DE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208" name="Text Box 6"/>
            <p:cNvSpPr txBox="1">
              <a:spLocks noChangeArrowheads="1"/>
            </p:cNvSpPr>
            <p:nvPr/>
          </p:nvSpPr>
          <p:spPr bwMode="auto">
            <a:xfrm>
              <a:off x="3504" y="2064"/>
              <a:ext cx="99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mtClean="0">
                  <a:solidFill>
                    <a:srgbClr val="FFCC99"/>
                  </a:solidFill>
                  <a:latin typeface="Arial" charset="0"/>
                </a:rPr>
                <a:t>Retrieved</a:t>
              </a:r>
              <a:endParaRPr lang="en-US" altLang="de-DE" sz="2400" smtClean="0">
                <a:solidFill>
                  <a:srgbClr val="FFCC99"/>
                </a:solidFill>
                <a:latin typeface="Arial" charset="0"/>
              </a:endParaRPr>
            </a:p>
          </p:txBody>
        </p:sp>
        <p:sp>
          <p:nvSpPr>
            <p:cNvPr id="51209" name="Rectangle 7"/>
            <p:cNvSpPr>
              <a:spLocks noChangeArrowheads="1"/>
            </p:cNvSpPr>
            <p:nvPr/>
          </p:nvSpPr>
          <p:spPr bwMode="auto">
            <a:xfrm>
              <a:off x="528" y="1632"/>
              <a:ext cx="4320" cy="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51210" name="Text Box 8"/>
            <p:cNvSpPr txBox="1">
              <a:spLocks noChangeArrowheads="1"/>
            </p:cNvSpPr>
            <p:nvPr/>
          </p:nvSpPr>
          <p:spPr bwMode="auto">
            <a:xfrm>
              <a:off x="2832" y="3521"/>
              <a:ext cx="15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2400" b="1" smtClean="0">
                  <a:solidFill>
                    <a:srgbClr val="000000"/>
                  </a:solidFill>
                </a:rPr>
                <a:t>All docs available</a:t>
              </a:r>
            </a:p>
          </p:txBody>
        </p:sp>
      </p:grpSp>
      <p:sp>
        <p:nvSpPr>
          <p:cNvPr id="51204" name="Text Box 9"/>
          <p:cNvSpPr txBox="1">
            <a:spLocks noChangeArrowheads="1"/>
          </p:cNvSpPr>
          <p:nvPr/>
        </p:nvSpPr>
        <p:spPr bwMode="auto">
          <a:xfrm>
            <a:off x="3200400" y="6019800"/>
            <a:ext cx="2030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800" smtClean="0">
                <a:solidFill>
                  <a:srgbClr val="000000"/>
                </a:solidFill>
              </a:rPr>
              <a:t>Set approach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7103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838200"/>
          </a:xfrm>
        </p:spPr>
        <p:txBody>
          <a:bodyPr/>
          <a:lstStyle/>
          <a:p>
            <a:r>
              <a:rPr lang="en-US" altLang="de-DE" sz="2800" smtClean="0"/>
              <a:t>Contingency table of relevant and retrieved documents</a:t>
            </a:r>
            <a:endParaRPr lang="en-US" altLang="de-DE" sz="3600" smtClean="0"/>
          </a:p>
        </p:txBody>
      </p:sp>
      <p:sp>
        <p:nvSpPr>
          <p:cNvPr id="53251" name="Text Box 8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5715000"/>
            <a:ext cx="6096000" cy="990600"/>
          </a:xfrm>
          <a:noFill/>
        </p:spPr>
        <p:txBody>
          <a:bodyPr/>
          <a:lstStyle/>
          <a:p>
            <a:r>
              <a:rPr lang="en-US" altLang="de-DE" sz="2000" smtClean="0"/>
              <a:t>Precision: P= </a:t>
            </a:r>
            <a:r>
              <a:rPr lang="en-US" altLang="de-DE" sz="2000" smtClean="0">
                <a:latin typeface="Times" charset="0"/>
              </a:rPr>
              <a:t>Ret</a:t>
            </a:r>
            <a:r>
              <a:rPr lang="en-US" altLang="de-DE" sz="2000" baseline="-25000" smtClean="0">
                <a:latin typeface="Times" charset="0"/>
              </a:rPr>
              <a:t>Rel</a:t>
            </a:r>
            <a:r>
              <a:rPr lang="en-US" altLang="de-DE" sz="2000" smtClean="0"/>
              <a:t> / Retrieved </a:t>
            </a:r>
          </a:p>
          <a:p>
            <a:r>
              <a:rPr lang="en-US" altLang="de-DE" sz="2000" smtClean="0"/>
              <a:t>Recall: R = </a:t>
            </a:r>
            <a:r>
              <a:rPr lang="en-US" altLang="de-DE" sz="2000" smtClean="0">
                <a:latin typeface="Times" charset="0"/>
              </a:rPr>
              <a:t>Ret</a:t>
            </a:r>
            <a:r>
              <a:rPr lang="en-US" altLang="de-DE" sz="2000" baseline="-25000" smtClean="0">
                <a:latin typeface="Times" charset="0"/>
              </a:rPr>
              <a:t>Rel</a:t>
            </a:r>
            <a:r>
              <a:rPr lang="en-US" altLang="de-DE" sz="2000" smtClean="0"/>
              <a:t> / Relevant</a:t>
            </a:r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3200400" y="1997075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Ret</a:t>
            </a:r>
            <a:r>
              <a:rPr lang="en-US" altLang="de-DE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endParaRPr lang="en-US" altLang="de-DE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4572000" y="1997075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9900"/>
                </a:solidFill>
                <a:latin typeface="Times" charset="0"/>
              </a:rPr>
              <a:t>Ret</a:t>
            </a:r>
            <a:r>
              <a:rPr lang="en-US" altLang="de-DE" baseline="-25000" smtClean="0">
                <a:solidFill>
                  <a:srgbClr val="FF9900"/>
                </a:solidFill>
                <a:latin typeface="Times" charset="0"/>
              </a:rPr>
              <a:t>NotRel</a:t>
            </a:r>
            <a:endParaRPr lang="en-US" altLang="de-DE" baseline="-25000" smtClean="0">
              <a:solidFill>
                <a:srgbClr val="FF3300"/>
              </a:solidFill>
              <a:latin typeface="Times" charset="0"/>
            </a:endParaRPr>
          </a:p>
        </p:txBody>
      </p:sp>
      <p:sp>
        <p:nvSpPr>
          <p:cNvPr id="53254" name="Rectangle 5"/>
          <p:cNvSpPr>
            <a:spLocks noChangeArrowheads="1"/>
          </p:cNvSpPr>
          <p:nvPr/>
        </p:nvSpPr>
        <p:spPr bwMode="auto">
          <a:xfrm>
            <a:off x="3200400" y="3216275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9900"/>
                </a:solidFill>
                <a:latin typeface="Times" charset="0"/>
              </a:rPr>
              <a:t>NotRet</a:t>
            </a:r>
            <a:r>
              <a:rPr lang="en-US" altLang="de-DE" baseline="-25000" smtClean="0">
                <a:solidFill>
                  <a:srgbClr val="FF9900"/>
                </a:solidFill>
                <a:latin typeface="Times" charset="0"/>
              </a:rPr>
              <a:t>Rel</a:t>
            </a:r>
            <a:endParaRPr lang="en-US" altLang="de-DE" sz="2400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55" name="Rectangle 6"/>
          <p:cNvSpPr>
            <a:spLocks noChangeArrowheads="1"/>
          </p:cNvSpPr>
          <p:nvPr/>
        </p:nvSpPr>
        <p:spPr bwMode="auto">
          <a:xfrm>
            <a:off x="4572000" y="3216275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NotRet</a:t>
            </a:r>
            <a:r>
              <a:rPr lang="en-US" altLang="de-DE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endParaRPr lang="en-US" altLang="de-DE" sz="2400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56" name="Text Box 7"/>
          <p:cNvSpPr txBox="1">
            <a:spLocks noChangeArrowheads="1"/>
          </p:cNvSpPr>
          <p:nvPr/>
        </p:nvSpPr>
        <p:spPr bwMode="auto">
          <a:xfrm>
            <a:off x="6172200" y="2438400"/>
            <a:ext cx="2338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Ret =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 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1828800" y="4648200"/>
            <a:ext cx="285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Relevant 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=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4632325" y="1524000"/>
            <a:ext cx="804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NotRel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3352800" y="15398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Rel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2286000" y="2362200"/>
            <a:ext cx="500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2057400" y="3505200"/>
            <a:ext cx="815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NotRet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1219200" y="5105400"/>
            <a:ext cx="742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Total # of documents available N =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 +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5715000" y="5867400"/>
            <a:ext cx="1676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</a:rPr>
              <a:t>P = [0,1]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</a:rPr>
              <a:t>R = [0,1]</a:t>
            </a:r>
          </a:p>
        </p:txBody>
      </p:sp>
      <p:sp>
        <p:nvSpPr>
          <p:cNvPr id="53264" name="Text Box 19"/>
          <p:cNvSpPr txBox="1">
            <a:spLocks noChangeArrowheads="1"/>
          </p:cNvSpPr>
          <p:nvPr/>
        </p:nvSpPr>
        <p:spPr bwMode="auto">
          <a:xfrm>
            <a:off x="5105400" y="4648200"/>
            <a:ext cx="3694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 Relevant 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=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 +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endParaRPr lang="en-US" altLang="de-DE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65" name="Text Box 20"/>
          <p:cNvSpPr txBox="1">
            <a:spLocks noChangeArrowheads="1"/>
          </p:cNvSpPr>
          <p:nvPr/>
        </p:nvSpPr>
        <p:spPr bwMode="auto">
          <a:xfrm>
            <a:off x="5943600" y="3352800"/>
            <a:ext cx="3303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 =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endParaRPr lang="en-US" altLang="de-DE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66" name="Text Box 22"/>
          <p:cNvSpPr txBox="1">
            <a:spLocks noChangeArrowheads="1"/>
          </p:cNvSpPr>
          <p:nvPr/>
        </p:nvSpPr>
        <p:spPr bwMode="auto">
          <a:xfrm>
            <a:off x="517525" y="2795588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u="sng" smtClean="0">
                <a:solidFill>
                  <a:srgbClr val="000000"/>
                </a:solidFill>
              </a:rPr>
              <a:t>retrieved</a:t>
            </a:r>
          </a:p>
        </p:txBody>
      </p:sp>
      <p:sp>
        <p:nvSpPr>
          <p:cNvPr id="53267" name="Rectangle 24"/>
          <p:cNvSpPr>
            <a:spLocks noChangeArrowheads="1"/>
          </p:cNvSpPr>
          <p:nvPr/>
        </p:nvSpPr>
        <p:spPr bwMode="auto">
          <a:xfrm>
            <a:off x="1838325" y="30273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</a:endParaRPr>
          </a:p>
        </p:txBody>
      </p:sp>
      <p:sp>
        <p:nvSpPr>
          <p:cNvPr id="53268" name="Text Box 25"/>
          <p:cNvSpPr txBox="1">
            <a:spLocks noChangeArrowheads="1"/>
          </p:cNvSpPr>
          <p:nvPr/>
        </p:nvSpPr>
        <p:spPr bwMode="auto">
          <a:xfrm>
            <a:off x="3962400" y="914400"/>
            <a:ext cx="116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u="sng" smtClean="0">
                <a:solidFill>
                  <a:srgbClr val="000000"/>
                </a:solidFill>
              </a:rPr>
              <a:t>relevant</a:t>
            </a:r>
            <a:endParaRPr lang="en-US" altLang="de-DE" sz="2400" smtClean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86405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1143000"/>
          </a:xfrm>
        </p:spPr>
        <p:txBody>
          <a:bodyPr/>
          <a:lstStyle/>
          <a:p>
            <a:r>
              <a:rPr lang="en-US" altLang="de-DE" sz="3200" smtClean="0"/>
              <a:t>Contingency table of classification of documents</a:t>
            </a:r>
            <a:endParaRPr lang="en-US" altLang="de-DE" sz="3600" smtClean="0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200400" y="1997075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tp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572000" y="1997075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fp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type1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3200400" y="3216275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fn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type2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4572000" y="3216275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tn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6629400" y="2209800"/>
            <a:ext cx="1936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fp type 1 error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6629400" y="4114800"/>
            <a:ext cx="2286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present = tp + fn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positives = tp + fp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negatives = fn + tn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  <a:latin typeface="Times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4800600" y="1524000"/>
            <a:ext cx="817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Absent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3352800" y="1539875"/>
            <a:ext cx="884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Present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1905000" y="2378075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Positive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1828800" y="3505200"/>
            <a:ext cx="985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Negative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990600" y="4800600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Total # of cases  N = tp + fp + fn + tn</a:t>
            </a:r>
          </a:p>
        </p:txBody>
      </p:sp>
      <p:sp>
        <p:nvSpPr>
          <p:cNvPr id="55311" name="Text Box 16"/>
          <p:cNvSpPr txBox="1">
            <a:spLocks noChangeArrowheads="1"/>
          </p:cNvSpPr>
          <p:nvPr/>
        </p:nvSpPr>
        <p:spPr bwMode="auto">
          <a:xfrm>
            <a:off x="6629400" y="3429000"/>
            <a:ext cx="1936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fn type 2 error</a:t>
            </a:r>
          </a:p>
        </p:txBody>
      </p:sp>
      <p:sp>
        <p:nvSpPr>
          <p:cNvPr id="55312" name="Text Box 18"/>
          <p:cNvSpPr txBox="1">
            <a:spLocks noChangeArrowheads="1"/>
          </p:cNvSpPr>
          <p:nvPr/>
        </p:nvSpPr>
        <p:spPr bwMode="auto">
          <a:xfrm>
            <a:off x="304800" y="2819400"/>
            <a:ext cx="1462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Test result</a:t>
            </a:r>
          </a:p>
        </p:txBody>
      </p:sp>
      <p:sp>
        <p:nvSpPr>
          <p:cNvPr id="55313" name="Text Box 19"/>
          <p:cNvSpPr txBox="1">
            <a:spLocks noChangeArrowheads="1"/>
          </p:cNvSpPr>
          <p:nvPr/>
        </p:nvSpPr>
        <p:spPr bwMode="auto">
          <a:xfrm>
            <a:off x="3352800" y="990600"/>
            <a:ext cx="229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Actual Condition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91887" y="6618666"/>
            <a:ext cx="19511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 from Giles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46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924800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2524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altLang="de-DE" smtClean="0"/>
              <a:t>Retrieval example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3276600" cy="4114800"/>
          </a:xfrm>
        </p:spPr>
        <p:txBody>
          <a:bodyPr/>
          <a:lstStyle/>
          <a:p>
            <a:r>
              <a:rPr lang="en-US" altLang="de-DE" sz="2400" smtClean="0"/>
              <a:t>Documents available:   D1,D2,D3,D4,D5,D6,D7,D8,D9,D10</a:t>
            </a:r>
          </a:p>
          <a:p>
            <a:r>
              <a:rPr lang="en-US" altLang="de-DE" sz="2400" smtClean="0"/>
              <a:t>Relevant: D1, D4, D5, D8, D10</a:t>
            </a:r>
          </a:p>
          <a:p>
            <a:r>
              <a:rPr lang="en-US" altLang="de-DE" sz="2400" smtClean="0"/>
              <a:t>Query to search engine retrieves: D2, D4, D5, D6, D8, D9</a:t>
            </a:r>
          </a:p>
        </p:txBody>
      </p:sp>
      <p:graphicFrame>
        <p:nvGraphicFramePr>
          <p:cNvPr id="787492" name="Group 36"/>
          <p:cNvGraphicFramePr>
            <a:graphicFrameLocks noGrp="1"/>
          </p:cNvGraphicFramePr>
          <p:nvPr>
            <p:ph type="tbl" idx="1"/>
          </p:nvPr>
        </p:nvGraphicFramePr>
        <p:xfrm>
          <a:off x="3962400" y="2362200"/>
          <a:ext cx="4876800" cy="236220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not 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not 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91684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 altLang="de-DE" dirty="0" smtClean="0"/>
              <a:t>Retrieval example</a:t>
            </a:r>
          </a:p>
        </p:txBody>
      </p:sp>
      <p:graphicFrame>
        <p:nvGraphicFramePr>
          <p:cNvPr id="789534" name="Group 30"/>
          <p:cNvGraphicFramePr>
            <a:graphicFrameLocks noGrp="1"/>
          </p:cNvGraphicFramePr>
          <p:nvPr>
            <p:ph sz="half" idx="2"/>
          </p:nvPr>
        </p:nvGraphicFramePr>
        <p:xfrm>
          <a:off x="3886200" y="1981200"/>
          <a:ext cx="4876800" cy="236220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not 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D4,D5,D8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D2,D6,D9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not 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D1,D10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D3,D7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461" name="Rectangle 3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3276600" cy="4114800"/>
          </a:xfrm>
          <a:noFill/>
        </p:spPr>
        <p:txBody>
          <a:bodyPr/>
          <a:lstStyle/>
          <a:p>
            <a:r>
              <a:rPr lang="en-US" altLang="de-DE" sz="2400" smtClean="0"/>
              <a:t>Documents available:   D1,D2,D3,D4,D5,D6,D7,D8,D9,D10</a:t>
            </a:r>
          </a:p>
          <a:p>
            <a:r>
              <a:rPr lang="en-US" altLang="de-DE" sz="2400" smtClean="0"/>
              <a:t>Relevant: D1, D4, D5, D8, D10</a:t>
            </a:r>
          </a:p>
          <a:p>
            <a:r>
              <a:rPr lang="en-US" altLang="de-DE" sz="2400" smtClean="0"/>
              <a:t>Query to search engine retrieves: D2, D4, D5, D6, D8, D9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307150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de-DE" sz="4000" smtClean="0"/>
              <a:t>Precision and Recall – Contingency Table</a:t>
            </a:r>
          </a:p>
        </p:txBody>
      </p:sp>
      <p:sp>
        <p:nvSpPr>
          <p:cNvPr id="63491" name="Text Box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5638800"/>
            <a:ext cx="5257800" cy="990600"/>
          </a:xfrm>
          <a:noFill/>
        </p:spPr>
        <p:txBody>
          <a:bodyPr/>
          <a:lstStyle/>
          <a:p>
            <a:r>
              <a:rPr lang="en-US" altLang="de-DE" sz="2800" smtClean="0"/>
              <a:t>Precision: P= w / w+y =3/6 =.5 </a:t>
            </a:r>
          </a:p>
          <a:p>
            <a:r>
              <a:rPr lang="en-US" altLang="de-DE" sz="2800" smtClean="0"/>
              <a:t>Recall: R = w / w+x = 3/5 =.6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200400" y="1981200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w=3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4572000" y="1981200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x=2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3200400" y="3200400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y=3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4572000" y="3200400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z=2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6172200" y="2346325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Relevant = w+x= 5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1676400" y="4495800"/>
            <a:ext cx="271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Retrieved = w+y = 6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4632325" y="1508125"/>
            <a:ext cx="1347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 retrieved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3352800" y="1524000"/>
            <a:ext cx="1054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Retrieved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1905000" y="2362200"/>
            <a:ext cx="985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1524000" y="3505200"/>
            <a:ext cx="1279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 relevant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2514600" y="5029200"/>
            <a:ext cx="4649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Total documents N = w+x+y+z = 10</a:t>
            </a:r>
          </a:p>
        </p:txBody>
      </p:sp>
      <p:sp>
        <p:nvSpPr>
          <p:cNvPr id="63503" name="Text Box 16"/>
          <p:cNvSpPr txBox="1">
            <a:spLocks noChangeArrowheads="1"/>
          </p:cNvSpPr>
          <p:nvPr/>
        </p:nvSpPr>
        <p:spPr bwMode="auto">
          <a:xfrm>
            <a:off x="6248400" y="3505200"/>
            <a:ext cx="2743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Not Relevant = y+z = 5</a:t>
            </a:r>
          </a:p>
        </p:txBody>
      </p:sp>
      <p:sp>
        <p:nvSpPr>
          <p:cNvPr id="63504" name="Text Box 17"/>
          <p:cNvSpPr txBox="1">
            <a:spLocks noChangeArrowheads="1"/>
          </p:cNvSpPr>
          <p:nvPr/>
        </p:nvSpPr>
        <p:spPr bwMode="auto">
          <a:xfrm>
            <a:off x="4800600" y="4495800"/>
            <a:ext cx="316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Not Retrieved = x+z = 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3822778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838200"/>
          </a:xfrm>
        </p:spPr>
        <p:txBody>
          <a:bodyPr/>
          <a:lstStyle/>
          <a:p>
            <a:r>
              <a:rPr lang="en-US" altLang="de-DE" sz="2800" smtClean="0"/>
              <a:t>Contingency table of relevant and retrieved documents</a:t>
            </a:r>
            <a:endParaRPr lang="en-US" altLang="de-DE" sz="3600" smtClean="0"/>
          </a:p>
        </p:txBody>
      </p:sp>
      <p:sp>
        <p:nvSpPr>
          <p:cNvPr id="65539" name="Text Box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5867400"/>
            <a:ext cx="6096000" cy="990600"/>
          </a:xfrm>
          <a:noFill/>
        </p:spPr>
        <p:txBody>
          <a:bodyPr/>
          <a:lstStyle/>
          <a:p>
            <a:r>
              <a:rPr lang="en-US" altLang="de-DE" sz="2000" smtClean="0"/>
              <a:t>Precision: P= </a:t>
            </a:r>
            <a:r>
              <a:rPr lang="en-US" altLang="de-DE" sz="2000" smtClean="0">
                <a:latin typeface="Times" charset="0"/>
              </a:rPr>
              <a:t>Ret</a:t>
            </a:r>
            <a:r>
              <a:rPr lang="en-US" altLang="de-DE" sz="2000" baseline="-25000" smtClean="0">
                <a:latin typeface="Times" charset="0"/>
              </a:rPr>
              <a:t>Rel</a:t>
            </a:r>
            <a:r>
              <a:rPr lang="en-US" altLang="de-DE" sz="2000" smtClean="0"/>
              <a:t> / Retrieved = 3/6 = .5 </a:t>
            </a:r>
          </a:p>
          <a:p>
            <a:r>
              <a:rPr lang="en-US" altLang="de-DE" sz="2000" smtClean="0"/>
              <a:t>Recall: R = </a:t>
            </a:r>
            <a:r>
              <a:rPr lang="en-US" altLang="de-DE" sz="2000" smtClean="0">
                <a:latin typeface="Times" charset="0"/>
              </a:rPr>
              <a:t>Ret</a:t>
            </a:r>
            <a:r>
              <a:rPr lang="en-US" altLang="de-DE" sz="2000" baseline="-25000" smtClean="0">
                <a:latin typeface="Times" charset="0"/>
              </a:rPr>
              <a:t>Rel</a:t>
            </a:r>
            <a:r>
              <a:rPr lang="en-US" altLang="de-DE" sz="2000" smtClean="0"/>
              <a:t> / Relevant = 3/5 = .6</a:t>
            </a:r>
          </a:p>
        </p:txBody>
      </p:sp>
      <p:grpSp>
        <p:nvGrpSpPr>
          <p:cNvPr id="65540" name="Group 21"/>
          <p:cNvGrpSpPr>
            <a:grpSpLocks/>
          </p:cNvGrpSpPr>
          <p:nvPr/>
        </p:nvGrpSpPr>
        <p:grpSpPr bwMode="auto">
          <a:xfrm>
            <a:off x="2667000" y="1905000"/>
            <a:ext cx="2819400" cy="2438400"/>
            <a:chOff x="2016" y="1258"/>
            <a:chExt cx="1776" cy="1536"/>
          </a:xfrm>
        </p:grpSpPr>
        <p:sp>
          <p:nvSpPr>
            <p:cNvPr id="65554" name="Rectangle 4"/>
            <p:cNvSpPr>
              <a:spLocks noChangeArrowheads="1"/>
            </p:cNvSpPr>
            <p:nvPr/>
          </p:nvSpPr>
          <p:spPr bwMode="auto">
            <a:xfrm>
              <a:off x="2016" y="1258"/>
              <a:ext cx="864" cy="768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800" smtClean="0">
                  <a:solidFill>
                    <a:srgbClr val="000000"/>
                  </a:solidFill>
                  <a:latin typeface="Times" charset="0"/>
                </a:rPr>
                <a:t>Ret</a:t>
              </a:r>
              <a:r>
                <a:rPr lang="en-US" altLang="de-DE" sz="1800" baseline="-25000" smtClean="0">
                  <a:solidFill>
                    <a:srgbClr val="000000"/>
                  </a:solidFill>
                  <a:latin typeface="Times" charset="0"/>
                </a:rPr>
                <a:t>Rel</a:t>
              </a:r>
              <a:r>
                <a:rPr lang="en-US" altLang="de-DE" sz="1800" smtClean="0">
                  <a:solidFill>
                    <a:srgbClr val="000000"/>
                  </a:solidFill>
                  <a:latin typeface="Times" charset="0"/>
                </a:rPr>
                <a:t>=3</a:t>
              </a:r>
            </a:p>
          </p:txBody>
        </p:sp>
        <p:sp>
          <p:nvSpPr>
            <p:cNvPr id="65555" name="Rectangle 5"/>
            <p:cNvSpPr>
              <a:spLocks noChangeArrowheads="1"/>
            </p:cNvSpPr>
            <p:nvPr/>
          </p:nvSpPr>
          <p:spPr bwMode="auto">
            <a:xfrm>
              <a:off x="2880" y="1258"/>
              <a:ext cx="912" cy="768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800" smtClean="0">
                  <a:solidFill>
                    <a:srgbClr val="FF9900"/>
                  </a:solidFill>
                  <a:latin typeface="Times" charset="0"/>
                </a:rPr>
                <a:t>Ret</a:t>
              </a:r>
              <a:r>
                <a:rPr lang="en-US" altLang="de-DE" sz="1800" baseline="-25000" smtClean="0">
                  <a:solidFill>
                    <a:srgbClr val="FF9900"/>
                  </a:solidFill>
                  <a:latin typeface="Times" charset="0"/>
                </a:rPr>
                <a:t>NotRel</a:t>
              </a:r>
              <a:r>
                <a:rPr lang="en-US" altLang="de-DE" sz="1800" smtClean="0">
                  <a:solidFill>
                    <a:srgbClr val="FF9900"/>
                  </a:solidFill>
                  <a:latin typeface="Times" charset="0"/>
                </a:rPr>
                <a:t>=3</a:t>
              </a:r>
              <a:endParaRPr lang="en-US" altLang="de-DE" baseline="-25000" smtClean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556" name="Rectangle 6"/>
            <p:cNvSpPr>
              <a:spLocks noChangeArrowheads="1"/>
            </p:cNvSpPr>
            <p:nvPr/>
          </p:nvSpPr>
          <p:spPr bwMode="auto">
            <a:xfrm>
              <a:off x="2016" y="2026"/>
              <a:ext cx="864" cy="768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800" smtClean="0">
                  <a:solidFill>
                    <a:srgbClr val="FF9900"/>
                  </a:solidFill>
                  <a:latin typeface="Times" charset="0"/>
                </a:rPr>
                <a:t>NotRet</a:t>
              </a:r>
              <a:r>
                <a:rPr lang="en-US" altLang="de-DE" sz="1800" baseline="-25000" smtClean="0">
                  <a:solidFill>
                    <a:srgbClr val="FF9900"/>
                  </a:solidFill>
                  <a:latin typeface="Times" charset="0"/>
                </a:rPr>
                <a:t>Rel</a:t>
              </a:r>
              <a:r>
                <a:rPr lang="en-US" altLang="de-DE" sz="1800" smtClean="0">
                  <a:solidFill>
                    <a:srgbClr val="FF9900"/>
                  </a:solidFill>
                  <a:latin typeface="Times" charset="0"/>
                </a:rPr>
                <a:t>=2</a:t>
              </a:r>
              <a:endParaRPr lang="en-US" altLang="de-DE" sz="2400" baseline="-25000" smtClean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557" name="Rectangle 7"/>
            <p:cNvSpPr>
              <a:spLocks noChangeArrowheads="1"/>
            </p:cNvSpPr>
            <p:nvPr/>
          </p:nvSpPr>
          <p:spPr bwMode="auto">
            <a:xfrm>
              <a:off x="2880" y="2026"/>
              <a:ext cx="912" cy="768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800" smtClean="0">
                  <a:solidFill>
                    <a:srgbClr val="000000"/>
                  </a:solidFill>
                  <a:latin typeface="Times" charset="0"/>
                </a:rPr>
                <a:t>NotRet</a:t>
              </a:r>
              <a:r>
                <a:rPr lang="en-US" altLang="de-DE" sz="1800" baseline="-25000" smtClean="0">
                  <a:solidFill>
                    <a:srgbClr val="000000"/>
                  </a:solidFill>
                  <a:latin typeface="Times" charset="0"/>
                </a:rPr>
                <a:t>NotRel</a:t>
              </a:r>
              <a:r>
                <a:rPr lang="en-US" altLang="de-DE" sz="1800" smtClean="0">
                  <a:solidFill>
                    <a:srgbClr val="000000"/>
                  </a:solidFill>
                  <a:latin typeface="Times" charset="0"/>
                </a:rPr>
                <a:t>=2</a:t>
              </a:r>
              <a:endParaRPr lang="en-US" altLang="de-DE" sz="1800" baseline="-25000" smtClean="0">
                <a:solidFill>
                  <a:srgbClr val="000000"/>
                </a:solidFill>
                <a:latin typeface="Times" charset="0"/>
              </a:endParaRPr>
            </a:p>
          </p:txBody>
        </p:sp>
      </p:grpSp>
      <p:sp>
        <p:nvSpPr>
          <p:cNvPr id="65541" name="Text Box 8"/>
          <p:cNvSpPr txBox="1">
            <a:spLocks noChangeArrowheads="1"/>
          </p:cNvSpPr>
          <p:nvPr/>
        </p:nvSpPr>
        <p:spPr bwMode="auto">
          <a:xfrm>
            <a:off x="6172200" y="2286000"/>
            <a:ext cx="2312988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Ret =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     = 3 + 3 = 6 </a:t>
            </a: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 </a:t>
            </a:r>
          </a:p>
        </p:txBody>
      </p:sp>
      <p:sp>
        <p:nvSpPr>
          <p:cNvPr id="65542" name="Text Box 9"/>
          <p:cNvSpPr txBox="1">
            <a:spLocks noChangeArrowheads="1"/>
          </p:cNvSpPr>
          <p:nvPr/>
        </p:nvSpPr>
        <p:spPr bwMode="auto">
          <a:xfrm>
            <a:off x="1219200" y="4495800"/>
            <a:ext cx="285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Relevant 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=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              = 3 + 2 = 5</a:t>
            </a:r>
            <a:endParaRPr lang="en-US" altLang="de-DE" sz="1800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3" name="Text Box 10"/>
          <p:cNvSpPr txBox="1">
            <a:spLocks noChangeArrowheads="1"/>
          </p:cNvSpPr>
          <p:nvPr/>
        </p:nvSpPr>
        <p:spPr bwMode="auto">
          <a:xfrm>
            <a:off x="4419600" y="1371600"/>
            <a:ext cx="804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NotRel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4" name="Text Box 11"/>
          <p:cNvSpPr txBox="1">
            <a:spLocks noChangeArrowheads="1"/>
          </p:cNvSpPr>
          <p:nvPr/>
        </p:nvSpPr>
        <p:spPr bwMode="auto">
          <a:xfrm>
            <a:off x="3200400" y="1371600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Rel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5" name="Text Box 12"/>
          <p:cNvSpPr txBox="1">
            <a:spLocks noChangeArrowheads="1"/>
          </p:cNvSpPr>
          <p:nvPr/>
        </p:nvSpPr>
        <p:spPr bwMode="auto">
          <a:xfrm>
            <a:off x="1905000" y="2378075"/>
            <a:ext cx="500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6" name="Text Box 13"/>
          <p:cNvSpPr txBox="1">
            <a:spLocks noChangeArrowheads="1"/>
          </p:cNvSpPr>
          <p:nvPr/>
        </p:nvSpPr>
        <p:spPr bwMode="auto">
          <a:xfrm>
            <a:off x="1828800" y="3429000"/>
            <a:ext cx="815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NotRet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7" name="Text Box 14"/>
          <p:cNvSpPr txBox="1">
            <a:spLocks noChangeArrowheads="1"/>
          </p:cNvSpPr>
          <p:nvPr/>
        </p:nvSpPr>
        <p:spPr bwMode="auto">
          <a:xfrm>
            <a:off x="609600" y="5257800"/>
            <a:ext cx="6499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Total # of docs N =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 +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= 10  </a:t>
            </a:r>
            <a:endParaRPr lang="en-US" altLang="de-DE" sz="1800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9" name="Text Box 16"/>
          <p:cNvSpPr txBox="1">
            <a:spLocks noChangeArrowheads="1"/>
          </p:cNvSpPr>
          <p:nvPr/>
        </p:nvSpPr>
        <p:spPr bwMode="auto">
          <a:xfrm>
            <a:off x="4419600" y="4495800"/>
            <a:ext cx="3732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 Relevant 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=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 +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                     = 2 + 2 = 4</a:t>
            </a:r>
            <a:endParaRPr lang="en-US" altLang="de-DE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50" name="Text Box 17"/>
          <p:cNvSpPr txBox="1">
            <a:spLocks noChangeArrowheads="1"/>
          </p:cNvSpPr>
          <p:nvPr/>
        </p:nvSpPr>
        <p:spPr bwMode="auto">
          <a:xfrm>
            <a:off x="5715000" y="3429000"/>
            <a:ext cx="3260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 =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</a:t>
            </a:r>
            <a:endParaRPr lang="en-US" altLang="de-DE" sz="1800" smtClean="0">
              <a:solidFill>
                <a:srgbClr val="000000"/>
              </a:solidFill>
              <a:latin typeface="Times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            = 2 + 2 = 4</a:t>
            </a:r>
            <a:endParaRPr lang="en-US" altLang="de-DE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51" name="Text Box 18"/>
          <p:cNvSpPr txBox="1">
            <a:spLocks noChangeArrowheads="1"/>
          </p:cNvSpPr>
          <p:nvPr/>
        </p:nvSpPr>
        <p:spPr bwMode="auto">
          <a:xfrm>
            <a:off x="517525" y="2795588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u="sng" smtClean="0">
                <a:solidFill>
                  <a:srgbClr val="000000"/>
                </a:solidFill>
              </a:rPr>
              <a:t>retrieved</a:t>
            </a:r>
          </a:p>
        </p:txBody>
      </p:sp>
      <p:sp>
        <p:nvSpPr>
          <p:cNvPr id="65552" name="Rectangle 19"/>
          <p:cNvSpPr>
            <a:spLocks noChangeArrowheads="1"/>
          </p:cNvSpPr>
          <p:nvPr/>
        </p:nvSpPr>
        <p:spPr bwMode="auto">
          <a:xfrm>
            <a:off x="1838325" y="30273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</a:endParaRPr>
          </a:p>
        </p:txBody>
      </p:sp>
      <p:sp>
        <p:nvSpPr>
          <p:cNvPr id="65553" name="Text Box 20"/>
          <p:cNvSpPr txBox="1">
            <a:spLocks noChangeArrowheads="1"/>
          </p:cNvSpPr>
          <p:nvPr/>
        </p:nvSpPr>
        <p:spPr bwMode="auto">
          <a:xfrm>
            <a:off x="3581400" y="762000"/>
            <a:ext cx="116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u="sng" smtClean="0">
                <a:solidFill>
                  <a:srgbClr val="000000"/>
                </a:solidFill>
              </a:rPr>
              <a:t>relevant</a:t>
            </a:r>
            <a:endParaRPr lang="en-US" altLang="de-DE" sz="2400" smtClean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91887" y="6618666"/>
            <a:ext cx="19511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 from Giles</a:t>
            </a:r>
          </a:p>
        </p:txBody>
      </p:sp>
    </p:spTree>
    <p:extLst>
      <p:ext uri="{BB962C8B-B14F-4D97-AF65-F5344CB8AC3E}">
        <p14:creationId xmlns:p14="http://schemas.microsoft.com/office/powerpoint/2010/main" val="425848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What do we want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 dirty="0" smtClean="0"/>
              <a:t>Find everything relevant – high recall</a:t>
            </a:r>
          </a:p>
          <a:p>
            <a:r>
              <a:rPr lang="en-US" altLang="de-DE" dirty="0" smtClean="0"/>
              <a:t>Only retrieve what is relevant – high precision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14349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Relevant vs. Retrieved</a:t>
            </a:r>
            <a:endParaRPr lang="en-US" altLang="de-DE" smtClean="0"/>
          </a:p>
        </p:txBody>
      </p:sp>
      <p:sp>
        <p:nvSpPr>
          <p:cNvPr id="69635" name="Oval 3"/>
          <p:cNvSpPr>
            <a:spLocks noChangeArrowheads="1"/>
          </p:cNvSpPr>
          <p:nvPr/>
        </p:nvSpPr>
        <p:spPr bwMode="auto">
          <a:xfrm>
            <a:off x="2133600" y="2819400"/>
            <a:ext cx="4876800" cy="1828800"/>
          </a:xfrm>
          <a:prstGeom prst="ellipse">
            <a:avLst/>
          </a:prstGeom>
          <a:noFill/>
          <a:ln w="38100">
            <a:solidFill>
              <a:srgbClr val="FFCC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133600" y="53340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CCCCFF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5562600" y="3276600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CC99"/>
                </a:solidFill>
                <a:latin typeface="Arial" charset="0"/>
              </a:rPr>
              <a:t>Retrieved</a:t>
            </a:r>
            <a:endParaRPr lang="en-US" altLang="de-DE" sz="2400" smtClean="0">
              <a:solidFill>
                <a:srgbClr val="FFCC99"/>
              </a:solidFill>
              <a:latin typeface="Arial" charset="0"/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914400" y="2667000"/>
            <a:ext cx="1208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All docs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128126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Reading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Please read Sarawagi Chapter 3 for next time</a:t>
            </a:r>
          </a:p>
          <a:p>
            <a:pPr lvl="1"/>
            <a:r>
              <a:rPr lang="de-DE" dirty="0"/>
              <a:t>Sarawagi talks about classifier based IE in Chapter 3</a:t>
            </a:r>
          </a:p>
          <a:p>
            <a:pPr lvl="1"/>
            <a:r>
              <a:rPr lang="de-DE" dirty="0"/>
              <a:t>Unfortunately, the discussion is very technical. I would recommend reading it, but not worrying too much about the math (</a:t>
            </a:r>
            <a:r>
              <a:rPr lang="de-DE" dirty="0" smtClean="0"/>
              <a:t>yet), just get the basic idea</a:t>
            </a:r>
          </a:p>
          <a:p>
            <a:pPr lvl="1"/>
            <a:r>
              <a:rPr lang="de-DE" dirty="0" err="1" smtClean="0"/>
              <a:t>Please</a:t>
            </a:r>
            <a:r>
              <a:rPr lang="de-DE" dirty="0" smtClean="0"/>
              <a:t> plan </a:t>
            </a:r>
            <a:r>
              <a:rPr lang="de-DE" dirty="0" err="1" smtClean="0"/>
              <a:t>to</a:t>
            </a:r>
            <a:r>
              <a:rPr lang="de-DE" dirty="0" smtClean="0"/>
              <a:t> reread Chapter 3 again after we discuss machine learning</a:t>
            </a:r>
            <a:endParaRPr lang="de-DE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9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ChangeArrowheads="1"/>
          </p:cNvSpPr>
          <p:nvPr/>
        </p:nvSpPr>
        <p:spPr bwMode="auto">
          <a:xfrm>
            <a:off x="368300" y="1219200"/>
            <a:ext cx="3810000" cy="12954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de-DE" sz="4000" smtClean="0"/>
              <a:t>Precision vs. Recall</a:t>
            </a:r>
            <a:endParaRPr lang="en-US" altLang="de-DE" smtClean="0"/>
          </a:p>
        </p:txBody>
      </p:sp>
      <p:sp>
        <p:nvSpPr>
          <p:cNvPr id="71686" name="Oval 4"/>
          <p:cNvSpPr>
            <a:spLocks noChangeArrowheads="1"/>
          </p:cNvSpPr>
          <p:nvPr/>
        </p:nvSpPr>
        <p:spPr bwMode="auto">
          <a:xfrm>
            <a:off x="2133600" y="2819400"/>
            <a:ext cx="4876800" cy="1828800"/>
          </a:xfrm>
          <a:prstGeom prst="ellipse">
            <a:avLst/>
          </a:prstGeom>
          <a:noFill/>
          <a:ln w="38100">
            <a:solidFill>
              <a:srgbClr val="FFCC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1687" name="Oval 5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688" name="Text Box 6"/>
          <p:cNvSpPr txBox="1">
            <a:spLocks noChangeArrowheads="1"/>
          </p:cNvSpPr>
          <p:nvPr/>
        </p:nvSpPr>
        <p:spPr bwMode="auto">
          <a:xfrm>
            <a:off x="2133600" y="53340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CCCCFF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689" name="Text Box 7"/>
          <p:cNvSpPr txBox="1">
            <a:spLocks noChangeArrowheads="1"/>
          </p:cNvSpPr>
          <p:nvPr/>
        </p:nvSpPr>
        <p:spPr bwMode="auto">
          <a:xfrm>
            <a:off x="5562600" y="3276600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CC99"/>
                </a:solidFill>
                <a:latin typeface="Arial" charset="0"/>
              </a:rPr>
              <a:t>Retrieved</a:t>
            </a:r>
            <a:endParaRPr lang="en-US" altLang="de-DE" sz="2400" smtClean="0">
              <a:solidFill>
                <a:srgbClr val="FFCC99"/>
              </a:solidFill>
              <a:latin typeface="Arial" charset="0"/>
            </a:endParaRPr>
          </a:p>
        </p:txBody>
      </p:sp>
      <p:sp>
        <p:nvSpPr>
          <p:cNvPr id="71690" name="Rectangle 8"/>
          <p:cNvSpPr>
            <a:spLocks noChangeArrowheads="1"/>
          </p:cNvSpPr>
          <p:nvPr/>
        </p:nvSpPr>
        <p:spPr bwMode="auto">
          <a:xfrm>
            <a:off x="5105400" y="1219200"/>
            <a:ext cx="3733800" cy="12954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5194300" y="1371600"/>
          <a:ext cx="3556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Equation" r:id="rId4" imgW="1726920" imgH="419040" progId="Equation.3">
                  <p:embed/>
                </p:oleObj>
              </mc:Choice>
              <mc:Fallback>
                <p:oleObj name="Equation" r:id="rId4" imgW="17269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300" y="1371600"/>
                        <a:ext cx="35560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463550" y="1447800"/>
          <a:ext cx="34782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Equation" r:id="rId6" imgW="1688760" imgH="419040" progId="Equation.3">
                  <p:embed/>
                </p:oleObj>
              </mc:Choice>
              <mc:Fallback>
                <p:oleObj name="Equation" r:id="rId6" imgW="1688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1447800"/>
                        <a:ext cx="347821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914400" y="2743200"/>
            <a:ext cx="1208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All docs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4667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Retrieved vs. Relevant Documents</a:t>
            </a:r>
            <a:endParaRPr lang="en-US" altLang="de-DE" smtClean="0"/>
          </a:p>
        </p:txBody>
      </p:sp>
      <p:sp>
        <p:nvSpPr>
          <p:cNvPr id="73731" name="Oval 3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2133600" y="53340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3300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3733" name="Oval 5"/>
          <p:cNvSpPr>
            <a:spLocks noChangeArrowheads="1"/>
          </p:cNvSpPr>
          <p:nvPr/>
        </p:nvSpPr>
        <p:spPr bwMode="auto">
          <a:xfrm>
            <a:off x="5029200" y="3733800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FFCC99"/>
              </a:solidFill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838200" y="1828800"/>
            <a:ext cx="458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Very high precision, very low recall</a:t>
            </a: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5943600" y="2971800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</a:rPr>
              <a:t>retrieved</a:t>
            </a:r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 flipH="1">
            <a:off x="5334000" y="32766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34754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Retrieved vs. Relevant Documents</a:t>
            </a:r>
            <a:endParaRPr lang="en-US" altLang="de-DE" smtClean="0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133600" y="53340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3300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5780" name="Oval 4"/>
          <p:cNvSpPr>
            <a:spLocks noChangeArrowheads="1"/>
          </p:cNvSpPr>
          <p:nvPr/>
        </p:nvSpPr>
        <p:spPr bwMode="auto">
          <a:xfrm flipV="1">
            <a:off x="1219200" y="2895600"/>
            <a:ext cx="6096000" cy="2438400"/>
          </a:xfrm>
          <a:prstGeom prst="ellipse">
            <a:avLst/>
          </a:prstGeom>
          <a:solidFill>
            <a:srgbClr val="FFCC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838200" y="1828800"/>
            <a:ext cx="3814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High recall, but low precision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5783" name="Oval 7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5867400" y="5257800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</a:rPr>
              <a:t>retrieved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68881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Retrieved vs. Relevant Documents</a:t>
            </a:r>
            <a:endParaRPr lang="en-US" altLang="de-DE" smtClean="0"/>
          </a:p>
        </p:txBody>
      </p:sp>
      <p:sp>
        <p:nvSpPr>
          <p:cNvPr id="77827" name="Oval 3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2133600" y="53340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3300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7829" name="Oval 5"/>
          <p:cNvSpPr>
            <a:spLocks noChangeArrowheads="1"/>
          </p:cNvSpPr>
          <p:nvPr/>
        </p:nvSpPr>
        <p:spPr bwMode="auto">
          <a:xfrm>
            <a:off x="6172200" y="3276600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838200" y="1828800"/>
            <a:ext cx="598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Very low precision, very low recall (0 for both)</a:t>
            </a: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5867400" y="4343400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</a:rPr>
              <a:t>retrieved</a:t>
            </a:r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 flipH="1" flipV="1">
            <a:off x="6400800" y="36576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409442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Oval 2"/>
          <p:cNvSpPr>
            <a:spLocks noChangeArrowheads="1"/>
          </p:cNvSpPr>
          <p:nvPr/>
        </p:nvSpPr>
        <p:spPr bwMode="auto">
          <a:xfrm rot="-1673343">
            <a:off x="1524000" y="3886200"/>
            <a:ext cx="4495800" cy="1828800"/>
          </a:xfrm>
          <a:prstGeom prst="ellipse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Retrieved vs. Relevant Documents</a:t>
            </a:r>
            <a:endParaRPr lang="en-US" altLang="de-DE" smtClean="0"/>
          </a:p>
        </p:txBody>
      </p:sp>
      <p:sp>
        <p:nvSpPr>
          <p:cNvPr id="79876" name="Oval 4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752600" y="48768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3300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838200" y="1828800"/>
            <a:ext cx="453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High precision, high recall (at last!)</a:t>
            </a: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6019800" y="3886200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</a:rPr>
              <a:t>retrieved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77241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Why Precision and Recall?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de-DE" sz="2800" dirty="0" smtClean="0"/>
              <a:t>Get as much of what we want while at the same time getting as little junk as possible.</a:t>
            </a:r>
          </a:p>
          <a:p>
            <a:pPr>
              <a:buFontTx/>
              <a:buNone/>
            </a:pPr>
            <a:r>
              <a:rPr lang="en-US" altLang="de-DE" sz="2800" dirty="0" smtClean="0"/>
              <a:t>Recall is the percentage of relevant documents returned compared to everything that is available!</a:t>
            </a:r>
          </a:p>
          <a:p>
            <a:pPr>
              <a:buFontTx/>
              <a:buNone/>
            </a:pPr>
            <a:r>
              <a:rPr lang="en-US" altLang="de-DE" sz="2800" dirty="0" smtClean="0"/>
              <a:t>Precision is the percentage of relevant documents compared to what is returned!</a:t>
            </a:r>
          </a:p>
          <a:p>
            <a:pPr>
              <a:buFontTx/>
              <a:buNone/>
            </a:pPr>
            <a:r>
              <a:rPr lang="en-US" altLang="de-DE" sz="2800" dirty="0" smtClean="0"/>
              <a:t>The desired trade-off between precision and recall is specific to the scenario we are 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91887" y="6618666"/>
            <a:ext cx="19511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modified from Giles</a:t>
            </a:r>
          </a:p>
        </p:txBody>
      </p:sp>
    </p:spTree>
    <p:extLst>
      <p:ext uri="{BB962C8B-B14F-4D97-AF65-F5344CB8AC3E}">
        <p14:creationId xmlns:p14="http://schemas.microsoft.com/office/powerpoint/2010/main" val="298271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de-DE" smtClean="0"/>
              <a:t>Relation to Contingency Table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810000"/>
            <a:ext cx="5715000" cy="3048000"/>
          </a:xfrm>
        </p:spPr>
        <p:txBody>
          <a:bodyPr/>
          <a:lstStyle/>
          <a:p>
            <a:pPr>
              <a:lnSpc>
                <a:spcPct val="60000"/>
              </a:lnSpc>
            </a:pPr>
            <a:r>
              <a:rPr lang="en-US" altLang="de-DE" sz="2800" smtClean="0"/>
              <a:t>Accuracy: (a+d) / (a+b+c+d)</a:t>
            </a:r>
          </a:p>
          <a:p>
            <a:pPr>
              <a:lnSpc>
                <a:spcPct val="60000"/>
              </a:lnSpc>
            </a:pPr>
            <a:r>
              <a:rPr lang="en-US" altLang="de-DE" sz="2800" smtClean="0"/>
              <a:t>Precision:  a/(a+b)</a:t>
            </a:r>
          </a:p>
          <a:p>
            <a:pPr>
              <a:lnSpc>
                <a:spcPct val="60000"/>
              </a:lnSpc>
            </a:pPr>
            <a:r>
              <a:rPr lang="en-US" altLang="de-DE" sz="2800" smtClean="0"/>
              <a:t>Recall:       a/(a+c)</a:t>
            </a:r>
          </a:p>
          <a:p>
            <a:pPr>
              <a:lnSpc>
                <a:spcPct val="60000"/>
              </a:lnSpc>
            </a:pPr>
            <a:r>
              <a:rPr lang="en-US" altLang="de-DE" sz="2800" smtClean="0"/>
              <a:t>Why don’t we use Accuracy for IR?</a:t>
            </a:r>
          </a:p>
          <a:p>
            <a:pPr lvl="1">
              <a:lnSpc>
                <a:spcPct val="60000"/>
              </a:lnSpc>
            </a:pPr>
            <a:r>
              <a:rPr lang="en-US" altLang="de-DE" sz="2400" smtClean="0"/>
              <a:t>(Assuming a large collection)</a:t>
            </a:r>
          </a:p>
          <a:p>
            <a:pPr lvl="2">
              <a:lnSpc>
                <a:spcPct val="80000"/>
              </a:lnSpc>
            </a:pPr>
            <a:r>
              <a:rPr lang="en-US" altLang="de-DE" sz="2000" smtClean="0"/>
              <a:t>Most docs aren’t relevant </a:t>
            </a:r>
          </a:p>
          <a:p>
            <a:pPr lvl="2">
              <a:lnSpc>
                <a:spcPct val="80000"/>
              </a:lnSpc>
            </a:pPr>
            <a:r>
              <a:rPr lang="en-US" altLang="de-DE" sz="2000" smtClean="0"/>
              <a:t>Most docs aren’t retrieved</a:t>
            </a:r>
          </a:p>
          <a:p>
            <a:pPr lvl="2">
              <a:lnSpc>
                <a:spcPct val="80000"/>
              </a:lnSpc>
            </a:pPr>
            <a:r>
              <a:rPr lang="en-US" altLang="de-DE" sz="2000" smtClean="0"/>
              <a:t>Inflates the accuracy value</a:t>
            </a:r>
          </a:p>
        </p:txBody>
      </p:sp>
      <p:graphicFrame>
        <p:nvGraphicFramePr>
          <p:cNvPr id="706564" name="Group 4"/>
          <p:cNvGraphicFramePr>
            <a:graphicFrameLocks noGrp="1"/>
          </p:cNvGraphicFramePr>
          <p:nvPr/>
        </p:nvGraphicFramePr>
        <p:xfrm>
          <a:off x="1981200" y="1447800"/>
          <a:ext cx="4800600" cy="2276476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Doc is 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Doc is NOT 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Doc is 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Doc is NOT 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4150100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CMU Seminars task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Given an email about a seminar</a:t>
            </a:r>
          </a:p>
          <a:p>
            <a:r>
              <a:rPr lang="de-DE" dirty="0" smtClean="0"/>
              <a:t>Annotate</a:t>
            </a:r>
          </a:p>
          <a:p>
            <a:pPr lvl="1"/>
            <a:r>
              <a:rPr lang="de-DE" dirty="0" smtClean="0"/>
              <a:t>Speaker</a:t>
            </a:r>
          </a:p>
          <a:p>
            <a:pPr lvl="1"/>
            <a:r>
              <a:rPr lang="de-DE" dirty="0" smtClean="0"/>
              <a:t>Start time</a:t>
            </a:r>
          </a:p>
          <a:p>
            <a:pPr lvl="1"/>
            <a:r>
              <a:rPr lang="de-DE" dirty="0" smtClean="0"/>
              <a:t>End time</a:t>
            </a:r>
          </a:p>
          <a:p>
            <a:pPr lvl="1"/>
            <a:r>
              <a:rPr lang="de-DE" dirty="0" smtClean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51000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CMU Seminars - Example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/>
              <a:t>&lt;0.24.4.93.20.59.10.jgc+@NL.CS.CMU.EDU (Jaime Carbonell).0&gt;</a:t>
            </a:r>
          </a:p>
          <a:p>
            <a:pPr marL="0" indent="0">
              <a:buNone/>
            </a:pPr>
            <a:r>
              <a:rPr lang="de-DE" sz="1800" dirty="0" smtClean="0"/>
              <a:t>Type</a:t>
            </a:r>
            <a:r>
              <a:rPr lang="de-DE" sz="1800" dirty="0"/>
              <a:t>:     cmu.cs.proj.mt</a:t>
            </a:r>
          </a:p>
          <a:p>
            <a:pPr marL="0" indent="0">
              <a:buNone/>
            </a:pPr>
            <a:r>
              <a:rPr lang="de-DE" sz="1800" dirty="0" smtClean="0"/>
              <a:t>Topic</a:t>
            </a:r>
            <a:r>
              <a:rPr lang="de-DE" sz="1800" dirty="0"/>
              <a:t>:    &lt;speaker&gt;Nagao&lt;/speaker&gt; Talk</a:t>
            </a:r>
          </a:p>
          <a:p>
            <a:pPr marL="0" indent="0">
              <a:buNone/>
            </a:pPr>
            <a:r>
              <a:rPr lang="de-DE" sz="1800" dirty="0" smtClean="0"/>
              <a:t>Dates</a:t>
            </a:r>
            <a:r>
              <a:rPr lang="de-DE" sz="1800" dirty="0"/>
              <a:t>:    26-Apr-93</a:t>
            </a:r>
          </a:p>
          <a:p>
            <a:pPr marL="0" indent="0">
              <a:buNone/>
            </a:pPr>
            <a:r>
              <a:rPr lang="de-DE" sz="1800" dirty="0" smtClean="0"/>
              <a:t>Time</a:t>
            </a:r>
            <a:r>
              <a:rPr lang="de-DE" sz="1800" dirty="0"/>
              <a:t>:     &lt;stime&gt;10:00&lt;/stime&gt; - &lt;etime&gt;11:00 AM&lt;/etime&gt;</a:t>
            </a:r>
          </a:p>
          <a:p>
            <a:pPr marL="0" indent="0">
              <a:buNone/>
            </a:pPr>
            <a:r>
              <a:rPr lang="de-DE" sz="1800" dirty="0" smtClean="0"/>
              <a:t>PostedBy</a:t>
            </a:r>
            <a:r>
              <a:rPr lang="de-DE" sz="1800" dirty="0"/>
              <a:t>: jgc+ on 24-Apr-93 at 20:59 from NL.CS.CMU.EDU (Jaime Carbonell)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Abstract</a:t>
            </a:r>
            <a:r>
              <a:rPr lang="de-DE" sz="1800" dirty="0"/>
              <a:t>: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&lt;paragraph&gt;&lt;sentence&gt;This Monday, 4/26, &lt;speaker&gt;Prof. Makoto Nagao&lt;/speaker&gt; will give a seminar in </a:t>
            </a:r>
            <a:r>
              <a:rPr lang="de-DE" sz="1800" dirty="0" smtClean="0"/>
              <a:t>the &lt;</a:t>
            </a:r>
            <a:r>
              <a:rPr lang="de-DE" sz="1800" dirty="0"/>
              <a:t>location&gt;CMT red conference room&lt;/location&gt; &lt;stime&gt;10&lt;/stime&gt;-&lt;etime&gt;11am&lt;/etime&gt; on recent MT research results&lt;/sentence&gt;.&lt;/paragraph&gt;</a:t>
            </a:r>
          </a:p>
          <a:p>
            <a:pPr marL="0" indent="0"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07627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Creating Rules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smtClean="0"/>
              <a:t>Suppose we observe "the seminar at &lt;stime&gt;4 pm&lt;/stime&gt; will [...]" in a training document</a:t>
            </a:r>
          </a:p>
          <a:p>
            <a:r>
              <a:rPr lang="de-DE" sz="2800" dirty="0" smtClean="0"/>
              <a:t>The processed representation will have access to the words and to additional knowledge</a:t>
            </a:r>
          </a:p>
          <a:p>
            <a:r>
              <a:rPr lang="de-DE" sz="2800" dirty="0" smtClean="0"/>
              <a:t>We can create a very specific rule for &lt;stime&gt;</a:t>
            </a:r>
          </a:p>
          <a:p>
            <a:pPr lvl="1"/>
            <a:r>
              <a:rPr lang="de-DE" sz="2400" dirty="0" smtClean="0"/>
              <a:t>And then generalize this by dropping constraints (as discussed previously)</a:t>
            </a:r>
          </a:p>
        </p:txBody>
      </p:sp>
    </p:spTree>
    <p:extLst>
      <p:ext uri="{BB962C8B-B14F-4D97-AF65-F5344CB8AC3E}">
        <p14:creationId xmlns:p14="http://schemas.microsoft.com/office/powerpoint/2010/main" val="384009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Topics from last time</a:t>
            </a:r>
          </a:p>
          <a:p>
            <a:pPr lvl="1"/>
            <a:r>
              <a:rPr lang="de-DE" dirty="0" smtClean="0"/>
              <a:t>Evaluation metrics in more detail </a:t>
            </a:r>
          </a:p>
          <a:p>
            <a:pPr lvl="1"/>
            <a:r>
              <a:rPr lang="de-DE" dirty="0" smtClean="0"/>
              <a:t>Quick review of Rule-Based NER</a:t>
            </a:r>
          </a:p>
          <a:p>
            <a:r>
              <a:rPr lang="de-DE" dirty="0" smtClean="0"/>
              <a:t>Evaluations and gold standards in IE</a:t>
            </a:r>
          </a:p>
          <a:p>
            <a:pPr lvl="1"/>
            <a:r>
              <a:rPr lang="de-DE" dirty="0" smtClean="0"/>
              <a:t>Issues </a:t>
            </a:r>
            <a:r>
              <a:rPr lang="de-DE" dirty="0"/>
              <a:t>in </a:t>
            </a:r>
            <a:r>
              <a:rPr lang="de-DE" dirty="0" smtClean="0"/>
              <a:t>Evaluation of IE</a:t>
            </a:r>
            <a:endParaRPr lang="de-DE" dirty="0"/>
          </a:p>
          <a:p>
            <a:pPr lvl="1"/>
            <a:r>
              <a:rPr lang="de-DE" dirty="0" smtClean="0"/>
              <a:t>Human Annotation for NER</a:t>
            </a:r>
          </a:p>
          <a:p>
            <a:r>
              <a:rPr lang="de-DE" dirty="0"/>
              <a:t>IE end-to-end</a:t>
            </a:r>
          </a:p>
          <a:p>
            <a:r>
              <a:rPr lang="de-DE" dirty="0"/>
              <a:t>Introduction: named entity detection as a classification </a:t>
            </a:r>
            <a:r>
              <a:rPr lang="de-DE" dirty="0" smtClean="0"/>
              <a:t>problem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8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310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4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74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For each rule, we look for:</a:t>
            </a:r>
          </a:p>
          <a:p>
            <a:pPr lvl="1"/>
            <a:r>
              <a:rPr lang="de-DE" dirty="0" smtClean="0"/>
              <a:t>Support (training examples that match this pattern)</a:t>
            </a:r>
          </a:p>
          <a:p>
            <a:pPr lvl="1"/>
            <a:r>
              <a:rPr lang="de-DE" dirty="0" smtClean="0"/>
              <a:t>Conflicts (training examples that match this pattern with no annotation, or a different annotation)</a:t>
            </a:r>
          </a:p>
          <a:p>
            <a:r>
              <a:rPr lang="de-DE" dirty="0" smtClean="0"/>
              <a:t>Suppose we see: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"tomorrow at &lt;stime&gt;9 am&lt;/stime&gt;"</a:t>
            </a:r>
          </a:p>
          <a:p>
            <a:pPr lvl="1"/>
            <a:r>
              <a:rPr lang="de-DE" dirty="0" smtClean="0"/>
              <a:t>The rule in our example applies!</a:t>
            </a:r>
          </a:p>
          <a:p>
            <a:pPr lvl="1"/>
            <a:r>
              <a:rPr lang="de-DE" dirty="0" smtClean="0"/>
              <a:t>If there are no conflicts, we have a more general rule</a:t>
            </a:r>
          </a:p>
          <a:p>
            <a:r>
              <a:rPr lang="de-DE" dirty="0" smtClean="0"/>
              <a:t>Overall: we try to take the most general rules which don't have conflicts</a:t>
            </a:r>
          </a:p>
        </p:txBody>
      </p:sp>
    </p:spTree>
    <p:extLst>
      <p:ext uri="{BB962C8B-B14F-4D97-AF65-F5344CB8AC3E}">
        <p14:creationId xmlns:p14="http://schemas.microsoft.com/office/powerpoint/2010/main" val="134473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Returning to Evaluation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This time, evaluation specifically for IE</a:t>
            </a:r>
          </a:p>
        </p:txBody>
      </p:sp>
    </p:spTree>
    <p:extLst>
      <p:ext uri="{BB962C8B-B14F-4D97-AF65-F5344CB8AC3E}">
        <p14:creationId xmlns:p14="http://schemas.microsoft.com/office/powerpoint/2010/main" val="33713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74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3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38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43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False Negative in CMU Seminars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Gold standard test set:</a:t>
            </a:r>
          </a:p>
          <a:p>
            <a:pPr marL="457200" lvl="1" indent="0">
              <a:buNone/>
            </a:pPr>
            <a:endParaRPr lang="de-DE" dirty="0" smtClean="0"/>
          </a:p>
          <a:p>
            <a:pPr marL="457200" lvl="1" indent="0">
              <a:buNone/>
            </a:pPr>
            <a:r>
              <a:rPr lang="de-DE" dirty="0" smtClean="0"/>
              <a:t>Starting from &lt;stime&gt;11 am&lt;/stime&gt;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 smtClean="0"/>
              <a:t>System marks nothing: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Starting from 11 am</a:t>
            </a:r>
          </a:p>
          <a:p>
            <a:pPr marL="57150" indent="0">
              <a:buNone/>
            </a:pPr>
            <a:endParaRPr lang="de-DE" dirty="0"/>
          </a:p>
          <a:p>
            <a:r>
              <a:rPr lang="de-DE" dirty="0" smtClean="0"/>
              <a:t>False negative (which measure does this hurt?)</a:t>
            </a:r>
          </a:p>
        </p:txBody>
      </p:sp>
    </p:spTree>
    <p:extLst>
      <p:ext uri="{BB962C8B-B14F-4D97-AF65-F5344CB8AC3E}">
        <p14:creationId xmlns:p14="http://schemas.microsoft.com/office/powerpoint/2010/main" val="8061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Recall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04800" y="1792288"/>
            <a:ext cx="8534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Measure of how much relevant information the system has extracted (coverage of system).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Exact definition: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8001000" cy="2074414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Recall = 	1 if no possible correct answers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>
                <a:solidFill>
                  <a:srgbClr val="000000"/>
                </a:solidFill>
              </a:rPr>
              <a:t>	</a:t>
            </a:r>
            <a:r>
              <a:rPr lang="en-US" altLang="de-DE" sz="2800" dirty="0" smtClean="0">
                <a:solidFill>
                  <a:srgbClr val="000000"/>
                </a:solidFill>
              </a:rPr>
              <a:t>	else:</a:t>
            </a:r>
            <a:endParaRPr lang="en-US" altLang="de-DE" sz="2800" u="sng" dirty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# of correct answers given by system</a:t>
            </a:r>
          </a:p>
          <a:p>
            <a:pPr defTabSz="914400" eaLnBrk="0" fontAlgn="base" hangingPunct="0"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total # of possible correct answers in text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0321" y="6578424"/>
            <a:ext cx="29722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42727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utoUpdateAnimBg="0"/>
      <p:bldP spid="76804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False Positive in CMU Seminars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Gold standard test set:</a:t>
            </a:r>
          </a:p>
          <a:p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... Followed by lunch at 11:30 am , and meetings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 smtClean="0"/>
              <a:t>System marks: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... at &lt;stime&gt;11:30 am&lt;/stime&gt;</a:t>
            </a:r>
            <a:endParaRPr lang="de-DE" dirty="0"/>
          </a:p>
          <a:p>
            <a:pPr marL="457200" lvl="1" indent="0">
              <a:buNone/>
            </a:pPr>
            <a:endParaRPr lang="de-DE" dirty="0" smtClean="0"/>
          </a:p>
          <a:p>
            <a:r>
              <a:rPr lang="de-DE" dirty="0" smtClean="0"/>
              <a:t>False positive (which measure does this hurt?)</a:t>
            </a:r>
          </a:p>
        </p:txBody>
      </p:sp>
    </p:spTree>
    <p:extLst>
      <p:ext uri="{BB962C8B-B14F-4D97-AF65-F5344CB8AC3E}">
        <p14:creationId xmlns:p14="http://schemas.microsoft.com/office/powerpoint/2010/main" val="8061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Mislabeled in CMU Seminars</a:t>
            </a:r>
            <a:endParaRPr lang="de-D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Gold standard test set:</a:t>
            </a:r>
          </a:p>
          <a:p>
            <a:endParaRPr lang="de-DE" dirty="0" smtClean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de-DE" dirty="0" smtClean="0"/>
              <a:t>at a different time - &lt;stime&gt;6 pm&lt;/stime&gt;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de-DE" dirty="0" smtClean="0"/>
          </a:p>
          <a:p>
            <a:r>
              <a:rPr lang="de-DE" dirty="0" smtClean="0"/>
              <a:t>System marks: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de-DE" dirty="0" smtClean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de-DE" dirty="0" smtClean="0"/>
              <a:t>... - &lt;etime&gt;6 pm&lt;/etime&gt;</a:t>
            </a:r>
          </a:p>
          <a:p>
            <a:pPr marL="57150" indent="0">
              <a:buFont typeface="Arial" panose="020B0604020202020204" pitchFamily="34" charset="0"/>
              <a:buNone/>
            </a:pPr>
            <a:endParaRPr lang="de-DE" dirty="0" smtClean="0"/>
          </a:p>
          <a:p>
            <a:r>
              <a:rPr lang="de-DE" dirty="0" smtClean="0"/>
              <a:t>What sort of error do we have here?</a:t>
            </a:r>
          </a:p>
          <a:p>
            <a:r>
              <a:rPr lang="de-DE" dirty="0" smtClean="0"/>
              <a:t>Which measures are affected?</a:t>
            </a:r>
          </a:p>
          <a:p>
            <a:r>
              <a:rPr lang="de-DE" dirty="0" smtClean="0"/>
              <a:t>Note that this is different from Information Retrieval!</a:t>
            </a:r>
          </a:p>
        </p:txBody>
      </p:sp>
    </p:spTree>
    <p:extLst>
      <p:ext uri="{BB962C8B-B14F-4D97-AF65-F5344CB8AC3E}">
        <p14:creationId xmlns:p14="http://schemas.microsoft.com/office/powerpoint/2010/main" val="2850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Partial Matches in CMU Seminars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Gold standard test set:</a:t>
            </a:r>
          </a:p>
          <a:p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... at &lt;stime&gt;5 pm&lt;/stime&gt;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 smtClean="0"/>
              <a:t>System marks: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... at &lt;stime&gt;5&lt;/stime&gt; pm</a:t>
            </a:r>
          </a:p>
          <a:p>
            <a:pPr marL="57150" indent="0">
              <a:buNone/>
            </a:pPr>
            <a:endParaRPr lang="de-DE" dirty="0"/>
          </a:p>
          <a:p>
            <a:r>
              <a:rPr lang="de-DE" dirty="0" smtClean="0"/>
              <a:t>Then I get a partial match (worth 0.5)</a:t>
            </a:r>
          </a:p>
          <a:p>
            <a:r>
              <a:rPr lang="de-DE" dirty="0" smtClean="0"/>
              <a:t>Also different from Information Retrieval</a:t>
            </a:r>
          </a:p>
        </p:txBody>
      </p:sp>
    </p:spTree>
    <p:extLst>
      <p:ext uri="{BB962C8B-B14F-4D97-AF65-F5344CB8AC3E}">
        <p14:creationId xmlns:p14="http://schemas.microsoft.com/office/powerpoint/2010/main" val="317112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411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288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8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58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8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001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 smtClean="0"/>
              <a:t>Evaluation is a critical issue where there is still much work to be done</a:t>
            </a:r>
          </a:p>
          <a:p>
            <a:r>
              <a:rPr lang="de-DE" dirty="0" smtClean="0"/>
              <a:t>But before we can evaluate, we need a </a:t>
            </a:r>
            <a:r>
              <a:rPr lang="de-DE" b="1" dirty="0" smtClean="0"/>
              <a:t>gold standard</a:t>
            </a:r>
            <a:endParaRPr lang="de-DE" dirty="0" smtClean="0"/>
          </a:p>
          <a:p>
            <a:r>
              <a:rPr lang="de-DE" dirty="0" smtClean="0"/>
              <a:t>Training IE systems</a:t>
            </a:r>
          </a:p>
          <a:p>
            <a:pPr lvl="1"/>
            <a:r>
              <a:rPr lang="de-DE" dirty="0" smtClean="0"/>
              <a:t>Critical component for "learning" statistical classifiers</a:t>
            </a:r>
          </a:p>
          <a:p>
            <a:pPr lvl="1"/>
            <a:r>
              <a:rPr lang="de-DE" dirty="0" smtClean="0"/>
              <a:t>The more data, the better the classifier</a:t>
            </a:r>
          </a:p>
          <a:p>
            <a:r>
              <a:rPr lang="de-DE" dirty="0" smtClean="0"/>
              <a:t>Can also be used for developing a handcrafted NER system</a:t>
            </a:r>
          </a:p>
          <a:p>
            <a:pPr lvl="1"/>
            <a:r>
              <a:rPr lang="de-DE" dirty="0" smtClean="0"/>
              <a:t>Constant rescoring and coverage checks are very helpful</a:t>
            </a:r>
          </a:p>
          <a:p>
            <a:r>
              <a:rPr lang="de-DE" dirty="0" smtClean="0"/>
              <a:t>Necessary in both cases for </a:t>
            </a:r>
            <a:r>
              <a:rPr lang="de-DE" b="1" dirty="0" smtClean="0"/>
              <a:t>evaluation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19847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55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58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Precision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04800" y="1792288"/>
            <a:ext cx="8534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Measure of how much of the information the system returned is correct (accuracy).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Exact definition:</a:t>
            </a:r>
            <a:endParaRPr lang="en-US" altLang="de-DE" sz="2400" dirty="0">
              <a:solidFill>
                <a:srgbClr val="000000"/>
              </a:solidFill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8001000" cy="2074414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Precision = 	1 if no answers given by system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>
                <a:solidFill>
                  <a:srgbClr val="000000"/>
                </a:solidFill>
              </a:rPr>
              <a:t>	</a:t>
            </a:r>
            <a:r>
              <a:rPr lang="en-US" altLang="de-DE" sz="2800" dirty="0" smtClean="0">
                <a:solidFill>
                  <a:srgbClr val="000000"/>
                </a:solidFill>
              </a:rPr>
              <a:t>	else: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>
                <a:solidFill>
                  <a:srgbClr val="000000"/>
                </a:solidFill>
              </a:rPr>
              <a:t> </a:t>
            </a:r>
            <a:r>
              <a:rPr lang="en-US" altLang="de-DE" sz="2800" dirty="0" smtClean="0">
                <a:solidFill>
                  <a:srgbClr val="000000"/>
                </a:solidFill>
              </a:rPr>
              <a:t>                    </a:t>
            </a:r>
            <a:r>
              <a:rPr lang="en-US" altLang="de-DE" sz="2800" u="sng" dirty="0">
                <a:solidFill>
                  <a:srgbClr val="000000"/>
                </a:solidFill>
              </a:rPr>
              <a:t> 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# of correct answers given by system</a:t>
            </a:r>
          </a:p>
          <a:p>
            <a:pPr defTabSz="914400" eaLnBrk="0" fontAlgn="base" hangingPunct="0"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 # of answers given by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0321" y="6578424"/>
            <a:ext cx="29722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51896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utoUpdateAnimBg="0"/>
      <p:bldP spid="77828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190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77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297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735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Annotator Variability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smtClean="0"/>
              <a:t>Differences in annotation are a significant problem</a:t>
            </a:r>
          </a:p>
          <a:p>
            <a:pPr lvl="1"/>
            <a:r>
              <a:rPr lang="de-DE" dirty="0" smtClean="0"/>
              <a:t>Only some people are good at annotation</a:t>
            </a:r>
          </a:p>
          <a:p>
            <a:pPr lvl="1"/>
            <a:r>
              <a:rPr lang="de-DE" dirty="0" smtClean="0"/>
              <a:t>Practice helps</a:t>
            </a:r>
          </a:p>
          <a:p>
            <a:r>
              <a:rPr lang="de-DE" dirty="0" smtClean="0"/>
              <a:t>Even good annotators can have different understanding of the task</a:t>
            </a:r>
          </a:p>
          <a:p>
            <a:pPr lvl="1"/>
            <a:r>
              <a:rPr lang="de-DE" dirty="0" smtClean="0"/>
              <a:t>For instance, in doubt, annotate? Or not?</a:t>
            </a:r>
          </a:p>
          <a:p>
            <a:pPr lvl="1"/>
            <a:r>
              <a:rPr lang="de-DE" dirty="0" smtClean="0"/>
              <a:t>(~ precision/recall tradeoffs)</a:t>
            </a:r>
          </a:p>
          <a:p>
            <a:r>
              <a:rPr lang="de-DE" dirty="0" smtClean="0"/>
              <a:t>Effect of using gold standard corpora that are not well annotated</a:t>
            </a:r>
          </a:p>
          <a:p>
            <a:pPr lvl="1"/>
            <a:r>
              <a:rPr lang="de-DE" dirty="0" smtClean="0"/>
              <a:t>Evaluations can return inaccurate results</a:t>
            </a:r>
          </a:p>
          <a:p>
            <a:pPr lvl="1"/>
            <a:r>
              <a:rPr lang="de-DE" dirty="0" smtClean="0"/>
              <a:t>Systems trained on inconsistent data can develop problems which are worse than if the training examples are eliminated</a:t>
            </a:r>
          </a:p>
          <a:p>
            <a:r>
              <a:rPr lang="de-DE" dirty="0" smtClean="0"/>
              <a:t>Crowd-sourcing, which we will talk about later, has all of these same problems even more strongly!</a:t>
            </a:r>
          </a:p>
          <a:p>
            <a:pPr marL="45720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054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1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357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CMU Seminars task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Given</a:t>
            </a:r>
            <a:r>
              <a:rPr lang="de-DE" dirty="0" smtClean="0"/>
              <a:t> an email about a </a:t>
            </a:r>
            <a:r>
              <a:rPr lang="de-DE" dirty="0" err="1" smtClean="0"/>
              <a:t>seminar</a:t>
            </a:r>
            <a:r>
              <a:rPr lang="en-DE" dirty="0" smtClean="0"/>
              <a:t>…</a:t>
            </a:r>
            <a:endParaRPr lang="de-DE" dirty="0" smtClean="0"/>
          </a:p>
          <a:p>
            <a:r>
              <a:rPr lang="de-DE" dirty="0" err="1" smtClean="0"/>
              <a:t>Annotate</a:t>
            </a:r>
            <a:r>
              <a:rPr lang="de-DE" dirty="0" smtClean="0"/>
              <a:t> </a:t>
            </a:r>
            <a:r>
              <a:rPr lang="de-DE" dirty="0" err="1" smtClean="0"/>
              <a:t>mentions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Speaker</a:t>
            </a:r>
          </a:p>
          <a:p>
            <a:pPr lvl="1"/>
            <a:r>
              <a:rPr lang="de-DE" dirty="0" smtClean="0"/>
              <a:t>Start time</a:t>
            </a:r>
          </a:p>
          <a:p>
            <a:pPr lvl="1"/>
            <a:r>
              <a:rPr lang="de-DE" dirty="0" smtClean="0"/>
              <a:t>End time</a:t>
            </a:r>
          </a:p>
          <a:p>
            <a:pPr lvl="1"/>
            <a:r>
              <a:rPr lang="de-DE" dirty="0" smtClean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9905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CMU Seminars - Example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/>
              <a:t>&lt;0.24.4.93.20.59.10.jgc+@NL.CS.CMU.EDU (Jaime Carbonell).0&gt;</a:t>
            </a:r>
          </a:p>
          <a:p>
            <a:pPr marL="0" indent="0">
              <a:buNone/>
            </a:pPr>
            <a:r>
              <a:rPr lang="de-DE" sz="1800" dirty="0" smtClean="0"/>
              <a:t>Type</a:t>
            </a:r>
            <a:r>
              <a:rPr lang="de-DE" sz="1800" dirty="0"/>
              <a:t>:     cmu.cs.proj.mt</a:t>
            </a:r>
          </a:p>
          <a:p>
            <a:pPr marL="0" indent="0">
              <a:buNone/>
            </a:pPr>
            <a:r>
              <a:rPr lang="de-DE" sz="1800" dirty="0" smtClean="0"/>
              <a:t>Topic</a:t>
            </a:r>
            <a:r>
              <a:rPr lang="de-DE" sz="1800" dirty="0"/>
              <a:t>:    &lt;speaker&gt;Nagao&lt;/speaker&gt; Talk</a:t>
            </a:r>
          </a:p>
          <a:p>
            <a:pPr marL="0" indent="0">
              <a:buNone/>
            </a:pPr>
            <a:r>
              <a:rPr lang="de-DE" sz="1800" dirty="0" smtClean="0"/>
              <a:t>Dates</a:t>
            </a:r>
            <a:r>
              <a:rPr lang="de-DE" sz="1800" dirty="0"/>
              <a:t>:    26-Apr-93</a:t>
            </a:r>
          </a:p>
          <a:p>
            <a:pPr marL="0" indent="0">
              <a:buNone/>
            </a:pPr>
            <a:r>
              <a:rPr lang="de-DE" sz="1800" dirty="0" smtClean="0"/>
              <a:t>Time</a:t>
            </a:r>
            <a:r>
              <a:rPr lang="de-DE" sz="1800" dirty="0"/>
              <a:t>:     &lt;stime&gt;10:00&lt;/stime&gt; - &lt;etime&gt;11:00 AM&lt;/etime&gt;</a:t>
            </a:r>
          </a:p>
          <a:p>
            <a:pPr marL="0" indent="0">
              <a:buNone/>
            </a:pPr>
            <a:r>
              <a:rPr lang="de-DE" sz="1800" dirty="0" smtClean="0"/>
              <a:t>PostedBy</a:t>
            </a:r>
            <a:r>
              <a:rPr lang="de-DE" sz="1800" dirty="0"/>
              <a:t>: jgc+ on 24-Apr-93 at 20:59 from NL.CS.CMU.EDU (Jaime Carbonell)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Abstract</a:t>
            </a:r>
            <a:r>
              <a:rPr lang="de-DE" sz="1800" dirty="0"/>
              <a:t>: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&lt;paragraph&gt;&lt;sentence&gt;This Monday, 4/26, &lt;speaker&gt;Prof. Makoto Nagao&lt;/speaker&gt; will give a seminar in </a:t>
            </a:r>
            <a:r>
              <a:rPr lang="de-DE" sz="1800" dirty="0" smtClean="0"/>
              <a:t>the &lt;</a:t>
            </a:r>
            <a:r>
              <a:rPr lang="de-DE" sz="1800" dirty="0"/>
              <a:t>location&gt;CMT red conference room&lt;/location&gt; &lt;stime&gt;10&lt;/stime&gt;-&lt;etime&gt;11am&lt;/etime&gt; on recent MT research results&lt;/sentence&gt;.&lt;/paragraph&gt;</a:t>
            </a:r>
          </a:p>
          <a:p>
            <a:pPr marL="0" indent="0"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63985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IE Template</a:t>
            </a:r>
            <a:endParaRPr lang="de-D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202806"/>
              </p:ext>
            </p:extLst>
          </p:nvPr>
        </p:nvGraphicFramePr>
        <p:xfrm>
          <a:off x="685800" y="1891047"/>
          <a:ext cx="77724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Slot</a:t>
                      </a:r>
                      <a:r>
                        <a:rPr lang="de-DE" baseline="0" dirty="0" smtClean="0"/>
                        <a:t> Name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Value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Speaker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Prof. Makoto Nagao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Start time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1993-04-26 10:00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End time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1993-04-26 11:00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Location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CMT red conference room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Message Identifier</a:t>
                      </a:r>
                      <a:r>
                        <a:rPr lang="de-DE" baseline="0" dirty="0" smtClean="0"/>
                        <a:t> (Filename)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0.24.4.93.20.59.10.jgc+@NL.CS.CMU.EDU (Jaime Carbonell).0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87882" y="4610627"/>
            <a:ext cx="66809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</a:rPr>
              <a:t>Template contains *canonical* version of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</a:rPr>
              <a:t>There are several "mentions" of speaker, start time and end-time in </a:t>
            </a:r>
            <a:r>
              <a:rPr lang="de-DE" dirty="0" err="1" smtClean="0">
                <a:solidFill>
                  <a:srgbClr val="000000"/>
                </a:solidFill>
              </a:rPr>
              <a:t>the</a:t>
            </a:r>
            <a:r>
              <a:rPr lang="de-DE" dirty="0" smtClean="0">
                <a:solidFill>
                  <a:srgbClr val="000000"/>
                </a:solidFill>
              </a:rPr>
              <a:t> email (</a:t>
            </a:r>
            <a:r>
              <a:rPr lang="de-DE" dirty="0" err="1" smtClean="0">
                <a:solidFill>
                  <a:srgbClr val="000000"/>
                </a:solidFill>
              </a:rPr>
              <a:t>see</a:t>
            </a:r>
            <a:r>
              <a:rPr lang="de-DE" dirty="0" smtClean="0">
                <a:solidFill>
                  <a:srgbClr val="000000"/>
                </a:solidFill>
              </a:rPr>
              <a:t> previous slide)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</a:rPr>
              <a:t>Only one value for each slot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</a:rPr>
              <a:t>Location could probably also be canonicalized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</a:rPr>
              <a:t>Important: also keep link back to original text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92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How many database entries?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 the CMU seminars task, one message generally results in one database entry</a:t>
            </a:r>
          </a:p>
          <a:p>
            <a:pPr lvl="1"/>
            <a:r>
              <a:rPr lang="de-DE" dirty="0" smtClean="0"/>
              <a:t>Or no database entry if you process an email that is not about a seminar</a:t>
            </a:r>
          </a:p>
          <a:p>
            <a:r>
              <a:rPr lang="de-DE" dirty="0" smtClean="0"/>
              <a:t>In other IE tasks, can get multiple database entries from a single document or web page</a:t>
            </a:r>
          </a:p>
          <a:p>
            <a:pPr lvl="1"/>
            <a:r>
              <a:rPr lang="de-DE" dirty="0"/>
              <a:t>A</a:t>
            </a:r>
            <a:r>
              <a:rPr lang="de-DE" dirty="0" smtClean="0"/>
              <a:t> page of concert listings -&gt; database entries</a:t>
            </a:r>
          </a:p>
          <a:p>
            <a:pPr lvl="1"/>
            <a:r>
              <a:rPr lang="de-DE" dirty="0" smtClean="0"/>
              <a:t>Entries in timeline -&gt; database entries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51661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593"/>
          </a:xfrm>
        </p:spPr>
        <p:txBody>
          <a:bodyPr>
            <a:normAutofit/>
          </a:bodyPr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778941"/>
            <a:ext cx="9052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Every system, algorithm or theory should be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evaluated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, i.e. its output should be compared to the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gold standard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(i.e. the ideal output).</a:t>
            </a:r>
            <a:r>
              <a:rPr lang="en-US" sz="2400" dirty="0">
                <a:solidFill>
                  <a:prstClr val="black"/>
                </a:solidFill>
                <a:cs typeface="Century Gothic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Suppose we try to find scientists…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30446" y="2182406"/>
            <a:ext cx="6681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Algorithm output: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Einstein, Bohr, Planck, Clinton, Obama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17186" y="3328838"/>
            <a:ext cx="5961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Einstein, Bohr, Planck, Heisenberg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4782483"/>
            <a:ext cx="36760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Precision: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output is correct?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| O </a:t>
            </a:r>
            <a:r>
              <a:rPr lang="en-US" sz="2400" dirty="0" smtClean="0">
                <a:solidFill>
                  <a:prstClr val="black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G |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    |O|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56635" y="4919008"/>
            <a:ext cx="41873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Recall: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 did we get?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| O </a:t>
            </a:r>
            <a:r>
              <a:rPr lang="en-US" sz="2400" dirty="0" smtClean="0">
                <a:solidFill>
                  <a:prstClr val="black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G |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 |G|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58744" y="2808856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28983" y="278257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82786" y="280939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07381" y="2867173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2400" b="1" dirty="0" smtClean="0">
              <a:solidFill>
                <a:srgbClr val="FF0000"/>
              </a:solidFill>
              <a:cs typeface="Century Gothic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27040" y="280939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2400" b="1" dirty="0" smtClean="0">
              <a:solidFill>
                <a:srgbClr val="FF0000"/>
              </a:solidFill>
              <a:cs typeface="Century Gothic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59289" y="398290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28983" y="392900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62589" y="392900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54404" y="399724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2400" b="1" dirty="0" smtClean="0">
              <a:solidFill>
                <a:srgbClr val="FF0000"/>
              </a:solidFill>
              <a:cs typeface="Century Gothic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39972" y="6324451"/>
            <a:ext cx="15899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37253" y="6459507"/>
            <a:ext cx="17413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34307" y="6670182"/>
            <a:ext cx="22685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 from Suchanek</a:t>
            </a:r>
          </a:p>
        </p:txBody>
      </p:sp>
    </p:spTree>
    <p:extLst>
      <p:ext uri="{BB962C8B-B14F-4D97-AF65-F5344CB8AC3E}">
        <p14:creationId xmlns:p14="http://schemas.microsoft.com/office/powerpoint/2010/main" val="281646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00894"/>
            <a:ext cx="7772400" cy="4114800"/>
          </a:xfrm>
        </p:spPr>
        <p:txBody>
          <a:bodyPr/>
          <a:lstStyle/>
          <a:p>
            <a:r>
              <a:rPr lang="de-DE" dirty="0" smtClean="0"/>
              <a:t>IR: end-user</a:t>
            </a:r>
          </a:p>
          <a:p>
            <a:pPr lvl="1"/>
            <a:r>
              <a:rPr lang="de-DE" dirty="0" smtClean="0"/>
              <a:t>Start with information need</a:t>
            </a:r>
          </a:p>
          <a:p>
            <a:pPr lvl="1"/>
            <a:r>
              <a:rPr lang="de-DE" dirty="0" smtClean="0"/>
              <a:t>Gets relevant documents, hopefully information need is solved</a:t>
            </a:r>
          </a:p>
          <a:p>
            <a:pPr lvl="1"/>
            <a:r>
              <a:rPr lang="de-DE" dirty="0" smtClean="0"/>
              <a:t>Important difference: Traditional IR vs. Web R</a:t>
            </a:r>
          </a:p>
          <a:p>
            <a:r>
              <a:rPr lang="de-DE" dirty="0" smtClean="0"/>
              <a:t>IE: analyst (you)</a:t>
            </a:r>
          </a:p>
          <a:p>
            <a:pPr lvl="1"/>
            <a:r>
              <a:rPr lang="de-DE" dirty="0" smtClean="0"/>
              <a:t>Start with template design and corpus</a:t>
            </a:r>
          </a:p>
          <a:p>
            <a:pPr lvl="1"/>
            <a:r>
              <a:rPr lang="de-DE" dirty="0"/>
              <a:t>G</a:t>
            </a:r>
            <a:r>
              <a:rPr lang="de-DE" dirty="0" smtClean="0"/>
              <a:t>et database of filled out templates</a:t>
            </a:r>
          </a:p>
          <a:p>
            <a:pPr lvl="2"/>
            <a:r>
              <a:rPr lang="de-DE" dirty="0" smtClean="0"/>
              <a:t>Followed by subsequent processing (e.g., data mining, or user browsing, etc.)</a:t>
            </a:r>
          </a:p>
        </p:txBody>
      </p:sp>
    </p:spTree>
    <p:extLst>
      <p:ext uri="{BB962C8B-B14F-4D97-AF65-F5344CB8AC3E}">
        <p14:creationId xmlns:p14="http://schemas.microsoft.com/office/powerpoint/2010/main" val="5107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IE: what we've seen so far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So far we have looked at:</a:t>
            </a:r>
          </a:p>
          <a:p>
            <a:r>
              <a:rPr lang="de-DE" dirty="0" smtClean="0"/>
              <a:t>Source issues (selection, tokenization, etc)</a:t>
            </a:r>
          </a:p>
          <a:p>
            <a:r>
              <a:rPr lang="de-DE" dirty="0" smtClean="0"/>
              <a:t>Extracting regular entities</a:t>
            </a:r>
          </a:p>
          <a:p>
            <a:r>
              <a:rPr lang="de-DE" dirty="0" smtClean="0"/>
              <a:t>Rule-based extraction of named entities</a:t>
            </a:r>
          </a:p>
          <a:p>
            <a:r>
              <a:rPr lang="de-DE" dirty="0" smtClean="0"/>
              <a:t>Learning rules for rule-based extraction of named entities</a:t>
            </a:r>
          </a:p>
          <a:p>
            <a:r>
              <a:rPr lang="de-DE" dirty="0" smtClean="0"/>
              <a:t>We also jumped ahead and looked briefly at end-to-end IE for the CMU Seminars task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50358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378" y="0"/>
            <a:ext cx="8229600" cy="923593"/>
          </a:xfrm>
        </p:spPr>
        <p:txBody>
          <a:bodyPr/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62293" y="5001093"/>
            <a:ext cx="1211577" cy="6463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Source</a:t>
            </a:r>
          </a:p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Selection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60839" y="4714017"/>
            <a:ext cx="1721144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Tokenization&amp;</a:t>
            </a:r>
          </a:p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Normalization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78422" y="3896528"/>
            <a:ext cx="1697901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Named Entity</a:t>
            </a:r>
          </a:p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Recognition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57932" y="3189125"/>
            <a:ext cx="1290249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Instance</a:t>
            </a:r>
          </a:p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Extraction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88390" y="2316270"/>
            <a:ext cx="1290249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Fact</a:t>
            </a:r>
          </a:p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Extraction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31324" y="1118260"/>
            <a:ext cx="1507557" cy="923330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Ontological</a:t>
            </a:r>
          </a:p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Information</a:t>
            </a:r>
          </a:p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Extraction</a:t>
            </a:r>
          </a:p>
        </p:txBody>
      </p:sp>
      <p:sp>
        <p:nvSpPr>
          <p:cNvPr id="38" name="Folded Corner 37"/>
          <p:cNvSpPr/>
          <p:nvPr/>
        </p:nvSpPr>
        <p:spPr>
          <a:xfrm>
            <a:off x="457201" y="5743187"/>
            <a:ext cx="591969" cy="842150"/>
          </a:xfrm>
          <a:prstGeom prst="foldedCorner">
            <a:avLst>
              <a:gd name="adj" fmla="val 35323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83678" y="5864971"/>
            <a:ext cx="4144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cs typeface="Century Gothic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23786" y="5361888"/>
            <a:ext cx="13613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cs typeface="Century Gothic"/>
              </a:rPr>
              <a:t>05/01/67</a:t>
            </a:r>
          </a:p>
          <a:p>
            <a:r>
              <a:rPr lang="en-US" dirty="0" err="1" smtClean="0">
                <a:solidFill>
                  <a:srgbClr val="FF0000"/>
                </a:solidFill>
                <a:cs typeface="Century Gothic"/>
                <a:sym typeface="Wingdings"/>
              </a:rPr>
              <a:t></a:t>
            </a:r>
            <a:r>
              <a:rPr lang="en-US" dirty="0" smtClean="0">
                <a:solidFill>
                  <a:prstClr val="black"/>
                </a:solidFill>
                <a:cs typeface="Century Gothic"/>
                <a:sym typeface="Wingdings"/>
              </a:rPr>
              <a:t> </a:t>
            </a:r>
          </a:p>
          <a:p>
            <a:r>
              <a:rPr lang="en-US" dirty="0" smtClean="0">
                <a:solidFill>
                  <a:prstClr val="black"/>
                </a:solidFill>
                <a:cs typeface="Century Gothic"/>
                <a:sym typeface="Wingdings"/>
              </a:rPr>
              <a:t>1967-05-01</a:t>
            </a:r>
            <a:endParaRPr lang="en-US" dirty="0" smtClean="0">
              <a:solidFill>
                <a:prstClr val="black"/>
              </a:solidFill>
              <a:cs typeface="Century Gothic"/>
            </a:endParaRPr>
          </a:p>
        </p:txBody>
      </p:sp>
      <p:cxnSp>
        <p:nvCxnSpPr>
          <p:cNvPr id="42" name="Straight Connector 41"/>
          <p:cNvCxnSpPr>
            <a:stCxn id="23" idx="3"/>
            <a:endCxn id="24" idx="1"/>
          </p:cNvCxnSpPr>
          <p:nvPr/>
        </p:nvCxnSpPr>
        <p:spPr>
          <a:xfrm flipV="1">
            <a:off x="1473870" y="5037183"/>
            <a:ext cx="486969" cy="287076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4" idx="0"/>
            <a:endCxn id="25" idx="1"/>
          </p:cNvCxnSpPr>
          <p:nvPr/>
        </p:nvCxnSpPr>
        <p:spPr>
          <a:xfrm rot="5400000" flipH="1" flipV="1">
            <a:off x="3152755" y="3888351"/>
            <a:ext cx="494323" cy="1157011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5" idx="0"/>
            <a:endCxn id="32" idx="1"/>
          </p:cNvCxnSpPr>
          <p:nvPr/>
        </p:nvCxnSpPr>
        <p:spPr>
          <a:xfrm rot="5400000" flipH="1" flipV="1">
            <a:off x="5300534" y="3039131"/>
            <a:ext cx="384237" cy="1330559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2" idx="0"/>
            <a:endCxn id="33" idx="1"/>
          </p:cNvCxnSpPr>
          <p:nvPr/>
        </p:nvCxnSpPr>
        <p:spPr>
          <a:xfrm rot="5400000" flipH="1" flipV="1">
            <a:off x="6720879" y="2721615"/>
            <a:ext cx="549689" cy="385333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3" idx="0"/>
            <a:endCxn id="37" idx="2"/>
          </p:cNvCxnSpPr>
          <p:nvPr/>
        </p:nvCxnSpPr>
        <p:spPr>
          <a:xfrm flipV="1">
            <a:off x="7833515" y="2041590"/>
            <a:ext cx="351588" cy="27468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542170" y="289923"/>
            <a:ext cx="1586454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and beyond</a:t>
            </a:r>
          </a:p>
        </p:txBody>
      </p:sp>
      <p:cxnSp>
        <p:nvCxnSpPr>
          <p:cNvPr id="59" name="Straight Connector 58"/>
          <p:cNvCxnSpPr>
            <a:stCxn id="37" idx="0"/>
            <a:endCxn id="58" idx="2"/>
          </p:cNvCxnSpPr>
          <p:nvPr/>
        </p:nvCxnSpPr>
        <p:spPr>
          <a:xfrm flipV="1">
            <a:off x="8185103" y="659255"/>
            <a:ext cx="150294" cy="459005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Folded Corner 70"/>
          <p:cNvSpPr/>
          <p:nvPr/>
        </p:nvSpPr>
        <p:spPr>
          <a:xfrm>
            <a:off x="3978422" y="4749949"/>
            <a:ext cx="1874842" cy="819029"/>
          </a:xfrm>
          <a:prstGeom prst="foldedCorner">
            <a:avLst>
              <a:gd name="adj" fmla="val 35323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prstClr val="black"/>
                </a:solidFill>
                <a:cs typeface="Century Gothic"/>
              </a:rPr>
              <a:t>...married </a:t>
            </a:r>
            <a:r>
              <a:rPr lang="en-US" u="sng" dirty="0" smtClean="0">
                <a:solidFill>
                  <a:prstClr val="black"/>
                </a:solidFill>
                <a:cs typeface="Century Gothic"/>
              </a:rPr>
              <a:t>Elvis </a:t>
            </a:r>
          </a:p>
          <a:p>
            <a:r>
              <a:rPr lang="en-US" dirty="0" smtClean="0">
                <a:solidFill>
                  <a:prstClr val="black"/>
                </a:solidFill>
                <a:cs typeface="Century Gothic"/>
              </a:rPr>
              <a:t>on 1967-05-01</a:t>
            </a:r>
            <a:endParaRPr lang="en-US" dirty="0">
              <a:solidFill>
                <a:prstClr val="black"/>
              </a:solidFill>
              <a:cs typeface="Century Gothic"/>
            </a:endParaRPr>
          </a:p>
        </p:txBody>
      </p:sp>
      <p:graphicFrame>
        <p:nvGraphicFramePr>
          <p:cNvPr id="74" name="Table 73"/>
          <p:cNvGraphicFramePr>
            <a:graphicFrameLocks noGrp="1"/>
          </p:cNvGraphicFramePr>
          <p:nvPr/>
        </p:nvGraphicFramePr>
        <p:xfrm>
          <a:off x="6210762" y="4078178"/>
          <a:ext cx="2857917" cy="949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16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1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Elvis Presley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singer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16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politician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00682" y="4431642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93089" y="4122377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29" name="TextBox 74"/>
          <p:cNvSpPr txBox="1"/>
          <p:nvPr/>
        </p:nvSpPr>
        <p:spPr>
          <a:xfrm>
            <a:off x="-37338" y="849162"/>
            <a:ext cx="8049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Information Extraction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(IE) is the process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of extracting structured information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from unstructured machine-readable documents </a:t>
            </a:r>
          </a:p>
        </p:txBody>
      </p:sp>
    </p:spTree>
    <p:extLst>
      <p:ext uri="{BB962C8B-B14F-4D97-AF65-F5344CB8AC3E}">
        <p14:creationId xmlns:p14="http://schemas.microsoft.com/office/powerpoint/2010/main" val="256043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</a:t>
            </a:r>
            <a:r>
              <a:rPr lang="de-DE" dirty="0" smtClean="0"/>
              <a:t>here we are going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 will stay with the named entity recognition (NER) topic for a while</a:t>
            </a:r>
          </a:p>
          <a:p>
            <a:pPr lvl="1"/>
            <a:r>
              <a:rPr lang="de-DE" dirty="0" smtClean="0"/>
              <a:t>How to formulate this as a machine learning problem (later in these slides)</a:t>
            </a:r>
          </a:p>
          <a:p>
            <a:pPr lvl="1"/>
            <a:r>
              <a:rPr lang="de-DE" dirty="0" smtClean="0"/>
              <a:t>Next time: brief introduction to machine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F99FDA-7688-A048-8C34-55AD89F558E4}" type="slidenum">
              <a:rPr lang="en-US" smtClean="0">
                <a:solidFill>
                  <a:srgbClr val="000000"/>
                </a:solidFill>
              </a:rPr>
              <a:pPr/>
              <a:t>63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3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Named Entity Recognition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3627" y="998298"/>
            <a:ext cx="8730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Named Entity Recognition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(NER) is the process of finding entities (people, cities, organizations, dates, ...) in a text.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022" y="2328530"/>
            <a:ext cx="8868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Elvis Presley was born in 1935 in East Tupelo, Mississippi.</a:t>
            </a:r>
          </a:p>
        </p:txBody>
      </p:sp>
      <p:sp>
        <p:nvSpPr>
          <p:cNvPr id="17" name="Left Brace 16"/>
          <p:cNvSpPr/>
          <p:nvPr/>
        </p:nvSpPr>
        <p:spPr>
          <a:xfrm rot="16200000">
            <a:off x="1059411" y="2111303"/>
            <a:ext cx="251930" cy="1712155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8" name="Left Brace 17"/>
          <p:cNvSpPr/>
          <p:nvPr/>
        </p:nvSpPr>
        <p:spPr>
          <a:xfrm rot="16200000">
            <a:off x="4158871" y="2591112"/>
            <a:ext cx="225497" cy="760204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1" name="Left Brace 30"/>
          <p:cNvSpPr/>
          <p:nvPr/>
        </p:nvSpPr>
        <p:spPr>
          <a:xfrm rot="16200000">
            <a:off x="5699746" y="2115514"/>
            <a:ext cx="225498" cy="1711400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2" name="Left Brace 31"/>
          <p:cNvSpPr/>
          <p:nvPr/>
        </p:nvSpPr>
        <p:spPr>
          <a:xfrm rot="16200000">
            <a:off x="7404455" y="2222116"/>
            <a:ext cx="225498" cy="1464091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92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1" grpId="0" animBg="1"/>
      <p:bldP spid="3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Extracting Named Entities</a:t>
            </a:r>
          </a:p>
        </p:txBody>
      </p:sp>
      <p:sp>
        <p:nvSpPr>
          <p:cNvPr id="1052679" name="Rectangle 7"/>
          <p:cNvSpPr>
            <a:spLocks noChangeArrowheads="1"/>
          </p:cNvSpPr>
          <p:nvPr/>
        </p:nvSpPr>
        <p:spPr bwMode="auto">
          <a:xfrm>
            <a:off x="1676400" y="1219200"/>
            <a:ext cx="7010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Wingdings" pitchFamily="2" charset="2"/>
              <a:buChar char="¢"/>
              <a:defRPr sz="24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de-DE" sz="1800"/>
              <a:t>Person:  Mr. Hubert J. Smith, Adm. McInnes, Grace Chan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Title:  Chairman, Vice President of Technology, Secretary of State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Country:  USSR, France, Haiti, Haitian Republic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City: New York, Rome, Paris, Birmingham, Seneca Falls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Province:  Kansas, Yorkshire, Uttar Pradesh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Business:  GTE Corporation, FreeMarkets Inc., Acme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University:  Bryn Mawr College, University of Iowa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Organization:  Red Cross, Boys and Girls Club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69530" y="6617061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Slide from J. Lin</a:t>
            </a:r>
          </a:p>
        </p:txBody>
      </p:sp>
    </p:spTree>
    <p:extLst>
      <p:ext uri="{BB962C8B-B14F-4D97-AF65-F5344CB8AC3E}">
        <p14:creationId xmlns:p14="http://schemas.microsoft.com/office/powerpoint/2010/main" val="295271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More Named Entities</a:t>
            </a:r>
          </a:p>
        </p:txBody>
      </p:sp>
      <p:sp>
        <p:nvSpPr>
          <p:cNvPr id="1053704" name="Rectangle 8"/>
          <p:cNvSpPr>
            <a:spLocks noChangeArrowheads="1"/>
          </p:cNvSpPr>
          <p:nvPr/>
        </p:nvSpPr>
        <p:spPr bwMode="auto">
          <a:xfrm>
            <a:off x="1676400" y="1219200"/>
            <a:ext cx="7010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Wingdings" pitchFamily="2" charset="2"/>
              <a:buChar char="¢"/>
              <a:defRPr sz="24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de-DE" sz="1800"/>
              <a:t>Currency:  400 yen, $100, DM 450,000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Linear:  10 feet, 100 miles, 15 centimeters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Area:  a square foot, 15 acres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Volume:  6 cubic feet, 100 gallons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Weight: 10 pounds, half a ton, 100 kilos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Duration:  10 day, five minutes, 3 years, a millennium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Frequency:  daily, biannually, 5 times, 3 times a day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Speed:  6 miles per hour, 15 feet per second, 5 kph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Age:  3 weeks old, 10-year-old, 50 years of 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69530" y="6617061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Slide from J. Lin</a:t>
            </a:r>
          </a:p>
        </p:txBody>
      </p:sp>
    </p:spTree>
    <p:extLst>
      <p:ext uri="{BB962C8B-B14F-4D97-AF65-F5344CB8AC3E}">
        <p14:creationId xmlns:p14="http://schemas.microsoft.com/office/powerpoint/2010/main" val="146242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IE Posed as a Machine Learning Task</a:t>
            </a:r>
          </a:p>
        </p:txBody>
      </p:sp>
      <p:sp>
        <p:nvSpPr>
          <p:cNvPr id="12093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752600"/>
            <a:ext cx="8153400" cy="1600200"/>
          </a:xfrm>
        </p:spPr>
        <p:txBody>
          <a:bodyPr>
            <a:normAutofit/>
          </a:bodyPr>
          <a:lstStyle/>
          <a:p>
            <a:r>
              <a:rPr lang="en-US" sz="2800" dirty="0"/>
              <a:t>Training data: documents marked up with ground truth</a:t>
            </a:r>
            <a:endParaRPr lang="en-US" sz="2800" dirty="0" smtClean="0"/>
          </a:p>
          <a:p>
            <a:r>
              <a:rPr lang="en-US" sz="2800" dirty="0" smtClean="0"/>
              <a:t>Extract features around words/information</a:t>
            </a:r>
          </a:p>
          <a:p>
            <a:r>
              <a:rPr lang="en-US" sz="2800" dirty="0" smtClean="0"/>
              <a:t>Pose as a classification problem</a:t>
            </a:r>
          </a:p>
        </p:txBody>
      </p:sp>
      <p:sp>
        <p:nvSpPr>
          <p:cNvPr id="1209360" name="Text Box 16"/>
          <p:cNvSpPr txBox="1">
            <a:spLocks noChangeArrowheads="1"/>
          </p:cNvSpPr>
          <p:nvPr/>
        </p:nvSpPr>
        <p:spPr bwMode="auto">
          <a:xfrm>
            <a:off x="625475" y="3824288"/>
            <a:ext cx="79057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pitchFamily="-107" charset="0"/>
              </a:rPr>
              <a:t>00  :  pm  Place   :   Wean  Hall  Rm  5409  Speaker   :   Sebastian  Thrun</a:t>
            </a:r>
          </a:p>
        </p:txBody>
      </p:sp>
      <p:sp>
        <p:nvSpPr>
          <p:cNvPr id="1209361" name="Freeform 17"/>
          <p:cNvSpPr>
            <a:spLocks/>
          </p:cNvSpPr>
          <p:nvPr/>
        </p:nvSpPr>
        <p:spPr bwMode="auto">
          <a:xfrm>
            <a:off x="2851150" y="4267200"/>
            <a:ext cx="2286000" cy="1524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" y="12"/>
              </a:cxn>
              <a:cxn ang="0">
                <a:pos x="4" y="21"/>
              </a:cxn>
              <a:cxn ang="0">
                <a:pos x="10" y="29"/>
              </a:cxn>
              <a:cxn ang="0">
                <a:pos x="16" y="36"/>
              </a:cxn>
              <a:cxn ang="0">
                <a:pos x="25" y="42"/>
              </a:cxn>
              <a:cxn ang="0">
                <a:pos x="34" y="46"/>
              </a:cxn>
              <a:cxn ang="0">
                <a:pos x="45" y="49"/>
              </a:cxn>
              <a:cxn ang="0">
                <a:pos x="56" y="50"/>
              </a:cxn>
              <a:cxn ang="0">
                <a:pos x="280" y="49"/>
              </a:cxn>
              <a:cxn ang="0">
                <a:pos x="291" y="50"/>
              </a:cxn>
              <a:cxn ang="0">
                <a:pos x="302" y="53"/>
              </a:cxn>
              <a:cxn ang="0">
                <a:pos x="311" y="57"/>
              </a:cxn>
              <a:cxn ang="0">
                <a:pos x="320" y="63"/>
              </a:cxn>
              <a:cxn ang="0">
                <a:pos x="326" y="70"/>
              </a:cxn>
              <a:cxn ang="0">
                <a:pos x="332" y="78"/>
              </a:cxn>
              <a:cxn ang="0">
                <a:pos x="335" y="87"/>
              </a:cxn>
              <a:cxn ang="0">
                <a:pos x="336" y="97"/>
              </a:cxn>
              <a:cxn ang="0">
                <a:pos x="337" y="87"/>
              </a:cxn>
              <a:cxn ang="0">
                <a:pos x="340" y="78"/>
              </a:cxn>
              <a:cxn ang="0">
                <a:pos x="346" y="70"/>
              </a:cxn>
              <a:cxn ang="0">
                <a:pos x="352" y="63"/>
              </a:cxn>
              <a:cxn ang="0">
                <a:pos x="361" y="57"/>
              </a:cxn>
              <a:cxn ang="0">
                <a:pos x="370" y="53"/>
              </a:cxn>
              <a:cxn ang="0">
                <a:pos x="381" y="50"/>
              </a:cxn>
              <a:cxn ang="0">
                <a:pos x="392" y="49"/>
              </a:cxn>
              <a:cxn ang="0">
                <a:pos x="616" y="48"/>
              </a:cxn>
              <a:cxn ang="0">
                <a:pos x="627" y="47"/>
              </a:cxn>
              <a:cxn ang="0">
                <a:pos x="638" y="44"/>
              </a:cxn>
              <a:cxn ang="0">
                <a:pos x="647" y="40"/>
              </a:cxn>
              <a:cxn ang="0">
                <a:pos x="656" y="34"/>
              </a:cxn>
              <a:cxn ang="0">
                <a:pos x="662" y="27"/>
              </a:cxn>
              <a:cxn ang="0">
                <a:pos x="668" y="19"/>
              </a:cxn>
              <a:cxn ang="0">
                <a:pos x="671" y="10"/>
              </a:cxn>
              <a:cxn ang="0">
                <a:pos x="672" y="0"/>
              </a:cxn>
            </a:cxnLst>
            <a:rect l="0" t="0" r="r" b="b"/>
            <a:pathLst>
              <a:path w="672" h="97">
                <a:moveTo>
                  <a:pt x="0" y="2"/>
                </a:moveTo>
                <a:lnTo>
                  <a:pt x="1" y="12"/>
                </a:lnTo>
                <a:lnTo>
                  <a:pt x="4" y="21"/>
                </a:lnTo>
                <a:lnTo>
                  <a:pt x="10" y="29"/>
                </a:lnTo>
                <a:lnTo>
                  <a:pt x="16" y="36"/>
                </a:lnTo>
                <a:lnTo>
                  <a:pt x="25" y="42"/>
                </a:lnTo>
                <a:lnTo>
                  <a:pt x="34" y="46"/>
                </a:lnTo>
                <a:lnTo>
                  <a:pt x="45" y="49"/>
                </a:lnTo>
                <a:lnTo>
                  <a:pt x="56" y="50"/>
                </a:lnTo>
                <a:lnTo>
                  <a:pt x="280" y="49"/>
                </a:lnTo>
                <a:lnTo>
                  <a:pt x="291" y="50"/>
                </a:lnTo>
                <a:lnTo>
                  <a:pt x="302" y="53"/>
                </a:lnTo>
                <a:lnTo>
                  <a:pt x="311" y="57"/>
                </a:lnTo>
                <a:lnTo>
                  <a:pt x="320" y="63"/>
                </a:lnTo>
                <a:lnTo>
                  <a:pt x="326" y="70"/>
                </a:lnTo>
                <a:lnTo>
                  <a:pt x="332" y="78"/>
                </a:lnTo>
                <a:lnTo>
                  <a:pt x="335" y="87"/>
                </a:lnTo>
                <a:lnTo>
                  <a:pt x="336" y="97"/>
                </a:lnTo>
                <a:lnTo>
                  <a:pt x="337" y="87"/>
                </a:lnTo>
                <a:lnTo>
                  <a:pt x="340" y="78"/>
                </a:lnTo>
                <a:lnTo>
                  <a:pt x="346" y="70"/>
                </a:lnTo>
                <a:lnTo>
                  <a:pt x="352" y="63"/>
                </a:lnTo>
                <a:lnTo>
                  <a:pt x="361" y="57"/>
                </a:lnTo>
                <a:lnTo>
                  <a:pt x="370" y="53"/>
                </a:lnTo>
                <a:lnTo>
                  <a:pt x="381" y="50"/>
                </a:lnTo>
                <a:lnTo>
                  <a:pt x="392" y="49"/>
                </a:lnTo>
                <a:lnTo>
                  <a:pt x="616" y="48"/>
                </a:lnTo>
                <a:lnTo>
                  <a:pt x="627" y="47"/>
                </a:lnTo>
                <a:lnTo>
                  <a:pt x="638" y="44"/>
                </a:lnTo>
                <a:lnTo>
                  <a:pt x="647" y="40"/>
                </a:lnTo>
                <a:lnTo>
                  <a:pt x="656" y="34"/>
                </a:lnTo>
                <a:lnTo>
                  <a:pt x="662" y="27"/>
                </a:lnTo>
                <a:lnTo>
                  <a:pt x="668" y="19"/>
                </a:lnTo>
                <a:lnTo>
                  <a:pt x="671" y="10"/>
                </a:lnTo>
                <a:lnTo>
                  <a:pt x="672" y="0"/>
                </a:lnTo>
              </a:path>
            </a:pathLst>
          </a:custGeom>
          <a:noFill/>
          <a:ln w="9525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9362" name="Freeform 18"/>
          <p:cNvSpPr>
            <a:spLocks/>
          </p:cNvSpPr>
          <p:nvPr/>
        </p:nvSpPr>
        <p:spPr bwMode="auto">
          <a:xfrm>
            <a:off x="5289550" y="4267200"/>
            <a:ext cx="3124200" cy="1524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" y="12"/>
              </a:cxn>
              <a:cxn ang="0">
                <a:pos x="4" y="21"/>
              </a:cxn>
              <a:cxn ang="0">
                <a:pos x="10" y="29"/>
              </a:cxn>
              <a:cxn ang="0">
                <a:pos x="16" y="36"/>
              </a:cxn>
              <a:cxn ang="0">
                <a:pos x="25" y="42"/>
              </a:cxn>
              <a:cxn ang="0">
                <a:pos x="34" y="46"/>
              </a:cxn>
              <a:cxn ang="0">
                <a:pos x="45" y="49"/>
              </a:cxn>
              <a:cxn ang="0">
                <a:pos x="56" y="50"/>
              </a:cxn>
              <a:cxn ang="0">
                <a:pos x="280" y="49"/>
              </a:cxn>
              <a:cxn ang="0">
                <a:pos x="291" y="50"/>
              </a:cxn>
              <a:cxn ang="0">
                <a:pos x="302" y="53"/>
              </a:cxn>
              <a:cxn ang="0">
                <a:pos x="311" y="57"/>
              </a:cxn>
              <a:cxn ang="0">
                <a:pos x="320" y="63"/>
              </a:cxn>
              <a:cxn ang="0">
                <a:pos x="326" y="70"/>
              </a:cxn>
              <a:cxn ang="0">
                <a:pos x="332" y="78"/>
              </a:cxn>
              <a:cxn ang="0">
                <a:pos x="335" y="87"/>
              </a:cxn>
              <a:cxn ang="0">
                <a:pos x="336" y="97"/>
              </a:cxn>
              <a:cxn ang="0">
                <a:pos x="337" y="87"/>
              </a:cxn>
              <a:cxn ang="0">
                <a:pos x="340" y="78"/>
              </a:cxn>
              <a:cxn ang="0">
                <a:pos x="346" y="70"/>
              </a:cxn>
              <a:cxn ang="0">
                <a:pos x="352" y="63"/>
              </a:cxn>
              <a:cxn ang="0">
                <a:pos x="361" y="57"/>
              </a:cxn>
              <a:cxn ang="0">
                <a:pos x="370" y="53"/>
              </a:cxn>
              <a:cxn ang="0">
                <a:pos x="381" y="50"/>
              </a:cxn>
              <a:cxn ang="0">
                <a:pos x="392" y="49"/>
              </a:cxn>
              <a:cxn ang="0">
                <a:pos x="616" y="48"/>
              </a:cxn>
              <a:cxn ang="0">
                <a:pos x="627" y="47"/>
              </a:cxn>
              <a:cxn ang="0">
                <a:pos x="638" y="44"/>
              </a:cxn>
              <a:cxn ang="0">
                <a:pos x="647" y="40"/>
              </a:cxn>
              <a:cxn ang="0">
                <a:pos x="656" y="34"/>
              </a:cxn>
              <a:cxn ang="0">
                <a:pos x="662" y="27"/>
              </a:cxn>
              <a:cxn ang="0">
                <a:pos x="668" y="19"/>
              </a:cxn>
              <a:cxn ang="0">
                <a:pos x="671" y="10"/>
              </a:cxn>
              <a:cxn ang="0">
                <a:pos x="672" y="0"/>
              </a:cxn>
            </a:cxnLst>
            <a:rect l="0" t="0" r="r" b="b"/>
            <a:pathLst>
              <a:path w="672" h="97">
                <a:moveTo>
                  <a:pt x="0" y="2"/>
                </a:moveTo>
                <a:lnTo>
                  <a:pt x="1" y="12"/>
                </a:lnTo>
                <a:lnTo>
                  <a:pt x="4" y="21"/>
                </a:lnTo>
                <a:lnTo>
                  <a:pt x="10" y="29"/>
                </a:lnTo>
                <a:lnTo>
                  <a:pt x="16" y="36"/>
                </a:lnTo>
                <a:lnTo>
                  <a:pt x="25" y="42"/>
                </a:lnTo>
                <a:lnTo>
                  <a:pt x="34" y="46"/>
                </a:lnTo>
                <a:lnTo>
                  <a:pt x="45" y="49"/>
                </a:lnTo>
                <a:lnTo>
                  <a:pt x="56" y="50"/>
                </a:lnTo>
                <a:lnTo>
                  <a:pt x="280" y="49"/>
                </a:lnTo>
                <a:lnTo>
                  <a:pt x="291" y="50"/>
                </a:lnTo>
                <a:lnTo>
                  <a:pt x="302" y="53"/>
                </a:lnTo>
                <a:lnTo>
                  <a:pt x="311" y="57"/>
                </a:lnTo>
                <a:lnTo>
                  <a:pt x="320" y="63"/>
                </a:lnTo>
                <a:lnTo>
                  <a:pt x="326" y="70"/>
                </a:lnTo>
                <a:lnTo>
                  <a:pt x="332" y="78"/>
                </a:lnTo>
                <a:lnTo>
                  <a:pt x="335" y="87"/>
                </a:lnTo>
                <a:lnTo>
                  <a:pt x="336" y="97"/>
                </a:lnTo>
                <a:lnTo>
                  <a:pt x="337" y="87"/>
                </a:lnTo>
                <a:lnTo>
                  <a:pt x="340" y="78"/>
                </a:lnTo>
                <a:lnTo>
                  <a:pt x="346" y="70"/>
                </a:lnTo>
                <a:lnTo>
                  <a:pt x="352" y="63"/>
                </a:lnTo>
                <a:lnTo>
                  <a:pt x="361" y="57"/>
                </a:lnTo>
                <a:lnTo>
                  <a:pt x="370" y="53"/>
                </a:lnTo>
                <a:lnTo>
                  <a:pt x="381" y="50"/>
                </a:lnTo>
                <a:lnTo>
                  <a:pt x="392" y="49"/>
                </a:lnTo>
                <a:lnTo>
                  <a:pt x="616" y="48"/>
                </a:lnTo>
                <a:lnTo>
                  <a:pt x="627" y="47"/>
                </a:lnTo>
                <a:lnTo>
                  <a:pt x="638" y="44"/>
                </a:lnTo>
                <a:lnTo>
                  <a:pt x="647" y="40"/>
                </a:lnTo>
                <a:lnTo>
                  <a:pt x="656" y="34"/>
                </a:lnTo>
                <a:lnTo>
                  <a:pt x="662" y="27"/>
                </a:lnTo>
                <a:lnTo>
                  <a:pt x="668" y="19"/>
                </a:lnTo>
                <a:lnTo>
                  <a:pt x="671" y="10"/>
                </a:lnTo>
                <a:lnTo>
                  <a:pt x="672" y="0"/>
                </a:lnTo>
              </a:path>
            </a:pathLst>
          </a:custGeom>
          <a:noFill/>
          <a:ln w="9525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9363" name="Freeform 19"/>
          <p:cNvSpPr>
            <a:spLocks/>
          </p:cNvSpPr>
          <p:nvPr/>
        </p:nvSpPr>
        <p:spPr bwMode="auto">
          <a:xfrm>
            <a:off x="717550" y="4267200"/>
            <a:ext cx="1905000" cy="1524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" y="12"/>
              </a:cxn>
              <a:cxn ang="0">
                <a:pos x="4" y="21"/>
              </a:cxn>
              <a:cxn ang="0">
                <a:pos x="10" y="29"/>
              </a:cxn>
              <a:cxn ang="0">
                <a:pos x="16" y="36"/>
              </a:cxn>
              <a:cxn ang="0">
                <a:pos x="25" y="42"/>
              </a:cxn>
              <a:cxn ang="0">
                <a:pos x="34" y="46"/>
              </a:cxn>
              <a:cxn ang="0">
                <a:pos x="45" y="49"/>
              </a:cxn>
              <a:cxn ang="0">
                <a:pos x="56" y="50"/>
              </a:cxn>
              <a:cxn ang="0">
                <a:pos x="280" y="49"/>
              </a:cxn>
              <a:cxn ang="0">
                <a:pos x="291" y="50"/>
              </a:cxn>
              <a:cxn ang="0">
                <a:pos x="302" y="53"/>
              </a:cxn>
              <a:cxn ang="0">
                <a:pos x="311" y="57"/>
              </a:cxn>
              <a:cxn ang="0">
                <a:pos x="320" y="63"/>
              </a:cxn>
              <a:cxn ang="0">
                <a:pos x="326" y="70"/>
              </a:cxn>
              <a:cxn ang="0">
                <a:pos x="332" y="78"/>
              </a:cxn>
              <a:cxn ang="0">
                <a:pos x="335" y="87"/>
              </a:cxn>
              <a:cxn ang="0">
                <a:pos x="336" y="97"/>
              </a:cxn>
              <a:cxn ang="0">
                <a:pos x="337" y="87"/>
              </a:cxn>
              <a:cxn ang="0">
                <a:pos x="340" y="78"/>
              </a:cxn>
              <a:cxn ang="0">
                <a:pos x="346" y="70"/>
              </a:cxn>
              <a:cxn ang="0">
                <a:pos x="352" y="63"/>
              </a:cxn>
              <a:cxn ang="0">
                <a:pos x="361" y="57"/>
              </a:cxn>
              <a:cxn ang="0">
                <a:pos x="370" y="53"/>
              </a:cxn>
              <a:cxn ang="0">
                <a:pos x="381" y="50"/>
              </a:cxn>
              <a:cxn ang="0">
                <a:pos x="392" y="49"/>
              </a:cxn>
              <a:cxn ang="0">
                <a:pos x="616" y="48"/>
              </a:cxn>
              <a:cxn ang="0">
                <a:pos x="627" y="47"/>
              </a:cxn>
              <a:cxn ang="0">
                <a:pos x="638" y="44"/>
              </a:cxn>
              <a:cxn ang="0">
                <a:pos x="647" y="40"/>
              </a:cxn>
              <a:cxn ang="0">
                <a:pos x="656" y="34"/>
              </a:cxn>
              <a:cxn ang="0">
                <a:pos x="662" y="27"/>
              </a:cxn>
              <a:cxn ang="0">
                <a:pos x="668" y="19"/>
              </a:cxn>
              <a:cxn ang="0">
                <a:pos x="671" y="10"/>
              </a:cxn>
              <a:cxn ang="0">
                <a:pos x="672" y="0"/>
              </a:cxn>
            </a:cxnLst>
            <a:rect l="0" t="0" r="r" b="b"/>
            <a:pathLst>
              <a:path w="672" h="97">
                <a:moveTo>
                  <a:pt x="0" y="2"/>
                </a:moveTo>
                <a:lnTo>
                  <a:pt x="1" y="12"/>
                </a:lnTo>
                <a:lnTo>
                  <a:pt x="4" y="21"/>
                </a:lnTo>
                <a:lnTo>
                  <a:pt x="10" y="29"/>
                </a:lnTo>
                <a:lnTo>
                  <a:pt x="16" y="36"/>
                </a:lnTo>
                <a:lnTo>
                  <a:pt x="25" y="42"/>
                </a:lnTo>
                <a:lnTo>
                  <a:pt x="34" y="46"/>
                </a:lnTo>
                <a:lnTo>
                  <a:pt x="45" y="49"/>
                </a:lnTo>
                <a:lnTo>
                  <a:pt x="56" y="50"/>
                </a:lnTo>
                <a:lnTo>
                  <a:pt x="280" y="49"/>
                </a:lnTo>
                <a:lnTo>
                  <a:pt x="291" y="50"/>
                </a:lnTo>
                <a:lnTo>
                  <a:pt x="302" y="53"/>
                </a:lnTo>
                <a:lnTo>
                  <a:pt x="311" y="57"/>
                </a:lnTo>
                <a:lnTo>
                  <a:pt x="320" y="63"/>
                </a:lnTo>
                <a:lnTo>
                  <a:pt x="326" y="70"/>
                </a:lnTo>
                <a:lnTo>
                  <a:pt x="332" y="78"/>
                </a:lnTo>
                <a:lnTo>
                  <a:pt x="335" y="87"/>
                </a:lnTo>
                <a:lnTo>
                  <a:pt x="336" y="97"/>
                </a:lnTo>
                <a:lnTo>
                  <a:pt x="337" y="87"/>
                </a:lnTo>
                <a:lnTo>
                  <a:pt x="340" y="78"/>
                </a:lnTo>
                <a:lnTo>
                  <a:pt x="346" y="70"/>
                </a:lnTo>
                <a:lnTo>
                  <a:pt x="352" y="63"/>
                </a:lnTo>
                <a:lnTo>
                  <a:pt x="361" y="57"/>
                </a:lnTo>
                <a:lnTo>
                  <a:pt x="370" y="53"/>
                </a:lnTo>
                <a:lnTo>
                  <a:pt x="381" y="50"/>
                </a:lnTo>
                <a:lnTo>
                  <a:pt x="392" y="49"/>
                </a:lnTo>
                <a:lnTo>
                  <a:pt x="616" y="48"/>
                </a:lnTo>
                <a:lnTo>
                  <a:pt x="627" y="47"/>
                </a:lnTo>
                <a:lnTo>
                  <a:pt x="638" y="44"/>
                </a:lnTo>
                <a:lnTo>
                  <a:pt x="647" y="40"/>
                </a:lnTo>
                <a:lnTo>
                  <a:pt x="656" y="34"/>
                </a:lnTo>
                <a:lnTo>
                  <a:pt x="662" y="27"/>
                </a:lnTo>
                <a:lnTo>
                  <a:pt x="668" y="19"/>
                </a:lnTo>
                <a:lnTo>
                  <a:pt x="671" y="10"/>
                </a:lnTo>
                <a:lnTo>
                  <a:pt x="672" y="0"/>
                </a:lnTo>
              </a:path>
            </a:pathLst>
          </a:custGeom>
          <a:noFill/>
          <a:ln w="9525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9370" name="Text Box 26"/>
          <p:cNvSpPr txBox="1">
            <a:spLocks noChangeArrowheads="1"/>
          </p:cNvSpPr>
          <p:nvPr/>
        </p:nvSpPr>
        <p:spPr bwMode="auto">
          <a:xfrm>
            <a:off x="1346200" y="4419600"/>
            <a:ext cx="666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775F55"/>
                </a:solidFill>
                <a:latin typeface="Arial" pitchFamily="-107" charset="0"/>
              </a:rPr>
              <a:t>prefix</a:t>
            </a:r>
          </a:p>
        </p:txBody>
      </p:sp>
      <p:sp>
        <p:nvSpPr>
          <p:cNvPr id="1209371" name="Text Box 27"/>
          <p:cNvSpPr txBox="1">
            <a:spLocks noChangeArrowheads="1"/>
          </p:cNvSpPr>
          <p:nvPr/>
        </p:nvSpPr>
        <p:spPr bwMode="auto">
          <a:xfrm>
            <a:off x="3613150" y="4419600"/>
            <a:ext cx="920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775F55"/>
                </a:solidFill>
                <a:latin typeface="Arial" pitchFamily="-107" charset="0"/>
              </a:rPr>
              <a:t>contents</a:t>
            </a:r>
          </a:p>
        </p:txBody>
      </p:sp>
      <p:sp>
        <p:nvSpPr>
          <p:cNvPr id="1209372" name="Text Box 28"/>
          <p:cNvSpPr txBox="1">
            <a:spLocks noChangeArrowheads="1"/>
          </p:cNvSpPr>
          <p:nvPr/>
        </p:nvSpPr>
        <p:spPr bwMode="auto">
          <a:xfrm>
            <a:off x="6538913" y="4419600"/>
            <a:ext cx="655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775F55"/>
                </a:solidFill>
                <a:latin typeface="Arial" pitchFamily="-107" charset="0"/>
              </a:rPr>
              <a:t>suffix</a:t>
            </a:r>
          </a:p>
        </p:txBody>
      </p:sp>
      <p:sp>
        <p:nvSpPr>
          <p:cNvPr id="1209373" name="Text Box 29"/>
          <p:cNvSpPr txBox="1">
            <a:spLocks noChangeArrowheads="1"/>
          </p:cNvSpPr>
          <p:nvPr/>
        </p:nvSpPr>
        <p:spPr bwMode="auto">
          <a:xfrm>
            <a:off x="152400" y="38608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pitchFamily="-107" charset="0"/>
              </a:rPr>
              <a:t>…</a:t>
            </a:r>
          </a:p>
        </p:txBody>
      </p:sp>
      <p:sp>
        <p:nvSpPr>
          <p:cNvPr id="1209374" name="Text Box 30"/>
          <p:cNvSpPr txBox="1">
            <a:spLocks noChangeArrowheads="1"/>
          </p:cNvSpPr>
          <p:nvPr/>
        </p:nvSpPr>
        <p:spPr bwMode="auto">
          <a:xfrm>
            <a:off x="8594725" y="3838575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pitchFamily="-107" charset="0"/>
              </a:rPr>
              <a:t>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Kauchak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780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Sliding Windows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242605"/>
            <a:ext cx="7720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Information Extraction: Tuesday 10:00 am, </a:t>
            </a:r>
            <a:r>
              <a:rPr lang="en-US" sz="2400" dirty="0" err="1" smtClean="0">
                <a:solidFill>
                  <a:srgbClr val="0001FF"/>
                </a:solidFill>
                <a:cs typeface="Century Gothic"/>
              </a:rPr>
              <a:t>Rm</a:t>
            </a:r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 407b</a:t>
            </a:r>
          </a:p>
        </p:txBody>
      </p:sp>
      <p:sp>
        <p:nvSpPr>
          <p:cNvPr id="17" name="Left Brace 16"/>
          <p:cNvSpPr/>
          <p:nvPr/>
        </p:nvSpPr>
        <p:spPr>
          <a:xfrm rot="16200000">
            <a:off x="847123" y="1861447"/>
            <a:ext cx="278363" cy="1779337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 rot="16200000">
            <a:off x="2469739" y="2018171"/>
            <a:ext cx="278360" cy="1465890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3" name="Left Brace 12"/>
          <p:cNvSpPr/>
          <p:nvPr/>
        </p:nvSpPr>
        <p:spPr>
          <a:xfrm rot="16200000">
            <a:off x="3305630" y="2648169"/>
            <a:ext cx="251930" cy="179466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4063144" y="2112653"/>
            <a:ext cx="278362" cy="1276930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36" y="3250422"/>
            <a:ext cx="93089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For each position, ask: Is the current window a named entity?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Window size = 1</a:t>
            </a:r>
          </a:p>
        </p:txBody>
      </p:sp>
      <p:sp>
        <p:nvSpPr>
          <p:cNvPr id="19" name="Left Brace 18"/>
          <p:cNvSpPr/>
          <p:nvPr/>
        </p:nvSpPr>
        <p:spPr>
          <a:xfrm rot="16200000">
            <a:off x="4852875" y="2599850"/>
            <a:ext cx="251929" cy="276098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0" name="Left Brace 19"/>
          <p:cNvSpPr/>
          <p:nvPr/>
        </p:nvSpPr>
        <p:spPr>
          <a:xfrm rot="16200000">
            <a:off x="5152014" y="2741473"/>
            <a:ext cx="251929" cy="45719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2" name="Left Brace 21"/>
          <p:cNvSpPr/>
          <p:nvPr/>
        </p:nvSpPr>
        <p:spPr>
          <a:xfrm rot="16200000">
            <a:off x="5312923" y="2626284"/>
            <a:ext cx="251929" cy="276098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3" name="Left Brace 22"/>
          <p:cNvSpPr/>
          <p:nvPr/>
        </p:nvSpPr>
        <p:spPr>
          <a:xfrm rot="16200000">
            <a:off x="5735709" y="2564662"/>
            <a:ext cx="251928" cy="399342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Suchanek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7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Sliding Windows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242605"/>
            <a:ext cx="7720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Information Extraction: Tuesday 10:00 am, </a:t>
            </a:r>
            <a:r>
              <a:rPr lang="en-US" sz="2400" dirty="0" err="1" smtClean="0">
                <a:solidFill>
                  <a:srgbClr val="0001FF"/>
                </a:solidFill>
                <a:cs typeface="Century Gothic"/>
              </a:rPr>
              <a:t>Rm</a:t>
            </a:r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 407b</a:t>
            </a:r>
          </a:p>
        </p:txBody>
      </p:sp>
      <p:sp>
        <p:nvSpPr>
          <p:cNvPr id="17" name="Left Brace 16"/>
          <p:cNvSpPr/>
          <p:nvPr/>
        </p:nvSpPr>
        <p:spPr>
          <a:xfrm rot="16200000">
            <a:off x="1583764" y="1124805"/>
            <a:ext cx="278363" cy="3252620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 rot="16200000">
            <a:off x="2553179" y="1934732"/>
            <a:ext cx="278360" cy="1632770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36" y="3250422"/>
            <a:ext cx="93089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For each position, ask: Is the current window a named entity?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Window size =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Suchanek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1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800" smtClean="0"/>
              <a:t>Evaluation</a:t>
            </a:r>
            <a:endParaRPr lang="en-US" altLang="de-DE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 sz="4000" smtClean="0"/>
              <a:t>Why Evaluate?</a:t>
            </a:r>
          </a:p>
          <a:p>
            <a:r>
              <a:rPr lang="en-US" altLang="de-DE" sz="4000" smtClean="0"/>
              <a:t>What to Evaluate?</a:t>
            </a:r>
          </a:p>
          <a:p>
            <a:r>
              <a:rPr lang="en-US" altLang="de-DE" sz="4000" smtClean="0"/>
              <a:t>How to Evaluate?</a:t>
            </a:r>
          </a:p>
          <a:p>
            <a:endParaRPr lang="en-US" altLang="de-DE" sz="4000" smtClean="0"/>
          </a:p>
        </p:txBody>
      </p:sp>
      <p:sp>
        <p:nvSpPr>
          <p:cNvPr id="4" name="TextBox 3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8880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3804" y="1080439"/>
            <a:ext cx="7720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Information Extraction: Tuesday 10:00 am, </a:t>
            </a:r>
            <a:r>
              <a:rPr lang="en-US" sz="2400" dirty="0" err="1" smtClean="0">
                <a:solidFill>
                  <a:srgbClr val="0001FF"/>
                </a:solidFill>
                <a:cs typeface="Century Gothic"/>
              </a:rPr>
              <a:t>Rm</a:t>
            </a:r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 407b</a:t>
            </a:r>
          </a:p>
        </p:txBody>
      </p:sp>
      <p:sp>
        <p:nvSpPr>
          <p:cNvPr id="23" name="Left Brace 22"/>
          <p:cNvSpPr/>
          <p:nvPr/>
        </p:nvSpPr>
        <p:spPr>
          <a:xfrm rot="16200000">
            <a:off x="4433843" y="955175"/>
            <a:ext cx="251929" cy="1241118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4" name="Left Brace 23"/>
          <p:cNvSpPr/>
          <p:nvPr/>
        </p:nvSpPr>
        <p:spPr>
          <a:xfrm rot="16200000">
            <a:off x="2982166" y="717005"/>
            <a:ext cx="197885" cy="1716281"/>
          </a:xfrm>
          <a:prstGeom prst="leftBrac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5" name="Left Brace 24"/>
          <p:cNvSpPr/>
          <p:nvPr/>
        </p:nvSpPr>
        <p:spPr>
          <a:xfrm rot="16200000">
            <a:off x="5549907" y="1118700"/>
            <a:ext cx="185845" cy="924928"/>
          </a:xfrm>
          <a:prstGeom prst="leftBrac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22968" y="1749983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Prefix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window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23581" y="1761204"/>
            <a:ext cx="14205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Content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window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84407" y="1761204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Postfix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window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3472875"/>
            <a:ext cx="808426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Choose certain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features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(properties) of windows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that could be important: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window contains colon, comma, or digits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window contains week day, or certain other words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window starts with lowercase letter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window contains only lowercase letters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...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Suchanek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7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Feature Vectors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2851715"/>
            <a:ext cx="43761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Prefix colon			    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Prefix comma		    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...						    …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Content colon	   	    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Content comma	    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...						    …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Postfix colon		    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Postfix comma           1</a:t>
            </a:r>
          </a:p>
        </p:txBody>
      </p:sp>
      <p:sp>
        <p:nvSpPr>
          <p:cNvPr id="11" name="Left Brace 10"/>
          <p:cNvSpPr/>
          <p:nvPr/>
        </p:nvSpPr>
        <p:spPr>
          <a:xfrm rot="16200000">
            <a:off x="929904" y="5146750"/>
            <a:ext cx="225496" cy="1891269"/>
          </a:xfrm>
          <a:prstGeom prst="leftBrac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965" y="6259810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Features</a:t>
            </a:r>
          </a:p>
        </p:txBody>
      </p:sp>
      <p:sp>
        <p:nvSpPr>
          <p:cNvPr id="13" name="Left Bracket 12"/>
          <p:cNvSpPr/>
          <p:nvPr/>
        </p:nvSpPr>
        <p:spPr>
          <a:xfrm>
            <a:off x="2977120" y="2851715"/>
            <a:ext cx="108000" cy="3046454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4" name="Left Bracket 13"/>
          <p:cNvSpPr/>
          <p:nvPr/>
        </p:nvSpPr>
        <p:spPr>
          <a:xfrm flipH="1">
            <a:off x="3474636" y="2852249"/>
            <a:ext cx="108000" cy="3046454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3170089" y="5762286"/>
            <a:ext cx="170818" cy="605517"/>
          </a:xfrm>
          <a:prstGeom prst="leftBrac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28486" y="6191872"/>
            <a:ext cx="2422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Feature Vector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37637" y="3211033"/>
            <a:ext cx="4506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The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feature vector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represents the presence or absence of features of one content window (and its prefix window and postfix window)</a:t>
            </a:r>
          </a:p>
        </p:txBody>
      </p:sp>
      <p:sp>
        <p:nvSpPr>
          <p:cNvPr id="34" name="TextBox 21"/>
          <p:cNvSpPr txBox="1"/>
          <p:nvPr/>
        </p:nvSpPr>
        <p:spPr>
          <a:xfrm>
            <a:off x="363804" y="1080439"/>
            <a:ext cx="7720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Information Extraction: Tuesday 10:00 am, </a:t>
            </a:r>
            <a:r>
              <a:rPr lang="en-US" sz="2400" dirty="0" err="1" smtClean="0">
                <a:solidFill>
                  <a:srgbClr val="0001FF"/>
                </a:solidFill>
                <a:cs typeface="Century Gothic"/>
              </a:rPr>
              <a:t>Rm</a:t>
            </a:r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 407b</a:t>
            </a:r>
          </a:p>
        </p:txBody>
      </p:sp>
      <p:sp>
        <p:nvSpPr>
          <p:cNvPr id="35" name="Left Brace 22"/>
          <p:cNvSpPr/>
          <p:nvPr/>
        </p:nvSpPr>
        <p:spPr>
          <a:xfrm rot="16200000">
            <a:off x="4433843" y="955175"/>
            <a:ext cx="251929" cy="1241118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6" name="Left Brace 23"/>
          <p:cNvSpPr/>
          <p:nvPr/>
        </p:nvSpPr>
        <p:spPr>
          <a:xfrm rot="16200000">
            <a:off x="2982166" y="717005"/>
            <a:ext cx="197885" cy="1716281"/>
          </a:xfrm>
          <a:prstGeom prst="leftBrac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7" name="Left Brace 24"/>
          <p:cNvSpPr/>
          <p:nvPr/>
        </p:nvSpPr>
        <p:spPr>
          <a:xfrm rot="16200000">
            <a:off x="5549907" y="1118700"/>
            <a:ext cx="185845" cy="924928"/>
          </a:xfrm>
          <a:prstGeom prst="leftBrac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8" name="TextBox 25"/>
          <p:cNvSpPr txBox="1"/>
          <p:nvPr/>
        </p:nvSpPr>
        <p:spPr>
          <a:xfrm>
            <a:off x="2222968" y="1749983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Prefix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window</a:t>
            </a:r>
          </a:p>
        </p:txBody>
      </p:sp>
      <p:sp>
        <p:nvSpPr>
          <p:cNvPr id="39" name="TextBox 26"/>
          <p:cNvSpPr txBox="1"/>
          <p:nvPr/>
        </p:nvSpPr>
        <p:spPr>
          <a:xfrm>
            <a:off x="3823581" y="1761204"/>
            <a:ext cx="14205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Content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window</a:t>
            </a:r>
          </a:p>
        </p:txBody>
      </p:sp>
      <p:sp>
        <p:nvSpPr>
          <p:cNvPr id="40" name="TextBox 27"/>
          <p:cNvSpPr txBox="1"/>
          <p:nvPr/>
        </p:nvSpPr>
        <p:spPr>
          <a:xfrm>
            <a:off x="5584407" y="1761204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Postfix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window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Suchanek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2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Sliding Windows Corpus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-10635" y="1920379"/>
            <a:ext cx="9144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NLP class: Wednesday, </a:t>
            </a:r>
            <a:r>
              <a:rPr lang="en-US" sz="2400" u="sng" dirty="0" smtClean="0">
                <a:solidFill>
                  <a:srgbClr val="FF0000"/>
                </a:solidFill>
                <a:cs typeface="Century Gothic"/>
              </a:rPr>
              <a:t>7:30am</a:t>
            </a:r>
            <a:r>
              <a:rPr lang="en-US" sz="2400" u="sng" dirty="0" smtClean="0">
                <a:solidFill>
                  <a:prstClr val="black"/>
                </a:solidFill>
                <a:cs typeface="Century Gothic"/>
              </a:rPr>
              <a:t> </a:t>
            </a:r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and Thursday all day, </a:t>
            </a:r>
            <a:r>
              <a:rPr lang="en-US" sz="2400" u="sng" dirty="0" err="1" smtClean="0">
                <a:solidFill>
                  <a:srgbClr val="FF0000"/>
                </a:solidFill>
                <a:cs typeface="Century Gothic"/>
              </a:rPr>
              <a:t>rm</a:t>
            </a:r>
            <a:r>
              <a:rPr lang="en-US" sz="2400" u="sng" dirty="0" smtClean="0">
                <a:solidFill>
                  <a:srgbClr val="FF0000"/>
                </a:solidFill>
                <a:cs typeface="Century Gothic"/>
              </a:rPr>
              <a:t> 667</a:t>
            </a:r>
          </a:p>
        </p:txBody>
      </p:sp>
      <p:sp>
        <p:nvSpPr>
          <p:cNvPr id="13" name="Left Bracket 12"/>
          <p:cNvSpPr/>
          <p:nvPr/>
        </p:nvSpPr>
        <p:spPr>
          <a:xfrm>
            <a:off x="755157" y="3298898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4" name="Left Bracket 13"/>
          <p:cNvSpPr/>
          <p:nvPr/>
        </p:nvSpPr>
        <p:spPr>
          <a:xfrm flipH="1">
            <a:off x="1252673" y="3299432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2" y="793962"/>
            <a:ext cx="8654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Now, we need a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corpus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(set of documents) in which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entities of interest have been manually labeled.</a:t>
            </a:r>
          </a:p>
        </p:txBody>
      </p:sp>
      <p:sp>
        <p:nvSpPr>
          <p:cNvPr id="19" name="TextBox 18"/>
          <p:cNvSpPr txBox="1"/>
          <p:nvPr/>
        </p:nvSpPr>
        <p:spPr>
          <a:xfrm rot="21242075">
            <a:off x="3657782" y="1560127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  <a:cs typeface="Handwriting - Dakota"/>
              </a:rPr>
              <a:t>time</a:t>
            </a:r>
          </a:p>
        </p:txBody>
      </p:sp>
      <p:sp>
        <p:nvSpPr>
          <p:cNvPr id="20" name="TextBox 19"/>
          <p:cNvSpPr txBox="1"/>
          <p:nvPr/>
        </p:nvSpPr>
        <p:spPr>
          <a:xfrm rot="558242">
            <a:off x="7802653" y="1499417"/>
            <a:ext cx="1301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  <a:cs typeface="Handwriting - Dakota"/>
              </a:rPr>
              <a:t>location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10635" y="2635686"/>
            <a:ext cx="8701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From this corpus, compute the feature vectors with labels:</a:t>
            </a:r>
          </a:p>
        </p:txBody>
      </p:sp>
      <p:sp>
        <p:nvSpPr>
          <p:cNvPr id="30" name="Left Bracket 29"/>
          <p:cNvSpPr/>
          <p:nvPr/>
        </p:nvSpPr>
        <p:spPr>
          <a:xfrm>
            <a:off x="3746068" y="3257476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1" name="Left Bracket 30"/>
          <p:cNvSpPr/>
          <p:nvPr/>
        </p:nvSpPr>
        <p:spPr>
          <a:xfrm flipH="1">
            <a:off x="4243584" y="3258010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93207" y="3436418"/>
            <a:ext cx="3545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</p:txBody>
      </p:sp>
      <p:sp>
        <p:nvSpPr>
          <p:cNvPr id="34" name="Left Bracket 33"/>
          <p:cNvSpPr/>
          <p:nvPr/>
        </p:nvSpPr>
        <p:spPr>
          <a:xfrm>
            <a:off x="2251875" y="3298364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5" name="Left Bracket 34"/>
          <p:cNvSpPr/>
          <p:nvPr/>
        </p:nvSpPr>
        <p:spPr>
          <a:xfrm flipH="1">
            <a:off x="2749391" y="3298898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6" name="Left Bracket 35"/>
          <p:cNvSpPr/>
          <p:nvPr/>
        </p:nvSpPr>
        <p:spPr>
          <a:xfrm>
            <a:off x="5615406" y="3255874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7" name="Left Bracket 36"/>
          <p:cNvSpPr/>
          <p:nvPr/>
        </p:nvSpPr>
        <p:spPr>
          <a:xfrm flipH="1">
            <a:off x="6112922" y="3256408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8" name="Left Bracket 37"/>
          <p:cNvSpPr/>
          <p:nvPr/>
        </p:nvSpPr>
        <p:spPr>
          <a:xfrm>
            <a:off x="8067183" y="3255340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9" name="Left Bracket 38"/>
          <p:cNvSpPr/>
          <p:nvPr/>
        </p:nvSpPr>
        <p:spPr>
          <a:xfrm flipH="1">
            <a:off x="8564699" y="3255874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36798" y="3436418"/>
            <a:ext cx="3545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03725" y="3394462"/>
            <a:ext cx="3545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00329" y="3394462"/>
            <a:ext cx="3545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252106" y="3394462"/>
            <a:ext cx="3545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6852" y="6109540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Nothing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844197" y="6109540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Nothing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668578" y="6067584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cs typeface="Century Gothic"/>
              </a:rPr>
              <a:t>Time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78515" y="6067584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Nothing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05748" y="6067584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cs typeface="Century Gothic"/>
              </a:rPr>
              <a:t>Location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450474" y="4416626"/>
            <a:ext cx="51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...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90966" y="4416626"/>
            <a:ext cx="542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...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601970" y="4305641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...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529786" y="4222807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...</a:t>
            </a:r>
          </a:p>
        </p:txBody>
      </p:sp>
      <p:sp>
        <p:nvSpPr>
          <p:cNvPr id="55" name="Left Brace 54"/>
          <p:cNvSpPr/>
          <p:nvPr/>
        </p:nvSpPr>
        <p:spPr>
          <a:xfrm rot="16200000">
            <a:off x="978039" y="2045630"/>
            <a:ext cx="208257" cy="887944"/>
          </a:xfrm>
          <a:prstGeom prst="leftBrac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6" name="Left Brace 55"/>
          <p:cNvSpPr/>
          <p:nvPr/>
        </p:nvSpPr>
        <p:spPr>
          <a:xfrm rot="16200000">
            <a:off x="2377793" y="1686217"/>
            <a:ext cx="211684" cy="1610193"/>
          </a:xfrm>
          <a:prstGeom prst="leftBrac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7" name="Left Brace 56"/>
          <p:cNvSpPr/>
          <p:nvPr/>
        </p:nvSpPr>
        <p:spPr>
          <a:xfrm rot="16200000">
            <a:off x="3965088" y="1960274"/>
            <a:ext cx="251931" cy="1021834"/>
          </a:xfrm>
          <a:prstGeom prst="leftBrac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8" name="Left Brace 57"/>
          <p:cNvSpPr/>
          <p:nvPr/>
        </p:nvSpPr>
        <p:spPr>
          <a:xfrm rot="16200000">
            <a:off x="5902571" y="1825805"/>
            <a:ext cx="207083" cy="1245926"/>
          </a:xfrm>
          <a:prstGeom prst="leftBrac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9" name="Left Brace 58"/>
          <p:cNvSpPr/>
          <p:nvPr/>
        </p:nvSpPr>
        <p:spPr>
          <a:xfrm rot="16200000">
            <a:off x="8319508" y="1894625"/>
            <a:ext cx="251930" cy="1153130"/>
          </a:xfrm>
          <a:prstGeom prst="leftBrac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cxnSp>
        <p:nvCxnSpPr>
          <p:cNvPr id="61" name="Straight Connector 60"/>
          <p:cNvCxnSpPr>
            <a:stCxn id="55" idx="1"/>
          </p:cNvCxnSpPr>
          <p:nvPr/>
        </p:nvCxnSpPr>
        <p:spPr>
          <a:xfrm rot="16200000" flipH="1">
            <a:off x="750028" y="2925870"/>
            <a:ext cx="664281" cy="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6" idx="1"/>
          </p:cNvCxnSpPr>
          <p:nvPr/>
        </p:nvCxnSpPr>
        <p:spPr>
          <a:xfrm rot="16200000" flipH="1">
            <a:off x="2132497" y="2948294"/>
            <a:ext cx="702278" cy="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H="1">
            <a:off x="3761269" y="2883114"/>
            <a:ext cx="661607" cy="2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8" idx="1"/>
            <a:endCxn id="42" idx="0"/>
          </p:cNvCxnSpPr>
          <p:nvPr/>
        </p:nvCxnSpPr>
        <p:spPr>
          <a:xfrm rot="5400000">
            <a:off x="5570791" y="2959140"/>
            <a:ext cx="842152" cy="28492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6200000" flipH="1">
            <a:off x="8109650" y="2883113"/>
            <a:ext cx="661607" cy="2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Suchanek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1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1" grpId="0"/>
      <p:bldP spid="30" grpId="0" animBg="1"/>
      <p:bldP spid="31" grpId="0" animBg="1"/>
      <p:bldP spid="32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3" grpId="0"/>
      <p:bldP spid="54" grpId="0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13" name="Left Bracket 12"/>
          <p:cNvSpPr/>
          <p:nvPr/>
        </p:nvSpPr>
        <p:spPr>
          <a:xfrm>
            <a:off x="966340" y="3382944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4" name="Left Bracket 13"/>
          <p:cNvSpPr/>
          <p:nvPr/>
        </p:nvSpPr>
        <p:spPr>
          <a:xfrm flipH="1">
            <a:off x="1463856" y="3383478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04390" y="3451434"/>
            <a:ext cx="35458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</p:txBody>
      </p:sp>
      <p:sp>
        <p:nvSpPr>
          <p:cNvPr id="34" name="Left Bracket 33"/>
          <p:cNvSpPr/>
          <p:nvPr/>
        </p:nvSpPr>
        <p:spPr>
          <a:xfrm>
            <a:off x="1824677" y="3313380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5" name="Left Bracket 34"/>
          <p:cNvSpPr/>
          <p:nvPr/>
        </p:nvSpPr>
        <p:spPr>
          <a:xfrm flipH="1">
            <a:off x="2322193" y="3313914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8" name="Left Bracket 37"/>
          <p:cNvSpPr/>
          <p:nvPr/>
        </p:nvSpPr>
        <p:spPr>
          <a:xfrm>
            <a:off x="6252809" y="3314448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9" name="Left Bracket 38"/>
          <p:cNvSpPr/>
          <p:nvPr/>
        </p:nvSpPr>
        <p:spPr>
          <a:xfrm flipH="1">
            <a:off x="6750325" y="3314982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09600" y="3451434"/>
            <a:ext cx="35458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37732" y="3453570"/>
            <a:ext cx="3545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93705" y="6124556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Nothing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83835" y="6129090"/>
            <a:ext cx="875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cs typeface="Century Gothic"/>
              </a:rPr>
              <a:t>Time</a:t>
            </a:r>
            <a:endParaRPr lang="en-US" sz="2400" dirty="0" smtClean="0">
              <a:solidFill>
                <a:srgbClr val="FF0000"/>
              </a:solidFill>
              <a:cs typeface="Century Gothic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239174" y="4210749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cs typeface="Century Gothic"/>
              </a:rPr>
              <a:t>Time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74340" y="1411608"/>
            <a:ext cx="8069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Information Extraction: Tuesday 10:00 am, </a:t>
            </a:r>
            <a:r>
              <a:rPr lang="en-US" sz="2400" dirty="0" err="1" smtClean="0">
                <a:solidFill>
                  <a:srgbClr val="0001FF"/>
                </a:solidFill>
                <a:cs typeface="Century Gothic"/>
              </a:rPr>
              <a:t>Rm</a:t>
            </a:r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 407b</a:t>
            </a:r>
          </a:p>
        </p:txBody>
      </p:sp>
      <p:sp>
        <p:nvSpPr>
          <p:cNvPr id="60" name="Right Arrow 59"/>
          <p:cNvSpPr/>
          <p:nvPr/>
        </p:nvSpPr>
        <p:spPr>
          <a:xfrm>
            <a:off x="2636730" y="4279779"/>
            <a:ext cx="524585" cy="40036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412" y="3458611"/>
            <a:ext cx="1620535" cy="1642336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133881" y="5108117"/>
            <a:ext cx="15969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Machine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Learning</a:t>
            </a:r>
          </a:p>
        </p:txBody>
      </p:sp>
      <p:sp>
        <p:nvSpPr>
          <p:cNvPr id="63" name="Left Brace 62"/>
          <p:cNvSpPr/>
          <p:nvPr/>
        </p:nvSpPr>
        <p:spPr>
          <a:xfrm rot="16200000">
            <a:off x="6432454" y="1239896"/>
            <a:ext cx="250213" cy="1394368"/>
          </a:xfrm>
          <a:prstGeom prst="leftBrac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cxnSp>
        <p:nvCxnSpPr>
          <p:cNvPr id="64" name="Straight Connector 63"/>
          <p:cNvCxnSpPr>
            <a:stCxn id="63" idx="1"/>
          </p:cNvCxnSpPr>
          <p:nvPr/>
        </p:nvCxnSpPr>
        <p:spPr>
          <a:xfrm rot="5400000">
            <a:off x="5928983" y="2686405"/>
            <a:ext cx="1252797" cy="436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28314" y="2189135"/>
            <a:ext cx="53783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Use the labeled feature vectors as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training data for Machine Learning</a:t>
            </a:r>
          </a:p>
        </p:txBody>
      </p:sp>
      <p:sp>
        <p:nvSpPr>
          <p:cNvPr id="70" name="Right Arrow 69"/>
          <p:cNvSpPr/>
          <p:nvPr/>
        </p:nvSpPr>
        <p:spPr>
          <a:xfrm>
            <a:off x="6928214" y="4231996"/>
            <a:ext cx="1242614" cy="40036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643376" y="4170697"/>
            <a:ext cx="121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classify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998707" y="3827189"/>
            <a:ext cx="104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Result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Suchanek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62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3" grpId="0"/>
      <p:bldP spid="48" grpId="0"/>
      <p:bldP spid="51" grpId="0"/>
      <p:bldP spid="63" grpId="0" animBg="1"/>
      <p:bldP spid="70" grpId="0" animBg="1"/>
      <p:bldP spid="71" grpId="0"/>
      <p:bldP spid="7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Sliding Windows Exercise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307823" y="1780940"/>
            <a:ext cx="7814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Elvis Presley married Ms. Priscilla at the </a:t>
            </a:r>
            <a:r>
              <a:rPr lang="en-US" sz="2400" dirty="0" err="1" smtClean="0">
                <a:solidFill>
                  <a:srgbClr val="0001FF"/>
                </a:solidFill>
                <a:cs typeface="Century Gothic"/>
              </a:rPr>
              <a:t>Aladin</a:t>
            </a:r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 Hotel.</a:t>
            </a:r>
            <a:endParaRPr lang="en-US" sz="2400" u="sng" dirty="0" smtClean="0">
              <a:solidFill>
                <a:srgbClr val="0001FF"/>
              </a:solidFill>
              <a:cs typeface="Century Gothic"/>
            </a:endParaRPr>
          </a:p>
        </p:txBody>
      </p:sp>
      <p:sp>
        <p:nvSpPr>
          <p:cNvPr id="13" name="Left Bracket 12"/>
          <p:cNvSpPr/>
          <p:nvPr/>
        </p:nvSpPr>
        <p:spPr>
          <a:xfrm>
            <a:off x="1821185" y="3138446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4" name="Left Bracket 13"/>
          <p:cNvSpPr/>
          <p:nvPr/>
        </p:nvSpPr>
        <p:spPr>
          <a:xfrm flipH="1">
            <a:off x="2318701" y="3138980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1069" y="897371"/>
            <a:ext cx="8842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7030A0"/>
                </a:solidFill>
                <a:cs typeface="Century Gothic"/>
              </a:rPr>
              <a:t>What features would you use to recognize person names?</a:t>
            </a:r>
          </a:p>
        </p:txBody>
      </p:sp>
      <p:sp>
        <p:nvSpPr>
          <p:cNvPr id="30" name="Left Bracket 29"/>
          <p:cNvSpPr/>
          <p:nvPr/>
        </p:nvSpPr>
        <p:spPr>
          <a:xfrm>
            <a:off x="4858733" y="3133687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1" name="Left Bracket 30"/>
          <p:cNvSpPr/>
          <p:nvPr/>
        </p:nvSpPr>
        <p:spPr>
          <a:xfrm flipH="1">
            <a:off x="5356249" y="3134221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59235" y="3275966"/>
            <a:ext cx="3545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</p:txBody>
      </p:sp>
      <p:sp>
        <p:nvSpPr>
          <p:cNvPr id="38" name="Left Bracket 37"/>
          <p:cNvSpPr/>
          <p:nvPr/>
        </p:nvSpPr>
        <p:spPr>
          <a:xfrm>
            <a:off x="7638063" y="3174083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9" name="Left Bracket 38"/>
          <p:cNvSpPr/>
          <p:nvPr/>
        </p:nvSpPr>
        <p:spPr>
          <a:xfrm flipH="1">
            <a:off x="8135579" y="3174617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16390" y="3270673"/>
            <a:ext cx="3545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22986" y="3313205"/>
            <a:ext cx="3545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333428" y="4256174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...</a:t>
            </a:r>
          </a:p>
        </p:txBody>
      </p:sp>
      <p:sp>
        <p:nvSpPr>
          <p:cNvPr id="55" name="Left Brace 54"/>
          <p:cNvSpPr/>
          <p:nvPr/>
        </p:nvSpPr>
        <p:spPr>
          <a:xfrm rot="16200000">
            <a:off x="2044368" y="1413729"/>
            <a:ext cx="250212" cy="1723296"/>
          </a:xfrm>
          <a:prstGeom prst="leftBrac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6" name="Left Brace 55"/>
          <p:cNvSpPr/>
          <p:nvPr/>
        </p:nvSpPr>
        <p:spPr>
          <a:xfrm rot="16200000">
            <a:off x="5081555" y="1453377"/>
            <a:ext cx="251928" cy="1642288"/>
          </a:xfrm>
          <a:prstGeom prst="leftBrac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8" name="Left Brace 57"/>
          <p:cNvSpPr/>
          <p:nvPr/>
        </p:nvSpPr>
        <p:spPr>
          <a:xfrm rot="16200000">
            <a:off x="7828094" y="1415898"/>
            <a:ext cx="248502" cy="1766627"/>
          </a:xfrm>
          <a:prstGeom prst="leftBrac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cxnSp>
        <p:nvCxnSpPr>
          <p:cNvPr id="61" name="Straight Connector 60"/>
          <p:cNvCxnSpPr>
            <a:stCxn id="55" idx="1"/>
          </p:cNvCxnSpPr>
          <p:nvPr/>
        </p:nvCxnSpPr>
        <p:spPr>
          <a:xfrm rot="5400000">
            <a:off x="1838669" y="2731288"/>
            <a:ext cx="661610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H="1">
            <a:off x="4873934" y="2759325"/>
            <a:ext cx="661607" cy="2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6200000" flipH="1">
            <a:off x="7627365" y="2780590"/>
            <a:ext cx="661607" cy="2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-39692" y="3238774"/>
            <a:ext cx="18806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UpperCase</a:t>
            </a:r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hasDigit</a:t>
            </a:r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…</a:t>
            </a:r>
            <a:endParaRPr lang="fr-FR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Suchanek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63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Good Features for Information Extraction</a:t>
            </a:r>
          </a:p>
        </p:txBody>
      </p:sp>
      <p:sp>
        <p:nvSpPr>
          <p:cNvPr id="1253390" name="Rectangle 14"/>
          <p:cNvSpPr>
            <a:spLocks noChangeArrowheads="1"/>
          </p:cNvSpPr>
          <p:nvPr/>
        </p:nvSpPr>
        <p:spPr bwMode="auto">
          <a:xfrm>
            <a:off x="2514600" y="1828800"/>
            <a:ext cx="335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itchFamily="-107" charset="0"/>
              </a:rPr>
              <a:t>Example word features: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identity of word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is in all caps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ends in “-ski”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is part of a noun phrase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is in a list of city names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is under node X in</a:t>
            </a:r>
            <a:r>
              <a:rPr lang="en-US" sz="1600" dirty="0" smtClean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WordNet</a:t>
            </a:r>
            <a:r>
              <a:rPr lang="en-US" sz="1600" dirty="0" smtClean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or </a:t>
            </a:r>
            <a:r>
              <a:rPr lang="en-US" sz="1600" dirty="0" err="1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Cyc</a:t>
            </a:r>
            <a:endParaRPr lang="en-US" sz="1600" dirty="0">
              <a:solidFill>
                <a:prstClr val="black"/>
              </a:solidFill>
              <a:latin typeface="Arial" pitchFamily="-107" charset="0"/>
              <a:ea typeface="ＭＳ Ｐゴシック" pitchFamily="-107" charset="-128"/>
            </a:endParaRP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is in bold font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is in hyperlink anchor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i="1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features of past &amp; future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last person name was female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next two words are “and Associates”</a:t>
            </a:r>
          </a:p>
        </p:txBody>
      </p:sp>
      <p:sp>
        <p:nvSpPr>
          <p:cNvPr id="1253391" name="Rectangle 15"/>
          <p:cNvSpPr>
            <a:spLocks noChangeArrowheads="1"/>
          </p:cNvSpPr>
          <p:nvPr/>
        </p:nvSpPr>
        <p:spPr bwMode="auto">
          <a:xfrm>
            <a:off x="0" y="1828800"/>
            <a:ext cx="2971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begins-with-number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begins-with-ordinal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begins-with-punctuation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begins-with-question-word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begins-with-subject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blank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contains-</a:t>
            </a:r>
            <a:r>
              <a:rPr lang="en-US" sz="2000" dirty="0" err="1">
                <a:solidFill>
                  <a:prstClr val="black"/>
                </a:solidFill>
                <a:latin typeface="Arial" pitchFamily="-107" charset="0"/>
              </a:rPr>
              <a:t>alphanum</a:t>
            </a:r>
            <a:endParaRPr lang="en-US" sz="2000" dirty="0">
              <a:solidFill>
                <a:prstClr val="black"/>
              </a:solidFill>
              <a:latin typeface="Arial" pitchFamily="-107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contains-bracketed-number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contains-http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contains-non-space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contains-number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contains-pipe</a:t>
            </a:r>
          </a:p>
        </p:txBody>
      </p:sp>
      <p:sp>
        <p:nvSpPr>
          <p:cNvPr id="1253392" name="Rectangle 16"/>
          <p:cNvSpPr>
            <a:spLocks noChangeArrowheads="1"/>
          </p:cNvSpPr>
          <p:nvPr/>
        </p:nvSpPr>
        <p:spPr bwMode="auto">
          <a:xfrm>
            <a:off x="5943600" y="1752600"/>
            <a:ext cx="3200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contains-question-mark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contains-question-word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ends-with-question-mark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first-alpha-is-capitalized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indented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indented-1-to-4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indented-5-to-10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more-than-one-third-space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only-punctuation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prev-is-blank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prev-begins-with-ordinal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shorter-than-30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Kauchak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35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8" name="Rectangle 4"/>
          <p:cNvSpPr>
            <a:spLocks noChangeArrowheads="1"/>
          </p:cNvSpPr>
          <p:nvPr/>
        </p:nvSpPr>
        <p:spPr bwMode="auto">
          <a:xfrm>
            <a:off x="76200" y="1493838"/>
            <a:ext cx="2667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Is Capitalized 	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Is Mixed Caps 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Is All Caps 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Initial Cap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Contains Digit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All lowercase 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Is Initial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Punctuation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Period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Comma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Apostrophe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Dash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Preceded by HTML tag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600">
              <a:solidFill>
                <a:prstClr val="black"/>
              </a:solidFill>
              <a:latin typeface="Arial" pitchFamily="-107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600">
              <a:solidFill>
                <a:prstClr val="black"/>
              </a:solidFill>
              <a:latin typeface="Arial" pitchFamily="-107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600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55429" name="Rectangle 5"/>
          <p:cNvSpPr>
            <a:spLocks noChangeArrowheads="1"/>
          </p:cNvSpPr>
          <p:nvPr/>
        </p:nvSpPr>
        <p:spPr bwMode="auto">
          <a:xfrm>
            <a:off x="2590800" y="1493838"/>
            <a:ext cx="2895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Character n-gram classifier 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says string is a person 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name (80% accurate)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 stopword list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(the, of, their, etc)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 honorific list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(Mr, Mrs, Dr, Sen, etc)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 person suffix list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(Jr, Sr, PhD, etc)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 name particle list 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(de, la, van, der, etc)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 Census lastname list;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segmented by P(name)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 Census firstname list;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segmented by P(name)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 locations lists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(states, cities, countries)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 company name list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(“J. C. Penny”)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 list of company suffixes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(Inc, &amp; Associates, Foundation)</a:t>
            </a:r>
          </a:p>
        </p:txBody>
      </p:sp>
      <p:sp>
        <p:nvSpPr>
          <p:cNvPr id="1255430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5410200" y="1570038"/>
            <a:ext cx="4114800" cy="4525962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600"/>
              <a:t>Word Features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lists of job titles, 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Lists of prefixes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Lists of suffixes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350 informative phrases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/>
              <a:t>HTML/Formatting Features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{begin, end, in} x </a:t>
            </a:r>
            <a:br>
              <a:rPr lang="en-US" sz="1600"/>
            </a:br>
            <a:r>
              <a:rPr lang="en-US" sz="1600"/>
              <a:t>{&lt;b&gt;, &lt;i&gt;, &lt;a&gt;, &lt;hN&gt;} x</a:t>
            </a:r>
            <a:br>
              <a:rPr lang="en-US" sz="1600"/>
            </a:br>
            <a:r>
              <a:rPr lang="en-US" sz="1600"/>
              <a:t>{lengths 1, 2, 3, 4, or longer}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{begin, end} of line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2400" y="152400"/>
            <a:ext cx="8531352" cy="990600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en-US" sz="4400" smtClean="0">
                <a:solidFill>
                  <a:srgbClr val="775F55"/>
                </a:solidFill>
              </a:rPr>
              <a:t>Good Features for Information Extraction</a:t>
            </a:r>
            <a:endParaRPr lang="en-US" sz="4400" dirty="0">
              <a:solidFill>
                <a:srgbClr val="775F5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Kauchak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526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Slide sources</a:t>
            </a:r>
          </a:p>
          <a:p>
            <a:pPr lvl="1"/>
            <a:r>
              <a:rPr lang="de-DE" dirty="0"/>
              <a:t>A</a:t>
            </a:r>
            <a:r>
              <a:rPr lang="de-DE" dirty="0" smtClean="0"/>
              <a:t> number of slides were taken from a wide variety of sources (see the attribution at the bottom right of each slide)</a:t>
            </a:r>
          </a:p>
          <a:p>
            <a:pPr lvl="1"/>
            <a:r>
              <a:rPr lang="de-DE" dirty="0" smtClean="0"/>
              <a:t>Some of the slide authors: </a:t>
            </a:r>
          </a:p>
          <a:p>
            <a:pPr lvl="2"/>
            <a:r>
              <a:rPr lang="de-DE" dirty="0" smtClean="0"/>
              <a:t>C</a:t>
            </a:r>
            <a:r>
              <a:rPr lang="de-DE" dirty="0"/>
              <a:t>. Lee Giles, Penn </a:t>
            </a:r>
            <a:r>
              <a:rPr lang="de-DE" dirty="0" smtClean="0"/>
              <a:t>State</a:t>
            </a:r>
          </a:p>
          <a:p>
            <a:pPr lvl="2"/>
            <a:r>
              <a:rPr lang="de-DE" dirty="0" smtClean="0"/>
              <a:t>Fabio Ciravegna/Zhang Zhiqi, Sheffield</a:t>
            </a:r>
          </a:p>
          <a:p>
            <a:pPr lvl="2"/>
            <a:r>
              <a:rPr lang="de-DE" dirty="0" smtClean="0"/>
              <a:t>Dave Kauchak, Pomona College</a:t>
            </a:r>
          </a:p>
          <a:p>
            <a:pPr lvl="2"/>
            <a:r>
              <a:rPr lang="de-DE" dirty="0" smtClean="0"/>
              <a:t>Fabian Suchanek, Telecom </a:t>
            </a:r>
            <a:r>
              <a:rPr lang="de-DE" dirty="0" err="1" smtClean="0"/>
              <a:t>ParisTech</a:t>
            </a:r>
            <a:endParaRPr lang="de-DE" dirty="0" smtClean="0"/>
          </a:p>
          <a:p>
            <a:pPr lvl="1"/>
            <a:r>
              <a:rPr lang="de-DE" sz="2400" dirty="0" smtClean="0"/>
              <a:t>CMU Seminars </a:t>
            </a:r>
            <a:r>
              <a:rPr lang="de-DE" sz="2400" dirty="0" err="1" smtClean="0"/>
              <a:t>task</a:t>
            </a:r>
            <a:r>
              <a:rPr lang="de-DE" sz="2400" dirty="0" smtClean="0"/>
              <a:t>: </a:t>
            </a:r>
            <a:r>
              <a:rPr lang="de-DE" sz="2400" dirty="0" err="1" smtClean="0"/>
              <a:t>Dayne</a:t>
            </a:r>
            <a:r>
              <a:rPr lang="de-DE" sz="2400" dirty="0" smtClean="0"/>
              <a:t> Freitag, </a:t>
            </a:r>
            <a:r>
              <a:rPr lang="de-DE" sz="2400" dirty="0" err="1" smtClean="0"/>
              <a:t>see</a:t>
            </a:r>
            <a:r>
              <a:rPr lang="de-DE" sz="2400" dirty="0" smtClean="0"/>
              <a:t> also </a:t>
            </a:r>
            <a:r>
              <a:rPr lang="de-DE" sz="2400" dirty="0" err="1" smtClean="0"/>
              <a:t>his</a:t>
            </a:r>
            <a:r>
              <a:rPr lang="de-DE" sz="2400" dirty="0" smtClean="0"/>
              <a:t> </a:t>
            </a:r>
            <a:r>
              <a:rPr lang="de-DE" sz="2400" dirty="0" err="1" smtClean="0"/>
              <a:t>PhD</a:t>
            </a:r>
            <a:r>
              <a:rPr lang="de-DE" sz="2400" dirty="0" smtClean="0"/>
              <a:t> </a:t>
            </a:r>
            <a:r>
              <a:rPr lang="de-DE" sz="2400" dirty="0" err="1" smtClean="0"/>
              <a:t>thesis</a:t>
            </a:r>
            <a:r>
              <a:rPr lang="de-DE" sz="2400" dirty="0" smtClean="0"/>
              <a:t> (</a:t>
            </a:r>
            <a:r>
              <a:rPr lang="de-DE" sz="2400" dirty="0" err="1" smtClean="0"/>
              <a:t>Machine</a:t>
            </a:r>
            <a:r>
              <a:rPr lang="de-DE" sz="2400" dirty="0" smtClean="0"/>
              <a:t> Learning </a:t>
            </a:r>
            <a:r>
              <a:rPr lang="de-DE" sz="2400" dirty="0" err="1" smtClean="0"/>
              <a:t>for</a:t>
            </a:r>
            <a:r>
              <a:rPr lang="de-DE" sz="2400" dirty="0" smtClean="0"/>
              <a:t> Information </a:t>
            </a:r>
            <a:r>
              <a:rPr lang="de-DE" sz="2400" dirty="0" err="1" smtClean="0"/>
              <a:t>Extraction</a:t>
            </a:r>
            <a:r>
              <a:rPr lang="de-DE" sz="2400" dirty="0" smtClean="0"/>
              <a:t> in Informal Domains, CMU, Nov 1998)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8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Conclusion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Last two lectures</a:t>
            </a:r>
          </a:p>
          <a:p>
            <a:pPr lvl="1"/>
            <a:r>
              <a:rPr lang="de-DE" dirty="0" smtClean="0"/>
              <a:t>Manually coded rules for NER</a:t>
            </a:r>
          </a:p>
          <a:p>
            <a:pPr lvl="1"/>
            <a:r>
              <a:rPr lang="de-DE" dirty="0" smtClean="0"/>
              <a:t>Learning rules for NER</a:t>
            </a:r>
          </a:p>
          <a:p>
            <a:pPr lvl="1"/>
            <a:r>
              <a:rPr lang="de-DE" dirty="0" smtClean="0"/>
              <a:t>Evaluation</a:t>
            </a:r>
          </a:p>
          <a:p>
            <a:pPr lvl="1"/>
            <a:r>
              <a:rPr lang="de-DE" dirty="0" smtClean="0"/>
              <a:t>Annotation</a:t>
            </a:r>
          </a:p>
          <a:p>
            <a:pPr lvl="1"/>
            <a:r>
              <a:rPr lang="de-DE" dirty="0" smtClean="0"/>
              <a:t>Introduction to classification</a:t>
            </a:r>
          </a:p>
          <a:p>
            <a:pPr lvl="2"/>
            <a:r>
              <a:rPr lang="de-DE" dirty="0" smtClean="0"/>
              <a:t>Sliding windows and features</a:t>
            </a:r>
          </a:p>
          <a:p>
            <a:pPr lvl="1"/>
            <a:endParaRPr lang="de-DE" dirty="0"/>
          </a:p>
          <a:p>
            <a:r>
              <a:rPr lang="de-DE" dirty="0" smtClean="0"/>
              <a:t>Please read Sarawagi Chapter 3!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195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629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Why Evaluate?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 sz="3600" dirty="0" smtClean="0"/>
              <a:t>Determine if the system is useful</a:t>
            </a:r>
          </a:p>
          <a:p>
            <a:r>
              <a:rPr lang="en-US" altLang="de-DE" sz="3600" dirty="0" smtClean="0"/>
              <a:t>Make comparative assessments with other methods/systems</a:t>
            </a:r>
          </a:p>
          <a:p>
            <a:pPr lvl="1"/>
            <a:r>
              <a:rPr lang="en-US" altLang="de-DE" sz="3200" dirty="0" smtClean="0"/>
              <a:t>Who’s the best?</a:t>
            </a:r>
          </a:p>
          <a:p>
            <a:r>
              <a:rPr lang="en-US" altLang="de-DE" sz="3600" b="1" dirty="0" smtClean="0"/>
              <a:t>Test and improve systems</a:t>
            </a:r>
          </a:p>
          <a:p>
            <a:r>
              <a:rPr lang="en-US" altLang="de-DE" sz="3600" dirty="0" smtClean="0"/>
              <a:t>Others: Marketing,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91887" y="6618666"/>
            <a:ext cx="19511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modified from Giles</a:t>
            </a:r>
          </a:p>
        </p:txBody>
      </p:sp>
    </p:spTree>
    <p:extLst>
      <p:ext uri="{BB962C8B-B14F-4D97-AF65-F5344CB8AC3E}">
        <p14:creationId xmlns:p14="http://schemas.microsoft.com/office/powerpoint/2010/main" val="323449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Thank you for your attention!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What to Evaluate?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 Information Extraction, we try to match a pre-annotated gold standard</a:t>
            </a:r>
          </a:p>
          <a:p>
            <a:r>
              <a:rPr lang="de-DE" dirty="0" smtClean="0"/>
              <a:t>But the evaluation methodology is mostly taken from Information Retrieval</a:t>
            </a:r>
          </a:p>
          <a:p>
            <a:pPr lvl="1"/>
            <a:r>
              <a:rPr lang="de-DE" dirty="0" smtClean="0"/>
              <a:t>So let's consider </a:t>
            </a:r>
            <a:r>
              <a:rPr lang="de-DE" b="1" dirty="0" smtClean="0"/>
              <a:t>relevant documents</a:t>
            </a:r>
            <a:r>
              <a:rPr lang="de-DE" dirty="0"/>
              <a:t> </a:t>
            </a:r>
            <a:r>
              <a:rPr lang="de-DE" dirty="0" smtClean="0"/>
              <a:t>to a search engine </a:t>
            </a:r>
            <a:r>
              <a:rPr lang="de-DE" b="1" dirty="0" smtClean="0"/>
              <a:t>query</a:t>
            </a:r>
            <a:r>
              <a:rPr lang="de-DE" dirty="0" smtClean="0"/>
              <a:t> for now</a:t>
            </a:r>
          </a:p>
          <a:p>
            <a:pPr lvl="1"/>
            <a:r>
              <a:rPr lang="de-DE" dirty="0" smtClean="0"/>
              <a:t>We will return to IE evaluation later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836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3088</Words>
  <Application>Microsoft Office PowerPoint</Application>
  <PresentationFormat>On-screen Show (4:3)</PresentationFormat>
  <Paragraphs>737</Paragraphs>
  <Slides>80</Slides>
  <Notes>22</Notes>
  <HiddenSlides>1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102" baseType="lpstr">
      <vt:lpstr>ＭＳ ゴシック</vt:lpstr>
      <vt:lpstr>ＭＳ Ｐゴシック</vt:lpstr>
      <vt:lpstr>Arial</vt:lpstr>
      <vt:lpstr>Calibri</vt:lpstr>
      <vt:lpstr>Century Gothic</vt:lpstr>
      <vt:lpstr>Comic Sans MS</vt:lpstr>
      <vt:lpstr>Handwriting - Dakota</vt:lpstr>
      <vt:lpstr>Lucida Sans</vt:lpstr>
      <vt:lpstr>Times</vt:lpstr>
      <vt:lpstr>Times New Roman</vt:lpstr>
      <vt:lpstr>Tw Cen MT</vt:lpstr>
      <vt:lpstr>Wingdings</vt:lpstr>
      <vt:lpstr>Wingdings 2</vt:lpstr>
      <vt:lpstr>Zapf Dingbats</vt:lpstr>
      <vt:lpstr>Office Theme</vt:lpstr>
      <vt:lpstr>1_Office Theme</vt:lpstr>
      <vt:lpstr>Blank Presentation</vt:lpstr>
      <vt:lpstr>2_Office Theme</vt:lpstr>
      <vt:lpstr>1_Blank Presentation</vt:lpstr>
      <vt:lpstr>3_Office Theme</vt:lpstr>
      <vt:lpstr>Median</vt:lpstr>
      <vt:lpstr>Equation</vt:lpstr>
      <vt:lpstr>Information Extraction Lecture 4 – Named Entity Recognition II</vt:lpstr>
      <vt:lpstr>Reading</vt:lpstr>
      <vt:lpstr>Outline</vt:lpstr>
      <vt:lpstr>Recall</vt:lpstr>
      <vt:lpstr>Precision</vt:lpstr>
      <vt:lpstr>Evaluation</vt:lpstr>
      <vt:lpstr>Evaluation</vt:lpstr>
      <vt:lpstr>Why Evaluate?</vt:lpstr>
      <vt:lpstr>What to Evaluate?</vt:lpstr>
      <vt:lpstr>Relevant vs. Retrieved Documents</vt:lpstr>
      <vt:lpstr>Contingency table of relevant and retrieved documents</vt:lpstr>
      <vt:lpstr>Contingency table of classification of documents</vt:lpstr>
      <vt:lpstr>PowerPoint Presentation</vt:lpstr>
      <vt:lpstr>Retrieval example</vt:lpstr>
      <vt:lpstr>Retrieval example</vt:lpstr>
      <vt:lpstr>Precision and Recall – Contingency Table</vt:lpstr>
      <vt:lpstr>Contingency table of relevant and retrieved documents</vt:lpstr>
      <vt:lpstr>What do we want</vt:lpstr>
      <vt:lpstr>Relevant vs. Retrieved</vt:lpstr>
      <vt:lpstr>Precision vs. Recall</vt:lpstr>
      <vt:lpstr>Retrieved vs. Relevant Documents</vt:lpstr>
      <vt:lpstr>Retrieved vs. Relevant Documents</vt:lpstr>
      <vt:lpstr>Retrieved vs. Relevant Documents</vt:lpstr>
      <vt:lpstr>Retrieved vs. Relevant Documents</vt:lpstr>
      <vt:lpstr>Why Precision and Recall?</vt:lpstr>
      <vt:lpstr>Relation to Contingency Table</vt:lpstr>
      <vt:lpstr>CMU Seminars task</vt:lpstr>
      <vt:lpstr>CMU Seminars - Example</vt:lpstr>
      <vt:lpstr>Creating Rules</vt:lpstr>
      <vt:lpstr>PowerPoint Presentation</vt:lpstr>
      <vt:lpstr>PowerPoint Presentation</vt:lpstr>
      <vt:lpstr>PowerPoint Presentation</vt:lpstr>
      <vt:lpstr>PowerPoint Presentation</vt:lpstr>
      <vt:lpstr>Returning to Evaluation</vt:lpstr>
      <vt:lpstr>PowerPoint Presentation</vt:lpstr>
      <vt:lpstr>PowerPoint Presentation</vt:lpstr>
      <vt:lpstr>PowerPoint Presentation</vt:lpstr>
      <vt:lpstr>PowerPoint Presentation</vt:lpstr>
      <vt:lpstr>False Negative in CMU Seminars</vt:lpstr>
      <vt:lpstr>False Positive in CMU Seminars</vt:lpstr>
      <vt:lpstr>Mislabeled in CMU Seminars</vt:lpstr>
      <vt:lpstr>Partial Matches in CMU Seminars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Annotator Variability</vt:lpstr>
      <vt:lpstr>PowerPoint Presentation</vt:lpstr>
      <vt:lpstr>CMU Seminars task</vt:lpstr>
      <vt:lpstr>CMU Seminars - Example</vt:lpstr>
      <vt:lpstr>IE Template</vt:lpstr>
      <vt:lpstr>How many database entries?</vt:lpstr>
      <vt:lpstr>Summary</vt:lpstr>
      <vt:lpstr>IE: what we've seen so far</vt:lpstr>
      <vt:lpstr>Information Extraction</vt:lpstr>
      <vt:lpstr>Where we are going</vt:lpstr>
      <vt:lpstr>Named Entity Recognition</vt:lpstr>
      <vt:lpstr>Extracting Named Entities</vt:lpstr>
      <vt:lpstr>More Named Entities</vt:lpstr>
      <vt:lpstr>IE Posed as a Machine Learning Task</vt:lpstr>
      <vt:lpstr>Sliding Windows</vt:lpstr>
      <vt:lpstr>Sliding Windows</vt:lpstr>
      <vt:lpstr>Features</vt:lpstr>
      <vt:lpstr>Feature Vectors</vt:lpstr>
      <vt:lpstr>Sliding Windows Corpus</vt:lpstr>
      <vt:lpstr>Machine Learning</vt:lpstr>
      <vt:lpstr>Sliding Windows Exercise</vt:lpstr>
      <vt:lpstr>Good Features for Information Extraction</vt:lpstr>
      <vt:lpstr>PowerPoint Presentation</vt:lpstr>
      <vt:lpstr>PowerPoint Presentation</vt:lpstr>
      <vt:lpstr>Conclusion</vt:lpstr>
      <vt:lpstr>Questions?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 - Named Entities 2</dc:title>
  <dc:creator>Alexander Fraser</dc:creator>
  <cp:lastModifiedBy>fraser</cp:lastModifiedBy>
  <cp:revision>536</cp:revision>
  <dcterms:created xsi:type="dcterms:W3CDTF">2011-12-07T15:05:48Z</dcterms:created>
  <dcterms:modified xsi:type="dcterms:W3CDTF">2021-11-18T14:33:48Z</dcterms:modified>
</cp:coreProperties>
</file>