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1" r:id="rId2"/>
    <p:sldMasterId id="2147483676" r:id="rId3"/>
    <p:sldMasterId id="2147483688" r:id="rId4"/>
    <p:sldMasterId id="2147483700" r:id="rId5"/>
  </p:sldMasterIdLst>
  <p:notesMasterIdLst>
    <p:notesMasterId r:id="rId64"/>
  </p:notesMasterIdLst>
  <p:handoutMasterIdLst>
    <p:handoutMasterId r:id="rId65"/>
  </p:handoutMasterIdLst>
  <p:sldIdLst>
    <p:sldId id="441" r:id="rId6"/>
    <p:sldId id="591" r:id="rId7"/>
    <p:sldId id="445" r:id="rId8"/>
    <p:sldId id="590" r:id="rId9"/>
    <p:sldId id="444" r:id="rId10"/>
    <p:sldId id="288" r:id="rId11"/>
    <p:sldId id="477" r:id="rId12"/>
    <p:sldId id="568" r:id="rId13"/>
    <p:sldId id="569" r:id="rId14"/>
    <p:sldId id="586" r:id="rId15"/>
    <p:sldId id="570" r:id="rId16"/>
    <p:sldId id="587" r:id="rId17"/>
    <p:sldId id="573" r:id="rId18"/>
    <p:sldId id="574" r:id="rId19"/>
    <p:sldId id="575" r:id="rId20"/>
    <p:sldId id="577" r:id="rId21"/>
    <p:sldId id="578" r:id="rId22"/>
    <p:sldId id="579" r:id="rId23"/>
    <p:sldId id="572" r:id="rId24"/>
    <p:sldId id="479" r:id="rId25"/>
    <p:sldId id="480" r:id="rId26"/>
    <p:sldId id="481" r:id="rId27"/>
    <p:sldId id="482" r:id="rId28"/>
    <p:sldId id="483" r:id="rId29"/>
    <p:sldId id="484" r:id="rId30"/>
    <p:sldId id="485" r:id="rId31"/>
    <p:sldId id="486" r:id="rId32"/>
    <p:sldId id="588" r:id="rId33"/>
    <p:sldId id="488" r:id="rId34"/>
    <p:sldId id="580" r:id="rId35"/>
    <p:sldId id="581" r:id="rId36"/>
    <p:sldId id="489" r:id="rId37"/>
    <p:sldId id="584" r:id="rId38"/>
    <p:sldId id="490" r:id="rId39"/>
    <p:sldId id="491" r:id="rId40"/>
    <p:sldId id="492" r:id="rId41"/>
    <p:sldId id="493" r:id="rId42"/>
    <p:sldId id="494" r:id="rId43"/>
    <p:sldId id="495" r:id="rId44"/>
    <p:sldId id="496" r:id="rId45"/>
    <p:sldId id="497" r:id="rId46"/>
    <p:sldId id="498" r:id="rId47"/>
    <p:sldId id="499" r:id="rId48"/>
    <p:sldId id="500" r:id="rId49"/>
    <p:sldId id="501" r:id="rId50"/>
    <p:sldId id="502" r:id="rId51"/>
    <p:sldId id="503" r:id="rId52"/>
    <p:sldId id="504" r:id="rId53"/>
    <p:sldId id="505" r:id="rId54"/>
    <p:sldId id="506" r:id="rId55"/>
    <p:sldId id="507" r:id="rId56"/>
    <p:sldId id="582" r:id="rId57"/>
    <p:sldId id="536" r:id="rId58"/>
    <p:sldId id="537" r:id="rId59"/>
    <p:sldId id="538" r:id="rId60"/>
    <p:sldId id="539" r:id="rId61"/>
    <p:sldId id="589" r:id="rId62"/>
    <p:sldId id="454" r:id="rId6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134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4128C-B88A-F640-9D9E-9E2D9702F110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73DB8-A723-E042-AF8C-3A8522DA72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419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73149-0ABC-E244-8EDD-4CC88D8136B6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4F66E-E396-E443-81FD-0890AFF8A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039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572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367768" indent="-36917366" defTabSz="919572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040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0080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5120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0161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DE0A4DB-8289-7C40-AE4C-3CEA8C4677D0}" type="datetime1">
              <a:rPr lang="en-US" sz="1200" b="0">
                <a:solidFill>
                  <a:prstClr val="white"/>
                </a:solidFill>
                <a:latin typeface="Palatino" charset="0"/>
              </a:rPr>
              <a:pPr/>
              <a:t>11/17/2021</a:t>
            </a:fld>
            <a:endParaRPr lang="en-US" sz="1200" b="0" dirty="0">
              <a:solidFill>
                <a:prstClr val="white"/>
              </a:solidFill>
              <a:latin typeface="Palatino" charset="0"/>
            </a:endParaRPr>
          </a:p>
        </p:txBody>
      </p:sp>
      <p:sp>
        <p:nvSpPr>
          <p:cNvPr id="942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572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367768" indent="-36917366" defTabSz="919572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040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0080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5120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0161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D5EA4-DDD1-8148-8ADE-396F32D0C272}" type="slidenum">
              <a:rPr lang="en-US" sz="1200" b="0">
                <a:solidFill>
                  <a:prstClr val="white"/>
                </a:solidFill>
                <a:latin typeface="Palatino" charset="0"/>
              </a:rPr>
              <a:pPr/>
              <a:t>5</a:t>
            </a:fld>
            <a:endParaRPr lang="en-US" sz="1200" b="0" dirty="0">
              <a:solidFill>
                <a:prstClr val="white"/>
              </a:solidFill>
              <a:latin typeface="Palatino" charset="0"/>
            </a:endParaRPr>
          </a:p>
        </p:txBody>
      </p:sp>
      <p:sp>
        <p:nvSpPr>
          <p:cNvPr id="942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5175" cy="3430588"/>
          </a:xfrm>
          <a:solidFill>
            <a:srgbClr val="FFFFFF"/>
          </a:solidFill>
          <a:ln/>
        </p:spPr>
      </p:sp>
      <p:sp>
        <p:nvSpPr>
          <p:cNvPr id="942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6"/>
            <a:ext cx="5486400" cy="411448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008" tIns="46004" rIns="92008" bIns="46004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734E-7F07-5849-8224-F4B4740C657F}" type="datetime1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50A9-EED3-1D44-A4DE-08208E952964}" type="datetime1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1639-3679-D240-A6FB-91A389FB9B7B}" type="datetime1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584200"/>
            <a:ext cx="3890964" cy="1828800"/>
          </a:xfrm>
        </p:spPr>
        <p:txBody>
          <a:bodyPr/>
          <a:lstStyle>
            <a:lvl1pPr algn="ctr"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3835400"/>
            <a:ext cx="3886200" cy="2235200"/>
          </a:xfrm>
        </p:spPr>
        <p:txBody>
          <a:bodyPr/>
          <a:lstStyle>
            <a:lvl1pPr marL="0" indent="0" algn="ctr">
              <a:spcBef>
                <a:spcPts val="900"/>
              </a:spcBef>
              <a:buFont typeface="Times" pitchFamily="-65" charset="0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6273800"/>
            <a:ext cx="12192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E7D19A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334000" y="62738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E7D19A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0" y="6273800"/>
            <a:ext cx="765174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74C7FEE-6B48-4643-BCFB-F13B0E13E171}" type="slidenum">
              <a:rPr lang="en-US">
                <a:solidFill>
                  <a:srgbClr val="E7D19A"/>
                </a:solidFill>
              </a:rPr>
              <a:pPr/>
              <a:t>‹#›</a:t>
            </a:fld>
            <a:endParaRPr lang="en-US" dirty="0">
              <a:solidFill>
                <a:srgbClr val="E7D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83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03400"/>
            <a:ext cx="8534400" cy="444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0" y="6273800"/>
            <a:ext cx="19812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6273800"/>
            <a:ext cx="2895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960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BDC8F-D922-0A4E-AAA0-9C7D97FF3D71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179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3810000" cy="4495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752600"/>
            <a:ext cx="3810000" cy="4495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0" y="6273800"/>
            <a:ext cx="19812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8400"/>
            <a:ext cx="2895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7A63A-31A1-2C4C-95AA-A445DBCAB174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028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9"/>
            <a:ext cx="7391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174876"/>
            <a:ext cx="4040188" cy="4098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7" y="2174876"/>
            <a:ext cx="4041775" cy="4098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248400" y="6273800"/>
            <a:ext cx="19812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273800"/>
            <a:ext cx="2895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C68C3-6089-F349-9232-42643877B0C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125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C7101-16EA-C942-850C-355264FDE9E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8042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8E5E2-1321-4548-96C8-615581C5A8C2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840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1905001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30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3124203"/>
            <a:ext cx="3008313" cy="30019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29988-E849-C549-AA67-252EA40F09C2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518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4575-FF2F-334A-9F79-9FFBE1E30D3A}" type="datetime1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59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882B1-C6D6-A945-BB8B-B7B1B12471B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789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FA8D9-15F1-AF4D-8149-0C26EB27AC9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458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381000"/>
            <a:ext cx="21145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61912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57BED9-9427-674C-8047-314E304C86F8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088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5438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3"/>
            <a:ext cx="77724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076703"/>
            <a:ext cx="77724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3D734-B240-FB4D-AF6E-6869FD66910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490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Narro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03400"/>
            <a:ext cx="6858000" cy="444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181600" y="6273800"/>
            <a:ext cx="19812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0" y="6273800"/>
            <a:ext cx="2895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5101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47550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17.11.2021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818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17.11.2021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6198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17.11.2021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8973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17.11.2021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649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7DA3D-0E0C-4140-B5E2-4EE048D57C6E}" type="datetime1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17.11.2021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3448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17.11.2021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708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17.11.2021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0729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17.11.2021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549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17.11.2021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3783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17.11.2021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2583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17.11.2021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3413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A5504-9E78-47B2-9E94-96C64361E5F8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4755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2666D-4074-4E10-830B-D789C4553ED6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2385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87D88-8161-404A-9E54-FBDE56282EAC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292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848A-593E-BB41-A7F8-9A6B3E943DA4}" type="datetime1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1457F6-95F8-4E8F-BAA4-FEE5D1344ED9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5750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60232-C25F-4D55-B97D-5F8F073AC039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5302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A1059-2FF7-4EB4-BB32-F6891FE1DA03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155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23B26-E7E6-4D4F-8B2D-1B163A7424B2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38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82FFA2-DF5C-4FE0-A96F-A5266B3053CE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6111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EDC66-8C0D-489D-AEFB-6291920460E1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1598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C971A-DDFF-4287-A74C-C1AFD585966D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9543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69C4E-23C7-4039-8F39-7F550A4C5A27}" type="slidenum">
              <a:rPr lang="en-US" altLang="de-DE">
                <a:solidFill>
                  <a:srgbClr val="000000"/>
                </a:solidFill>
              </a:rPr>
              <a:pPr/>
              <a:t>‹#›</a:t>
            </a:fld>
            <a:endParaRPr lang="en-US" alt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1913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734E-7F07-5849-8224-F4B4740C65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1357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4575-FF2F-334A-9F79-9FFBE1E30D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807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0816-33E2-8C40-AB0D-A51248F791C7}" type="datetime1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7DA3D-0E0C-4140-B5E2-4EE048D57C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9435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848A-593E-BB41-A7F8-9A6B3E943D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9356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0816-33E2-8C40-AB0D-A51248F791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6354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C60C-B23F-144C-B7D5-62CC8E8207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7598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F993-C234-DC44-9528-3EAD344FCC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1301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4797-2AA4-4D46-A7FD-9ADF5469E9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6233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F9D0-0A51-4947-BDEE-73BFA7C2AC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0245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50A9-EED3-1D44-A4DE-08208E9529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7347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1639-3679-D240-A6FB-91A389FB9B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5012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-73025"/>
            <a:ext cx="6773863" cy="904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>
          <a:xfrm>
            <a:off x="2125663" y="6453188"/>
            <a:ext cx="5891212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YAGO &amp; SOFIE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>
          <a:xfrm>
            <a:off x="8243888" y="6454775"/>
            <a:ext cx="719137" cy="304800"/>
          </a:xfrm>
        </p:spPr>
        <p:txBody>
          <a:bodyPr/>
          <a:lstStyle>
            <a:lvl1pPr>
              <a:defRPr smtClean="0"/>
            </a:lvl1pPr>
          </a:lstStyle>
          <a:p>
            <a:fld id="{9BE43E58-6AF0-F44E-B6FF-0440041428E0}" type="slidenum">
              <a:rPr lang="de-D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875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C60C-B23F-144C-B7D5-62CC8E820715}" type="datetime1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BF993-C234-DC44-9528-3EAD344FCCF4}" type="datetime1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E4797-2AA4-4D46-A7FD-9ADF5469E9DD}" type="datetime1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F9D0-0A51-4947-BDEE-73BFA7C2AC4C}" type="datetime1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3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2975"/>
            <a:ext cx="8229600" cy="4964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2AB5A-FCF7-ED49-8D13-7C3EDA14043A}" type="datetime1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99FDA-7688-A048-8C34-55AD89F558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508000"/>
            <a:ext cx="7467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803400"/>
            <a:ext cx="77724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0" y="62738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48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2738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91F816EA-24CC-2048-859A-C5EA9F275392}" type="slidenum">
              <a:rPr lang="en-US" smtClean="0">
                <a:solidFill>
                  <a:prstClr val="black"/>
                </a:solidFill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63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85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1028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17145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6pPr>
      <a:lvl7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7pPr>
      <a:lvl8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8pPr>
      <a:lvl9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D6CC3D7-ABFC-4474-97C2-ACA34A4CDF1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914400"/>
              <a:t>17.11.2021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C0D18F5-52E7-4343-BC6A-2419EC0A16EA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19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text styles</a:t>
            </a:r>
          </a:p>
          <a:p>
            <a:pPr lvl="1"/>
            <a:r>
              <a:rPr lang="en-US" altLang="de-DE" smtClean="0"/>
              <a:t>Second level</a:t>
            </a:r>
          </a:p>
          <a:p>
            <a:pPr lvl="2"/>
            <a:r>
              <a:rPr lang="en-US" altLang="de-DE" smtClean="0"/>
              <a:t>Third level</a:t>
            </a:r>
          </a:p>
          <a:p>
            <a:pPr lvl="3"/>
            <a:r>
              <a:rPr lang="en-US" altLang="de-DE" smtClean="0"/>
              <a:t>Fourth level</a:t>
            </a:r>
          </a:p>
          <a:p>
            <a:pPr lvl="4"/>
            <a:r>
              <a:rPr lang="en-US" altLang="de-DE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de-DE" dirty="0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de-DE" dirty="0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351E6D68-74DA-4C06-98AE-2AB06CA47613}" type="slidenum">
              <a:rPr lang="en-US" altLang="de-DE" smtClean="0">
                <a:solidFill>
                  <a:srgbClr val="000000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de-DE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97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35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2975"/>
            <a:ext cx="8229600" cy="4964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2AB5A-FCF7-ED49-8D13-7C3EDA1404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99FDA-7688-A048-8C34-55AD89F558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186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Information Extraction</a:t>
            </a:r>
            <a:br>
              <a:rPr lang="en-US" dirty="0" smtClean="0"/>
            </a:br>
            <a:r>
              <a:rPr lang="en-US" sz="2400" dirty="0" smtClean="0"/>
              <a:t>Lecture 3 – Rule-based Named Entity Recognition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731" y="3886202"/>
            <a:ext cx="8448580" cy="222974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CIS, LMU </a:t>
            </a:r>
            <a:r>
              <a:rPr lang="en-US" dirty="0" err="1"/>
              <a:t>München</a:t>
            </a:r>
            <a:endParaRPr lang="en-US" dirty="0"/>
          </a:p>
          <a:p>
            <a:r>
              <a:rPr lang="en-US" dirty="0"/>
              <a:t>Winter Semester </a:t>
            </a:r>
            <a:r>
              <a:rPr lang="en-US" dirty="0" smtClean="0"/>
              <a:t>2021-2022</a:t>
            </a:r>
            <a:endParaRPr lang="en-US" dirty="0"/>
          </a:p>
          <a:p>
            <a:r>
              <a:rPr lang="en-US" dirty="0"/>
              <a:t> </a:t>
            </a:r>
            <a:br>
              <a:rPr lang="en-US" dirty="0"/>
            </a:br>
            <a:r>
              <a:rPr lang="en-US" dirty="0" smtClean="0"/>
              <a:t>Prof. Dr</a:t>
            </a:r>
            <a:r>
              <a:rPr lang="en-US" dirty="0"/>
              <a:t>. Alexander Fraser, CIS</a:t>
            </a:r>
          </a:p>
        </p:txBody>
      </p:sp>
    </p:spTree>
    <p:extLst>
      <p:ext uri="{BB962C8B-B14F-4D97-AF65-F5344CB8AC3E}">
        <p14:creationId xmlns:p14="http://schemas.microsoft.com/office/powerpoint/2010/main" val="283231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Recall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304800" y="1792288"/>
            <a:ext cx="85344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Measure of how much relevant information the system has extracted (coverage of system). 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Exact definition:</a:t>
            </a: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457200" y="3581400"/>
            <a:ext cx="8001000" cy="2074414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Recall = 	1 if no possible correct answers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>
                <a:solidFill>
                  <a:srgbClr val="000000"/>
                </a:solidFill>
              </a:rPr>
              <a:t>	</a:t>
            </a:r>
            <a:r>
              <a:rPr lang="en-US" altLang="de-DE" sz="2800" dirty="0" smtClean="0">
                <a:solidFill>
                  <a:srgbClr val="000000"/>
                </a:solidFill>
              </a:rPr>
              <a:t>	else:</a:t>
            </a:r>
            <a:endParaRPr lang="en-US" altLang="de-DE" sz="2800" u="sng" dirty="0">
              <a:solidFill>
                <a:srgbClr val="000000"/>
              </a:solidFill>
            </a:endParaRP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		</a:t>
            </a:r>
            <a:r>
              <a:rPr lang="en-US" altLang="de-DE" sz="2800" u="sng" dirty="0" smtClean="0">
                <a:solidFill>
                  <a:srgbClr val="000000"/>
                </a:solidFill>
              </a:rPr>
              <a:t># of correct answers given by system</a:t>
            </a:r>
          </a:p>
          <a:p>
            <a:pPr defTabSz="914400" eaLnBrk="0" fontAlgn="base" hangingPunct="0">
              <a:lnSpc>
                <a:spcPct val="1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		total # of possible correct answers in text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60321" y="6578424"/>
            <a:ext cx="29722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modified from Butt/Jurafsky/Martin</a:t>
            </a:r>
          </a:p>
        </p:txBody>
      </p:sp>
    </p:spTree>
    <p:extLst>
      <p:ext uri="{BB962C8B-B14F-4D97-AF65-F5344CB8AC3E}">
        <p14:creationId xmlns:p14="http://schemas.microsoft.com/office/powerpoint/2010/main" val="42727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autoUpdateAnimBg="0"/>
      <p:bldP spid="76804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Precision</a:t>
            </a: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304800" y="1792288"/>
            <a:ext cx="85344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Measure of how much of the information the system returned is correct (accuracy). 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Basic idea:</a:t>
            </a:r>
            <a:endParaRPr lang="en-US" altLang="de-DE" sz="2400" dirty="0" smtClean="0">
              <a:solidFill>
                <a:srgbClr val="000000"/>
              </a:solidFill>
            </a:endParaRP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457200" y="3581400"/>
            <a:ext cx="8001000" cy="781752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Precision = 	</a:t>
            </a:r>
            <a:r>
              <a:rPr lang="en-US" altLang="de-DE" sz="2800" u="sng" dirty="0">
                <a:solidFill>
                  <a:srgbClr val="000000"/>
                </a:solidFill>
              </a:rPr>
              <a:t>#</a:t>
            </a:r>
            <a:r>
              <a:rPr lang="en-US" altLang="de-DE" sz="2800" u="sng" dirty="0" smtClean="0">
                <a:solidFill>
                  <a:srgbClr val="000000"/>
                </a:solidFill>
              </a:rPr>
              <a:t> of correct answers given by system</a:t>
            </a:r>
          </a:p>
          <a:p>
            <a:pPr defTabSz="914400" eaLnBrk="0" fontAlgn="base" hangingPunct="0">
              <a:lnSpc>
                <a:spcPct val="1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		# of answers given by system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09669" y="6578424"/>
            <a:ext cx="23230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Butt/Jurafsky/Martin</a:t>
            </a:r>
          </a:p>
        </p:txBody>
      </p:sp>
    </p:spTree>
    <p:extLst>
      <p:ext uri="{BB962C8B-B14F-4D97-AF65-F5344CB8AC3E}">
        <p14:creationId xmlns:p14="http://schemas.microsoft.com/office/powerpoint/2010/main" val="234310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autoUpdateAnimBg="0"/>
      <p:bldP spid="77828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Precision</a:t>
            </a: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304800" y="1792288"/>
            <a:ext cx="85344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Measure of how much of the information the system returned is correct (accuracy). 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Exact definition:</a:t>
            </a:r>
            <a:endParaRPr lang="en-US" altLang="de-DE" sz="2400" dirty="0">
              <a:solidFill>
                <a:srgbClr val="000000"/>
              </a:solidFill>
            </a:endParaRP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457200" y="3581400"/>
            <a:ext cx="8001000" cy="2074414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Precision = 	1 if no answers given by system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>
                <a:solidFill>
                  <a:srgbClr val="000000"/>
                </a:solidFill>
              </a:rPr>
              <a:t>	</a:t>
            </a:r>
            <a:r>
              <a:rPr lang="en-US" altLang="de-DE" sz="2800" dirty="0" smtClean="0">
                <a:solidFill>
                  <a:srgbClr val="000000"/>
                </a:solidFill>
              </a:rPr>
              <a:t>	else: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>
                <a:solidFill>
                  <a:srgbClr val="000000"/>
                </a:solidFill>
              </a:rPr>
              <a:t> </a:t>
            </a:r>
            <a:r>
              <a:rPr lang="en-US" altLang="de-DE" sz="2800" dirty="0" smtClean="0">
                <a:solidFill>
                  <a:srgbClr val="000000"/>
                </a:solidFill>
              </a:rPr>
              <a:t>                    </a:t>
            </a:r>
            <a:r>
              <a:rPr lang="en-US" altLang="de-DE" sz="2800" u="sng" dirty="0">
                <a:solidFill>
                  <a:srgbClr val="000000"/>
                </a:solidFill>
              </a:rPr>
              <a:t> </a:t>
            </a:r>
            <a:r>
              <a:rPr lang="en-US" altLang="de-DE" sz="2800" u="sng" dirty="0" smtClean="0">
                <a:solidFill>
                  <a:srgbClr val="000000"/>
                </a:solidFill>
              </a:rPr>
              <a:t># of correct answers given by system</a:t>
            </a:r>
          </a:p>
          <a:p>
            <a:pPr defTabSz="914400" eaLnBrk="0" fontAlgn="base" hangingPunct="0">
              <a:lnSpc>
                <a:spcPct val="1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		 # of answers given by system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60321" y="6578424"/>
            <a:ext cx="29722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modified from Butt/Jurafsky/Martin</a:t>
            </a:r>
          </a:p>
        </p:txBody>
      </p:sp>
    </p:spTree>
    <p:extLst>
      <p:ext uri="{BB962C8B-B14F-4D97-AF65-F5344CB8AC3E}">
        <p14:creationId xmlns:p14="http://schemas.microsoft.com/office/powerpoint/2010/main" val="51896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autoUpdateAnimBg="0"/>
      <p:bldP spid="77828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3593"/>
          </a:xfrm>
        </p:spPr>
        <p:txBody>
          <a:bodyPr>
            <a:normAutofit/>
          </a:bodyPr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778941"/>
            <a:ext cx="9052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Every system, algorithm or theory should be </a:t>
            </a:r>
            <a:r>
              <a:rPr lang="en-US" sz="2400" b="1" dirty="0" smtClean="0">
                <a:solidFill>
                  <a:prstClr val="black"/>
                </a:solidFill>
                <a:cs typeface="Century Gothic"/>
              </a:rPr>
              <a:t>evaluated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, i.e. its output should be compared to the </a:t>
            </a:r>
            <a:r>
              <a:rPr lang="en-US" sz="2400" b="1" dirty="0" smtClean="0">
                <a:solidFill>
                  <a:prstClr val="black"/>
                </a:solidFill>
                <a:cs typeface="Century Gothic"/>
              </a:rPr>
              <a:t>gold standard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(i.e. the ideal output).</a:t>
            </a:r>
            <a:r>
              <a:rPr lang="en-US" sz="2400" dirty="0">
                <a:solidFill>
                  <a:prstClr val="black"/>
                </a:solidFill>
                <a:cs typeface="Century Gothic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Suppose we try to find scientists…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30446" y="2182406"/>
            <a:ext cx="66816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Algorithm output: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O = {</a:t>
            </a:r>
            <a:r>
              <a:rPr lang="en-US" sz="2400" dirty="0" smtClean="0">
                <a:solidFill>
                  <a:srgbClr val="0000FF"/>
                </a:solidFill>
                <a:cs typeface="Century Gothic"/>
              </a:rPr>
              <a:t>Einstein, Bohr, Planck, Clinton, Obama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}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17186" y="3328838"/>
            <a:ext cx="59618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Gold standard: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G = {</a:t>
            </a:r>
            <a:r>
              <a:rPr lang="en-US" sz="2400" dirty="0" smtClean="0">
                <a:solidFill>
                  <a:srgbClr val="0000FF"/>
                </a:solidFill>
                <a:cs typeface="Century Gothic"/>
              </a:rPr>
              <a:t>Einstein, Bohr, Planck, Heisenberg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}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0" y="4782483"/>
            <a:ext cx="367600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Precision: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What proportion of the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output is correct?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      | O </a:t>
            </a:r>
            <a:r>
              <a:rPr lang="en-US" sz="2400" dirty="0" smtClean="0">
                <a:solidFill>
                  <a:prstClr val="black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G |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          |O|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56635" y="4919008"/>
            <a:ext cx="418736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Recall: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What proportion of the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gold standard did we get?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  | O </a:t>
            </a:r>
            <a:r>
              <a:rPr lang="en-US" sz="2400" dirty="0" smtClean="0">
                <a:solidFill>
                  <a:prstClr val="black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G |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       |G|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158744" y="2808856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28983" y="2782570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82786" y="2809392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07381" y="2867173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✗</a:t>
            </a:r>
            <a:endParaRPr lang="en-US" sz="2400" b="1" dirty="0" smtClean="0">
              <a:solidFill>
                <a:srgbClr val="FF0000"/>
              </a:solidFill>
              <a:cs typeface="Century Gothic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27040" y="2809392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✗</a:t>
            </a:r>
            <a:endParaRPr lang="en-US" sz="2400" b="1" dirty="0" smtClean="0">
              <a:solidFill>
                <a:srgbClr val="FF0000"/>
              </a:solidFill>
              <a:cs typeface="Century Gothic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59289" y="3982900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28983" y="3929002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62589" y="3929002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cs typeface="Century Gothic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54404" y="3997240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✗</a:t>
            </a:r>
            <a:endParaRPr lang="en-US" sz="2400" b="1" dirty="0" smtClean="0">
              <a:solidFill>
                <a:srgbClr val="FF0000"/>
              </a:solidFill>
              <a:cs typeface="Century Gothic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839972" y="6324451"/>
            <a:ext cx="15899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437253" y="6459507"/>
            <a:ext cx="17413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934307" y="6670182"/>
            <a:ext cx="22685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modified  from Suchanek</a:t>
            </a:r>
          </a:p>
        </p:txBody>
      </p:sp>
    </p:spTree>
    <p:extLst>
      <p:ext uri="{BB962C8B-B14F-4D97-AF65-F5344CB8AC3E}">
        <p14:creationId xmlns:p14="http://schemas.microsoft.com/office/powerpoint/2010/main" val="281646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3593"/>
          </a:xfrm>
        </p:spPr>
        <p:txBody>
          <a:bodyPr>
            <a:normAutofit/>
          </a:bodyPr>
          <a:lstStyle/>
          <a:p>
            <a:r>
              <a:rPr lang="en-US" dirty="0" smtClean="0"/>
              <a:t>Explorative Algorithms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1126879"/>
            <a:ext cx="9052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cs typeface="Century Gothic"/>
              </a:rPr>
              <a:t>Explorative 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algorithms extract everything they find.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70487" y="4528282"/>
            <a:ext cx="367600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Precision: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What proportion of the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output is correct?</a:t>
            </a:r>
          </a:p>
          <a:p>
            <a:endParaRPr lang="en-US" sz="2400" dirty="0" smtClean="0">
              <a:solidFill>
                <a:prstClr val="black"/>
              </a:solidFill>
              <a:cs typeface="Century Gothic"/>
            </a:endParaRP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</a:t>
            </a:r>
            <a:r>
              <a:rPr lang="en-US" sz="2400" dirty="0" smtClean="0">
                <a:solidFill>
                  <a:srgbClr val="FF0000"/>
                </a:solidFill>
                <a:cs typeface="Century Gothic"/>
              </a:rPr>
              <a:t>BAD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865178" y="4528282"/>
            <a:ext cx="418736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Recall: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What proportion of the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gold standard did we get?</a:t>
            </a:r>
          </a:p>
          <a:p>
            <a:endParaRPr lang="en-US" sz="2400" dirty="0" smtClean="0">
              <a:solidFill>
                <a:prstClr val="black"/>
              </a:solidFill>
              <a:cs typeface="Century Gothic"/>
            </a:endParaRP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         </a:t>
            </a:r>
            <a:r>
              <a:rPr lang="en-US" sz="2400" dirty="0" smtClean="0">
                <a:solidFill>
                  <a:srgbClr val="008000"/>
                </a:solidFill>
                <a:cs typeface="Century Gothic"/>
              </a:rPr>
              <a:t>GREAT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55220" y="1560045"/>
            <a:ext cx="3097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(very low threshold)</a:t>
            </a:r>
          </a:p>
        </p:txBody>
      </p:sp>
      <p:sp>
        <p:nvSpPr>
          <p:cNvPr id="10" name="TextBox 15"/>
          <p:cNvSpPr txBox="1"/>
          <p:nvPr/>
        </p:nvSpPr>
        <p:spPr>
          <a:xfrm>
            <a:off x="1330446" y="2182406"/>
            <a:ext cx="7821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Algorithm output: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O = {</a:t>
            </a:r>
            <a:r>
              <a:rPr lang="en-US" sz="2400" dirty="0" smtClean="0">
                <a:solidFill>
                  <a:srgbClr val="0000FF"/>
                </a:solidFill>
                <a:cs typeface="Century Gothic"/>
              </a:rPr>
              <a:t>Einstein, Bohr, Planck, Clinton, Obama, Elvis,…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}</a:t>
            </a:r>
          </a:p>
        </p:txBody>
      </p:sp>
      <p:sp>
        <p:nvSpPr>
          <p:cNvPr id="11" name="TextBox 26"/>
          <p:cNvSpPr txBox="1"/>
          <p:nvPr/>
        </p:nvSpPr>
        <p:spPr>
          <a:xfrm>
            <a:off x="1317186" y="3328838"/>
            <a:ext cx="59618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Gold standard: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G = {</a:t>
            </a:r>
            <a:r>
              <a:rPr lang="en-US" sz="2400" dirty="0" smtClean="0">
                <a:solidFill>
                  <a:srgbClr val="0000FF"/>
                </a:solidFill>
                <a:cs typeface="Century Gothic"/>
              </a:rPr>
              <a:t>Einstein, Bohr, Planck, Heisenberg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}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421214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3593"/>
          </a:xfrm>
        </p:spPr>
        <p:txBody>
          <a:bodyPr>
            <a:normAutofit/>
          </a:bodyPr>
          <a:lstStyle/>
          <a:p>
            <a:r>
              <a:rPr lang="en-US" dirty="0" smtClean="0"/>
              <a:t>Conservative Algorithms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923593"/>
            <a:ext cx="9052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cs typeface="Century Gothic"/>
              </a:rPr>
              <a:t>Conservative 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algorithms extract only things about which they are very certain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0" y="4528282"/>
            <a:ext cx="367600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Precision: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What proportion of the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output is correct?</a:t>
            </a:r>
          </a:p>
          <a:p>
            <a:endParaRPr lang="en-US" sz="2400" dirty="0" smtClean="0">
              <a:solidFill>
                <a:prstClr val="black"/>
              </a:solidFill>
              <a:cs typeface="Century Gothic"/>
            </a:endParaRP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</a:t>
            </a:r>
            <a:r>
              <a:rPr lang="en-US" sz="2400" dirty="0" smtClean="0">
                <a:solidFill>
                  <a:srgbClr val="008000"/>
                </a:solidFill>
                <a:cs typeface="Century Gothic"/>
              </a:rPr>
              <a:t>GREAT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56635" y="4528282"/>
            <a:ext cx="418736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Recall: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What proportion of the 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gold standard did we get?</a:t>
            </a:r>
          </a:p>
          <a:p>
            <a:endParaRPr lang="en-US" sz="2400" dirty="0" smtClean="0">
              <a:solidFill>
                <a:prstClr val="black"/>
              </a:solidFill>
              <a:cs typeface="Century Gothic"/>
            </a:endParaRP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           </a:t>
            </a:r>
            <a:r>
              <a:rPr lang="en-US" sz="2400" dirty="0" smtClean="0">
                <a:solidFill>
                  <a:srgbClr val="FF0000"/>
                </a:solidFill>
                <a:cs typeface="Century Gothic"/>
              </a:rPr>
              <a:t> BAD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60153" y="1560045"/>
            <a:ext cx="3220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(very high threshold)</a:t>
            </a:r>
          </a:p>
        </p:txBody>
      </p:sp>
      <p:sp>
        <p:nvSpPr>
          <p:cNvPr id="10" name="TextBox 15"/>
          <p:cNvSpPr txBox="1"/>
          <p:nvPr/>
        </p:nvSpPr>
        <p:spPr>
          <a:xfrm>
            <a:off x="1330446" y="2182406"/>
            <a:ext cx="27815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Algorithm output: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O = {</a:t>
            </a:r>
            <a:r>
              <a:rPr lang="en-US" sz="2400" dirty="0" smtClean="0">
                <a:solidFill>
                  <a:srgbClr val="0000FF"/>
                </a:solidFill>
                <a:cs typeface="Century Gothic"/>
              </a:rPr>
              <a:t>Einstein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}</a:t>
            </a:r>
          </a:p>
        </p:txBody>
      </p:sp>
      <p:sp>
        <p:nvSpPr>
          <p:cNvPr id="11" name="TextBox 26"/>
          <p:cNvSpPr txBox="1"/>
          <p:nvPr/>
        </p:nvSpPr>
        <p:spPr>
          <a:xfrm>
            <a:off x="1317186" y="3328838"/>
            <a:ext cx="59618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Gold standard: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G = {</a:t>
            </a:r>
            <a:r>
              <a:rPr lang="en-US" sz="2400" dirty="0" smtClean="0">
                <a:solidFill>
                  <a:srgbClr val="0000FF"/>
                </a:solidFill>
                <a:cs typeface="Century Gothic"/>
              </a:rPr>
              <a:t>Einstein, Bohr, Planck, Heisenberg</a:t>
            </a:r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}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360725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3593"/>
          </a:xfrm>
        </p:spPr>
        <p:txBody>
          <a:bodyPr>
            <a:normAutofit/>
          </a:bodyPr>
          <a:lstStyle/>
          <a:p>
            <a:r>
              <a:rPr lang="en-US" dirty="0" smtClean="0"/>
              <a:t>Precision &amp; Recall Exercise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473" y="923593"/>
            <a:ext cx="9052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  <a:cs typeface="Century Gothic"/>
              </a:rPr>
              <a:t>What is the algorithm output, the gold standard, the precision and the recall in the following cases?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804253"/>
            <a:ext cx="914399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AutoNum type="arabicPeriod" startAt="3"/>
            </a:pPr>
            <a:r>
              <a:rPr lang="en-US" sz="2000" dirty="0">
                <a:solidFill>
                  <a:srgbClr val="7030A0"/>
                </a:solidFill>
                <a:cs typeface="Century Gothic"/>
              </a:rPr>
              <a:t>An algorithm learns to detect Elvis songs. </a:t>
            </a:r>
            <a:endParaRPr lang="en-US" sz="2000" dirty="0" smtClean="0">
              <a:solidFill>
                <a:srgbClr val="7030A0"/>
              </a:solidFill>
              <a:cs typeface="Century Gothic"/>
            </a:endParaRPr>
          </a:p>
          <a:p>
            <a:r>
              <a:rPr lang="en-US" sz="2000" dirty="0">
                <a:solidFill>
                  <a:srgbClr val="7030A0"/>
                </a:solidFill>
                <a:cs typeface="Century Gothic"/>
              </a:rPr>
              <a:t>	</a:t>
            </a:r>
            <a:r>
              <a:rPr lang="en-US" sz="2000" dirty="0" smtClean="0">
                <a:solidFill>
                  <a:srgbClr val="7030A0"/>
                </a:solidFill>
                <a:cs typeface="Century Gothic"/>
              </a:rPr>
              <a:t>Out of a sample of 100 songs on Elvis Radio ™ , 90% of the songs are 	by Elvis. Out of  these100 songs, the algorithm says that 20 are by Elvis</a:t>
            </a:r>
          </a:p>
          <a:p>
            <a:r>
              <a:rPr lang="en-US" sz="2000" dirty="0">
                <a:solidFill>
                  <a:srgbClr val="7030A0"/>
                </a:solidFill>
                <a:cs typeface="Century Gothic"/>
              </a:rPr>
              <a:t>	</a:t>
            </a:r>
            <a:r>
              <a:rPr lang="en-US" sz="2000" dirty="0" smtClean="0">
                <a:solidFill>
                  <a:srgbClr val="7030A0"/>
                </a:solidFill>
                <a:cs typeface="Century Gothic"/>
              </a:rPr>
              <a:t>(and says nothing about the other 80). Out of these 20 songs, 15 	were by Elvis and 5 were not.</a:t>
            </a:r>
          </a:p>
          <a:p>
            <a:endParaRPr lang="en-US" sz="2400" dirty="0" smtClean="0">
              <a:solidFill>
                <a:srgbClr val="7030A0"/>
              </a:solidFill>
              <a:cs typeface="Century Gothic"/>
            </a:endParaRPr>
          </a:p>
          <a:p>
            <a:endParaRPr lang="en-US" sz="2400" dirty="0" smtClean="0">
              <a:solidFill>
                <a:srgbClr val="7030A0"/>
              </a:solidFill>
              <a:cs typeface="Century Gothic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0" y="175459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000" dirty="0" smtClean="0">
                <a:solidFill>
                  <a:srgbClr val="7030A0"/>
                </a:solidFill>
                <a:cs typeface="Century Gothic"/>
              </a:rPr>
              <a:t>Nostradamus predicts a trip to the moon </a:t>
            </a:r>
          </a:p>
          <a:p>
            <a:pPr marL="457200" indent="-457200"/>
            <a:r>
              <a:rPr lang="en-US" sz="2000" dirty="0" smtClean="0">
                <a:solidFill>
                  <a:srgbClr val="7030A0"/>
                </a:solidFill>
                <a:cs typeface="Century Gothic"/>
              </a:rPr>
              <a:t>     for every century from the 15</a:t>
            </a:r>
            <a:r>
              <a:rPr lang="en-US" sz="2000" baseline="30000" dirty="0" smtClean="0">
                <a:solidFill>
                  <a:srgbClr val="7030A0"/>
                </a:solidFill>
                <a:cs typeface="Century Gothic"/>
              </a:rPr>
              <a:t>th</a:t>
            </a:r>
            <a:r>
              <a:rPr lang="en-US" sz="2000" dirty="0" smtClean="0">
                <a:solidFill>
                  <a:srgbClr val="7030A0"/>
                </a:solidFill>
                <a:cs typeface="Century Gothic"/>
              </a:rPr>
              <a:t> to the 20</a:t>
            </a:r>
            <a:r>
              <a:rPr lang="en-US" sz="2000" baseline="30000" dirty="0" smtClean="0">
                <a:solidFill>
                  <a:srgbClr val="7030A0"/>
                </a:solidFill>
                <a:cs typeface="Century Gothic"/>
              </a:rPr>
              <a:t>th</a:t>
            </a:r>
            <a:r>
              <a:rPr lang="en-US" sz="2000" dirty="0" smtClean="0">
                <a:solidFill>
                  <a:srgbClr val="7030A0"/>
                </a:solidFill>
                <a:cs typeface="Century Gothic"/>
              </a:rPr>
              <a:t> inclusive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-14874" y="2574751"/>
            <a:ext cx="9143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AutoNum type="arabicPeriod" startAt="2"/>
            </a:pPr>
            <a:r>
              <a:rPr lang="en-US" sz="2000" dirty="0" smtClean="0">
                <a:solidFill>
                  <a:srgbClr val="7030A0"/>
                </a:solidFill>
                <a:cs typeface="Century Gothic"/>
              </a:rPr>
              <a:t>When asked to predict the weather over 5 days, a forecast predicts the next 3 days will be sunny without saying anything about the following 2 days. In reality, it is sunny during all 5 days.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588272" y="5654133"/>
            <a:ext cx="5582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1FF"/>
                </a:solidFill>
                <a:cs typeface="Century Gothic"/>
              </a:rPr>
              <a:t>output={e1,…,e15,  x1,…,x5}</a:t>
            </a:r>
          </a:p>
          <a:p>
            <a:r>
              <a:rPr lang="en-US" sz="2000" dirty="0" smtClean="0">
                <a:solidFill>
                  <a:srgbClr val="0001FF"/>
                </a:solidFill>
                <a:cs typeface="Century Gothic"/>
              </a:rPr>
              <a:t>gold={e1,…,</a:t>
            </a:r>
            <a:r>
              <a:rPr lang="fr-FR" sz="2000" dirty="0" smtClean="0">
                <a:solidFill>
                  <a:srgbClr val="0001FF"/>
                </a:solidFill>
                <a:cs typeface="Century Gothic"/>
              </a:rPr>
              <a:t>e90}</a:t>
            </a:r>
          </a:p>
          <a:p>
            <a:r>
              <a:rPr lang="en-US" sz="2000" dirty="0" err="1" smtClean="0">
                <a:solidFill>
                  <a:srgbClr val="0001FF"/>
                </a:solidFill>
                <a:cs typeface="Century Gothic"/>
              </a:rPr>
              <a:t>prec</a:t>
            </a:r>
            <a:r>
              <a:rPr lang="en-US" sz="2000" dirty="0" smtClean="0">
                <a:solidFill>
                  <a:srgbClr val="0001FF"/>
                </a:solidFill>
                <a:cs typeface="Century Gothic"/>
              </a:rPr>
              <a:t>=15/20=75 %,    </a:t>
            </a:r>
            <a:r>
              <a:rPr lang="en-US" sz="2000" dirty="0" err="1" smtClean="0">
                <a:solidFill>
                  <a:srgbClr val="0001FF"/>
                </a:solidFill>
                <a:cs typeface="Century Gothic"/>
              </a:rPr>
              <a:t>rec</a:t>
            </a:r>
            <a:r>
              <a:rPr lang="en-US" sz="2000" dirty="0" smtClean="0">
                <a:solidFill>
                  <a:srgbClr val="0001FF"/>
                </a:solidFill>
                <a:cs typeface="Century Gothic"/>
              </a:rPr>
              <a:t>=15/90=16%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24829" y="6617061"/>
            <a:ext cx="18469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Modified from Suchanek</a:t>
            </a:r>
          </a:p>
        </p:txBody>
      </p:sp>
    </p:spTree>
    <p:extLst>
      <p:ext uri="{BB962C8B-B14F-4D97-AF65-F5344CB8AC3E}">
        <p14:creationId xmlns:p14="http://schemas.microsoft.com/office/powerpoint/2010/main" val="12202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3593"/>
          </a:xfrm>
        </p:spPr>
        <p:txBody>
          <a:bodyPr>
            <a:normAutofit/>
          </a:bodyPr>
          <a:lstStyle/>
          <a:p>
            <a:r>
              <a:rPr lang="en-US" dirty="0" smtClean="0"/>
              <a:t>F1- Measure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4992" y="1126879"/>
            <a:ext cx="3185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You can’t get it all...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6200000" flipV="1">
            <a:off x="1081682" y="2705924"/>
            <a:ext cx="1477214" cy="138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827191" y="3451435"/>
            <a:ext cx="3644488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131192" y="3548071"/>
            <a:ext cx="1527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1   Recall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3983" y="2203727"/>
            <a:ext cx="1559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Precision    1</a:t>
            </a:r>
          </a:p>
        </p:txBody>
      </p:sp>
      <p:cxnSp>
        <p:nvCxnSpPr>
          <p:cNvPr id="17" name="Curved Connector 16"/>
          <p:cNvCxnSpPr/>
          <p:nvPr/>
        </p:nvCxnSpPr>
        <p:spPr>
          <a:xfrm>
            <a:off x="1827192" y="2388393"/>
            <a:ext cx="3354582" cy="1063041"/>
          </a:xfrm>
          <a:prstGeom prst="curvedConnector3">
            <a:avLst>
              <a:gd name="adj1" fmla="val 89095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47726" y="347904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9094" y="4519878"/>
            <a:ext cx="70855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The F1-measure combines precision and recall</a:t>
            </a: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as the harmonic mean:</a:t>
            </a:r>
          </a:p>
          <a:p>
            <a:endParaRPr lang="en-US" sz="2400" dirty="0" smtClean="0">
              <a:solidFill>
                <a:prstClr val="black"/>
              </a:solidFill>
              <a:cs typeface="Century Gothic"/>
            </a:endParaRPr>
          </a:p>
          <a:p>
            <a:r>
              <a:rPr lang="en-US" sz="2400" dirty="0" smtClean="0">
                <a:solidFill>
                  <a:prstClr val="black"/>
                </a:solidFill>
                <a:cs typeface="Century Gothic"/>
              </a:rPr>
              <a:t>F1 = 2 * precision * recall / (precision + recall)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  <p:extLst>
      <p:ext uri="{BB962C8B-B14F-4D97-AF65-F5344CB8AC3E}">
        <p14:creationId xmlns:p14="http://schemas.microsoft.com/office/powerpoint/2010/main" val="277796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F-measure</a:t>
            </a: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304800" y="1470336"/>
            <a:ext cx="85344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Precision and Recall stand in opposition to one another.  As precision goes up, recall usually goes down (and vice versa).   </a:t>
            </a:r>
            <a:endParaRPr lang="en-US" altLang="de-DE" sz="2400" dirty="0" smtClean="0">
              <a:solidFill>
                <a:srgbClr val="000000"/>
              </a:solidFill>
            </a:endParaRP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2362200" y="3832536"/>
            <a:ext cx="4800600" cy="942975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F-measure = (</a:t>
            </a:r>
            <a:r>
              <a:rPr lang="en-US" altLang="de-DE" sz="2800" u="sng" dirty="0" smtClean="0">
                <a:solidFill>
                  <a:srgbClr val="000000"/>
                </a:solidFill>
              </a:rPr>
              <a:t>ß</a:t>
            </a:r>
            <a:r>
              <a:rPr lang="en-US" altLang="de-DE" sz="3200" u="sng" baseline="30000" dirty="0" smtClean="0">
                <a:solidFill>
                  <a:srgbClr val="000000"/>
                </a:solidFill>
              </a:rPr>
              <a:t>2</a:t>
            </a:r>
            <a:r>
              <a:rPr lang="en-US" altLang="de-DE" sz="2800" u="sng" dirty="0" smtClean="0">
                <a:solidFill>
                  <a:srgbClr val="000000"/>
                </a:solidFill>
              </a:rPr>
              <a:t>+1)</a:t>
            </a:r>
            <a:r>
              <a:rPr lang="en-US" altLang="de-DE" sz="2800" i="1" u="sng" dirty="0" smtClean="0">
                <a:solidFill>
                  <a:srgbClr val="000000"/>
                </a:solidFill>
              </a:rPr>
              <a:t>PR</a:t>
            </a:r>
          </a:p>
          <a:p>
            <a:pPr defTabSz="914400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		      ß</a:t>
            </a:r>
            <a:r>
              <a:rPr lang="en-US" altLang="de-DE" sz="3200" baseline="30000" dirty="0" smtClean="0">
                <a:solidFill>
                  <a:srgbClr val="000000"/>
                </a:solidFill>
              </a:rPr>
              <a:t>2</a:t>
            </a:r>
            <a:r>
              <a:rPr lang="en-US" altLang="de-DE" sz="2800" dirty="0" smtClean="0">
                <a:solidFill>
                  <a:srgbClr val="000000"/>
                </a:solidFill>
              </a:rPr>
              <a:t> </a:t>
            </a:r>
            <a:r>
              <a:rPr lang="en-US" altLang="de-DE" sz="2800" i="1" dirty="0" smtClean="0">
                <a:solidFill>
                  <a:srgbClr val="000000"/>
                </a:solidFill>
              </a:rPr>
              <a:t>P+R</a:t>
            </a: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304800" y="2994336"/>
            <a:ext cx="853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The F-measure combines the two values. </a:t>
            </a:r>
            <a:endParaRPr lang="en-US" altLang="de-DE" sz="2400" dirty="0" smtClean="0">
              <a:solidFill>
                <a:srgbClr val="000000"/>
              </a:solidFill>
            </a:endParaRP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304800" y="5051736"/>
            <a:ext cx="8839200" cy="1772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de-DE" sz="2800" dirty="0" smtClean="0">
                <a:solidFill>
                  <a:srgbClr val="000000"/>
                </a:solidFill>
              </a:rPr>
              <a:t> When ß = 1, precision and recall are weighted</a:t>
            </a:r>
          </a:p>
          <a:p>
            <a:pPr defTabSz="914400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equally (same as F1).  </a:t>
            </a:r>
          </a:p>
          <a:p>
            <a:pPr defTabSz="914400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de-DE" sz="2800" dirty="0" smtClean="0">
                <a:solidFill>
                  <a:srgbClr val="000000"/>
                </a:solidFill>
              </a:rPr>
              <a:t> When ß is &gt; 1, precision is favored.</a:t>
            </a:r>
          </a:p>
          <a:p>
            <a:pPr defTabSz="914400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de-DE" sz="2800" dirty="0" smtClean="0">
                <a:solidFill>
                  <a:srgbClr val="000000"/>
                </a:solidFill>
              </a:rPr>
              <a:t> When ß is &lt; 1, recall is favored. </a:t>
            </a:r>
            <a:endParaRPr lang="en-US" altLang="de-DE" sz="2400" dirty="0" smtClean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9833" y="6657563"/>
            <a:ext cx="29722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modified from Butt/Jurafsky/Martin</a:t>
            </a:r>
          </a:p>
        </p:txBody>
      </p:sp>
    </p:spTree>
    <p:extLst>
      <p:ext uri="{BB962C8B-B14F-4D97-AF65-F5344CB8AC3E}">
        <p14:creationId xmlns:p14="http://schemas.microsoft.com/office/powerpoint/2010/main" val="16428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autoUpdateAnimBg="0"/>
      <p:bldP spid="78852" grpId="0" animBg="1" autoUpdateAnimBg="0"/>
      <p:bldP spid="78853" grpId="0" autoUpdateAnimBg="0"/>
      <p:bldP spid="7885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Summary: Precision/Recall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smtClean="0"/>
              <a:t>Precision and recall are very key concepts</a:t>
            </a:r>
          </a:p>
          <a:p>
            <a:pPr lvl="1"/>
            <a:r>
              <a:rPr lang="de-DE" sz="2000" dirty="0" smtClean="0"/>
              <a:t>Definitely know these formulas, they are applicable everywhere (even real life)!</a:t>
            </a:r>
          </a:p>
          <a:p>
            <a:r>
              <a:rPr lang="de-DE" sz="2400" dirty="0" smtClean="0"/>
              <a:t>F-Measure is a nice way to combine them to get a single number</a:t>
            </a:r>
          </a:p>
          <a:p>
            <a:pPr lvl="1"/>
            <a:r>
              <a:rPr lang="de-DE" sz="2000" dirty="0" smtClean="0"/>
              <a:t>People sometimes don't specify Beta when they say F-Measure</a:t>
            </a:r>
          </a:p>
          <a:p>
            <a:pPr lvl="1"/>
            <a:r>
              <a:rPr lang="de-DE" sz="2000" dirty="0" smtClean="0"/>
              <a:t>In this case Beta=1, i.e., they mean F1, equal weighting of P and R</a:t>
            </a:r>
          </a:p>
          <a:p>
            <a:r>
              <a:rPr lang="de-DE" sz="2400" dirty="0" smtClean="0"/>
              <a:t>We will return to evaluation in more detail later in this lecture</a:t>
            </a:r>
          </a:p>
          <a:p>
            <a:r>
              <a:rPr lang="de-DE" sz="2400" dirty="0" smtClean="0"/>
              <a:t>Now let's look at rules for (open-class) NER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64532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Administravia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de-DE" dirty="0" err="1" smtClean="0"/>
              <a:t>Reminder</a:t>
            </a:r>
            <a:r>
              <a:rPr lang="de-DE" dirty="0" smtClean="0"/>
              <a:t>: </a:t>
            </a:r>
            <a:r>
              <a:rPr lang="de-DE" dirty="0" err="1" smtClean="0"/>
              <a:t>there</a:t>
            </a:r>
            <a:r>
              <a:rPr lang="de-DE" dirty="0" smtClean="0"/>
              <a:t> is a LaTeX template for the Hausarbeit on the Seminar web </a:t>
            </a:r>
            <a:r>
              <a:rPr lang="de-DE" dirty="0" err="1" smtClean="0"/>
              <a:t>page</a:t>
            </a:r>
            <a:endParaRPr lang="de-DE" dirty="0" smtClean="0"/>
          </a:p>
          <a:p>
            <a:pPr lvl="2"/>
            <a:r>
              <a:rPr lang="de-DE" dirty="0" smtClean="0"/>
              <a:t>Recommended but not </a:t>
            </a:r>
            <a:r>
              <a:rPr lang="de-DE" dirty="0" err="1" smtClean="0"/>
              <a:t>required</a:t>
            </a:r>
            <a:endParaRPr lang="de-DE" dirty="0" smtClean="0"/>
          </a:p>
          <a:p>
            <a:endParaRPr lang="de-DE" dirty="0"/>
          </a:p>
          <a:p>
            <a:endParaRPr lang="de-D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7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402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608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298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516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278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519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919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448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Discussion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Multi-entity rules are typically used when there is a lot of structure</a:t>
            </a:r>
          </a:p>
          <a:p>
            <a:r>
              <a:rPr lang="de-DE" dirty="0" smtClean="0"/>
              <a:t>Single-entity rules are often used when manually writing rules</a:t>
            </a:r>
          </a:p>
          <a:p>
            <a:pPr lvl="1"/>
            <a:r>
              <a:rPr lang="de-DE" dirty="0" smtClean="0"/>
              <a:t>Humans are good at creating general rules from a limited number of examples</a:t>
            </a:r>
          </a:p>
          <a:p>
            <a:r>
              <a:rPr lang="de-DE" dirty="0" smtClean="0"/>
              <a:t>Boundary rules are often used in learning approaches</a:t>
            </a:r>
          </a:p>
          <a:p>
            <a:pPr lvl="1"/>
            <a:r>
              <a:rPr lang="de-DE" dirty="0" smtClean="0"/>
              <a:t>They generalize well from few examples</a:t>
            </a:r>
          </a:p>
          <a:p>
            <a:pPr lvl="2"/>
            <a:r>
              <a:rPr lang="de-DE" dirty="0" smtClean="0"/>
              <a:t>For instance, they can use rules for &lt;stime&gt; and &lt;/stime&gt; that are learned from different training examples</a:t>
            </a:r>
          </a:p>
          <a:p>
            <a:pPr lvl="2"/>
            <a:r>
              <a:rPr lang="de-DE" dirty="0" smtClean="0"/>
              <a:t>But they may overgeneralize!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25580" y="6617061"/>
            <a:ext cx="22541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modified from Ciravegna</a:t>
            </a:r>
          </a:p>
        </p:txBody>
      </p:sp>
    </p:spTree>
    <p:extLst>
      <p:ext uri="{BB962C8B-B14F-4D97-AF65-F5344CB8AC3E}">
        <p14:creationId xmlns:p14="http://schemas.microsoft.com/office/powerpoint/2010/main" val="224430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195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Basic evaluation: Precision/Recall</a:t>
            </a:r>
          </a:p>
          <a:p>
            <a:r>
              <a:rPr lang="de-DE" dirty="0" smtClean="0"/>
              <a:t>Rule-based Named Entity Recognition</a:t>
            </a:r>
          </a:p>
          <a:p>
            <a:r>
              <a:rPr lang="de-DE" dirty="0" smtClean="0"/>
              <a:t>Learning Rules</a:t>
            </a:r>
          </a:p>
          <a:p>
            <a:r>
              <a:rPr lang="de-DE" dirty="0" smtClean="0"/>
              <a:t>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8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Rule-based NER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 smtClean="0"/>
              <a:t>Through about 2000, handcrafted rule-based NER was better than statistical NER</a:t>
            </a:r>
          </a:p>
          <a:p>
            <a:pPr lvl="1"/>
            <a:r>
              <a:rPr lang="de-DE" dirty="0" smtClean="0"/>
              <a:t>For instance in the Message Understanding Conferences, which featured shared tasks</a:t>
            </a:r>
          </a:p>
          <a:p>
            <a:r>
              <a:rPr lang="de-DE" dirty="0" smtClean="0"/>
              <a:t>Since 2000, statistical approaches have started to dominate the academic literature</a:t>
            </a:r>
          </a:p>
          <a:p>
            <a:r>
              <a:rPr lang="de-DE" dirty="0" smtClean="0"/>
              <a:t>In industry, there is still diversity</a:t>
            </a:r>
          </a:p>
          <a:p>
            <a:pPr lvl="1"/>
            <a:r>
              <a:rPr lang="de-DE" dirty="0" smtClean="0"/>
              <a:t>High </a:t>
            </a:r>
            <a:r>
              <a:rPr lang="de-DE" b="1" dirty="0" smtClean="0"/>
              <a:t>precision</a:t>
            </a:r>
            <a:r>
              <a:rPr lang="de-DE" dirty="0" smtClean="0"/>
              <a:t> -&gt; rule-based</a:t>
            </a:r>
          </a:p>
          <a:p>
            <a:pPr lvl="1"/>
            <a:r>
              <a:rPr lang="de-DE" dirty="0" smtClean="0"/>
              <a:t>High </a:t>
            </a:r>
            <a:r>
              <a:rPr lang="de-DE" b="1" dirty="0" smtClean="0"/>
              <a:t>recall</a:t>
            </a:r>
            <a:r>
              <a:rPr lang="de-DE" dirty="0" smtClean="0"/>
              <a:t> -&gt; statistical</a:t>
            </a:r>
          </a:p>
          <a:p>
            <a:pPr lvl="1"/>
            <a:r>
              <a:rPr lang="de-DE" dirty="0" smtClean="0"/>
              <a:t>Between, many different solutions (including combining both approaches)</a:t>
            </a:r>
          </a:p>
          <a:p>
            <a:pPr lvl="1"/>
            <a:r>
              <a:rPr lang="de-DE" dirty="0" smtClean="0"/>
              <a:t>But it (debatably) takes less effort to tune statistical systems to improve precision than to tune rule-based systems to increase recall</a:t>
            </a:r>
          </a:p>
          <a:p>
            <a:pPr lvl="1"/>
            <a:endParaRPr lang="de-DE" dirty="0" smtClean="0"/>
          </a:p>
          <a:p>
            <a:pPr lvl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79236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Learning Rules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We will now talk about learning rules</a:t>
            </a:r>
          </a:p>
          <a:p>
            <a:pPr lvl="1"/>
            <a:r>
              <a:rPr lang="de-DE" dirty="0" smtClean="0"/>
              <a:t>Still closely following Sarawagi Chapter 2</a:t>
            </a:r>
          </a:p>
          <a:p>
            <a:r>
              <a:rPr lang="de-DE" dirty="0" smtClean="0"/>
              <a:t>The key resource required is a gold standard annotated corpus</a:t>
            </a:r>
          </a:p>
          <a:p>
            <a:pPr lvl="1"/>
            <a:r>
              <a:rPr lang="de-DE" dirty="0" smtClean="0"/>
              <a:t>This is referred to as the "training" corpus</a:t>
            </a:r>
          </a:p>
          <a:p>
            <a:pPr lvl="1"/>
            <a:r>
              <a:rPr lang="de-DE" dirty="0" smtClean="0"/>
              <a:t>The system "learns" through training</a:t>
            </a:r>
          </a:p>
          <a:p>
            <a:pPr lvl="1"/>
            <a:r>
              <a:rPr lang="de-DE" dirty="0" smtClean="0"/>
              <a:t>The goal is to learn rules which may generalize well to new examples which were not seen during training</a:t>
            </a:r>
          </a:p>
          <a:p>
            <a:r>
              <a:rPr lang="de-DE" dirty="0" smtClean="0"/>
              <a:t>We will discuss bottom-up and top-down creation of rules</a:t>
            </a:r>
          </a:p>
          <a:p>
            <a:pPr lvl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23213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21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Overfitting and Overgeneralization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 smtClean="0"/>
              <a:t>One key concept here is "</a:t>
            </a:r>
            <a:r>
              <a:rPr lang="de-DE" b="1" dirty="0" smtClean="0"/>
              <a:t>overfitting</a:t>
            </a:r>
            <a:r>
              <a:rPr lang="de-DE" dirty="0" smtClean="0"/>
              <a:t>" examples</a:t>
            </a:r>
          </a:p>
          <a:p>
            <a:pPr lvl="1"/>
            <a:r>
              <a:rPr lang="de-DE" dirty="0" smtClean="0"/>
              <a:t>What is meant here is that we memorize too much from one example</a:t>
            </a:r>
          </a:p>
          <a:p>
            <a:pPr lvl="1"/>
            <a:r>
              <a:rPr lang="de-DE" dirty="0" smtClean="0"/>
              <a:t>For instance, if we have:</a:t>
            </a:r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lvl="2"/>
            <a:r>
              <a:rPr lang="de-DE" dirty="0"/>
              <a:t>a</a:t>
            </a:r>
            <a:r>
              <a:rPr lang="de-DE" dirty="0" smtClean="0"/>
              <a:t>nd we memorize that </a:t>
            </a:r>
            <a:r>
              <a:rPr lang="de-DE" b="1" dirty="0" smtClean="0"/>
              <a:t>in this exact context</a:t>
            </a:r>
            <a:r>
              <a:rPr lang="de-DE" dirty="0" smtClean="0"/>
              <a:t> Elvis Presley is a person, we are failing to generalize to other contexts</a:t>
            </a:r>
          </a:p>
          <a:p>
            <a:r>
              <a:rPr lang="de-DE" dirty="0" smtClean="0"/>
              <a:t>We can also "</a:t>
            </a:r>
            <a:r>
              <a:rPr lang="de-DE" b="1" dirty="0" smtClean="0"/>
              <a:t>overgeneralize</a:t>
            </a:r>
            <a:r>
              <a:rPr lang="de-DE" dirty="0" smtClean="0"/>
              <a:t>"</a:t>
            </a:r>
          </a:p>
          <a:p>
            <a:pPr lvl="1"/>
            <a:r>
              <a:rPr lang="de-DE" dirty="0" smtClean="0"/>
              <a:t>An example would be to learn that the first word of a sentence is a first name </a:t>
            </a:r>
          </a:p>
          <a:p>
            <a:pPr lvl="2"/>
            <a:r>
              <a:rPr lang="de-DE" dirty="0" smtClean="0"/>
              <a:t>This is true in this sentence</a:t>
            </a:r>
          </a:p>
          <a:p>
            <a:pPr lvl="2"/>
            <a:r>
              <a:rPr lang="de-DE" dirty="0" smtClean="0"/>
              <a:t>But </a:t>
            </a:r>
            <a:r>
              <a:rPr lang="de-DE" b="1" dirty="0" smtClean="0"/>
              <a:t>this rule will apply to every sentence</a:t>
            </a:r>
            <a:r>
              <a:rPr lang="de-DE" dirty="0" smtClean="0"/>
              <a:t>, and often be wrong</a:t>
            </a:r>
            <a:endParaRPr lang="de-DE" dirty="0"/>
          </a:p>
          <a:p>
            <a:pPr lvl="1"/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139890"/>
            <a:ext cx="8868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Century Gothic"/>
                <a:cs typeface="Century Gothic"/>
              </a:rPr>
              <a:t>Elvis Presley was born in 1935 in East Tupelo, Mississippi.</a:t>
            </a:r>
          </a:p>
        </p:txBody>
      </p:sp>
    </p:spTree>
    <p:extLst>
      <p:ext uri="{BB962C8B-B14F-4D97-AF65-F5344CB8AC3E}">
        <p14:creationId xmlns:p14="http://schemas.microsoft.com/office/powerpoint/2010/main" val="346518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244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310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448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741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595288" y="6629940"/>
            <a:ext cx="16049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Ciravegna</a:t>
            </a:r>
          </a:p>
        </p:txBody>
      </p:sp>
    </p:spTree>
    <p:extLst>
      <p:ext uri="{BB962C8B-B14F-4D97-AF65-F5344CB8AC3E}">
        <p14:creationId xmlns:p14="http://schemas.microsoft.com/office/powerpoint/2010/main" val="374974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595288" y="6629940"/>
            <a:ext cx="16049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Ciravegna</a:t>
            </a:r>
          </a:p>
        </p:txBody>
      </p:sp>
    </p:spTree>
    <p:extLst>
      <p:ext uri="{BB962C8B-B14F-4D97-AF65-F5344CB8AC3E}">
        <p14:creationId xmlns:p14="http://schemas.microsoft.com/office/powerpoint/2010/main" val="305696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Information Extraction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75788" y="2567227"/>
            <a:ext cx="1213794" cy="64633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Source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Selection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6105" y="4007387"/>
            <a:ext cx="1733167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Tokenization&amp;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Normalization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1374" y="5628407"/>
            <a:ext cx="1694695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Named Entity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Recognition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987400" y="2564861"/>
            <a:ext cx="1289135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Instance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Extraction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991000" y="4107314"/>
            <a:ext cx="1289135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Fact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Extraction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65509" y="5981801"/>
            <a:ext cx="2629246" cy="646331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Ontological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Information Extraction</a:t>
            </a:r>
          </a:p>
        </p:txBody>
      </p:sp>
      <p:sp>
        <p:nvSpPr>
          <p:cNvPr id="38" name="Folded Corner 37"/>
          <p:cNvSpPr/>
          <p:nvPr/>
        </p:nvSpPr>
        <p:spPr>
          <a:xfrm>
            <a:off x="2051723" y="2586851"/>
            <a:ext cx="591969" cy="842151"/>
          </a:xfrm>
          <a:prstGeom prst="foldedCorner">
            <a:avLst>
              <a:gd name="adj" fmla="val 35323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27784" y="2548781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931070" y="3894750"/>
            <a:ext cx="1364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entury Gothic"/>
                <a:cs typeface="Century Gothic"/>
              </a:rPr>
              <a:t>05/01/67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solidFill>
                  <a:srgbClr val="FF0000"/>
                </a:solidFill>
                <a:latin typeface="Century Gothic"/>
                <a:cs typeface="Century Gothic"/>
                <a:sym typeface="Wingdings"/>
              </a:rPr>
              <a:t></a:t>
            </a:r>
            <a:r>
              <a:rPr lang="en-US" sz="1800" dirty="0" smtClean="0">
                <a:solidFill>
                  <a:prstClr val="black"/>
                </a:solidFill>
                <a:latin typeface="Century Gothic"/>
                <a:cs typeface="Century Gothic"/>
                <a:sym typeface="Wingdings"/>
              </a:rPr>
              <a:t>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entury Gothic"/>
                <a:cs typeface="Century Gothic"/>
                <a:sym typeface="Wingdings"/>
              </a:rPr>
              <a:t>1967-05-01</a:t>
            </a:r>
            <a:endParaRPr lang="en-US" sz="1800" dirty="0" smtClean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cxnSp>
        <p:nvCxnSpPr>
          <p:cNvPr id="42" name="Straight Connector 41"/>
          <p:cNvCxnSpPr>
            <a:stCxn id="23" idx="2"/>
            <a:endCxn id="24" idx="0"/>
          </p:cNvCxnSpPr>
          <p:nvPr/>
        </p:nvCxnSpPr>
        <p:spPr>
          <a:xfrm>
            <a:off x="1082685" y="3213558"/>
            <a:ext cx="4" cy="793829"/>
          </a:xfrm>
          <a:prstGeom prst="line">
            <a:avLst/>
          </a:prstGeom>
          <a:ln w="381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4" idx="2"/>
            <a:endCxn id="25" idx="0"/>
          </p:cNvCxnSpPr>
          <p:nvPr/>
        </p:nvCxnSpPr>
        <p:spPr>
          <a:xfrm flipH="1">
            <a:off x="1078722" y="4653718"/>
            <a:ext cx="3967" cy="974689"/>
          </a:xfrm>
          <a:prstGeom prst="line">
            <a:avLst/>
          </a:prstGeom>
          <a:ln w="381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32" idx="2"/>
            <a:endCxn id="33" idx="0"/>
          </p:cNvCxnSpPr>
          <p:nvPr/>
        </p:nvCxnSpPr>
        <p:spPr>
          <a:xfrm>
            <a:off x="4631968" y="3211192"/>
            <a:ext cx="3600" cy="896122"/>
          </a:xfrm>
          <a:prstGeom prst="line">
            <a:avLst/>
          </a:prstGeom>
          <a:ln w="381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33" idx="2"/>
          </p:cNvCxnSpPr>
          <p:nvPr/>
        </p:nvCxnSpPr>
        <p:spPr>
          <a:xfrm flipH="1">
            <a:off x="4635567" y="4753645"/>
            <a:ext cx="1" cy="1228155"/>
          </a:xfrm>
          <a:prstGeom prst="line">
            <a:avLst/>
          </a:prstGeom>
          <a:ln w="381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7380312" y="5720867"/>
            <a:ext cx="1645002" cy="369332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entury Gothic"/>
                <a:cs typeface="Century Gothic"/>
              </a:rPr>
              <a:t>And Beyond!</a:t>
            </a:r>
          </a:p>
        </p:txBody>
      </p:sp>
      <p:cxnSp>
        <p:nvCxnSpPr>
          <p:cNvPr id="59" name="Straight Connector 58"/>
          <p:cNvCxnSpPr>
            <a:stCxn id="37" idx="3"/>
            <a:endCxn id="58" idx="1"/>
          </p:cNvCxnSpPr>
          <p:nvPr/>
        </p:nvCxnSpPr>
        <p:spPr>
          <a:xfrm flipV="1">
            <a:off x="6594755" y="5905533"/>
            <a:ext cx="785557" cy="399434"/>
          </a:xfrm>
          <a:prstGeom prst="line">
            <a:avLst/>
          </a:prstGeom>
          <a:ln w="38100" cmpd="sng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4" name="Table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742852"/>
              </p:ext>
            </p:extLst>
          </p:nvPr>
        </p:nvGraphicFramePr>
        <p:xfrm>
          <a:off x="5724131" y="2427315"/>
          <a:ext cx="3203738" cy="128016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40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27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95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entury Gothic"/>
                          <a:cs typeface="Century Gothic"/>
                        </a:rPr>
                        <a:t>Person Name</a:t>
                      </a:r>
                      <a:endParaRPr lang="en-US" sz="16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entury Gothic"/>
                          <a:cs typeface="Century Gothic"/>
                        </a:rPr>
                        <a:t>Person Type</a:t>
                      </a:r>
                      <a:endParaRPr lang="en-US" sz="16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575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entury Gothic"/>
                          <a:cs typeface="Century Gothic"/>
                        </a:rPr>
                        <a:t>Elvis Presley</a:t>
                      </a:r>
                      <a:endParaRPr lang="en-US" sz="16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entury Gothic"/>
                          <a:cs typeface="Century Gothic"/>
                        </a:rPr>
                        <a:t>musician</a:t>
                      </a:r>
                      <a:endParaRPr lang="en-US" sz="16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entury Gothic"/>
                          <a:cs typeface="Century Gothic"/>
                        </a:rPr>
                        <a:t>Angela</a:t>
                      </a:r>
                      <a:r>
                        <a:rPr lang="en-US" sz="1600" b="0" baseline="0" dirty="0" smtClean="0">
                          <a:latin typeface="Century Gothic"/>
                          <a:cs typeface="Century Gothic"/>
                        </a:rPr>
                        <a:t> Merkel</a:t>
                      </a:r>
                      <a:endParaRPr lang="en-US" sz="16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entury Gothic"/>
                          <a:cs typeface="Century Gothic"/>
                        </a:rPr>
                        <a:t>politician</a:t>
                      </a:r>
                      <a:endParaRPr lang="en-US" sz="16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5" name="TextBox 74"/>
          <p:cNvSpPr txBox="1"/>
          <p:nvPr/>
        </p:nvSpPr>
        <p:spPr>
          <a:xfrm>
            <a:off x="195426" y="965548"/>
            <a:ext cx="8049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Information Extraction</a:t>
            </a:r>
            <a:r>
              <a:rPr lang="en-US" dirty="0" smtClean="0">
                <a:solidFill>
                  <a:prstClr val="black"/>
                </a:solidFill>
                <a:latin typeface="Century Gothic"/>
                <a:cs typeface="Century Gothic"/>
              </a:rPr>
              <a:t> (IE) is the process of extracting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structured information</a:t>
            </a:r>
            <a:r>
              <a:rPr lang="en-US" dirty="0" smtClean="0">
                <a:solidFill>
                  <a:prstClr val="black"/>
                </a:solidFill>
                <a:latin typeface="Century Gothic"/>
                <a:cs typeface="Century Gothic"/>
              </a:rPr>
              <a:t> from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entury Gothic"/>
                <a:cs typeface="Century Gothic"/>
              </a:rPr>
              <a:t>unstructured machine-readable documents </a:t>
            </a:r>
          </a:p>
        </p:txBody>
      </p:sp>
      <p:cxnSp>
        <p:nvCxnSpPr>
          <p:cNvPr id="64" name="Curved Connector 63"/>
          <p:cNvCxnSpPr>
            <a:stCxn id="25" idx="3"/>
            <a:endCxn id="32" idx="1"/>
          </p:cNvCxnSpPr>
          <p:nvPr/>
        </p:nvCxnSpPr>
        <p:spPr>
          <a:xfrm flipV="1">
            <a:off x="1926069" y="2888027"/>
            <a:ext cx="2061331" cy="3063546"/>
          </a:xfrm>
          <a:prstGeom prst="curvedConnector3">
            <a:avLst>
              <a:gd name="adj1" fmla="val 66131"/>
            </a:avLst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Folded Corner 70"/>
          <p:cNvSpPr/>
          <p:nvPr/>
        </p:nvSpPr>
        <p:spPr>
          <a:xfrm>
            <a:off x="2051720" y="5628407"/>
            <a:ext cx="1874842" cy="819029"/>
          </a:xfrm>
          <a:prstGeom prst="foldedCorner">
            <a:avLst>
              <a:gd name="adj" fmla="val 35323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600" dirty="0" smtClean="0">
              <a:solidFill>
                <a:prstClr val="black"/>
              </a:solidFill>
              <a:cs typeface="Century Gothic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cs typeface="Century Gothic"/>
              </a:rPr>
              <a:t>... married </a:t>
            </a:r>
            <a:r>
              <a:rPr lang="en-US" sz="1600" u="sng" dirty="0" smtClean="0">
                <a:solidFill>
                  <a:prstClr val="black"/>
                </a:solidFill>
                <a:cs typeface="Century Gothic"/>
              </a:rPr>
              <a:t>Elvis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cs typeface="Century Gothic"/>
              </a:rPr>
              <a:t>on </a:t>
            </a:r>
            <a:r>
              <a:rPr lang="en-US" sz="1600" u="sng" dirty="0" smtClean="0">
                <a:solidFill>
                  <a:prstClr val="black"/>
                </a:solidFill>
                <a:cs typeface="Century Gothic"/>
              </a:rPr>
              <a:t>1967-05-01</a:t>
            </a:r>
            <a:endParaRPr lang="en-US" sz="1600" u="sng" dirty="0">
              <a:solidFill>
                <a:prstClr val="black"/>
              </a:solidFill>
              <a:cs typeface="Century Gothic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452320" y="6597352"/>
            <a:ext cx="175400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smtClean="0">
                <a:latin typeface="Century Gothic"/>
                <a:cs typeface="Century Gothic"/>
              </a:rPr>
              <a:t>Tip of the hat: Suchanek</a:t>
            </a:r>
          </a:p>
        </p:txBody>
      </p:sp>
      <p:graphicFrame>
        <p:nvGraphicFramePr>
          <p:cNvPr id="96" name="Table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922227"/>
              </p:ext>
            </p:extLst>
          </p:nvPr>
        </p:nvGraphicFramePr>
        <p:xfrm>
          <a:off x="5721595" y="4139941"/>
          <a:ext cx="3278780" cy="136308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20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8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5433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entury Gothic"/>
                          <a:cs typeface="Century Gothic"/>
                        </a:rPr>
                        <a:t>Relation</a:t>
                      </a:r>
                      <a:endParaRPr lang="en-US" sz="16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entury Gothic"/>
                          <a:cs typeface="Century Gothic"/>
                        </a:rPr>
                        <a:t>Entity1</a:t>
                      </a:r>
                      <a:endParaRPr lang="en-US" sz="16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entury Gothic"/>
                          <a:cs typeface="Century Gothic"/>
                        </a:rPr>
                        <a:t>Entity2</a:t>
                      </a:r>
                      <a:endParaRPr lang="en-US" sz="16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204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entury Gothic"/>
                          <a:cs typeface="Century Gothic"/>
                        </a:rPr>
                        <a:t>Married</a:t>
                      </a:r>
                      <a:endParaRPr lang="en-US" sz="16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entury Gothic"/>
                          <a:cs typeface="Century Gothic"/>
                        </a:rPr>
                        <a:t>Elvis Presley</a:t>
                      </a:r>
                      <a:endParaRPr lang="en-US" sz="16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entury Gothic"/>
                          <a:cs typeface="Century Gothic"/>
                        </a:rPr>
                        <a:t>Priscilla Beaulieu</a:t>
                      </a:r>
                      <a:endParaRPr lang="en-US" sz="16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447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entury Gothic"/>
                          <a:cs typeface="Century Gothic"/>
                        </a:rPr>
                        <a:t>CEO</a:t>
                      </a:r>
                      <a:endParaRPr lang="en-US" sz="16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entury Gothic"/>
                          <a:cs typeface="Century Gothic"/>
                        </a:rPr>
                        <a:t>Tim Cook</a:t>
                      </a:r>
                      <a:endParaRPr lang="en-US" sz="16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Century Gothic"/>
                          <a:cs typeface="Century Gothic"/>
                        </a:rPr>
                        <a:t>Apple</a:t>
                      </a:r>
                      <a:endParaRPr lang="en-US" sz="1600" b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0" y="2671891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latin typeface="Century Gothic"/>
              <a:cs typeface="Century Gothic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141321" y="4139941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✓</a:t>
            </a:r>
            <a:endParaRPr lang="en-US" sz="2400" b="1" dirty="0" smtClean="0">
              <a:solidFill>
                <a:srgbClr val="008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9380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595288" y="6629940"/>
            <a:ext cx="16049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Ciravegna</a:t>
            </a:r>
          </a:p>
        </p:txBody>
      </p:sp>
    </p:spTree>
    <p:extLst>
      <p:ext uri="{BB962C8B-B14F-4D97-AF65-F5344CB8AC3E}">
        <p14:creationId xmlns:p14="http://schemas.microsoft.com/office/powerpoint/2010/main" val="45873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595288" y="6629940"/>
            <a:ext cx="16049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Ciravegna</a:t>
            </a:r>
          </a:p>
        </p:txBody>
      </p:sp>
    </p:spTree>
    <p:extLst>
      <p:ext uri="{BB962C8B-B14F-4D97-AF65-F5344CB8AC3E}">
        <p14:creationId xmlns:p14="http://schemas.microsoft.com/office/powerpoint/2010/main" val="65576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595288" y="6629940"/>
            <a:ext cx="16049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Ciravegna</a:t>
            </a:r>
          </a:p>
        </p:txBody>
      </p:sp>
    </p:spTree>
    <p:extLst>
      <p:ext uri="{BB962C8B-B14F-4D97-AF65-F5344CB8AC3E}">
        <p14:creationId xmlns:p14="http://schemas.microsoft.com/office/powerpoint/2010/main" val="307887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595288" y="6629940"/>
            <a:ext cx="16049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Ciravegna</a:t>
            </a:r>
          </a:p>
        </p:txBody>
      </p:sp>
    </p:spTree>
    <p:extLst>
      <p:ext uri="{BB962C8B-B14F-4D97-AF65-F5344CB8AC3E}">
        <p14:creationId xmlns:p14="http://schemas.microsoft.com/office/powerpoint/2010/main" val="309737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595288" y="6629940"/>
            <a:ext cx="16049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Ciravegna</a:t>
            </a:r>
          </a:p>
        </p:txBody>
      </p:sp>
    </p:spTree>
    <p:extLst>
      <p:ext uri="{BB962C8B-B14F-4D97-AF65-F5344CB8AC3E}">
        <p14:creationId xmlns:p14="http://schemas.microsoft.com/office/powerpoint/2010/main" val="264291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595288" y="6629940"/>
            <a:ext cx="16049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Ciravegna</a:t>
            </a:r>
          </a:p>
        </p:txBody>
      </p:sp>
    </p:spTree>
    <p:extLst>
      <p:ext uri="{BB962C8B-B14F-4D97-AF65-F5344CB8AC3E}">
        <p14:creationId xmlns:p14="http://schemas.microsoft.com/office/powerpoint/2010/main" val="392781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595288" y="6629940"/>
            <a:ext cx="16049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Ciravegna</a:t>
            </a:r>
          </a:p>
        </p:txBody>
      </p:sp>
    </p:spTree>
    <p:extLst>
      <p:ext uri="{BB962C8B-B14F-4D97-AF65-F5344CB8AC3E}">
        <p14:creationId xmlns:p14="http://schemas.microsoft.com/office/powerpoint/2010/main" val="408619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595288" y="6629940"/>
            <a:ext cx="16049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Ciravegna</a:t>
            </a:r>
          </a:p>
        </p:txBody>
      </p:sp>
    </p:spTree>
    <p:extLst>
      <p:ext uri="{BB962C8B-B14F-4D97-AF65-F5344CB8AC3E}">
        <p14:creationId xmlns:p14="http://schemas.microsoft.com/office/powerpoint/2010/main" val="187564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595288" y="6629940"/>
            <a:ext cx="16049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Ciravegna</a:t>
            </a:r>
          </a:p>
        </p:txBody>
      </p:sp>
    </p:spTree>
    <p:extLst>
      <p:ext uri="{BB962C8B-B14F-4D97-AF65-F5344CB8AC3E}">
        <p14:creationId xmlns:p14="http://schemas.microsoft.com/office/powerpoint/2010/main" val="242414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595288" y="6629940"/>
            <a:ext cx="16049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Ciravegna</a:t>
            </a:r>
          </a:p>
        </p:txBody>
      </p:sp>
    </p:spTree>
    <p:extLst>
      <p:ext uri="{BB962C8B-B14F-4D97-AF65-F5344CB8AC3E}">
        <p14:creationId xmlns:p14="http://schemas.microsoft.com/office/powerpoint/2010/main" val="382807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 Extraction: Disease Outbreaks</a:t>
            </a:r>
            <a:endParaRPr lang="el-GR" dirty="0"/>
          </a:p>
        </p:txBody>
      </p:sp>
      <p:sp>
        <p:nvSpPr>
          <p:cNvPr id="93188" name="AutoShape 4"/>
          <p:cNvSpPr>
            <a:spLocks noChangeArrowheads="1"/>
          </p:cNvSpPr>
          <p:nvPr/>
        </p:nvSpPr>
        <p:spPr bwMode="auto">
          <a:xfrm>
            <a:off x="381026" y="2311401"/>
            <a:ext cx="6248399" cy="1692275"/>
          </a:xfrm>
          <a:prstGeom prst="flowChartDocument">
            <a:avLst/>
          </a:prstGeom>
          <a:solidFill>
            <a:schemeClr val="accent1">
              <a:alpha val="50195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marL="34290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75000"/>
              <a:buFont typeface="Wingdings" charset="0"/>
              <a:buNone/>
            </a:pPr>
            <a:r>
              <a:rPr lang="en-US" sz="2000" dirty="0">
                <a:solidFill>
                  <a:prstClr val="black"/>
                </a:solidFill>
                <a:ea typeface="ＭＳ Ｐゴシック" charset="0"/>
                <a:cs typeface="Arial" charset="0"/>
              </a:rPr>
              <a:t>May 19 1995, Atlanta -- The Centers for Disease Control </a:t>
            </a:r>
            <a:br>
              <a:rPr lang="en-US" sz="2000" dirty="0">
                <a:solidFill>
                  <a:prstClr val="black"/>
                </a:solidFill>
                <a:ea typeface="ＭＳ Ｐゴシック" charset="0"/>
                <a:cs typeface="Arial" charset="0"/>
              </a:rPr>
            </a:br>
            <a:r>
              <a:rPr lang="en-US" sz="2000" dirty="0">
                <a:solidFill>
                  <a:prstClr val="black"/>
                </a:solidFill>
                <a:ea typeface="ＭＳ Ｐゴシック" charset="0"/>
                <a:cs typeface="Arial" charset="0"/>
              </a:rPr>
              <a:t>and Prevention, which is in the front line of the world's </a:t>
            </a:r>
            <a:br>
              <a:rPr lang="en-US" sz="2000" dirty="0">
                <a:solidFill>
                  <a:prstClr val="black"/>
                </a:solidFill>
                <a:ea typeface="ＭＳ Ｐゴシック" charset="0"/>
                <a:cs typeface="Arial" charset="0"/>
              </a:rPr>
            </a:br>
            <a:r>
              <a:rPr lang="en-US" sz="2000" dirty="0">
                <a:solidFill>
                  <a:prstClr val="black"/>
                </a:solidFill>
                <a:ea typeface="ＭＳ Ｐゴシック" charset="0"/>
                <a:cs typeface="Arial" charset="0"/>
              </a:rPr>
              <a:t>response to the deadly Ebola epidemic in Zaire , </a:t>
            </a:r>
            <a:br>
              <a:rPr lang="en-US" sz="2000" dirty="0">
                <a:solidFill>
                  <a:prstClr val="black"/>
                </a:solidFill>
                <a:ea typeface="ＭＳ Ｐゴシック" charset="0"/>
                <a:cs typeface="Arial" charset="0"/>
              </a:rPr>
            </a:br>
            <a:r>
              <a:rPr lang="en-US" sz="2000" dirty="0">
                <a:solidFill>
                  <a:prstClr val="black"/>
                </a:solidFill>
                <a:ea typeface="ＭＳ Ｐゴシック" charset="0"/>
                <a:cs typeface="Arial" charset="0"/>
              </a:rPr>
              <a:t>is finding itself hard pressed to cope with the crisis… </a:t>
            </a:r>
          </a:p>
        </p:txBody>
      </p:sp>
      <p:graphicFrame>
        <p:nvGraphicFramePr>
          <p:cNvPr id="1437701" name="Group 5"/>
          <p:cNvGraphicFramePr>
            <a:graphicFrameLocks noGrp="1"/>
          </p:cNvGraphicFramePr>
          <p:nvPr/>
        </p:nvGraphicFramePr>
        <p:xfrm>
          <a:off x="4418013" y="4159249"/>
          <a:ext cx="4608512" cy="1844539"/>
        </p:xfrm>
        <a:graphic>
          <a:graphicData uri="http://schemas.openxmlformats.org/drawingml/2006/table">
            <a:tbl>
              <a:tblPr/>
              <a:tblGrid>
                <a:gridCol w="1373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0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55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Disease Name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Location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5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Jan. 1995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Malaria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Ethiopia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2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July 1995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Mad Cow Disease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U.K.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5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Feb. 1995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Pneumonia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U.S.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5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May 1995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Ebola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Zaire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37727" name="Rectangle 31"/>
          <p:cNvSpPr>
            <a:spLocks noChangeArrowheads="1"/>
          </p:cNvSpPr>
          <p:nvPr/>
        </p:nvSpPr>
        <p:spPr bwMode="auto">
          <a:xfrm>
            <a:off x="547688" y="4997705"/>
            <a:ext cx="2957512" cy="109855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Lucida Sans" charset="0"/>
              <a:ea typeface="ＭＳ Ｐゴシック" charset="0"/>
            </a:endParaRPr>
          </a:p>
        </p:txBody>
      </p:sp>
      <p:sp>
        <p:nvSpPr>
          <p:cNvPr id="1437728" name="Rectangle 32"/>
          <p:cNvSpPr>
            <a:spLocks noChangeArrowheads="1"/>
          </p:cNvSpPr>
          <p:nvPr/>
        </p:nvSpPr>
        <p:spPr bwMode="auto">
          <a:xfrm>
            <a:off x="393879" y="2414432"/>
            <a:ext cx="1524000" cy="304800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Lucida Sans" charset="0"/>
              <a:ea typeface="ＭＳ Ｐゴシック" charset="0"/>
            </a:endParaRPr>
          </a:p>
        </p:txBody>
      </p:sp>
      <p:sp>
        <p:nvSpPr>
          <p:cNvPr id="1437729" name="Rectangle 33"/>
          <p:cNvSpPr>
            <a:spLocks noChangeArrowheads="1"/>
          </p:cNvSpPr>
          <p:nvPr/>
        </p:nvSpPr>
        <p:spPr bwMode="auto">
          <a:xfrm>
            <a:off x="3213279" y="2983963"/>
            <a:ext cx="609600" cy="304800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Lucida Sans" charset="0"/>
              <a:ea typeface="ＭＳ Ｐゴシック" charset="0"/>
            </a:endParaRPr>
          </a:p>
        </p:txBody>
      </p:sp>
      <p:sp>
        <p:nvSpPr>
          <p:cNvPr id="1437730" name="Rectangle 34"/>
          <p:cNvSpPr>
            <a:spLocks noChangeArrowheads="1"/>
          </p:cNvSpPr>
          <p:nvPr/>
        </p:nvSpPr>
        <p:spPr bwMode="auto">
          <a:xfrm>
            <a:off x="5079642" y="2983963"/>
            <a:ext cx="533400" cy="304800"/>
          </a:xfrm>
          <a:prstGeom prst="rect">
            <a:avLst/>
          </a:prstGeom>
          <a:noFill/>
          <a:ln w="254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Lucida Sans" charset="0"/>
              <a:ea typeface="ＭＳ Ｐゴシック" charset="0"/>
            </a:endParaRPr>
          </a:p>
        </p:txBody>
      </p:sp>
      <p:sp>
        <p:nvSpPr>
          <p:cNvPr id="1437731" name="Text Box 35"/>
          <p:cNvSpPr txBox="1">
            <a:spLocks noChangeArrowheads="1"/>
          </p:cNvSpPr>
          <p:nvPr/>
        </p:nvSpPr>
        <p:spPr bwMode="auto">
          <a:xfrm>
            <a:off x="395288" y="5105655"/>
            <a:ext cx="3033712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prstClr val="black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prstClr val="black"/>
                </a:solidFill>
                <a:latin typeface="Tahoma" charset="0"/>
                <a:cs typeface="Arial" charset="0"/>
              </a:rPr>
              <a:t>Information </a:t>
            </a:r>
            <a:br>
              <a:rPr lang="en-US" sz="1800" dirty="0">
                <a:solidFill>
                  <a:prstClr val="black"/>
                </a:solidFill>
                <a:latin typeface="Tahoma" charset="0"/>
                <a:cs typeface="Arial" charset="0"/>
              </a:rPr>
            </a:br>
            <a:r>
              <a:rPr lang="en-US" sz="1800" dirty="0">
                <a:solidFill>
                  <a:prstClr val="black"/>
                </a:solidFill>
                <a:latin typeface="Tahoma" charset="0"/>
                <a:cs typeface="Arial" charset="0"/>
              </a:rPr>
              <a:t>Extraction System </a:t>
            </a:r>
          </a:p>
        </p:txBody>
      </p:sp>
      <p:sp>
        <p:nvSpPr>
          <p:cNvPr id="1437732" name="Rectangle 36"/>
          <p:cNvSpPr>
            <a:spLocks noChangeArrowheads="1"/>
          </p:cNvSpPr>
          <p:nvPr/>
        </p:nvSpPr>
        <p:spPr bwMode="auto">
          <a:xfrm>
            <a:off x="4379923" y="5639057"/>
            <a:ext cx="4764087" cy="4238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Lucida Sans" charset="0"/>
              <a:ea typeface="ＭＳ Ｐゴシック" charset="0"/>
            </a:endParaRPr>
          </a:p>
        </p:txBody>
      </p:sp>
      <p:sp>
        <p:nvSpPr>
          <p:cNvPr id="1437733" name="AutoShape 37"/>
          <p:cNvSpPr>
            <a:spLocks noChangeArrowheads="1"/>
          </p:cNvSpPr>
          <p:nvPr/>
        </p:nvSpPr>
        <p:spPr bwMode="auto">
          <a:xfrm>
            <a:off x="1971675" y="3999169"/>
            <a:ext cx="381000" cy="954087"/>
          </a:xfrm>
          <a:prstGeom prst="downArrow">
            <a:avLst>
              <a:gd name="adj1" fmla="val 50000"/>
              <a:gd name="adj2" fmla="val 62604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Lucida Sans" charset="0"/>
              <a:ea typeface="ＭＳ Ｐゴシック" charset="0"/>
            </a:endParaRPr>
          </a:p>
        </p:txBody>
      </p:sp>
      <p:sp>
        <p:nvSpPr>
          <p:cNvPr id="1437734" name="AutoShape 38"/>
          <p:cNvSpPr>
            <a:spLocks noChangeArrowheads="1"/>
          </p:cNvSpPr>
          <p:nvPr/>
        </p:nvSpPr>
        <p:spPr bwMode="auto">
          <a:xfrm rot="-5400000">
            <a:off x="3762375" y="5381625"/>
            <a:ext cx="381000" cy="895350"/>
          </a:xfrm>
          <a:prstGeom prst="downArrow">
            <a:avLst>
              <a:gd name="adj1" fmla="val 50000"/>
              <a:gd name="adj2" fmla="val 58750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Lucida Sans" charset="0"/>
              <a:ea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7238" y="6488491"/>
            <a:ext cx="15167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100" dirty="0" smtClean="0">
                <a:solidFill>
                  <a:prstClr val="black"/>
                </a:solidFill>
                <a:latin typeface="Lucida Sans" charset="0"/>
                <a:ea typeface="ＭＳ Ｐゴシック" charset="0"/>
              </a:rPr>
              <a:t>Slide from Manning</a:t>
            </a:r>
            <a:endParaRPr lang="de-DE" sz="1100" dirty="0">
              <a:solidFill>
                <a:prstClr val="black"/>
              </a:solidFill>
              <a:latin typeface="Lucida San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456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7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7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7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7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7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7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7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437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7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727" grpId="0" animBg="1"/>
      <p:bldP spid="1437728" grpId="0" animBg="1"/>
      <p:bldP spid="1437729" grpId="0" animBg="1"/>
      <p:bldP spid="1437730" grpId="0" animBg="1"/>
      <p:bldP spid="1437731" grpId="0"/>
      <p:bldP spid="1437732" grpId="0" animBg="1"/>
      <p:bldP spid="1437733" grpId="0" animBg="1"/>
      <p:bldP spid="143773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927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894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There are many papers on hand-crafted rule-based NER and learning rules for NER</a:t>
            </a:r>
          </a:p>
          <a:p>
            <a:pPr lvl="1"/>
            <a:r>
              <a:rPr lang="de-DE" dirty="0" smtClean="0"/>
              <a:t>Wikipedia also has a useful survey which I recommend</a:t>
            </a:r>
          </a:p>
          <a:p>
            <a:r>
              <a:rPr lang="de-DE" dirty="0" smtClean="0"/>
              <a:t>Now we will return to evaluation</a:t>
            </a:r>
          </a:p>
          <a:p>
            <a:pPr lvl="1"/>
            <a:r>
              <a:rPr lang="de-DE" dirty="0" smtClean="0"/>
              <a:t>Very short discussion of precision/recall as actually used in IE (not IR)</a:t>
            </a:r>
          </a:p>
          <a:p>
            <a:pPr lvl="1"/>
            <a:r>
              <a:rPr lang="de-DE" dirty="0" smtClean="0"/>
              <a:t>Then we are done with this slide set</a:t>
            </a:r>
          </a:p>
          <a:p>
            <a:r>
              <a:rPr lang="de-DE" dirty="0" smtClean="0"/>
              <a:t>Next time: </a:t>
            </a:r>
          </a:p>
          <a:p>
            <a:pPr lvl="1"/>
            <a:r>
              <a:rPr lang="de-DE" dirty="0"/>
              <a:t>M</a:t>
            </a:r>
            <a:r>
              <a:rPr lang="de-DE" dirty="0" smtClean="0"/>
              <a:t>ore on evaluation and rule-based NER</a:t>
            </a:r>
          </a:p>
          <a:p>
            <a:pPr lvl="1"/>
            <a:r>
              <a:rPr lang="de-DE" dirty="0" smtClean="0"/>
              <a:t>Annotation of training sets</a:t>
            </a:r>
          </a:p>
        </p:txBody>
      </p:sp>
    </p:spTree>
    <p:extLst>
      <p:ext uri="{BB962C8B-B14F-4D97-AF65-F5344CB8AC3E}">
        <p14:creationId xmlns:p14="http://schemas.microsoft.com/office/powerpoint/2010/main" val="269777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7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744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7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031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7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738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7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438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Slide sources</a:t>
            </a:r>
          </a:p>
          <a:p>
            <a:pPr lvl="1"/>
            <a:r>
              <a:rPr lang="de-DE" dirty="0" smtClean="0"/>
              <a:t>Many of the slides today were from Fabio Ciravegna, University of Sheffield and Fabian Suchanek, </a:t>
            </a:r>
            <a:r>
              <a:rPr lang="de-DE" dirty="0" err="1" smtClean="0"/>
              <a:t>Télécom</a:t>
            </a:r>
            <a:r>
              <a:rPr lang="de-DE" dirty="0" smtClean="0"/>
              <a:t> </a:t>
            </a:r>
            <a:r>
              <a:rPr lang="de-DE" dirty="0" err="1" smtClean="0"/>
              <a:t>ParisTech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690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Thank you for your </a:t>
            </a:r>
            <a:r>
              <a:rPr lang="de-DE" smtClean="0"/>
              <a:t>attention!</a:t>
            </a:r>
            <a:endParaRPr lang="de-D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22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Named Entity Recognition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3627" y="998298"/>
            <a:ext cx="8730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entury Gothic"/>
                <a:cs typeface="Century Gothic"/>
              </a:rPr>
              <a:t>Named Entity Recognition </a:t>
            </a:r>
            <a:r>
              <a:rPr lang="en-US" sz="2400" dirty="0" smtClean="0">
                <a:latin typeface="Century Gothic"/>
                <a:cs typeface="Century Gothic"/>
              </a:rPr>
              <a:t>(NER) is the process of finding entities (people, cities, organizations, dates, ...) in a text.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5022" y="2328530"/>
            <a:ext cx="8868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Century Gothic"/>
                <a:cs typeface="Century Gothic"/>
              </a:rPr>
              <a:t>Elvis Presley was born in 1935 in East Tupelo, Mississippi.</a:t>
            </a:r>
          </a:p>
        </p:txBody>
      </p:sp>
      <p:sp>
        <p:nvSpPr>
          <p:cNvPr id="17" name="Left Brace 16"/>
          <p:cNvSpPr/>
          <p:nvPr/>
        </p:nvSpPr>
        <p:spPr>
          <a:xfrm rot="16200000">
            <a:off x="1059411" y="2111303"/>
            <a:ext cx="251930" cy="1712155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Left Brace 17"/>
          <p:cNvSpPr/>
          <p:nvPr/>
        </p:nvSpPr>
        <p:spPr>
          <a:xfrm rot="16200000">
            <a:off x="4158871" y="2591112"/>
            <a:ext cx="225497" cy="760204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1" name="Left Brace 30"/>
          <p:cNvSpPr/>
          <p:nvPr/>
        </p:nvSpPr>
        <p:spPr>
          <a:xfrm rot="16200000">
            <a:off x="5699746" y="2115514"/>
            <a:ext cx="225498" cy="1711400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2" name="Left Brace 31"/>
          <p:cNvSpPr/>
          <p:nvPr/>
        </p:nvSpPr>
        <p:spPr>
          <a:xfrm rot="16200000">
            <a:off x="7404455" y="2222116"/>
            <a:ext cx="225498" cy="1464091"/>
          </a:xfrm>
          <a:prstGeom prst="lef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TextBox 9"/>
          <p:cNvSpPr txBox="1"/>
          <p:nvPr/>
        </p:nvSpPr>
        <p:spPr>
          <a:xfrm>
            <a:off x="7569530" y="6617061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Suchanek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_00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866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Evaluation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304800" y="1792288"/>
            <a:ext cx="853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smtClean="0">
                <a:solidFill>
                  <a:srgbClr val="000000"/>
                </a:solidFill>
              </a:rPr>
              <a:t>How can the performance of a system be evaluated?</a:t>
            </a:r>
            <a:endParaRPr lang="en-US" altLang="de-DE" sz="2400" smtClean="0">
              <a:solidFill>
                <a:srgbClr val="000000"/>
              </a:solidFill>
            </a:endParaRPr>
          </a:p>
        </p:txBody>
      </p:sp>
      <p:sp>
        <p:nvSpPr>
          <p:cNvPr id="28690" name="Text Box 18"/>
          <p:cNvSpPr txBox="1">
            <a:spLocks noChangeArrowheads="1"/>
          </p:cNvSpPr>
          <p:nvPr/>
        </p:nvSpPr>
        <p:spPr bwMode="auto">
          <a:xfrm>
            <a:off x="1143000" y="3494088"/>
            <a:ext cx="7086600" cy="1839912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de-DE" sz="2800" smtClean="0">
                <a:solidFill>
                  <a:srgbClr val="000000"/>
                </a:solidFill>
              </a:rPr>
              <a:t> Precision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de-DE" sz="2800" smtClean="0">
                <a:solidFill>
                  <a:srgbClr val="000000"/>
                </a:solidFill>
              </a:rPr>
              <a:t> Recall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de-DE" sz="2800" smtClean="0">
                <a:solidFill>
                  <a:srgbClr val="000000"/>
                </a:solidFill>
              </a:rPr>
              <a:t> F-measure (combination of Precision/Recall)</a:t>
            </a:r>
            <a:endParaRPr lang="en-US" altLang="de-DE" sz="2400" smtClean="0">
              <a:solidFill>
                <a:srgbClr val="000000"/>
              </a:solidFill>
            </a:endParaRPr>
          </a:p>
        </p:txBody>
      </p: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381000" y="2514600"/>
            <a:ext cx="853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smtClean="0">
                <a:solidFill>
                  <a:srgbClr val="000000"/>
                </a:solidFill>
              </a:rPr>
              <a:t>Standard Methodology from Information Retrieval:</a:t>
            </a:r>
            <a:endParaRPr lang="en-US" altLang="de-DE" sz="2400" smtClean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09669" y="6578424"/>
            <a:ext cx="23230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Butt/Jurafsky/Martin</a:t>
            </a:r>
          </a:p>
        </p:txBody>
      </p:sp>
    </p:spTree>
    <p:extLst>
      <p:ext uri="{BB962C8B-B14F-4D97-AF65-F5344CB8AC3E}">
        <p14:creationId xmlns:p14="http://schemas.microsoft.com/office/powerpoint/2010/main" val="280279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5" grpId="0" autoUpdateAnimBg="0"/>
      <p:bldP spid="28690" grpId="0" animBg="1" autoUpdateAnimBg="0"/>
      <p:bldP spid="28691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Recall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304800" y="1792288"/>
            <a:ext cx="85344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Measure of how much relevant information the system has extracted (coverage of system). 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Basic idea:</a:t>
            </a:r>
            <a:endParaRPr lang="en-US" altLang="de-DE" sz="2400" dirty="0" smtClean="0">
              <a:solidFill>
                <a:srgbClr val="000000"/>
              </a:solidFill>
            </a:endParaRP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457200" y="3581400"/>
            <a:ext cx="8001000" cy="814388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2800" dirty="0" smtClean="0">
                <a:solidFill>
                  <a:srgbClr val="000000"/>
                </a:solidFill>
              </a:rPr>
              <a:t>Recall = 	</a:t>
            </a:r>
            <a:r>
              <a:rPr lang="en-US" altLang="de-DE" sz="2800" u="sng" dirty="0" smtClean="0">
                <a:solidFill>
                  <a:srgbClr val="000000"/>
                </a:solidFill>
              </a:rPr>
              <a:t># of correct answers given by system</a:t>
            </a:r>
          </a:p>
          <a:p>
            <a:pPr defTabSz="914400" eaLnBrk="0" fontAlgn="base" hangingPunct="0">
              <a:lnSpc>
                <a:spcPct val="1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de-DE" sz="2800" u="sng" dirty="0" smtClean="0">
                <a:solidFill>
                  <a:srgbClr val="000000"/>
                </a:solidFill>
              </a:rPr>
              <a:t>		</a:t>
            </a:r>
            <a:r>
              <a:rPr lang="en-US" altLang="de-DE" sz="2800" dirty="0" smtClean="0">
                <a:solidFill>
                  <a:srgbClr val="000000"/>
                </a:solidFill>
              </a:rPr>
              <a:t>total # of possible correct answers in text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09669" y="6578424"/>
            <a:ext cx="23230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latin typeface="Lucida Sans" panose="020B0602030504020204" pitchFamily="34" charset="0"/>
                <a:cs typeface="Lucida Sans" panose="020B0602030504020204" pitchFamily="34" charset="0"/>
              </a:rPr>
              <a:t>Slide from Butt/Jurafsky/Martin</a:t>
            </a:r>
          </a:p>
        </p:txBody>
      </p:sp>
    </p:spTree>
    <p:extLst>
      <p:ext uri="{BB962C8B-B14F-4D97-AF65-F5344CB8AC3E}">
        <p14:creationId xmlns:p14="http://schemas.microsoft.com/office/powerpoint/2010/main" val="380397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autoUpdateAnimBg="0"/>
      <p:bldP spid="76804" grpId="0" animBg="1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1FF"/>
      </a:accent1>
      <a:accent2>
        <a:srgbClr val="C00200"/>
      </a:accent2>
      <a:accent3>
        <a:srgbClr val="128400"/>
      </a:accent3>
      <a:accent4>
        <a:srgbClr val="FFF1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  <a:latin typeface="Century Gothic"/>
            <a:cs typeface="Century Gothic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Century Gothic"/>
            <a:cs typeface="Century Gothic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NLP-class">
  <a:themeElements>
    <a:clrScheme name="NLP Class">
      <a:dk1>
        <a:sysClr val="windowText" lastClr="000000"/>
      </a:dk1>
      <a:lt1>
        <a:sysClr val="window" lastClr="FFFFFF"/>
      </a:lt1>
      <a:dk2>
        <a:srgbClr val="605435"/>
      </a:dk2>
      <a:lt2>
        <a:srgbClr val="E7D19A"/>
      </a:lt2>
      <a:accent1>
        <a:srgbClr val="A4001D"/>
      </a:accent1>
      <a:accent2>
        <a:srgbClr val="2584BB"/>
      </a:accent2>
      <a:accent3>
        <a:srgbClr val="BB57BE"/>
      </a:accent3>
      <a:accent4>
        <a:srgbClr val="177245"/>
      </a:accent4>
      <a:accent5>
        <a:srgbClr val="35ACA2"/>
      </a:accent5>
      <a:accent6>
        <a:srgbClr val="FF8700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lnDef>
  </a:objectDefaults>
  <a:extraClrSchemeLst>
    <a:extraClrScheme>
      <a:clrScheme name="nlp-lucida-schem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01FF"/>
      </a:accent1>
      <a:accent2>
        <a:srgbClr val="C00200"/>
      </a:accent2>
      <a:accent3>
        <a:srgbClr val="128400"/>
      </a:accent3>
      <a:accent4>
        <a:srgbClr val="FFF1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  <a:latin typeface="Century Gothic"/>
            <a:cs typeface="Century Gothic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Century Gothic"/>
            <a:cs typeface="Century Gothic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</TotalTime>
  <Words>1394</Words>
  <Application>Microsoft Office PowerPoint</Application>
  <PresentationFormat>On-screen Show (4:3)</PresentationFormat>
  <Paragraphs>280</Paragraphs>
  <Slides>58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58</vt:i4>
      </vt:variant>
    </vt:vector>
  </HeadingPairs>
  <TitlesOfParts>
    <vt:vector size="75" baseType="lpstr">
      <vt:lpstr>ＭＳ ゴシック</vt:lpstr>
      <vt:lpstr>ＭＳ Ｐゴシック</vt:lpstr>
      <vt:lpstr>Arial</vt:lpstr>
      <vt:lpstr>Calibri</vt:lpstr>
      <vt:lpstr>Century Gothic</vt:lpstr>
      <vt:lpstr>Lucida Sans</vt:lpstr>
      <vt:lpstr>Palatino</vt:lpstr>
      <vt:lpstr>Tahoma</vt:lpstr>
      <vt:lpstr>Times</vt:lpstr>
      <vt:lpstr>Times New Roman</vt:lpstr>
      <vt:lpstr>Wingdings</vt:lpstr>
      <vt:lpstr>Zapf Dingbats</vt:lpstr>
      <vt:lpstr>Office Theme</vt:lpstr>
      <vt:lpstr>NLP-class</vt:lpstr>
      <vt:lpstr>1_Office Theme</vt:lpstr>
      <vt:lpstr>Blank Presentation</vt:lpstr>
      <vt:lpstr>2_Office Theme</vt:lpstr>
      <vt:lpstr>Information Extraction Lecture 3 – Rule-based Named Entity Recognition</vt:lpstr>
      <vt:lpstr>Administravia</vt:lpstr>
      <vt:lpstr>Outline</vt:lpstr>
      <vt:lpstr>Information Extraction</vt:lpstr>
      <vt:lpstr>Relation Extraction: Disease Outbreaks</vt:lpstr>
      <vt:lpstr>Named Entity Recognition</vt:lpstr>
      <vt:lpstr>PowerPoint Presentation</vt:lpstr>
      <vt:lpstr>Evaluation</vt:lpstr>
      <vt:lpstr>Recall</vt:lpstr>
      <vt:lpstr>Recall</vt:lpstr>
      <vt:lpstr>Precision</vt:lpstr>
      <vt:lpstr>Precision</vt:lpstr>
      <vt:lpstr>Evaluation</vt:lpstr>
      <vt:lpstr>Explorative Algorithms</vt:lpstr>
      <vt:lpstr>Conservative Algorithms</vt:lpstr>
      <vt:lpstr>Precision &amp; Recall Exercise </vt:lpstr>
      <vt:lpstr>F1- Measure</vt:lpstr>
      <vt:lpstr>F-measure</vt:lpstr>
      <vt:lpstr>Summary: Precision/Recall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</vt:lpstr>
      <vt:lpstr>PowerPoint Presentation</vt:lpstr>
      <vt:lpstr>Rule-based NER</vt:lpstr>
      <vt:lpstr>Learning Rules</vt:lpstr>
      <vt:lpstr>PowerPoint Presentation</vt:lpstr>
      <vt:lpstr>Overfitting and Overgeneralization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Extraction - Evaluation, Rule-based NER</dc:title>
  <dc:creator>Alexander Fraser</dc:creator>
  <cp:lastModifiedBy>fraser</cp:lastModifiedBy>
  <cp:revision>527</cp:revision>
  <dcterms:created xsi:type="dcterms:W3CDTF">2011-12-07T15:05:48Z</dcterms:created>
  <dcterms:modified xsi:type="dcterms:W3CDTF">2021-11-17T15:00:15Z</dcterms:modified>
</cp:coreProperties>
</file>