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5"/>
  </p:notesMasterIdLst>
  <p:handoutMasterIdLst>
    <p:handoutMasterId r:id="rId66"/>
  </p:handoutMasterIdLst>
  <p:sldIdLst>
    <p:sldId id="441" r:id="rId3"/>
    <p:sldId id="984" r:id="rId4"/>
    <p:sldId id="958" r:id="rId5"/>
    <p:sldId id="959" r:id="rId6"/>
    <p:sldId id="1035" r:id="rId7"/>
    <p:sldId id="1037" r:id="rId8"/>
    <p:sldId id="1038" r:id="rId9"/>
    <p:sldId id="960" r:id="rId10"/>
    <p:sldId id="962" r:id="rId11"/>
    <p:sldId id="963" r:id="rId12"/>
    <p:sldId id="965" r:id="rId13"/>
    <p:sldId id="1062" r:id="rId14"/>
    <p:sldId id="1063" r:id="rId15"/>
    <p:sldId id="1064" r:id="rId16"/>
    <p:sldId id="1065" r:id="rId17"/>
    <p:sldId id="1066" r:id="rId18"/>
    <p:sldId id="1067" r:id="rId19"/>
    <p:sldId id="1068" r:id="rId20"/>
    <p:sldId id="971" r:id="rId21"/>
    <p:sldId id="980" r:id="rId22"/>
    <p:sldId id="985" r:id="rId23"/>
    <p:sldId id="995" r:id="rId24"/>
    <p:sldId id="992" r:id="rId25"/>
    <p:sldId id="1069" r:id="rId26"/>
    <p:sldId id="1070" r:id="rId27"/>
    <p:sldId id="993" r:id="rId28"/>
    <p:sldId id="997" r:id="rId29"/>
    <p:sldId id="999" r:id="rId30"/>
    <p:sldId id="998" r:id="rId31"/>
    <p:sldId id="1008" r:id="rId32"/>
    <p:sldId id="1009" r:id="rId33"/>
    <p:sldId id="1027" r:id="rId34"/>
    <p:sldId id="1074" r:id="rId35"/>
    <p:sldId id="1075" r:id="rId36"/>
    <p:sldId id="1076" r:id="rId37"/>
    <p:sldId id="1077" r:id="rId38"/>
    <p:sldId id="1071" r:id="rId39"/>
    <p:sldId id="1072" r:id="rId40"/>
    <p:sldId id="1073" r:id="rId41"/>
    <p:sldId id="1000" r:id="rId42"/>
    <p:sldId id="1001" r:id="rId43"/>
    <p:sldId id="1004" r:id="rId44"/>
    <p:sldId id="1003" r:id="rId45"/>
    <p:sldId id="1002" r:id="rId46"/>
    <p:sldId id="1010" r:id="rId47"/>
    <p:sldId id="1005" r:id="rId48"/>
    <p:sldId id="1012" r:id="rId49"/>
    <p:sldId id="1011" r:id="rId50"/>
    <p:sldId id="1013" r:id="rId51"/>
    <p:sldId id="1014" r:id="rId52"/>
    <p:sldId id="1006" r:id="rId53"/>
    <p:sldId id="1015" r:id="rId54"/>
    <p:sldId id="1016" r:id="rId55"/>
    <p:sldId id="1017" r:id="rId56"/>
    <p:sldId id="1018" r:id="rId57"/>
    <p:sldId id="1022" r:id="rId58"/>
    <p:sldId id="1023" r:id="rId59"/>
    <p:sldId id="1019" r:id="rId60"/>
    <p:sldId id="1021" r:id="rId61"/>
    <p:sldId id="1020" r:id="rId62"/>
    <p:sldId id="1078" r:id="rId63"/>
    <p:sldId id="983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5" d="100"/>
          <a:sy n="65" d="100"/>
        </p:scale>
        <p:origin x="6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11/27/2019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11/27/2019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2019-2020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58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Our features represent this table using binary variables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For instance, consider the lemma column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Most features will be false (false = off = 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lemma features that will be on (true = on = 1) are: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1_lemma_4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+2_lemma_pm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+3_lemma_will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558" y="0"/>
            <a:ext cx="4387442" cy="32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(say, -3_lemma_giraffe)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6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277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289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376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803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</a:t>
            </a:r>
            <a:r>
              <a:rPr lang="de-DE" dirty="0" smtClean="0"/>
              <a:t>2_lemma_seminar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1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1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4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3284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9167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2842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6729" y="1815854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905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such as the popular word2vec </a:t>
            </a:r>
            <a:r>
              <a:rPr lang="en-US" dirty="0" err="1" smtClean="0"/>
              <a:t>embeddings</a:t>
            </a:r>
            <a:r>
              <a:rPr lang="en-US" dirty="0" smtClean="0"/>
              <a:t> are a clever way to get better features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are learned on huge amounts of text</a:t>
            </a:r>
          </a:p>
          <a:p>
            <a:pPr lvl="1"/>
            <a:r>
              <a:rPr lang="en-US" dirty="0" smtClean="0"/>
              <a:t>Details in next week’s lecture</a:t>
            </a:r>
          </a:p>
          <a:p>
            <a:r>
              <a:rPr lang="en-US" dirty="0" smtClean="0"/>
              <a:t>Word-types are represented as positions in a 50-dimensional space</a:t>
            </a:r>
          </a:p>
          <a:p>
            <a:pPr lvl="1"/>
            <a:r>
              <a:rPr lang="en-US" dirty="0" smtClean="0"/>
              <a:t>For each word-type, we look up its embedding in a table</a:t>
            </a:r>
          </a:p>
          <a:p>
            <a:r>
              <a:rPr lang="en-US" dirty="0" smtClean="0"/>
              <a:t>Similar words are close to each other in this space, for instance:</a:t>
            </a:r>
          </a:p>
          <a:p>
            <a:pPr lvl="1"/>
            <a:r>
              <a:rPr lang="en-US" dirty="0" smtClean="0"/>
              <a:t>AM and PM (words for which </a:t>
            </a:r>
            <a:r>
              <a:rPr lang="en-US" dirty="0" err="1" smtClean="0"/>
              <a:t>SemCat</a:t>
            </a:r>
            <a:r>
              <a:rPr lang="en-US" dirty="0" smtClean="0"/>
              <a:t>=</a:t>
            </a:r>
            <a:r>
              <a:rPr lang="en-US" dirty="0" err="1" smtClean="0"/>
              <a:t>timeid</a:t>
            </a:r>
            <a:r>
              <a:rPr lang="en-US" dirty="0" smtClean="0"/>
              <a:t>) will have very similar representations</a:t>
            </a:r>
          </a:p>
          <a:p>
            <a:pPr lvl="1"/>
            <a:r>
              <a:rPr lang="en-US" dirty="0" smtClean="0"/>
              <a:t>Different words with the same lemma will have very similar representations</a:t>
            </a:r>
          </a:p>
          <a:p>
            <a:r>
              <a:rPr lang="en-US" dirty="0" smtClean="0"/>
              <a:t>So when using word </a:t>
            </a:r>
            <a:r>
              <a:rPr lang="en-US" dirty="0" err="1" smtClean="0"/>
              <a:t>embeddings</a:t>
            </a:r>
            <a:r>
              <a:rPr lang="en-US" dirty="0" smtClean="0"/>
              <a:t>, we do not need the context-independent features</a:t>
            </a:r>
          </a:p>
          <a:p>
            <a:pPr lvl="1"/>
            <a:r>
              <a:rPr lang="en-US" dirty="0" smtClean="0"/>
              <a:t>And the embedding space captures many generalizations about word-types that we didn’t actively know would help!</a:t>
            </a:r>
          </a:p>
          <a:p>
            <a:pPr lvl="1"/>
            <a:r>
              <a:rPr lang="en-US" dirty="0" smtClean="0"/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50-dimen.</a:t>
                      </a:r>
                      <a:r>
                        <a:rPr lang="en-US" baseline="0" dirty="0" smtClean="0"/>
                        <a:t> word-type </a:t>
                      </a:r>
                      <a:r>
                        <a:rPr lang="en-US" baseline="0" dirty="0" err="1" smtClean="0"/>
                        <a:t>embeddings</a:t>
                      </a:r>
                      <a:r>
                        <a:rPr lang="en-US" baseline="0" dirty="0" smtClean="0"/>
                        <a:t> (only 3 dimensions shown)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1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2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3 </a:t>
                      </a:r>
                      <a:r>
                        <a:rPr lang="en-DE" b="1" i="0" baseline="0" dirty="0" smtClean="0"/>
                        <a:t>…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32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Contextualized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allow us to get a different representation of each word token, rather than word-type</a:t>
            </a:r>
          </a:p>
          <a:p>
            <a:pPr lvl="1"/>
            <a:r>
              <a:rPr lang="en-US" dirty="0" smtClean="0"/>
              <a:t>The entire sentence is used as context</a:t>
            </a:r>
          </a:p>
          <a:p>
            <a:pPr lvl="1"/>
            <a:r>
              <a:rPr lang="en-US" dirty="0" smtClean="0"/>
              <a:t>Some popular contextualized </a:t>
            </a:r>
            <a:r>
              <a:rPr lang="en-US" dirty="0" err="1" smtClean="0"/>
              <a:t>embeddings</a:t>
            </a:r>
            <a:r>
              <a:rPr lang="en-US" dirty="0" smtClean="0"/>
              <a:t> are ELMO and BERT</a:t>
            </a:r>
          </a:p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capture the same information as word-type </a:t>
            </a:r>
            <a:r>
              <a:rPr lang="en-US" dirty="0" err="1" smtClean="0"/>
              <a:t>embeddings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ut they additionally capture features that are context-dependent</a:t>
            </a:r>
          </a:p>
          <a:p>
            <a:r>
              <a:rPr lang="en-US" dirty="0" smtClean="0"/>
              <a:t>Makes many more generalizations available to the learner!</a:t>
            </a:r>
          </a:p>
          <a:p>
            <a:pPr lvl="1"/>
            <a:r>
              <a:rPr lang="en-US" dirty="0" smtClean="0"/>
              <a:t>Part-of-Speech (POS) distinctions will be accessible (as in our example)</a:t>
            </a:r>
          </a:p>
          <a:p>
            <a:pPr lvl="1"/>
            <a:r>
              <a:rPr lang="en-US" dirty="0" smtClean="0"/>
              <a:t>Polysemy, tokens of a word-type with the same word sense will have similar </a:t>
            </a:r>
            <a:r>
              <a:rPr lang="en-US" dirty="0" err="1" smtClean="0"/>
              <a:t>embeddings</a:t>
            </a:r>
            <a:endParaRPr lang="en-US" dirty="0" smtClean="0"/>
          </a:p>
          <a:p>
            <a:pPr lvl="1"/>
            <a:r>
              <a:rPr lang="en-US" dirty="0" smtClean="0"/>
              <a:t>Syntactic positions will be captured (e.g., Subject, Verb, Object)</a:t>
            </a:r>
          </a:p>
          <a:p>
            <a:pPr lvl="1"/>
            <a:r>
              <a:rPr lang="en-US" dirty="0" smtClean="0"/>
              <a:t>Semantic roles will also be captured (e.g., Agent, Patient in a passive sentence)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Typically something like 400 dimensional vectors for each word token</a:t>
            </a:r>
          </a:p>
          <a:p>
            <a:pPr lvl="1"/>
            <a:r>
              <a:rPr lang="en-US" dirty="0" smtClean="0"/>
              <a:t>Input for computing the word-token </a:t>
            </a:r>
            <a:r>
              <a:rPr lang="en-US" dirty="0" err="1" smtClean="0"/>
              <a:t>embeddings</a:t>
            </a:r>
            <a:r>
              <a:rPr lang="en-US" dirty="0" smtClean="0"/>
              <a:t> is the entire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</a:t>
            </a:r>
            <a:r>
              <a:rPr lang="de-DE" sz="1800" b="1" dirty="0"/>
              <a:t>&lt;stime&gt;</a:t>
            </a:r>
            <a:r>
              <a:rPr lang="de-DE" sz="1800" dirty="0"/>
              <a:t>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</a:t>
            </a:r>
            <a:r>
              <a:rPr lang="de-DE" sz="1800" b="1" dirty="0"/>
              <a:t>&lt;stime&gt;</a:t>
            </a:r>
            <a:r>
              <a:rPr lang="de-DE" sz="1800" dirty="0"/>
              <a:t>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005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9829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pPr lvl="2"/>
            <a:r>
              <a:rPr lang="en-US" dirty="0"/>
              <a:t>I also briefly presented word-type </a:t>
            </a:r>
            <a:r>
              <a:rPr lang="en-US" dirty="0" err="1"/>
              <a:t>embeddings</a:t>
            </a:r>
            <a:r>
              <a:rPr lang="en-US" dirty="0"/>
              <a:t> (word2vec) and contextualized word-token </a:t>
            </a:r>
            <a:r>
              <a:rPr lang="en-US" dirty="0" err="1"/>
              <a:t>embeddings</a:t>
            </a:r>
            <a:r>
              <a:rPr lang="en-US" dirty="0"/>
              <a:t> (</a:t>
            </a:r>
            <a:r>
              <a:rPr lang="en-US" dirty="0" err="1"/>
              <a:t>e.g</a:t>
            </a:r>
            <a:r>
              <a:rPr lang="en-US" dirty="0"/>
              <a:t>,. BERT, ELMO</a:t>
            </a:r>
            <a:r>
              <a:rPr lang="en-US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reading:</a:t>
            </a:r>
          </a:p>
          <a:p>
            <a:pPr lvl="1"/>
            <a:r>
              <a:rPr lang="en-US" dirty="0" smtClean="0"/>
              <a:t>Tom Mitchell. Machine Learning.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advanced, highly recommended: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free, or 1.0, not free)</a:t>
            </a:r>
          </a:p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/>
              <a:t> </a:t>
            </a:r>
            <a:r>
              <a:rPr lang="en-US" dirty="0" smtClean="0"/>
              <a:t>(including word2vec, ELMO, BERT):</a:t>
            </a:r>
            <a:endParaRPr lang="en-US" dirty="0"/>
          </a:p>
          <a:p>
            <a:pPr lvl="1"/>
            <a:r>
              <a:rPr lang="en-US" dirty="0" smtClean="0"/>
              <a:t>Noah Smith. Contextual Word Representations: A Contextual Introduction. </a:t>
            </a:r>
            <a:r>
              <a:rPr lang="en-US" dirty="0" err="1" smtClean="0"/>
              <a:t>arXiv</a:t>
            </a:r>
            <a:r>
              <a:rPr lang="en-US" dirty="0" smtClean="0"/>
              <a:t> 2019 (short article,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5265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4592</Words>
  <Application>Microsoft Office PowerPoint</Application>
  <PresentationFormat>On-screen Show (4:3)</PresentationFormat>
  <Paragraphs>1044</Paragraphs>
  <Slides>62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Arial</vt:lpstr>
      <vt:lpstr>Calibri</vt:lpstr>
      <vt:lpstr>Century Gothic</vt:lpstr>
      <vt:lpstr>Courier New</vt:lpstr>
      <vt:lpstr>Tw Cen MT</vt:lpstr>
      <vt:lpstr>Wingdings</vt:lpstr>
      <vt:lpstr>Wingdings 2</vt:lpstr>
      <vt:lpstr>Office Theme</vt:lpstr>
      <vt:lpstr>Median</vt:lpstr>
      <vt:lpstr>Information Extraction Lecture 6 – Linear Models (Basic Machine Learning)</vt:lpstr>
      <vt:lpstr>Decision Trees vs. Linear Models</vt:lpstr>
      <vt:lpstr>Decision Trees for NER</vt:lpstr>
      <vt:lpstr>Rule Sets as Decision Trees</vt:lpstr>
      <vt:lpstr>CMU Seminars - Example</vt:lpstr>
      <vt:lpstr>PowerPoint Presentation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Word embeddings</vt:lpstr>
      <vt:lpstr>PowerPoint Presentation</vt:lpstr>
      <vt:lpstr>Contextualized embeddings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623</cp:revision>
  <dcterms:created xsi:type="dcterms:W3CDTF">2011-12-07T15:05:48Z</dcterms:created>
  <dcterms:modified xsi:type="dcterms:W3CDTF">2019-11-27T16:40:26Z</dcterms:modified>
</cp:coreProperties>
</file>