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802" r:id="rId2"/>
    <p:sldMasterId id="2147483827" r:id="rId3"/>
    <p:sldMasterId id="2147483834" r:id="rId4"/>
    <p:sldMasterId id="2147483847" r:id="rId5"/>
  </p:sldMasterIdLst>
  <p:notesMasterIdLst>
    <p:notesMasterId r:id="rId96"/>
  </p:notesMasterIdLst>
  <p:handoutMasterIdLst>
    <p:handoutMasterId r:id="rId97"/>
  </p:handoutMasterIdLst>
  <p:sldIdLst>
    <p:sldId id="441" r:id="rId6"/>
    <p:sldId id="1117" r:id="rId7"/>
    <p:sldId id="1048" r:id="rId8"/>
    <p:sldId id="1049" r:id="rId9"/>
    <p:sldId id="1050" r:id="rId10"/>
    <p:sldId id="1126" r:id="rId11"/>
    <p:sldId id="1051" r:id="rId12"/>
    <p:sldId id="1052" r:id="rId13"/>
    <p:sldId id="1053" r:id="rId14"/>
    <p:sldId id="1054" r:id="rId15"/>
    <p:sldId id="1055" r:id="rId16"/>
    <p:sldId id="1057" r:id="rId17"/>
    <p:sldId id="1058" r:id="rId18"/>
    <p:sldId id="1059" r:id="rId19"/>
    <p:sldId id="1130" r:id="rId20"/>
    <p:sldId id="1056" r:id="rId21"/>
    <p:sldId id="1060" r:id="rId22"/>
    <p:sldId id="1061" r:id="rId23"/>
    <p:sldId id="1062" r:id="rId24"/>
    <p:sldId id="1063" r:id="rId25"/>
    <p:sldId id="1064" r:id="rId26"/>
    <p:sldId id="1065" r:id="rId27"/>
    <p:sldId id="1066" r:id="rId28"/>
    <p:sldId id="1067" r:id="rId29"/>
    <p:sldId id="1068" r:id="rId30"/>
    <p:sldId id="1069" r:id="rId31"/>
    <p:sldId id="1070" r:id="rId32"/>
    <p:sldId id="1071" r:id="rId33"/>
    <p:sldId id="1072" r:id="rId34"/>
    <p:sldId id="1073" r:id="rId35"/>
    <p:sldId id="1074" r:id="rId36"/>
    <p:sldId id="1075" r:id="rId37"/>
    <p:sldId id="1076" r:id="rId38"/>
    <p:sldId id="1077" r:id="rId39"/>
    <p:sldId id="1078" r:id="rId40"/>
    <p:sldId id="1079" r:id="rId41"/>
    <p:sldId id="1080" r:id="rId42"/>
    <p:sldId id="1081" r:id="rId43"/>
    <p:sldId id="1082" r:id="rId44"/>
    <p:sldId id="1083" r:id="rId45"/>
    <p:sldId id="1084" r:id="rId46"/>
    <p:sldId id="1085" r:id="rId47"/>
    <p:sldId id="1086" r:id="rId48"/>
    <p:sldId id="1087" r:id="rId49"/>
    <p:sldId id="1088" r:id="rId50"/>
    <p:sldId id="1089" r:id="rId51"/>
    <p:sldId id="1090" r:id="rId52"/>
    <p:sldId id="1091" r:id="rId53"/>
    <p:sldId id="1092" r:id="rId54"/>
    <p:sldId id="1093" r:id="rId55"/>
    <p:sldId id="1094" r:id="rId56"/>
    <p:sldId id="1095" r:id="rId57"/>
    <p:sldId id="1096" r:id="rId58"/>
    <p:sldId id="1097" r:id="rId59"/>
    <p:sldId id="1098" r:id="rId60"/>
    <p:sldId id="1099" r:id="rId61"/>
    <p:sldId id="1100" r:id="rId62"/>
    <p:sldId id="1101" r:id="rId63"/>
    <p:sldId id="1102" r:id="rId64"/>
    <p:sldId id="1103" r:id="rId65"/>
    <p:sldId id="1104" r:id="rId66"/>
    <p:sldId id="1105" r:id="rId67"/>
    <p:sldId id="1106" r:id="rId68"/>
    <p:sldId id="1107" r:id="rId69"/>
    <p:sldId id="1108" r:id="rId70"/>
    <p:sldId id="1109" r:id="rId71"/>
    <p:sldId id="1110" r:id="rId72"/>
    <p:sldId id="1111" r:id="rId73"/>
    <p:sldId id="1112" r:id="rId74"/>
    <p:sldId id="1113" r:id="rId75"/>
    <p:sldId id="1114" r:id="rId76"/>
    <p:sldId id="1116" r:id="rId77"/>
    <p:sldId id="1135" r:id="rId78"/>
    <p:sldId id="1118" r:id="rId79"/>
    <p:sldId id="1119" r:id="rId80"/>
    <p:sldId id="1120" r:id="rId81"/>
    <p:sldId id="1121" r:id="rId82"/>
    <p:sldId id="1132" r:id="rId83"/>
    <p:sldId id="1122" r:id="rId84"/>
    <p:sldId id="1128" r:id="rId85"/>
    <p:sldId id="1131" r:id="rId86"/>
    <p:sldId id="1123" r:id="rId87"/>
    <p:sldId id="1124" r:id="rId88"/>
    <p:sldId id="1133" r:id="rId89"/>
    <p:sldId id="1134" r:id="rId90"/>
    <p:sldId id="1129" r:id="rId91"/>
    <p:sldId id="1127" r:id="rId92"/>
    <p:sldId id="1115" r:id="rId93"/>
    <p:sldId id="954" r:id="rId94"/>
    <p:sldId id="798" r:id="rId9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83293" autoAdjust="0"/>
  </p:normalViewPr>
  <p:slideViewPr>
    <p:cSldViewPr snapToGrid="0" snapToObjects="1">
      <p:cViewPr varScale="1">
        <p:scale>
          <a:sx n="71" d="100"/>
          <a:sy n="71" d="100"/>
        </p:scale>
        <p:origin x="168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856"/>
    </p:cViewPr>
  </p:sorterViewPr>
  <p:notesViewPr>
    <p:cSldViewPr snapToGrid="0" snapToObjects="1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presProps" Target="presProps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4128C-B88A-F640-9D9E-9E2D9702F110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73DB8-A723-E042-AF8C-3A8522DA7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1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73149-0ABC-E244-8EDD-4CC88D8136B6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4F66E-E396-E443-81FD-0890AFF8A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039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74DE10A4-89ED-4515-B0A8-CAE8223B320E}" type="slidenum">
              <a:rPr lang="en-US" altLang="de-DE" sz="1200">
                <a:solidFill>
                  <a:prstClr val="black"/>
                </a:solidFill>
              </a:rPr>
              <a:pPr eaLnBrk="1" hangingPunct="1"/>
              <a:t>3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630294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3DBECE6B-7886-4B1C-A99F-027A54043050}" type="slidenum">
              <a:rPr lang="en-US" altLang="de-DE" sz="1200">
                <a:solidFill>
                  <a:prstClr val="black"/>
                </a:solidFill>
              </a:rPr>
              <a:pPr eaLnBrk="1" hangingPunct="1"/>
              <a:t>13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1609575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542AA4C2-DAD0-411D-9CA7-530C3186F3F2}" type="slidenum">
              <a:rPr lang="en-US" altLang="de-DE" sz="1200">
                <a:solidFill>
                  <a:prstClr val="black"/>
                </a:solidFill>
              </a:rPr>
              <a:pPr eaLnBrk="1" hangingPunct="1"/>
              <a:t>14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551950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76183AAC-79AD-491C-AF61-0EB2A931E2D8}" type="slidenum">
              <a:rPr lang="en-US" altLang="de-DE" sz="1200">
                <a:solidFill>
                  <a:prstClr val="black"/>
                </a:solidFill>
              </a:rPr>
              <a:pPr eaLnBrk="1" hangingPunct="1"/>
              <a:t>16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386378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27277BA7-0941-4843-B93A-1B9743F1C32B}" type="slidenum">
              <a:rPr lang="en-US" altLang="de-DE" sz="1200">
                <a:solidFill>
                  <a:prstClr val="black"/>
                </a:solidFill>
              </a:rPr>
              <a:pPr eaLnBrk="1" hangingPunct="1"/>
              <a:t>17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907010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30035C40-7A1B-44AE-83C7-0C76C119CDD2}" type="slidenum">
              <a:rPr lang="en-US" altLang="de-DE" sz="1200">
                <a:solidFill>
                  <a:prstClr val="black"/>
                </a:solidFill>
              </a:rPr>
              <a:pPr eaLnBrk="1" hangingPunct="1"/>
              <a:t>18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979135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845FDC78-B030-4C37-A753-B31B7BD766B5}" type="slidenum">
              <a:rPr lang="en-US" altLang="de-DE" sz="1200">
                <a:solidFill>
                  <a:prstClr val="black"/>
                </a:solidFill>
              </a:rPr>
              <a:pPr eaLnBrk="1" hangingPunct="1"/>
              <a:t>19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093938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1BF363E4-462D-4693-9D12-BEA6879C97AC}" type="slidenum">
              <a:rPr lang="en-US" altLang="de-DE" sz="1200">
                <a:solidFill>
                  <a:prstClr val="black"/>
                </a:solidFill>
              </a:rPr>
              <a:pPr eaLnBrk="1" hangingPunct="1"/>
              <a:t>20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  <a:p>
            <a:pPr eaLnBrk="1" hangingPunct="1"/>
            <a:endParaRPr lang="en-US" altLang="de-DE" smtClean="0"/>
          </a:p>
          <a:p>
            <a:pPr eaLnBrk="1" hangingPunct="1"/>
            <a:endParaRPr lang="en-US" altLang="de-DE" smtClean="0"/>
          </a:p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1533495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255425C9-0FFA-4742-94CE-1FCD8031F9C3}" type="slidenum">
              <a:rPr lang="en-US" altLang="de-DE" sz="1200">
                <a:solidFill>
                  <a:prstClr val="black"/>
                </a:solidFill>
              </a:rPr>
              <a:pPr eaLnBrk="1" hangingPunct="1"/>
              <a:t>21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1094909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9EA0E960-7211-4026-9C3A-2DD357F5697F}" type="slidenum">
              <a:rPr lang="en-US" altLang="de-DE" sz="1200">
                <a:solidFill>
                  <a:prstClr val="black"/>
                </a:solidFill>
              </a:rPr>
              <a:pPr eaLnBrk="1" hangingPunct="1"/>
              <a:t>22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4291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E231DC86-1659-4B46-93DA-8B20B42CCDB5}" type="slidenum">
              <a:rPr lang="en-US" altLang="de-DE" sz="1200">
                <a:solidFill>
                  <a:prstClr val="black"/>
                </a:solidFill>
              </a:rPr>
              <a:pPr eaLnBrk="1" hangingPunct="1"/>
              <a:t>23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650781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32106723-1B17-4A6B-9D61-C0710F87D750}" type="slidenum">
              <a:rPr lang="en-US" altLang="de-DE" sz="1200">
                <a:solidFill>
                  <a:prstClr val="black"/>
                </a:solidFill>
              </a:rPr>
              <a:pPr eaLnBrk="1" hangingPunct="1"/>
              <a:t>4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9957483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C6C58B0E-C320-425D-8261-C965E20B3D07}" type="slidenum">
              <a:rPr lang="en-US" altLang="de-DE" sz="1200">
                <a:solidFill>
                  <a:prstClr val="black"/>
                </a:solidFill>
              </a:rPr>
              <a:pPr eaLnBrk="1" hangingPunct="1"/>
              <a:t>24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8168949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DBC63DA0-5B1E-4967-B3F8-7C49E9F47316}" type="slidenum">
              <a:rPr lang="en-US" altLang="de-DE" sz="1200">
                <a:solidFill>
                  <a:prstClr val="black"/>
                </a:solidFill>
              </a:rPr>
              <a:pPr eaLnBrk="1" hangingPunct="1"/>
              <a:t>25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2743418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CA15893D-A513-4E8C-89F3-47AB3BC80D37}" type="slidenum">
              <a:rPr lang="en-US" altLang="de-DE" sz="1200">
                <a:solidFill>
                  <a:prstClr val="black"/>
                </a:solidFill>
              </a:rPr>
              <a:pPr eaLnBrk="1" hangingPunct="1"/>
              <a:t>26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276645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CFEA23A0-2A54-4719-861F-B2224916939B}" type="slidenum">
              <a:rPr lang="en-US" altLang="de-DE" sz="1200">
                <a:solidFill>
                  <a:prstClr val="black"/>
                </a:solidFill>
              </a:rPr>
              <a:pPr eaLnBrk="1" hangingPunct="1"/>
              <a:t>27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de-DE" dirty="0" smtClean="0"/>
              <a:t>Many approaches to sentiment analysis </a:t>
            </a:r>
            <a:r>
              <a:rPr lang="en-US" altLang="de-DE" dirty="0" smtClean="0">
                <a:sym typeface="Wingdings" pitchFamily="2" charset="2"/>
              </a:rPr>
              <a:t> use a lexicon of positive/negative words and phrases.</a:t>
            </a:r>
          </a:p>
          <a:p>
            <a:pPr eaLnBrk="1" hangingPunct="1">
              <a:buFontTx/>
              <a:buChar char="•"/>
            </a:pPr>
            <a:r>
              <a:rPr lang="en-US" altLang="de-DE" dirty="0" smtClean="0"/>
              <a:t>In these lexicons, words are tagged with what we call </a:t>
            </a:r>
            <a:r>
              <a:rPr lang="en-US" altLang="de-DE" dirty="0" smtClean="0">
                <a:sym typeface="Wingdings" pitchFamily="2" charset="2"/>
              </a:rPr>
              <a:t> </a:t>
            </a:r>
            <a:r>
              <a:rPr lang="en-US" altLang="de-DE" b="1" dirty="0" smtClean="0">
                <a:sym typeface="Wingdings" pitchFamily="2" charset="2"/>
              </a:rPr>
              <a:t>prior polarity</a:t>
            </a:r>
          </a:p>
          <a:p>
            <a:pPr lvl="2" eaLnBrk="1" hangingPunct="1">
              <a:buFontTx/>
              <a:buChar char="•"/>
            </a:pPr>
            <a:r>
              <a:rPr lang="en-US" altLang="de-DE" dirty="0" smtClean="0"/>
              <a:t>Out of context, does a word seem to evoke something positive or something negative?</a:t>
            </a:r>
          </a:p>
          <a:p>
            <a:pPr lvl="2" eaLnBrk="1" hangingPunct="1">
              <a:buFontTx/>
              <a:buChar char="•"/>
            </a:pPr>
            <a:r>
              <a:rPr lang="en-US" altLang="de-DE" dirty="0" smtClean="0"/>
              <a:t>For example </a:t>
            </a:r>
            <a:r>
              <a:rPr lang="en-US" altLang="de-DE" dirty="0" smtClean="0">
                <a:sym typeface="Wingdings" pitchFamily="2" charset="2"/>
              </a:rPr>
              <a:t> beautiful, horrid</a:t>
            </a:r>
          </a:p>
          <a:p>
            <a:pPr lvl="2" eaLnBrk="1" hangingPunct="1">
              <a:buFontTx/>
              <a:buChar char="•"/>
            </a:pPr>
            <a:endParaRPr lang="en-US" altLang="de-DE" dirty="0" smtClean="0">
              <a:sym typeface="Wingdings" pitchFamily="2" charset="2"/>
            </a:endParaRPr>
          </a:p>
          <a:p>
            <a:pPr eaLnBrk="1" hangingPunct="1">
              <a:buFontTx/>
              <a:buChar char="•"/>
            </a:pPr>
            <a:r>
              <a:rPr lang="en-US" altLang="de-DE" dirty="0" smtClean="0"/>
              <a:t>However </a:t>
            </a:r>
            <a:r>
              <a:rPr lang="en-US" altLang="de-DE" dirty="0" smtClean="0">
                <a:sym typeface="Wingdings" pitchFamily="2" charset="2"/>
              </a:rPr>
              <a:t></a:t>
            </a:r>
            <a:r>
              <a:rPr lang="en-US" altLang="de-DE" dirty="0" smtClean="0"/>
              <a:t> words </a:t>
            </a:r>
            <a:r>
              <a:rPr lang="en-US" altLang="de-DE" dirty="0" smtClean="0">
                <a:sym typeface="Wingdings" pitchFamily="2" charset="2"/>
              </a:rPr>
              <a:t>may appear in a phrases that express a different polarity in context</a:t>
            </a:r>
          </a:p>
          <a:p>
            <a:pPr eaLnBrk="1" hangingPunct="1">
              <a:buFontTx/>
              <a:buChar char="•"/>
            </a:pPr>
            <a:r>
              <a:rPr lang="en-US" altLang="de-DE" dirty="0" smtClean="0">
                <a:sym typeface="Wingdings" pitchFamily="2" charset="2"/>
              </a:rPr>
              <a:t>For example, in the sentence:  READ</a:t>
            </a:r>
          </a:p>
          <a:p>
            <a:pPr lvl="2" eaLnBrk="1" hangingPunct="1">
              <a:buFontTx/>
              <a:buChar char="•"/>
            </a:pPr>
            <a:r>
              <a:rPr lang="en-US" altLang="de-DE" dirty="0" smtClean="0"/>
              <a:t>Although the </a:t>
            </a:r>
            <a:r>
              <a:rPr lang="en-US" altLang="de-DE" b="1" dirty="0" smtClean="0"/>
              <a:t>prior</a:t>
            </a:r>
            <a:r>
              <a:rPr lang="en-US" altLang="de-DE" dirty="0" smtClean="0"/>
              <a:t> polarity of “horrid” </a:t>
            </a:r>
            <a:r>
              <a:rPr lang="en-US" altLang="de-DE" dirty="0" smtClean="0">
                <a:sym typeface="Wingdings" pitchFamily="2" charset="2"/>
              </a:rPr>
              <a:t> negative </a:t>
            </a:r>
          </a:p>
          <a:p>
            <a:pPr lvl="2" eaLnBrk="1" hangingPunct="1">
              <a:buFontTx/>
              <a:buChar char="•"/>
            </a:pPr>
            <a:r>
              <a:rPr lang="en-US" altLang="de-DE" dirty="0" smtClean="0">
                <a:sym typeface="Wingdings" pitchFamily="2" charset="2"/>
              </a:rPr>
              <a:t>“Wonderfully horrid” has positive polarity in this context</a:t>
            </a:r>
          </a:p>
          <a:p>
            <a:pPr lvl="2" eaLnBrk="1" hangingPunct="1">
              <a:buFontTx/>
              <a:buChar char="•"/>
            </a:pPr>
            <a:r>
              <a:rPr lang="en-US" altLang="de-DE" dirty="0" smtClean="0"/>
              <a:t>Call this </a:t>
            </a:r>
            <a:r>
              <a:rPr lang="en-US" altLang="de-DE" dirty="0" smtClean="0">
                <a:sym typeface="Wingdings" pitchFamily="2" charset="2"/>
              </a:rPr>
              <a:t> </a:t>
            </a:r>
            <a:r>
              <a:rPr lang="en-US" altLang="de-DE" b="1" dirty="0" smtClean="0">
                <a:sym typeface="Wingdings" pitchFamily="2" charset="2"/>
              </a:rPr>
              <a:t>contextual polarity</a:t>
            </a:r>
            <a:endParaRPr lang="en-US" alt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14101520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200D96F8-0596-4538-95A1-75E44394E185}" type="slidenum">
              <a:rPr lang="en-US" altLang="de-DE" sz="1200">
                <a:solidFill>
                  <a:prstClr val="black"/>
                </a:solidFill>
              </a:rPr>
              <a:pPr eaLnBrk="1" hangingPunct="1"/>
              <a:t>28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de-DE" smtClean="0"/>
              <a:t>To give an example of the complexity of the problem of identifying contextual polarity </a:t>
            </a:r>
            <a:r>
              <a:rPr lang="en-US" altLang="de-DE" smtClean="0">
                <a:sym typeface="Wingdings" pitchFamily="2" charset="2"/>
              </a:rPr>
              <a:t> consider this sentence</a:t>
            </a:r>
            <a:r>
              <a:rPr lang="en-US" altLang="de-DE" smtClean="0"/>
              <a:t> </a:t>
            </a:r>
            <a:r>
              <a:rPr lang="en-US" altLang="de-DE" smtClean="0">
                <a:sym typeface="Wingdings" pitchFamily="2" charset="2"/>
              </a:rPr>
              <a:t> READ</a:t>
            </a:r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17797612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F6801B06-3E91-4D1F-BA24-FB510828A424}" type="slidenum">
              <a:rPr lang="en-US" altLang="de-DE" sz="1200">
                <a:solidFill>
                  <a:prstClr val="black"/>
                </a:solidFill>
              </a:rPr>
              <a:pPr eaLnBrk="1" hangingPunct="1"/>
              <a:t>29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de-DE" smtClean="0"/>
              <a:t>In green </a:t>
            </a:r>
            <a:r>
              <a:rPr lang="en-US" altLang="de-DE" smtClean="0">
                <a:sym typeface="Wingdings" pitchFamily="2" charset="2"/>
              </a:rPr>
              <a:t></a:t>
            </a:r>
            <a:r>
              <a:rPr lang="en-US" altLang="de-DE" smtClean="0"/>
              <a:t> I’ve identified the words with positive prior polarity.</a:t>
            </a:r>
          </a:p>
          <a:p>
            <a:pPr eaLnBrk="1" hangingPunct="1">
              <a:buFontTx/>
              <a:buChar char="•"/>
            </a:pPr>
            <a:r>
              <a:rPr lang="en-US" altLang="de-DE" smtClean="0"/>
              <a:t>Polluters, in red, has a negative prior polarity.</a:t>
            </a:r>
          </a:p>
        </p:txBody>
      </p:sp>
    </p:spTree>
    <p:extLst>
      <p:ext uri="{BB962C8B-B14F-4D97-AF65-F5344CB8AC3E}">
        <p14:creationId xmlns:p14="http://schemas.microsoft.com/office/powerpoint/2010/main" val="12635024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FF417651-C62F-4D6D-A855-E38C5BEA8F7C}" type="slidenum">
              <a:rPr lang="en-US" altLang="de-DE" sz="1200">
                <a:solidFill>
                  <a:prstClr val="black"/>
                </a:solidFill>
              </a:rPr>
              <a:pPr eaLnBrk="1" hangingPunct="1"/>
              <a:t>30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de-DE" dirty="0" smtClean="0"/>
              <a:t>So what is their contextual polarity?</a:t>
            </a:r>
          </a:p>
          <a:p>
            <a:pPr marL="228600" indent="-228600" eaLnBrk="1" hangingPunct="1"/>
            <a:endParaRPr lang="en-US" altLang="de-DE" dirty="0" smtClean="0"/>
          </a:p>
          <a:p>
            <a:pPr marL="228600" indent="-228600" eaLnBrk="1" hangingPunct="1">
              <a:buFontTx/>
              <a:buAutoNum type="arabicPeriod"/>
            </a:pPr>
            <a:r>
              <a:rPr lang="en-US" altLang="de-DE" dirty="0" smtClean="0"/>
              <a:t>“Trust” is</a:t>
            </a:r>
            <a:r>
              <a:rPr lang="en-US" altLang="de-DE" dirty="0" smtClean="0">
                <a:sym typeface="Wingdings" pitchFamily="2" charset="2"/>
              </a:rPr>
              <a:t> simply part of a referring expression  not even being used to express a sentiment.</a:t>
            </a:r>
          </a:p>
          <a:p>
            <a:pPr marL="228600" indent="-228600" eaLnBrk="1" hangingPunct="1"/>
            <a:r>
              <a:rPr lang="en-US" altLang="de-DE" dirty="0" smtClean="0">
                <a:sym typeface="Wingdings" pitchFamily="2" charset="2"/>
              </a:rPr>
              <a:t>    The same true for “polluters”, in the context of this article.</a:t>
            </a:r>
          </a:p>
          <a:p>
            <a:pPr marL="228600" indent="-228600" eaLnBrk="1" hangingPunct="1"/>
            <a:endParaRPr lang="en-US" altLang="de-DE" dirty="0" smtClean="0">
              <a:sym typeface="Wingdings" pitchFamily="2" charset="2"/>
            </a:endParaRPr>
          </a:p>
          <a:p>
            <a:pPr marL="228600" indent="-228600" eaLnBrk="1" hangingPunct="1"/>
            <a:r>
              <a:rPr lang="en-US" altLang="de-DE" dirty="0" smtClean="0">
                <a:sym typeface="Wingdings" pitchFamily="2" charset="2"/>
              </a:rPr>
              <a:t>2. “reason” is negated  giving it a negative contextual polarity</a:t>
            </a:r>
          </a:p>
          <a:p>
            <a:pPr marL="228600" indent="-228600" eaLnBrk="1" hangingPunct="1"/>
            <a:endParaRPr lang="en-US" altLang="de-DE" dirty="0" smtClean="0">
              <a:sym typeface="Wingdings" pitchFamily="2" charset="2"/>
            </a:endParaRPr>
          </a:p>
          <a:p>
            <a:pPr marL="228600" indent="-228600" eaLnBrk="1" hangingPunct="1"/>
            <a:r>
              <a:rPr lang="en-US" altLang="de-DE" dirty="0" smtClean="0">
                <a:sym typeface="Wingdings" pitchFamily="2" charset="2"/>
              </a:rPr>
              <a:t>3. The phrase: “no reason at all to believe”  changes polarity of the proposition that follows it.</a:t>
            </a:r>
          </a:p>
          <a:p>
            <a:pPr marL="228600" indent="-228600" eaLnBrk="1" hangingPunct="1"/>
            <a:r>
              <a:rPr lang="en-US" altLang="de-DE" dirty="0" smtClean="0">
                <a:sym typeface="Wingdings" pitchFamily="2" charset="2"/>
              </a:rPr>
              <a:t>    Because “reasonable” falls within this proposition  its contextual polarity is negative</a:t>
            </a:r>
          </a:p>
          <a:p>
            <a:pPr marL="228600" indent="-228600" eaLnBrk="1" hangingPunct="1"/>
            <a:endParaRPr lang="en-US" altLang="de-DE" dirty="0" smtClean="0">
              <a:sym typeface="Wingdings" pitchFamily="2" charset="2"/>
            </a:endParaRPr>
          </a:p>
          <a:p>
            <a:pPr marL="228600" indent="-228600" eaLnBrk="1" hangingPunct="1"/>
            <a:r>
              <a:rPr lang="en-US" altLang="de-DE" dirty="0" smtClean="0">
                <a:sym typeface="Wingdings" pitchFamily="2" charset="2"/>
              </a:rPr>
              <a:t>4. Only “well” has same prior and contextual polarity</a:t>
            </a:r>
            <a:endParaRPr lang="en-US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41395770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5CC07B1F-0470-4A22-94AC-7AA163012CDB}" type="slidenum">
              <a:rPr lang="en-US" altLang="de-DE" sz="1200">
                <a:solidFill>
                  <a:prstClr val="black"/>
                </a:solidFill>
              </a:rPr>
              <a:pPr eaLnBrk="1" hangingPunct="1"/>
              <a:t>31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de-DE" smtClean="0"/>
              <a:t>In Step 2 </a:t>
            </a:r>
            <a:r>
              <a:rPr lang="en-US" altLang="de-DE" smtClean="0">
                <a:sym typeface="Wingdings" pitchFamily="2" charset="2"/>
              </a:rPr>
              <a:t> </a:t>
            </a:r>
            <a:r>
              <a:rPr lang="en-US" altLang="de-DE" smtClean="0"/>
              <a:t>We use 10 features.</a:t>
            </a:r>
          </a:p>
        </p:txBody>
      </p:sp>
    </p:spTree>
    <p:extLst>
      <p:ext uri="{BB962C8B-B14F-4D97-AF65-F5344CB8AC3E}">
        <p14:creationId xmlns:p14="http://schemas.microsoft.com/office/powerpoint/2010/main" val="17000751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4D843D84-C8B0-477A-975A-01F8142077B2}" type="slidenum">
              <a:rPr lang="en-US" altLang="de-DE" sz="1200">
                <a:solidFill>
                  <a:prstClr val="black"/>
                </a:solidFill>
              </a:rPr>
              <a:pPr eaLnBrk="1" hangingPunct="1"/>
              <a:t>32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de-DE" smtClean="0"/>
              <a:t>Word token and word prior polarity </a:t>
            </a:r>
            <a:r>
              <a:rPr lang="en-US" altLang="de-DE" smtClean="0">
                <a:sym typeface="Wingdings" pitchFamily="2" charset="2"/>
              </a:rPr>
              <a:t> same as before</a:t>
            </a:r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11306177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4764AB0C-8134-4ADA-AD9C-C55A4CDFA053}" type="slidenum">
              <a:rPr lang="en-US" altLang="de-DE" sz="1200">
                <a:solidFill>
                  <a:prstClr val="black"/>
                </a:solidFill>
              </a:rPr>
              <a:pPr eaLnBrk="1" hangingPunct="1"/>
              <a:t>33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dirty="0" smtClean="0"/>
              <a:t>We have two features to capture different types of negation:</a:t>
            </a:r>
          </a:p>
          <a:p>
            <a:pPr eaLnBrk="1" hangingPunct="1">
              <a:buFontTx/>
              <a:buChar char="•"/>
            </a:pPr>
            <a:r>
              <a:rPr lang="en-US" altLang="de-DE" dirty="0" smtClean="0"/>
              <a:t>The negated feature </a:t>
            </a:r>
            <a:r>
              <a:rPr lang="en-US" altLang="de-DE" dirty="0" smtClean="0">
                <a:sym typeface="Wingdings" pitchFamily="2" charset="2"/>
              </a:rPr>
              <a:t> </a:t>
            </a:r>
            <a:r>
              <a:rPr lang="en-US" altLang="de-DE" dirty="0" smtClean="0"/>
              <a:t>captures negations that are more local, such as</a:t>
            </a:r>
          </a:p>
          <a:p>
            <a:pPr lvl="2" eaLnBrk="1" hangingPunct="1">
              <a:buFontTx/>
              <a:buChar char="•"/>
            </a:pPr>
            <a:r>
              <a:rPr lang="en-US" altLang="de-DE" dirty="0" smtClean="0"/>
              <a:t>Not good</a:t>
            </a:r>
          </a:p>
          <a:p>
            <a:pPr lvl="2" eaLnBrk="1" hangingPunct="1">
              <a:buFontTx/>
              <a:buChar char="•"/>
            </a:pPr>
            <a:r>
              <a:rPr lang="en-US" altLang="de-DE" dirty="0" smtClean="0"/>
              <a:t>Does not look very good</a:t>
            </a:r>
          </a:p>
          <a:p>
            <a:pPr lvl="2" eaLnBrk="1" hangingPunct="1">
              <a:buFontTx/>
              <a:buChar char="•"/>
            </a:pPr>
            <a:r>
              <a:rPr lang="en-US" altLang="de-DE" dirty="0" smtClean="0"/>
              <a:t>However, note that certain phrases, such as “not only” </a:t>
            </a:r>
            <a:r>
              <a:rPr lang="en-US" altLang="de-DE" dirty="0" smtClean="0">
                <a:sym typeface="Wingdings" pitchFamily="2" charset="2"/>
              </a:rPr>
              <a:t></a:t>
            </a:r>
            <a:r>
              <a:rPr lang="en-US" altLang="de-DE" dirty="0" smtClean="0"/>
              <a:t> intensify rather than negate an expression</a:t>
            </a:r>
          </a:p>
          <a:p>
            <a:pPr lvl="4" eaLnBrk="1" hangingPunct="1">
              <a:buFontTx/>
              <a:buChar char="•"/>
            </a:pPr>
            <a:r>
              <a:rPr lang="en-US" altLang="de-DE" dirty="0" smtClean="0"/>
              <a:t> In “not only good, but amazing” </a:t>
            </a:r>
            <a:r>
              <a:rPr lang="en-US" altLang="de-DE" dirty="0" smtClean="0">
                <a:sym typeface="Wingdings" pitchFamily="2" charset="2"/>
              </a:rPr>
              <a:t></a:t>
            </a:r>
            <a:r>
              <a:rPr lang="en-US" altLang="de-DE" dirty="0" smtClean="0"/>
              <a:t> “not’’ is not negating the positive attitude.</a:t>
            </a:r>
          </a:p>
          <a:p>
            <a:pPr lvl="2" eaLnBrk="1" hangingPunct="1">
              <a:buFontTx/>
              <a:buChar char="•"/>
            </a:pPr>
            <a:r>
              <a:rPr lang="en-US" altLang="de-DE" dirty="0" smtClean="0"/>
              <a:t>We check for these </a:t>
            </a:r>
            <a:r>
              <a:rPr lang="en-US" altLang="de-DE" dirty="0" smtClean="0">
                <a:sym typeface="Wingdings" pitchFamily="2" charset="2"/>
              </a:rPr>
              <a:t></a:t>
            </a:r>
            <a:r>
              <a:rPr lang="en-US" altLang="de-DE" dirty="0" smtClean="0"/>
              <a:t> determining the value of this feature.</a:t>
            </a:r>
          </a:p>
          <a:p>
            <a:pPr eaLnBrk="1" hangingPunct="1"/>
            <a:endParaRPr lang="en-US" altLang="de-DE" dirty="0" smtClean="0"/>
          </a:p>
          <a:p>
            <a:pPr eaLnBrk="1" hangingPunct="1">
              <a:buFontTx/>
              <a:buChar char="•"/>
            </a:pPr>
            <a:r>
              <a:rPr lang="en-US" altLang="de-DE" dirty="0" smtClean="0"/>
              <a:t>With the negated subject feature </a:t>
            </a:r>
            <a:r>
              <a:rPr lang="en-US" altLang="de-DE" dirty="0" smtClean="0">
                <a:sym typeface="Wingdings" pitchFamily="2" charset="2"/>
              </a:rPr>
              <a:t> </a:t>
            </a:r>
            <a:r>
              <a:rPr lang="en-US" altLang="de-DE" dirty="0" smtClean="0"/>
              <a:t>look for a longer distance dependency</a:t>
            </a:r>
          </a:p>
          <a:p>
            <a:pPr lvl="2" eaLnBrk="1" hangingPunct="1">
              <a:buFontTx/>
              <a:buChar char="•"/>
            </a:pPr>
            <a:r>
              <a:rPr lang="en-US" altLang="de-DE" dirty="0" smtClean="0"/>
              <a:t>For example, in the sentence: READ: </a:t>
            </a:r>
            <a:r>
              <a:rPr lang="en-US" altLang="de-DE" dirty="0" smtClean="0">
                <a:sym typeface="Wingdings" pitchFamily="2" charset="2"/>
              </a:rPr>
              <a:t> “</a:t>
            </a:r>
            <a:r>
              <a:rPr lang="en-US" altLang="de-DE" dirty="0" smtClean="0"/>
              <a:t>support” is being negated because the subject is being negated </a:t>
            </a:r>
            <a:r>
              <a:rPr lang="en-US" altLang="de-DE" dirty="0" smtClean="0">
                <a:sym typeface="Wingdings" pitchFamily="2" charset="2"/>
              </a:rPr>
              <a:t> giving</a:t>
            </a:r>
            <a:r>
              <a:rPr lang="en-US" altLang="de-DE" dirty="0" smtClean="0"/>
              <a:t> it a negative sentiment rather than a positive one.</a:t>
            </a:r>
          </a:p>
        </p:txBody>
      </p:sp>
    </p:spTree>
    <p:extLst>
      <p:ext uri="{BB962C8B-B14F-4D97-AF65-F5344CB8AC3E}">
        <p14:creationId xmlns:p14="http://schemas.microsoft.com/office/powerpoint/2010/main" val="4214689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BFEA189D-6845-4D02-83C0-E3430B1A2D50}" type="slidenum">
              <a:rPr lang="en-US" altLang="de-DE" sz="1200">
                <a:solidFill>
                  <a:prstClr val="black"/>
                </a:solidFill>
              </a:rPr>
              <a:pPr eaLnBrk="1" hangingPunct="1"/>
              <a:t>5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7469873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0E8EBCA6-3EF6-44F6-9AA8-AE167162E20A}" type="slidenum">
              <a:rPr lang="en-US" altLang="de-DE" sz="1200">
                <a:solidFill>
                  <a:prstClr val="black"/>
                </a:solidFill>
              </a:rPr>
              <a:pPr eaLnBrk="1" hangingPunct="1"/>
              <a:t>34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de-DE" smtClean="0"/>
              <a:t>As before </a:t>
            </a:r>
            <a:r>
              <a:rPr lang="en-US" altLang="de-DE" smtClean="0">
                <a:sym typeface="Wingdings" pitchFamily="2" charset="2"/>
              </a:rPr>
              <a:t></a:t>
            </a:r>
            <a:r>
              <a:rPr lang="en-US" altLang="de-DE" smtClean="0"/>
              <a:t> have features to capture when words from the lexicon modify each other, this time, taking into account their prior polarity</a:t>
            </a:r>
          </a:p>
          <a:p>
            <a:pPr eaLnBrk="1" hangingPunct="1">
              <a:buFontTx/>
              <a:buChar char="•"/>
            </a:pPr>
            <a:r>
              <a:rPr lang="en-US" altLang="de-DE" smtClean="0"/>
              <a:t>These are again determined using the dependency parse tree for the sentence.</a:t>
            </a:r>
          </a:p>
          <a:p>
            <a:pPr eaLnBrk="1" hangingPunct="1">
              <a:buFontTx/>
              <a:buChar char="•"/>
            </a:pPr>
            <a:r>
              <a:rPr lang="en-US" altLang="de-DE" smtClean="0"/>
              <a:t>For example </a:t>
            </a:r>
            <a:r>
              <a:rPr lang="en-US" altLang="de-DE" smtClean="0">
                <a:sym typeface="Wingdings" pitchFamily="2" charset="2"/>
              </a:rPr>
              <a:t> </a:t>
            </a:r>
            <a:r>
              <a:rPr lang="en-US" altLang="de-DE" smtClean="0"/>
              <a:t> “substantial challenge”, we have a feature capturing that “challenge” is being modified by a word with positive prior polarity.</a:t>
            </a:r>
          </a:p>
          <a:p>
            <a:pPr eaLnBrk="1" hangingPunct="1">
              <a:buFontTx/>
              <a:buChar char="•"/>
            </a:pPr>
            <a:r>
              <a:rPr lang="en-US" altLang="de-DE" smtClean="0"/>
              <a:t>And there is a feature for “substantial” capturing that it is </a:t>
            </a:r>
            <a:r>
              <a:rPr lang="en-US" altLang="de-DE" b="1" smtClean="0"/>
              <a:t>modifying</a:t>
            </a:r>
            <a:r>
              <a:rPr lang="en-US" altLang="de-DE" smtClean="0"/>
              <a:t> a clue with a negative prior polarity.</a:t>
            </a:r>
          </a:p>
        </p:txBody>
      </p:sp>
    </p:spTree>
    <p:extLst>
      <p:ext uri="{BB962C8B-B14F-4D97-AF65-F5344CB8AC3E}">
        <p14:creationId xmlns:p14="http://schemas.microsoft.com/office/powerpoint/2010/main" val="34856056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F535AFD1-2749-4B7A-8EB9-5EBEF591753A}" type="slidenum">
              <a:rPr lang="en-US" altLang="de-DE" sz="1200">
                <a:solidFill>
                  <a:prstClr val="black"/>
                </a:solidFill>
              </a:rPr>
              <a:pPr eaLnBrk="1" hangingPunct="1"/>
              <a:t>35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de-DE" smtClean="0"/>
              <a:t>Conjunction polarity </a:t>
            </a:r>
            <a:r>
              <a:rPr lang="en-US" altLang="de-DE" smtClean="0">
                <a:sym typeface="Wingdings" pitchFamily="2" charset="2"/>
              </a:rPr>
              <a:t></a:t>
            </a:r>
            <a:r>
              <a:rPr lang="en-US" altLang="de-DE" smtClean="0"/>
              <a:t> similar to the last two features.  </a:t>
            </a:r>
          </a:p>
          <a:p>
            <a:pPr eaLnBrk="1" hangingPunct="1">
              <a:buFontTx/>
              <a:buChar char="•"/>
            </a:pPr>
            <a:r>
              <a:rPr lang="en-US" altLang="de-DE" smtClean="0"/>
              <a:t>It captures whether a word is in a conjunction with another word from the lexicon.</a:t>
            </a:r>
          </a:p>
          <a:p>
            <a:pPr eaLnBrk="1" hangingPunct="1">
              <a:buFontTx/>
              <a:buChar char="•"/>
            </a:pPr>
            <a:r>
              <a:rPr lang="en-US" altLang="de-DE" smtClean="0"/>
              <a:t>For example </a:t>
            </a:r>
            <a:r>
              <a:rPr lang="en-US" altLang="de-DE" smtClean="0">
                <a:sym typeface="Wingdings" pitchFamily="2" charset="2"/>
              </a:rPr>
              <a:t> for “good”, the conjunction feature captures that it is in a conjunction with a negative word </a:t>
            </a:r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600141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52EB040A-8858-4F7C-AF79-6EAA8AA57542}" type="slidenum">
              <a:rPr lang="en-US" altLang="de-DE" sz="1200">
                <a:solidFill>
                  <a:prstClr val="black"/>
                </a:solidFill>
              </a:rPr>
              <a:pPr eaLnBrk="1" hangingPunct="1"/>
              <a:t>36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de-DE" dirty="0" smtClean="0"/>
              <a:t>These last three features look in a window of four words before, searching for the presence of particular types of polarity influencers.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de-DE" dirty="0" smtClean="0"/>
              <a:t> General polarity shifters </a:t>
            </a:r>
            <a:r>
              <a:rPr lang="en-US" altLang="de-DE" dirty="0" smtClean="0">
                <a:sym typeface="Wingdings" pitchFamily="2" charset="2"/>
              </a:rPr>
              <a:t> flip polarity of a word or phrase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de-DE" dirty="0" smtClean="0">
                <a:sym typeface="Wingdings" pitchFamily="2" charset="2"/>
              </a:rPr>
              <a:t> negative polarity shifters  shift polarity to negative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de-DE" dirty="0" smtClean="0">
                <a:sym typeface="Wingdings" pitchFamily="2" charset="2"/>
              </a:rPr>
              <a:t> positive polarity shifters  shift polarity to positive</a:t>
            </a:r>
          </a:p>
          <a:p>
            <a:pPr marL="228600" indent="-228600" eaLnBrk="1" hangingPunct="1">
              <a:buFontTx/>
              <a:buAutoNum type="arabicPeriod"/>
            </a:pPr>
            <a:endParaRPr lang="en-US" altLang="de-DE" dirty="0" smtClean="0">
              <a:sym typeface="Wingdings" pitchFamily="2" charset="2"/>
            </a:endParaRPr>
          </a:p>
          <a:p>
            <a:pPr marL="228600" indent="-228600" eaLnBrk="1" hangingPunct="1"/>
            <a:r>
              <a:rPr lang="en-US" altLang="de-DE" dirty="0" smtClean="0">
                <a:sym typeface="Wingdings" pitchFamily="2" charset="2"/>
              </a:rPr>
              <a:t>Read through examples.</a:t>
            </a:r>
            <a:endParaRPr lang="en-US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5165047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26E87F00-A7D6-4BD4-8B1A-57743A689F28}" type="slidenum">
              <a:rPr lang="en-US" altLang="de-DE" sz="1200">
                <a:solidFill>
                  <a:prstClr val="black"/>
                </a:solidFill>
              </a:rPr>
              <a:pPr eaLnBrk="1" hangingPunct="1"/>
              <a:t>37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dirty="0" smtClean="0"/>
              <a:t>Looking at the results of the contextual polarity classifier:</a:t>
            </a:r>
          </a:p>
          <a:p>
            <a:pPr eaLnBrk="1" hangingPunct="1">
              <a:buFontTx/>
              <a:buChar char="•"/>
            </a:pPr>
            <a:r>
              <a:rPr lang="en-US" altLang="de-DE" dirty="0" smtClean="0"/>
              <a:t>As before </a:t>
            </a:r>
            <a:r>
              <a:rPr lang="en-US" altLang="de-DE" dirty="0" smtClean="0">
                <a:sym typeface="Wingdings" pitchFamily="2" charset="2"/>
              </a:rPr>
              <a:t></a:t>
            </a:r>
            <a:r>
              <a:rPr lang="en-US" altLang="de-DE" dirty="0" smtClean="0"/>
              <a:t> our classifier using all 10 features significantly outperforms our two baseline classifiers.</a:t>
            </a:r>
          </a:p>
          <a:p>
            <a:pPr eaLnBrk="1" hangingPunct="1">
              <a:buFontTx/>
              <a:buChar char="•"/>
            </a:pPr>
            <a:r>
              <a:rPr lang="en-US" altLang="de-DE" dirty="0" smtClean="0"/>
              <a:t>Our baselines are the same as before …</a:t>
            </a:r>
          </a:p>
          <a:p>
            <a:pPr eaLnBrk="1" hangingPunct="1">
              <a:buFontTx/>
              <a:buChar char="•"/>
            </a:pPr>
            <a:r>
              <a:rPr lang="en-US" altLang="de-DE" dirty="0" smtClean="0"/>
              <a:t>Interesting, in our corpus </a:t>
            </a:r>
            <a:r>
              <a:rPr lang="en-US" altLang="de-DE" dirty="0" smtClean="0">
                <a:sym typeface="Wingdings" pitchFamily="2" charset="2"/>
              </a:rPr>
              <a:t> </a:t>
            </a:r>
            <a:r>
              <a:rPr lang="en-US" altLang="de-DE" dirty="0" smtClean="0"/>
              <a:t>it seems easier to recognize the negative phrases than the positive.</a:t>
            </a:r>
          </a:p>
          <a:p>
            <a:pPr eaLnBrk="1" hangingPunct="1"/>
            <a:endParaRPr lang="en-US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7285323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F9A12CD0-9E49-473E-85E0-F9B11B65A100}" type="slidenum">
              <a:rPr lang="en-US" altLang="de-DE" sz="1200">
                <a:solidFill>
                  <a:prstClr val="black"/>
                </a:solidFill>
              </a:rPr>
              <a:pPr eaLnBrk="1" hangingPunct="1"/>
              <a:t>38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smtClean="0"/>
              <a:t>Again, when we look at the details for precision and recall </a:t>
            </a:r>
            <a:r>
              <a:rPr lang="en-US" altLang="de-DE" smtClean="0">
                <a:sym typeface="Wingdings" pitchFamily="2" charset="2"/>
              </a:rPr>
              <a:t></a:t>
            </a:r>
            <a:r>
              <a:rPr lang="en-US" altLang="de-DE" smtClean="0"/>
              <a:t> see the simpler classifiers take turns doing better or worse.</a:t>
            </a:r>
          </a:p>
          <a:p>
            <a:pPr eaLnBrk="1" hangingPunct="1">
              <a:buFontTx/>
              <a:buChar char="•"/>
            </a:pPr>
            <a:r>
              <a:rPr lang="en-US" altLang="de-DE" smtClean="0"/>
              <a:t>Using just the word token </a:t>
            </a:r>
            <a:r>
              <a:rPr lang="en-US" altLang="de-DE" smtClean="0">
                <a:sym typeface="Wingdings" pitchFamily="2" charset="2"/>
              </a:rPr>
              <a:t> does well for positive precision, negative recall</a:t>
            </a:r>
          </a:p>
          <a:p>
            <a:pPr eaLnBrk="1" hangingPunct="1">
              <a:buFontTx/>
              <a:buChar char="•"/>
            </a:pPr>
            <a:r>
              <a:rPr lang="en-US" altLang="de-DE" smtClean="0">
                <a:sym typeface="Wingdings" pitchFamily="2" charset="2"/>
              </a:rPr>
              <a:t>When we add the prior polarity  positive recall &amp; negative precision improve, but at the expense of positive precision and negative recall</a:t>
            </a:r>
          </a:p>
          <a:p>
            <a:pPr eaLnBrk="1" hangingPunct="1">
              <a:buFontTx/>
              <a:buChar char="•"/>
            </a:pPr>
            <a:r>
              <a:rPr lang="en-US" altLang="de-DE" smtClean="0">
                <a:sym typeface="Wingdings" pitchFamily="2" charset="2"/>
              </a:rPr>
              <a:t>It’s only when all the features are used together  get both higher precisions and higher recalls</a:t>
            </a:r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059936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A05C1595-208A-4FC8-9FE7-3DB9AEE7E05B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39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40229807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4D82241E-0A3C-4260-9D8F-80001B9C092B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40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159785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DA7F50AD-55D4-424D-A79B-49A3C2DBFF4A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41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7079134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4CEC41EF-6A77-4E99-B82B-D68A31DD123E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42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409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10500836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03DB2066-9487-45C9-9A4A-FFBC27D482EF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43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011619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5E525FAD-D429-4878-BA23-8197F8AD8AF5}" type="slidenum">
              <a:rPr lang="en-US" altLang="de-DE" sz="1200">
                <a:solidFill>
                  <a:prstClr val="black"/>
                </a:solidFill>
              </a:rPr>
              <a:pPr eaLnBrk="1" hangingPunct="1"/>
              <a:t>7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9678162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0CA47553-FCC8-4B80-93C1-E98648422661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44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5446408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8DE206A0-DA1E-4791-BB68-65D3AA373404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45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16454505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3D97C791-8FD5-4EE6-9AF3-9760677ECFFE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46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3075852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C5A72A2C-CCAD-4FFA-A681-69674E7B274E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47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1575034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988ADE40-8FA7-4FE3-94A3-78E0DBA2D642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48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4234851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F1235C23-38E8-4927-9B72-435EE8651235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49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6255628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F8CDB493-715E-42C4-8B16-8494DC49573B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50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70846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A55A7D46-E2AE-4F9B-968D-806814C69A11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51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0785771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D9C0E2B8-1FD4-4618-ADFA-546A9D51674A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52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3335824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7ED0631C-35B3-419A-95CE-0A4AF25EA768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53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902994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A46A50BF-3B7E-45F9-B78B-8B8E11441411}" type="slidenum">
              <a:rPr lang="en-US" altLang="de-DE" sz="1200">
                <a:solidFill>
                  <a:prstClr val="black"/>
                </a:solidFill>
              </a:rPr>
              <a:pPr eaLnBrk="1" hangingPunct="1"/>
              <a:t>8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42291590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04830445-E6CF-4BF8-A33D-E1D112EA2646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54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41193294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8CF5DD21-2CBD-4A9F-874B-CBA37532125E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55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14512439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000E4BED-0EB4-4DFD-905D-B0055790FDF5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56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55800599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D39BF8EE-0F40-4943-BD1F-01CFB069DC6F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57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6884967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8CD81F99-1293-4503-9A5F-221F29C0128A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58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50389858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A1165D50-5744-4ACF-A05C-BC7151210C7D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59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57084364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E35983D0-7384-4B3C-A909-036C80B12F75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60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9724705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82442034-94E2-4139-9431-07F8D06A9D15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61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46828109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3E0AAFC0-8A8C-480B-AB6E-3FBCF93B4D6A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62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80032225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B9355746-D630-4239-8C92-EDA6D974A88B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63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1723451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546A2A18-CC1F-4F8A-A078-A1EB0835EA8D}" type="slidenum">
              <a:rPr lang="en-US" altLang="de-DE" sz="1200">
                <a:solidFill>
                  <a:prstClr val="black"/>
                </a:solidFill>
              </a:rPr>
              <a:pPr eaLnBrk="1" hangingPunct="1"/>
              <a:t>9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55800972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2CC8FCBF-2B13-423D-A8B5-4B045156AA89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64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z="140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86488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A764BF9F-0DC7-49F1-8D6A-CD653BDD56B3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65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56944633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348CB7AC-0227-4DBE-8384-677B429668AB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66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e-IL" altLang="de-DE" sz="1400" smtClean="0">
                <a:latin typeface="Tahoma" pitchFamily="34" charset="0"/>
                <a:cs typeface="Tahoma" pitchFamily="34" charset="0"/>
              </a:rPr>
              <a:t>ראינו שבמישור היומי לא ניתן להרוויח כסף, לאחר שקיבלנו קורפוס עם מחירי המניה בכל 5 דקות נראה האם בעזרת </a:t>
            </a:r>
            <a:r>
              <a:rPr lang="en-US" altLang="de-DE" sz="1400" smtClean="0">
                <a:latin typeface="Tahoma" pitchFamily="34" charset="0"/>
                <a:cs typeface="Tahoma" pitchFamily="34" charset="0"/>
              </a:rPr>
              <a:t>RT Response</a:t>
            </a:r>
            <a:r>
              <a:rPr lang="he-IL" altLang="de-DE" sz="1400" smtClean="0">
                <a:latin typeface="Tahoma" pitchFamily="34" charset="0"/>
                <a:cs typeface="Tahoma" pitchFamily="34" charset="0"/>
              </a:rPr>
              <a:t> נוכל לגרוף רווחים.</a:t>
            </a:r>
            <a:endParaRPr lang="en-US" altLang="de-DE" sz="140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27719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2C46B2D6-C751-4EDA-B20F-55B6BBF931C5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67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120220163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90810552-3E82-40A4-9736-56D5CE372471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68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102903591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F1115760-9E46-4D5C-B6E9-A0EDF820C489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69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92026073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AEAAEFE0-3765-4696-B492-4991F5FB1F5B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70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de-DE" smtClean="0"/>
          </a:p>
        </p:txBody>
      </p:sp>
    </p:spTree>
    <p:extLst>
      <p:ext uri="{BB962C8B-B14F-4D97-AF65-F5344CB8AC3E}">
        <p14:creationId xmlns:p14="http://schemas.microsoft.com/office/powerpoint/2010/main" val="124659730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970D2831-FF7B-46D4-A141-F6A86F802A3C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71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de-DE" smtClean="0"/>
          </a:p>
        </p:txBody>
      </p:sp>
    </p:spTree>
    <p:extLst>
      <p:ext uri="{BB962C8B-B14F-4D97-AF65-F5344CB8AC3E}">
        <p14:creationId xmlns:p14="http://schemas.microsoft.com/office/powerpoint/2010/main" val="44884778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74DE10A4-89ED-4515-B0A8-CAE8223B320E}" type="slidenum">
              <a:rPr lang="en-US" altLang="de-DE" sz="1200">
                <a:solidFill>
                  <a:prstClr val="black"/>
                </a:solidFill>
              </a:rPr>
              <a:pPr eaLnBrk="1" hangingPunct="1"/>
              <a:t>73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4223174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CD7BA017-975F-457A-AB7F-94F0CECCFD93}" type="slidenum">
              <a:rPr lang="en-US" altLang="de-DE" sz="1200">
                <a:solidFill>
                  <a:prstClr val="black"/>
                </a:solidFill>
              </a:rPr>
              <a:pPr eaLnBrk="1" hangingPunct="1"/>
              <a:t>10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4206799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BB427D96-26DA-4DAF-8723-14E1C03A51D4}" type="slidenum">
              <a:rPr lang="en-US" altLang="de-DE" sz="1200">
                <a:solidFill>
                  <a:prstClr val="black"/>
                </a:solidFill>
              </a:rPr>
              <a:pPr eaLnBrk="1" hangingPunct="1"/>
              <a:t>11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788842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C31BF666-29C5-4520-966A-AA15C96D142D}" type="slidenum">
              <a:rPr lang="en-US" altLang="de-DE" sz="1200">
                <a:solidFill>
                  <a:prstClr val="black"/>
                </a:solidFill>
              </a:rPr>
              <a:pPr eaLnBrk="1" hangingPunct="1"/>
              <a:t>12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00890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46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8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56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05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21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74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2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8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36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35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59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88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1929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16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096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8531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762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F0AD3-2A1B-4D32-8DAF-D7850B06EC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7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5ABA6-CCC4-42A6-A5D3-4454FF7F55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52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6C9E8-E319-4442-9E01-20A8C42575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580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B55E5-759E-4B8E-8057-CA4D958F77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964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B0FCA-11A5-41C3-8CC2-CD9D09DD7B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58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32A22-B047-4A99-8AF9-0EB43D3D41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482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F4799-1EF0-4840-A818-75C47012D7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126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E7E5B-1CC2-4CDD-8AE9-8120F071A7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960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0BB68-45DB-4E7B-BD21-BFB4530520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10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52774-5507-47D0-A819-BFDE8D1E54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776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25B93-4F27-4431-B8CE-E871B6059C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79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/>
              <a:pPr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10C92-689D-40A4-82D0-D6DD4B4303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611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FD399-7E70-4134-A75A-894BE73E9B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103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0D42-BEB1-47E5-9FED-DDDCDA0F39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38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9105E-C24A-46F3-AF71-F2057D6A89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075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727B9-88BA-49FF-B066-FDC7DA57B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812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91056-7AC1-478F-9175-AD78816811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89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C6FC4-91EC-4293-B8A3-FA4EF6BC31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777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F6FDA-BE86-4385-8D89-8681C9199A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162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D7D5E-E10D-4302-907B-4F5EBBAFC4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287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5AAB2-744C-44DA-9A56-8592554801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2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/>
              <a:pPr/>
              <a:t>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C9B22-6C4E-4A9F-B3B0-6A7747A07D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775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ABD3F-7764-4B03-92B1-7158C02AE4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150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86E52-E8A5-4FFA-9D59-847D68F15F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97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/>
              <a:pPr/>
              <a:t>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/>
              <a:pPr/>
              <a:t>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/>
              <a:pPr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/>
              <a:pPr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10.01.2019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8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794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 defTabSz="914400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defTabSz="914400" rtl="1" fontAlgn="base">
              <a:spcBef>
                <a:spcPct val="0"/>
              </a:spcBef>
              <a:spcAft>
                <a:spcPct val="0"/>
              </a:spcAft>
              <a:defRPr/>
            </a:pPr>
            <a:fld id="{EF00EB13-CD6F-4369-B8A8-2894F29B2AC1}" type="slidenum">
              <a:rPr lang="en-US">
                <a:solidFill>
                  <a:srgbClr val="000000"/>
                </a:solidFill>
              </a:rPr>
              <a:pPr defTabSz="914400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2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 defTabSz="914400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defTabSz="914400" rtl="1" fontAlgn="base">
              <a:spcBef>
                <a:spcPct val="0"/>
              </a:spcBef>
              <a:spcAft>
                <a:spcPct val="0"/>
              </a:spcAft>
              <a:defRPr/>
            </a:pPr>
            <a:fld id="{806B472A-1500-41BB-A893-8D6794A7520A}" type="slidenum">
              <a:rPr lang="en-US">
                <a:solidFill>
                  <a:srgbClr val="000000"/>
                </a:solidFill>
              </a:rPr>
              <a:pPr defTabSz="914400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3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5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8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9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0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Extraction</a:t>
            </a:r>
            <a:br>
              <a:rPr lang="en-US" dirty="0" smtClean="0"/>
            </a:br>
            <a:r>
              <a:rPr lang="en-US" sz="2400" smtClean="0"/>
              <a:t>Lecture 10 </a:t>
            </a:r>
            <a:r>
              <a:rPr lang="en-US" sz="2400" dirty="0" smtClean="0"/>
              <a:t>– Sentiment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731" y="3886202"/>
            <a:ext cx="8448580" cy="22297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CIS, LMU </a:t>
            </a:r>
            <a:r>
              <a:rPr lang="en-US" dirty="0" err="1"/>
              <a:t>München</a:t>
            </a:r>
            <a:endParaRPr lang="en-US" dirty="0"/>
          </a:p>
          <a:p>
            <a:r>
              <a:rPr lang="en-US" dirty="0"/>
              <a:t>Winter Semester </a:t>
            </a:r>
            <a:r>
              <a:rPr lang="en-US" dirty="0" smtClean="0"/>
              <a:t>2018-2019</a:t>
            </a:r>
            <a:endParaRPr lang="en-US" dirty="0"/>
          </a:p>
          <a:p>
            <a:r>
              <a:rPr lang="en-US" dirty="0"/>
              <a:t> </a:t>
            </a:r>
            <a:br>
              <a:rPr lang="en-US" dirty="0"/>
            </a:br>
            <a:r>
              <a:rPr lang="en-US" dirty="0" smtClean="0"/>
              <a:t>Dario </a:t>
            </a:r>
            <a:r>
              <a:rPr lang="en-US" dirty="0" err="1" smtClean="0"/>
              <a:t>Stojanovski</a:t>
            </a:r>
            <a:r>
              <a:rPr lang="en-US" dirty="0" smtClean="0"/>
              <a:t>, </a:t>
            </a:r>
            <a:r>
              <a:rPr lang="en-US" dirty="0"/>
              <a:t>CIS</a:t>
            </a:r>
          </a:p>
        </p:txBody>
      </p:sp>
    </p:spTree>
    <p:extLst>
      <p:ext uri="{BB962C8B-B14F-4D97-AF65-F5344CB8AC3E}">
        <p14:creationId xmlns:p14="http://schemas.microsoft.com/office/powerpoint/2010/main" val="28323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Clauses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Might flip word sentiment</a:t>
            </a:r>
          </a:p>
          <a:p>
            <a:pPr lvl="1" eaLnBrk="1" hangingPunct="1"/>
            <a:r>
              <a:rPr lang="en-US" altLang="de-DE" i="1" smtClean="0"/>
              <a:t>“not good at all”</a:t>
            </a:r>
          </a:p>
          <a:p>
            <a:pPr lvl="1" eaLnBrk="1" hangingPunct="1"/>
            <a:r>
              <a:rPr lang="en-US" altLang="de-DE" i="1" smtClean="0"/>
              <a:t>“not all good”</a:t>
            </a:r>
          </a:p>
          <a:p>
            <a:pPr eaLnBrk="1" hangingPunct="1"/>
            <a:r>
              <a:rPr lang="en-US" altLang="de-DE" smtClean="0"/>
              <a:t>Might express sentiment not in any word</a:t>
            </a:r>
          </a:p>
          <a:p>
            <a:pPr lvl="1" eaLnBrk="1" hangingPunct="1"/>
            <a:r>
              <a:rPr lang="en-US" altLang="de-DE" i="1" smtClean="0"/>
              <a:t>“convinced my watch had stopped”</a:t>
            </a:r>
          </a:p>
          <a:p>
            <a:pPr lvl="1" eaLnBrk="1" hangingPunct="1"/>
            <a:r>
              <a:rPr lang="en-US" altLang="de-DE" i="1" smtClean="0"/>
              <a:t>“got up and walked out”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148601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Sentences/Documents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de-DE" smtClean="0"/>
          </a:p>
          <a:p>
            <a:pPr eaLnBrk="1" hangingPunct="1"/>
            <a:r>
              <a:rPr lang="en-US" altLang="de-DE" sz="2800" smtClean="0"/>
              <a:t>Might express multiple sentiments</a:t>
            </a:r>
          </a:p>
          <a:p>
            <a:pPr lvl="1" eaLnBrk="1" hangingPunct="1"/>
            <a:r>
              <a:rPr lang="en-US" altLang="de-DE" sz="2700" i="1" smtClean="0"/>
              <a:t>“The acting was great but the story was a bore”</a:t>
            </a:r>
          </a:p>
          <a:p>
            <a:pPr lvl="1" eaLnBrk="1" hangingPunct="1"/>
            <a:endParaRPr lang="en-US" altLang="de-DE" sz="2700" i="1" smtClean="0"/>
          </a:p>
          <a:p>
            <a:pPr eaLnBrk="1" hangingPunct="1"/>
            <a:r>
              <a:rPr lang="en-US" altLang="de-DE" sz="2800" smtClean="0"/>
              <a:t>Problem even more severe at document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120008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Some Special Issues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Whose opinion?</a:t>
            </a:r>
          </a:p>
          <a:p>
            <a:pPr eaLnBrk="1" hangingPunct="1">
              <a:buFontTx/>
              <a:buNone/>
            </a:pPr>
            <a:endParaRPr lang="en-US" altLang="de-DE" smtClean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143000" y="3962400"/>
            <a:ext cx="6858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000" smtClean="0">
                <a:solidFill>
                  <a:srgbClr val="000000"/>
                </a:solidFill>
                <a:latin typeface="Tahoma" pitchFamily="34" charset="0"/>
              </a:rPr>
              <a:t>“The US </a:t>
            </a:r>
            <a:r>
              <a:rPr lang="en-US" altLang="de-DE" sz="2000" smtClean="0">
                <a:solidFill>
                  <a:srgbClr val="FF0000"/>
                </a:solidFill>
                <a:latin typeface="Tahoma" pitchFamily="34" charset="0"/>
              </a:rPr>
              <a:t>fears</a:t>
            </a:r>
            <a:r>
              <a:rPr lang="en-US" altLang="de-DE" sz="2000" smtClean="0">
                <a:solidFill>
                  <a:srgbClr val="000000"/>
                </a:solidFill>
                <a:latin typeface="Tahoma" pitchFamily="34" charset="0"/>
              </a:rPr>
              <a:t> a spill-over’’, </a:t>
            </a:r>
            <a:r>
              <a:rPr lang="en-US" altLang="de-DE" sz="2000" smtClean="0">
                <a:solidFill>
                  <a:srgbClr val="008000"/>
                </a:solidFill>
                <a:latin typeface="Tahoma" pitchFamily="34" charset="0"/>
              </a:rPr>
              <a:t>said</a:t>
            </a:r>
            <a:r>
              <a:rPr lang="en-US" altLang="de-DE" sz="2000" smtClean="0">
                <a:solidFill>
                  <a:srgbClr val="000000"/>
                </a:solidFill>
                <a:latin typeface="Tahoma" pitchFamily="34" charset="0"/>
              </a:rPr>
              <a:t> Xirao-Nima, a professor of foreign affairs at the Central University for Nationalities.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62000" y="3962400"/>
            <a:ext cx="7620000" cy="99060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 sz="1800" smtClean="0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H="1">
            <a:off x="2590800" y="3733800"/>
            <a:ext cx="1676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981200" y="3429000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(writer, Xirao-Nima, US)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>
            <a:off x="4572000" y="3886200"/>
            <a:ext cx="1371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181600" y="3505200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(writer, Xirao-Nima)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09600" y="3352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(Writer)</a:t>
            </a:r>
          </a:p>
        </p:txBody>
      </p:sp>
      <p:cxnSp>
        <p:nvCxnSpPr>
          <p:cNvPr id="16395" name="AutoShape 11"/>
          <p:cNvCxnSpPr>
            <a:cxnSpLocks noChangeShapeType="1"/>
          </p:cNvCxnSpPr>
          <p:nvPr/>
        </p:nvCxnSpPr>
        <p:spPr bwMode="auto">
          <a:xfrm rot="10800000" flipH="1" flipV="1">
            <a:off x="609600" y="3536950"/>
            <a:ext cx="138113" cy="920750"/>
          </a:xfrm>
          <a:prstGeom prst="curvedConnector3">
            <a:avLst>
              <a:gd name="adj1" fmla="val -16551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125668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Some Special Issues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Whose opinion?</a:t>
            </a:r>
          </a:p>
          <a:p>
            <a:pPr eaLnBrk="1" hangingPunct="1"/>
            <a:r>
              <a:rPr lang="en-US" altLang="de-DE" smtClean="0"/>
              <a:t>Opinion about what?</a:t>
            </a:r>
          </a:p>
          <a:p>
            <a:pPr eaLnBrk="1" hangingPunct="1">
              <a:buFontTx/>
              <a:buNone/>
            </a:pPr>
            <a:endParaRPr lang="en-US" altLang="de-DE" smtClean="0"/>
          </a:p>
        </p:txBody>
      </p:sp>
      <p:sp>
        <p:nvSpPr>
          <p:cNvPr id="4" name="TextBox 3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78162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Laptop Review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de-DE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de-DE" sz="2800" smtClean="0"/>
              <a:t>I should say that I am a </a:t>
            </a:r>
            <a:r>
              <a:rPr lang="en-US" altLang="de-DE" sz="2800" smtClean="0">
                <a:solidFill>
                  <a:schemeClr val="accent2"/>
                </a:solidFill>
              </a:rPr>
              <a:t>normal</a:t>
            </a:r>
            <a:r>
              <a:rPr lang="en-US" altLang="de-DE" sz="2800" smtClean="0"/>
              <a:t> user and this laptop satisfied all my expectations, the screen size is </a:t>
            </a:r>
            <a:r>
              <a:rPr lang="en-US" altLang="de-DE" sz="2800" smtClean="0">
                <a:solidFill>
                  <a:schemeClr val="accent2"/>
                </a:solidFill>
              </a:rPr>
              <a:t>perfect</a:t>
            </a:r>
            <a:r>
              <a:rPr lang="en-US" altLang="de-DE" sz="2800" smtClean="0"/>
              <a:t>, its very </a:t>
            </a:r>
            <a:r>
              <a:rPr lang="en-US" altLang="de-DE" sz="2800" smtClean="0">
                <a:solidFill>
                  <a:schemeClr val="accent2"/>
                </a:solidFill>
              </a:rPr>
              <a:t>light, powerful, bright, </a:t>
            </a:r>
            <a:r>
              <a:rPr lang="en-US" altLang="de-DE" sz="2800" smtClean="0"/>
              <a:t>lighter, elegant, delicate... But the only think that I regret is the Battery life, barely 2 hours... some times less... it is </a:t>
            </a:r>
            <a:r>
              <a:rPr lang="en-US" altLang="de-DE" sz="2800" smtClean="0">
                <a:solidFill>
                  <a:srgbClr val="FF3300"/>
                </a:solidFill>
              </a:rPr>
              <a:t>too short</a:t>
            </a:r>
            <a:r>
              <a:rPr lang="en-US" altLang="de-DE" sz="2800" smtClean="0"/>
              <a:t>... this laptop for a flight trip is </a:t>
            </a:r>
            <a:r>
              <a:rPr lang="en-US" altLang="de-DE" sz="2800" smtClean="0">
                <a:solidFill>
                  <a:srgbClr val="FF3300"/>
                </a:solidFill>
              </a:rPr>
              <a:t>not good</a:t>
            </a:r>
            <a:r>
              <a:rPr lang="en-US" altLang="de-DE" sz="2800" smtClean="0"/>
              <a:t> companion... </a:t>
            </a:r>
            <a:br>
              <a:rPr lang="en-US" altLang="de-DE" sz="2800" smtClean="0"/>
            </a:br>
            <a:r>
              <a:rPr lang="en-US" altLang="de-DE" sz="2800" smtClean="0"/>
              <a:t>Even the short battery life I can say that I am </a:t>
            </a:r>
            <a:r>
              <a:rPr lang="en-US" altLang="de-DE" sz="2800" smtClean="0">
                <a:solidFill>
                  <a:schemeClr val="accent2"/>
                </a:solidFill>
              </a:rPr>
              <a:t>very happy</a:t>
            </a:r>
            <a:r>
              <a:rPr lang="en-US" altLang="de-DE" sz="2800" smtClean="0"/>
              <a:t> with my Laptop VAIO and I consider that I did the best decision. I am sure that I did the </a:t>
            </a:r>
            <a:r>
              <a:rPr lang="en-US" altLang="de-DE" sz="2800" smtClean="0">
                <a:solidFill>
                  <a:schemeClr val="accent2"/>
                </a:solidFill>
              </a:rPr>
              <a:t>best</a:t>
            </a:r>
            <a:r>
              <a:rPr lang="en-US" altLang="de-DE" sz="2800" smtClean="0"/>
              <a:t> decision buying the SONY VAIO </a:t>
            </a:r>
            <a:br>
              <a:rPr lang="en-US" altLang="de-DE" sz="2800" smtClean="0"/>
            </a:br>
            <a:endParaRPr lang="en-US" altLang="de-DE" sz="2800" smtClean="0"/>
          </a:p>
        </p:txBody>
      </p:sp>
      <p:sp>
        <p:nvSpPr>
          <p:cNvPr id="4" name="TextBox 3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41082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Special Issues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</a:t>
            </a:r>
            <a:r>
              <a:rPr lang="en-US" dirty="0"/>
              <a:t>expressed sentiment towards several aspects of the text </a:t>
            </a:r>
          </a:p>
          <a:p>
            <a:pPr lvl="1"/>
            <a:r>
              <a:rPr lang="en-US" dirty="0"/>
              <a:t>Different features of a </a:t>
            </a:r>
            <a:r>
              <a:rPr lang="en-US" dirty="0" smtClean="0"/>
              <a:t>laptop</a:t>
            </a:r>
          </a:p>
          <a:p>
            <a:r>
              <a:rPr lang="en-US" dirty="0"/>
              <a:t>Sentiment towards a specific entity</a:t>
            </a:r>
          </a:p>
          <a:p>
            <a:pPr lvl="1"/>
            <a:r>
              <a:rPr lang="en-US" dirty="0"/>
              <a:t>Person, product, company</a:t>
            </a:r>
          </a:p>
          <a:p>
            <a:r>
              <a:rPr lang="en-US" dirty="0" smtClean="0"/>
              <a:t>Emotion </a:t>
            </a:r>
            <a:r>
              <a:rPr lang="en-US" dirty="0"/>
              <a:t>Analysis</a:t>
            </a:r>
          </a:p>
          <a:p>
            <a:pPr lvl="1"/>
            <a:r>
              <a:rPr lang="en-US" dirty="0"/>
              <a:t>Identify emotions in text (love, joy, </a:t>
            </a:r>
            <a:r>
              <a:rPr lang="en-US" dirty="0" smtClean="0"/>
              <a:t>anger…)</a:t>
            </a:r>
            <a:endParaRPr lang="en-US" dirty="0"/>
          </a:p>
          <a:p>
            <a:r>
              <a:rPr lang="en-US" dirty="0" smtClean="0"/>
              <a:t>Sarcasm</a:t>
            </a:r>
          </a:p>
        </p:txBody>
      </p:sp>
    </p:spTree>
    <p:extLst>
      <p:ext uri="{BB962C8B-B14F-4D97-AF65-F5344CB8AC3E}">
        <p14:creationId xmlns:p14="http://schemas.microsoft.com/office/powerpoint/2010/main" val="175905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3200" smtClean="0"/>
              <a:t>Two Approaches to Classifying Documents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de-DE" dirty="0" smtClean="0"/>
              <a:t>Bottom-Up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e-DE" sz="2400" dirty="0" smtClean="0"/>
              <a:t>Assign sentiment to words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e-DE" sz="2400" dirty="0" smtClean="0"/>
              <a:t>Derive clause sentiment from word sentiment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e-DE" sz="2400" dirty="0" smtClean="0"/>
              <a:t>Derive document sentiment from clause sentiment</a:t>
            </a:r>
          </a:p>
          <a:p>
            <a:pPr eaLnBrk="1" hangingPunct="1">
              <a:lnSpc>
                <a:spcPct val="90000"/>
              </a:lnSpc>
            </a:pPr>
            <a:endParaRPr lang="en-US" altLang="de-DE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de-DE" dirty="0" smtClean="0"/>
              <a:t>Top-Down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e-DE" sz="2400" dirty="0" smtClean="0"/>
              <a:t>Get labeled documents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e-DE" sz="2400" dirty="0" smtClean="0"/>
              <a:t>Use text categorization methods to learn models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e-DE" sz="2400" dirty="0" smtClean="0"/>
              <a:t>Derive word/clause sentiment from models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45768" y="6416842"/>
            <a:ext cx="3898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334551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Word Sentiment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de-DE" smtClean="0"/>
              <a:t>Let’s try something simple</a:t>
            </a:r>
          </a:p>
          <a:p>
            <a:pPr eaLnBrk="1" hangingPunct="1"/>
            <a:r>
              <a:rPr lang="en-US" altLang="de-DE" sz="2400" smtClean="0"/>
              <a:t>Choose a few seeds with known sentiment</a:t>
            </a:r>
          </a:p>
          <a:p>
            <a:pPr eaLnBrk="1" hangingPunct="1"/>
            <a:r>
              <a:rPr lang="en-US" altLang="de-DE" sz="2400" smtClean="0"/>
              <a:t>Mark synonyms of </a:t>
            </a:r>
            <a:r>
              <a:rPr lang="en-US" altLang="de-DE" sz="2400" smtClean="0">
                <a:solidFill>
                  <a:schemeClr val="accent2"/>
                </a:solidFill>
              </a:rPr>
              <a:t>good</a:t>
            </a:r>
            <a:r>
              <a:rPr lang="en-US" altLang="de-DE" sz="2400" smtClean="0"/>
              <a:t> seeds: </a:t>
            </a:r>
            <a:r>
              <a:rPr lang="en-US" altLang="de-DE" sz="2400" smtClean="0">
                <a:solidFill>
                  <a:schemeClr val="accent2"/>
                </a:solidFill>
              </a:rPr>
              <a:t>good</a:t>
            </a:r>
            <a:r>
              <a:rPr lang="en-US" altLang="de-DE" sz="2400" smtClean="0"/>
              <a:t> </a:t>
            </a:r>
          </a:p>
          <a:p>
            <a:pPr eaLnBrk="1" hangingPunct="1"/>
            <a:r>
              <a:rPr lang="en-US" altLang="de-DE" sz="2400" smtClean="0"/>
              <a:t>Mark synonyms of </a:t>
            </a:r>
            <a:r>
              <a:rPr lang="en-US" altLang="de-DE" sz="2400" smtClean="0">
                <a:solidFill>
                  <a:srgbClr val="FF3300"/>
                </a:solidFill>
              </a:rPr>
              <a:t>bad</a:t>
            </a:r>
            <a:r>
              <a:rPr lang="en-US" altLang="de-DE" sz="2400" smtClean="0"/>
              <a:t> seeds: </a:t>
            </a:r>
            <a:r>
              <a:rPr lang="en-US" altLang="de-DE" sz="2400" smtClean="0">
                <a:solidFill>
                  <a:srgbClr val="FF3300"/>
                </a:solidFill>
              </a:rPr>
              <a:t>bad</a:t>
            </a:r>
          </a:p>
          <a:p>
            <a:pPr eaLnBrk="1" hangingPunct="1"/>
            <a:r>
              <a:rPr lang="en-US" altLang="de-DE" sz="2400" smtClean="0"/>
              <a:t>Iterate</a:t>
            </a:r>
          </a:p>
          <a:p>
            <a:pPr eaLnBrk="1" hangingPunct="1"/>
            <a:endParaRPr lang="en-US" altLang="de-DE" sz="2400" smtClean="0"/>
          </a:p>
        </p:txBody>
      </p:sp>
      <p:sp>
        <p:nvSpPr>
          <p:cNvPr id="4" name="TextBox 3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34189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Word Sentiment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de-DE" smtClean="0"/>
              <a:t>Let’s try something simple</a:t>
            </a:r>
          </a:p>
          <a:p>
            <a:pPr eaLnBrk="1" hangingPunct="1"/>
            <a:r>
              <a:rPr lang="en-US" altLang="de-DE" sz="2400" smtClean="0"/>
              <a:t>Choose a few seeds with known sentiment</a:t>
            </a:r>
          </a:p>
          <a:p>
            <a:pPr eaLnBrk="1" hangingPunct="1"/>
            <a:r>
              <a:rPr lang="en-US" altLang="de-DE" sz="2400" smtClean="0"/>
              <a:t>Mark synonyms of </a:t>
            </a:r>
            <a:r>
              <a:rPr lang="en-US" altLang="de-DE" sz="2400" smtClean="0">
                <a:solidFill>
                  <a:schemeClr val="accent2"/>
                </a:solidFill>
              </a:rPr>
              <a:t>good</a:t>
            </a:r>
            <a:r>
              <a:rPr lang="en-US" altLang="de-DE" sz="2400" smtClean="0"/>
              <a:t> seeds: </a:t>
            </a:r>
            <a:r>
              <a:rPr lang="en-US" altLang="de-DE" sz="2400" smtClean="0">
                <a:solidFill>
                  <a:schemeClr val="accent2"/>
                </a:solidFill>
              </a:rPr>
              <a:t>good</a:t>
            </a:r>
            <a:r>
              <a:rPr lang="en-US" altLang="de-DE" sz="2400" smtClean="0"/>
              <a:t> </a:t>
            </a:r>
          </a:p>
          <a:p>
            <a:pPr eaLnBrk="1" hangingPunct="1"/>
            <a:r>
              <a:rPr lang="en-US" altLang="de-DE" sz="2400" smtClean="0"/>
              <a:t>Mark synonyms of </a:t>
            </a:r>
            <a:r>
              <a:rPr lang="en-US" altLang="de-DE" sz="2400" smtClean="0">
                <a:solidFill>
                  <a:srgbClr val="FF3300"/>
                </a:solidFill>
              </a:rPr>
              <a:t>bad</a:t>
            </a:r>
            <a:r>
              <a:rPr lang="en-US" altLang="de-DE" sz="2400" smtClean="0"/>
              <a:t> seeds: </a:t>
            </a:r>
            <a:r>
              <a:rPr lang="en-US" altLang="de-DE" sz="2400" smtClean="0">
                <a:solidFill>
                  <a:srgbClr val="FF3300"/>
                </a:solidFill>
              </a:rPr>
              <a:t>bad</a:t>
            </a:r>
          </a:p>
          <a:p>
            <a:pPr eaLnBrk="1" hangingPunct="1"/>
            <a:r>
              <a:rPr lang="en-US" altLang="de-DE" sz="2400" smtClean="0"/>
              <a:t>Iterate</a:t>
            </a:r>
          </a:p>
          <a:p>
            <a:pPr eaLnBrk="1" hangingPunct="1"/>
            <a:endParaRPr lang="en-US" altLang="de-DE" sz="2400" smtClean="0"/>
          </a:p>
          <a:p>
            <a:pPr eaLnBrk="1" hangingPunct="1">
              <a:buFontTx/>
              <a:buNone/>
            </a:pPr>
            <a:r>
              <a:rPr lang="en-US" altLang="de-DE" sz="2400" smtClean="0"/>
              <a:t>Not quite. </a:t>
            </a:r>
          </a:p>
          <a:p>
            <a:pPr eaLnBrk="1" hangingPunct="1">
              <a:buFontTx/>
              <a:buNone/>
            </a:pPr>
            <a:r>
              <a:rPr lang="en-US" altLang="de-DE" sz="2400" smtClean="0">
                <a:solidFill>
                  <a:schemeClr val="accent2"/>
                </a:solidFill>
              </a:rPr>
              <a:t>exceptional</a:t>
            </a:r>
            <a:r>
              <a:rPr lang="en-US" altLang="de-DE" sz="2400" smtClean="0"/>
              <a:t> -&gt; </a:t>
            </a:r>
            <a:r>
              <a:rPr lang="en-US" altLang="de-DE" sz="2400" smtClean="0">
                <a:solidFill>
                  <a:srgbClr val="008000"/>
                </a:solidFill>
              </a:rPr>
              <a:t>unusual</a:t>
            </a:r>
            <a:r>
              <a:rPr lang="en-US" altLang="de-DE" sz="2400" smtClean="0"/>
              <a:t> -&gt; </a:t>
            </a:r>
            <a:r>
              <a:rPr lang="en-US" altLang="de-DE" sz="2400" smtClean="0">
                <a:solidFill>
                  <a:srgbClr val="FF3300"/>
                </a:solidFill>
              </a:rPr>
              <a:t>weird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74251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371600"/>
          </a:xfrm>
        </p:spPr>
        <p:txBody>
          <a:bodyPr/>
          <a:lstStyle/>
          <a:p>
            <a:pPr eaLnBrk="1" hangingPunct="1"/>
            <a:r>
              <a:rPr lang="en-US" altLang="de-DE" sz="4000" smtClean="0"/>
              <a:t>Better Idea</a:t>
            </a:r>
            <a:r>
              <a:rPr lang="en-US" altLang="de-DE" sz="3600" smtClean="0"/>
              <a:t/>
            </a:r>
            <a:br>
              <a:rPr lang="en-US" altLang="de-DE" sz="3600" smtClean="0"/>
            </a:br>
            <a:r>
              <a:rPr lang="en-US" altLang="de-DE" sz="1800" smtClean="0"/>
              <a:t>Hatzivassiloglou &amp; McKeown 1997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534400" cy="1676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de-DE" smtClean="0"/>
              <a:t>Build training set: label all adj. with frequency &gt; 20; test agreement with human annotators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de-DE" smtClean="0"/>
              <a:t>Extract all </a:t>
            </a:r>
            <a:r>
              <a:rPr lang="en-US" altLang="de-DE" smtClean="0">
                <a:solidFill>
                  <a:srgbClr val="A50021"/>
                </a:solidFill>
              </a:rPr>
              <a:t>conjoined</a:t>
            </a:r>
            <a:r>
              <a:rPr lang="en-US" altLang="de-DE" smtClean="0"/>
              <a:t> adjectives</a:t>
            </a:r>
          </a:p>
          <a:p>
            <a:pPr marL="609600" indent="-609600" eaLnBrk="1" hangingPunct="1"/>
            <a:endParaRPr lang="en-US" altLang="de-DE" smtClean="0"/>
          </a:p>
          <a:p>
            <a:pPr marL="609600" indent="-609600" eaLnBrk="1" hangingPunct="1"/>
            <a:endParaRPr lang="en-US" altLang="de-DE" sz="3600" smtClean="0"/>
          </a:p>
          <a:p>
            <a:pPr marL="609600" indent="-609600" eaLnBrk="1" hangingPunct="1"/>
            <a:endParaRPr lang="en-US" altLang="de-DE" sz="3600" smtClean="0"/>
          </a:p>
        </p:txBody>
      </p:sp>
      <p:pic>
        <p:nvPicPr>
          <p:cNvPr id="21508" name="Picture 4" descr="verynice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54400"/>
            <a:ext cx="54864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334000" y="33528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altLang="de-DE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791200" y="4495800"/>
            <a:ext cx="2743200" cy="798513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nice </a:t>
            </a:r>
            <a:r>
              <a:rPr lang="en-US" altLang="de-DE" sz="1800" smtClean="0">
                <a:solidFill>
                  <a:srgbClr val="990099"/>
                </a:solidFill>
                <a:latin typeface="Arial" charset="0"/>
              </a:rPr>
              <a:t>and</a:t>
            </a: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 comfortable</a:t>
            </a: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nice </a:t>
            </a:r>
            <a:r>
              <a:rPr lang="en-US" altLang="de-DE" sz="1800" smtClean="0">
                <a:solidFill>
                  <a:srgbClr val="990099"/>
                </a:solidFill>
                <a:latin typeface="Arial" charset="0"/>
              </a:rPr>
              <a:t>and</a:t>
            </a: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 scenic</a:t>
            </a: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4800600" y="47244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grpSp>
        <p:nvGrpSpPr>
          <p:cNvPr id="21512" name="Group 8"/>
          <p:cNvGrpSpPr>
            <a:grpSpLocks noChangeAspect="1"/>
          </p:cNvGrpSpPr>
          <p:nvPr/>
        </p:nvGrpSpPr>
        <p:grpSpPr bwMode="auto">
          <a:xfrm>
            <a:off x="76200" y="0"/>
            <a:ext cx="1447800" cy="479425"/>
            <a:chOff x="768" y="3072"/>
            <a:chExt cx="2976" cy="624"/>
          </a:xfrm>
        </p:grpSpPr>
        <p:sp>
          <p:nvSpPr>
            <p:cNvPr id="21513" name="Oval 9"/>
            <p:cNvSpPr>
              <a:spLocks noChangeAspect="1" noChangeArrowheads="1"/>
            </p:cNvSpPr>
            <p:nvPr/>
          </p:nvSpPr>
          <p:spPr bwMode="auto">
            <a:xfrm>
              <a:off x="1392" y="3168"/>
              <a:ext cx="480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21514" name="Oval 10"/>
            <p:cNvSpPr>
              <a:spLocks noChangeAspect="1" noChangeArrowheads="1"/>
            </p:cNvSpPr>
            <p:nvPr/>
          </p:nvSpPr>
          <p:spPr bwMode="auto">
            <a:xfrm>
              <a:off x="2016" y="3168"/>
              <a:ext cx="480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21515" name="Oval 11"/>
            <p:cNvSpPr>
              <a:spLocks noChangeAspect="1" noChangeArrowheads="1"/>
            </p:cNvSpPr>
            <p:nvPr/>
          </p:nvSpPr>
          <p:spPr bwMode="auto">
            <a:xfrm>
              <a:off x="2640" y="3168"/>
              <a:ext cx="480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21516" name="Oval 12"/>
            <p:cNvSpPr>
              <a:spLocks noChangeAspect="1" noChangeArrowheads="1"/>
            </p:cNvSpPr>
            <p:nvPr/>
          </p:nvSpPr>
          <p:spPr bwMode="auto">
            <a:xfrm>
              <a:off x="3264" y="3168"/>
              <a:ext cx="480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21517" name="Rectangle 13"/>
            <p:cNvSpPr>
              <a:spLocks noChangeAspect="1" noChangeArrowheads="1"/>
            </p:cNvSpPr>
            <p:nvPr/>
          </p:nvSpPr>
          <p:spPr bwMode="auto">
            <a:xfrm>
              <a:off x="1968" y="3072"/>
              <a:ext cx="57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21518" name="Oval 14"/>
            <p:cNvSpPr>
              <a:spLocks noChangeAspect="1" noChangeArrowheads="1"/>
            </p:cNvSpPr>
            <p:nvPr/>
          </p:nvSpPr>
          <p:spPr bwMode="auto">
            <a:xfrm>
              <a:off x="768" y="3168"/>
              <a:ext cx="480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286218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Today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Today we will take a tangent and look at another problem in information extraction: sentiment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3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4000" smtClean="0"/>
              <a:t>Hatzivassiloglou &amp; McKeown 1997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167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de-DE" sz="2800" smtClean="0"/>
              <a:t>3</a:t>
            </a:r>
            <a:r>
              <a:rPr lang="en-US" altLang="de-DE" smtClean="0"/>
              <a:t>. </a:t>
            </a:r>
            <a:r>
              <a:rPr lang="en-US" altLang="de-DE" sz="2800" smtClean="0"/>
              <a:t>A supervised learning algorithm builds a </a:t>
            </a:r>
            <a:r>
              <a:rPr lang="en-US" altLang="de-DE" sz="2800" smtClean="0">
                <a:solidFill>
                  <a:srgbClr val="990099"/>
                </a:solidFill>
              </a:rPr>
              <a:t>graph</a:t>
            </a:r>
            <a:r>
              <a:rPr lang="en-US" altLang="de-DE" sz="2800" smtClean="0"/>
              <a:t> of adjectives linked by the same or different semantic orientation</a:t>
            </a:r>
          </a:p>
          <a:p>
            <a:pPr marL="609600" indent="-609600" eaLnBrk="1" hangingPunct="1"/>
            <a:endParaRPr lang="en-US" altLang="de-DE" sz="2800" smtClean="0"/>
          </a:p>
          <a:p>
            <a:pPr marL="609600" indent="-609600" eaLnBrk="1" hangingPunct="1"/>
            <a:endParaRPr lang="en-US" altLang="de-DE" sz="3600" smtClean="0"/>
          </a:p>
          <a:p>
            <a:pPr marL="609600" indent="-609600" eaLnBrk="1" hangingPunct="1"/>
            <a:endParaRPr lang="en-US" altLang="de-DE" sz="3600" smtClean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124200" y="3352800"/>
            <a:ext cx="11430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nice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28600" y="4267200"/>
            <a:ext cx="15240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handsome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400800" y="3810000"/>
            <a:ext cx="15240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terrible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828800" y="6248400"/>
            <a:ext cx="15240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comfortable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343400" y="4038600"/>
            <a:ext cx="16002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painful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4343400" y="5562600"/>
            <a:ext cx="15240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expensive</a:t>
            </a:r>
          </a:p>
        </p:txBody>
      </p:sp>
      <p:cxnSp>
        <p:nvCxnSpPr>
          <p:cNvPr id="22538" name="AutoShape 10"/>
          <p:cNvCxnSpPr>
            <a:cxnSpLocks noChangeShapeType="1"/>
            <a:stCxn id="22532" idx="2"/>
            <a:endCxn id="22533" idx="0"/>
          </p:cNvCxnSpPr>
          <p:nvPr/>
        </p:nvCxnSpPr>
        <p:spPr bwMode="auto">
          <a:xfrm flipH="1">
            <a:off x="990600" y="3748088"/>
            <a:ext cx="2705100" cy="509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9" name="AutoShape 11"/>
          <p:cNvCxnSpPr>
            <a:cxnSpLocks noChangeShapeType="1"/>
            <a:stCxn id="22534" idx="1"/>
            <a:endCxn id="22536" idx="3"/>
          </p:cNvCxnSpPr>
          <p:nvPr/>
        </p:nvCxnSpPr>
        <p:spPr bwMode="auto">
          <a:xfrm flipH="1">
            <a:off x="5953125" y="4003675"/>
            <a:ext cx="43815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0" name="AutoShape 12"/>
          <p:cNvCxnSpPr>
            <a:cxnSpLocks noChangeShapeType="1"/>
            <a:stCxn id="22534" idx="2"/>
            <a:endCxn id="22537" idx="0"/>
          </p:cNvCxnSpPr>
          <p:nvPr/>
        </p:nvCxnSpPr>
        <p:spPr bwMode="auto">
          <a:xfrm flipH="1">
            <a:off x="5105400" y="4205288"/>
            <a:ext cx="2057400" cy="1347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1" name="AutoShape 13"/>
          <p:cNvCxnSpPr>
            <a:cxnSpLocks noChangeShapeType="1"/>
            <a:stCxn id="22535" idx="3"/>
            <a:endCxn id="22537" idx="1"/>
          </p:cNvCxnSpPr>
          <p:nvPr/>
        </p:nvCxnSpPr>
        <p:spPr bwMode="auto">
          <a:xfrm flipV="1">
            <a:off x="3362325" y="5756275"/>
            <a:ext cx="971550" cy="685800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2" name="AutoShape 14"/>
          <p:cNvCxnSpPr>
            <a:cxnSpLocks noChangeShapeType="1"/>
            <a:stCxn id="22532" idx="2"/>
            <a:endCxn id="22537" idx="1"/>
          </p:cNvCxnSpPr>
          <p:nvPr/>
        </p:nvCxnSpPr>
        <p:spPr bwMode="auto">
          <a:xfrm>
            <a:off x="3695700" y="3748088"/>
            <a:ext cx="638175" cy="2008187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1371600" y="5181600"/>
            <a:ext cx="7620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fun</a:t>
            </a:r>
          </a:p>
        </p:txBody>
      </p:sp>
      <p:cxnSp>
        <p:nvCxnSpPr>
          <p:cNvPr id="22544" name="AutoShape 16"/>
          <p:cNvCxnSpPr>
            <a:cxnSpLocks noChangeShapeType="1"/>
            <a:stCxn id="22533" idx="2"/>
            <a:endCxn id="22543" idx="0"/>
          </p:cNvCxnSpPr>
          <p:nvPr/>
        </p:nvCxnSpPr>
        <p:spPr bwMode="auto">
          <a:xfrm>
            <a:off x="990600" y="4662488"/>
            <a:ext cx="762000" cy="509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5" name="AutoShape 17"/>
          <p:cNvCxnSpPr>
            <a:cxnSpLocks noChangeShapeType="1"/>
            <a:stCxn id="22535" idx="0"/>
            <a:endCxn id="22543" idx="2"/>
          </p:cNvCxnSpPr>
          <p:nvPr/>
        </p:nvCxnSpPr>
        <p:spPr bwMode="auto">
          <a:xfrm flipH="1" flipV="1">
            <a:off x="1752600" y="5576888"/>
            <a:ext cx="838200" cy="661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6" name="AutoShape 18"/>
          <p:cNvCxnSpPr>
            <a:cxnSpLocks noChangeShapeType="1"/>
            <a:stCxn id="22532" idx="2"/>
            <a:endCxn id="22543" idx="0"/>
          </p:cNvCxnSpPr>
          <p:nvPr/>
        </p:nvCxnSpPr>
        <p:spPr bwMode="auto">
          <a:xfrm flipH="1">
            <a:off x="1752600" y="3748088"/>
            <a:ext cx="1943100" cy="1423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7" name="AutoShape 19"/>
          <p:cNvCxnSpPr>
            <a:cxnSpLocks noChangeShapeType="1"/>
            <a:stCxn id="22543" idx="3"/>
            <a:endCxn id="22537" idx="1"/>
          </p:cNvCxnSpPr>
          <p:nvPr/>
        </p:nvCxnSpPr>
        <p:spPr bwMode="auto">
          <a:xfrm>
            <a:off x="2143125" y="5375275"/>
            <a:ext cx="2190750" cy="381000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457200" y="3276600"/>
            <a:ext cx="11430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scenic</a:t>
            </a:r>
          </a:p>
        </p:txBody>
      </p:sp>
      <p:cxnSp>
        <p:nvCxnSpPr>
          <p:cNvPr id="22549" name="AutoShape 21"/>
          <p:cNvCxnSpPr>
            <a:cxnSpLocks noChangeShapeType="1"/>
            <a:stCxn id="22548" idx="3"/>
            <a:endCxn id="22532" idx="1"/>
          </p:cNvCxnSpPr>
          <p:nvPr/>
        </p:nvCxnSpPr>
        <p:spPr bwMode="auto">
          <a:xfrm>
            <a:off x="1609725" y="3470275"/>
            <a:ext cx="15049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0" name="AutoShape 22"/>
          <p:cNvCxnSpPr>
            <a:cxnSpLocks noChangeShapeType="1"/>
            <a:stCxn id="22536" idx="2"/>
            <a:endCxn id="22537" idx="0"/>
          </p:cNvCxnSpPr>
          <p:nvPr/>
        </p:nvCxnSpPr>
        <p:spPr bwMode="auto">
          <a:xfrm flipH="1">
            <a:off x="5105400" y="4433888"/>
            <a:ext cx="38100" cy="11191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551" name="Group 23"/>
          <p:cNvGrpSpPr>
            <a:grpSpLocks noChangeAspect="1"/>
          </p:cNvGrpSpPr>
          <p:nvPr/>
        </p:nvGrpSpPr>
        <p:grpSpPr bwMode="auto">
          <a:xfrm>
            <a:off x="76200" y="0"/>
            <a:ext cx="1447800" cy="479425"/>
            <a:chOff x="768" y="3072"/>
            <a:chExt cx="2976" cy="624"/>
          </a:xfrm>
        </p:grpSpPr>
        <p:sp>
          <p:nvSpPr>
            <p:cNvPr id="22552" name="Oval 24"/>
            <p:cNvSpPr>
              <a:spLocks noChangeAspect="1" noChangeArrowheads="1"/>
            </p:cNvSpPr>
            <p:nvPr/>
          </p:nvSpPr>
          <p:spPr bwMode="auto">
            <a:xfrm>
              <a:off x="1392" y="3168"/>
              <a:ext cx="480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22553" name="Oval 25"/>
            <p:cNvSpPr>
              <a:spLocks noChangeAspect="1" noChangeArrowheads="1"/>
            </p:cNvSpPr>
            <p:nvPr/>
          </p:nvSpPr>
          <p:spPr bwMode="auto">
            <a:xfrm>
              <a:off x="2016" y="3168"/>
              <a:ext cx="480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22554" name="Oval 26"/>
            <p:cNvSpPr>
              <a:spLocks noChangeAspect="1" noChangeArrowheads="1"/>
            </p:cNvSpPr>
            <p:nvPr/>
          </p:nvSpPr>
          <p:spPr bwMode="auto">
            <a:xfrm>
              <a:off x="2640" y="3168"/>
              <a:ext cx="480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22555" name="Oval 27"/>
            <p:cNvSpPr>
              <a:spLocks noChangeAspect="1" noChangeArrowheads="1"/>
            </p:cNvSpPr>
            <p:nvPr/>
          </p:nvSpPr>
          <p:spPr bwMode="auto">
            <a:xfrm>
              <a:off x="3264" y="3168"/>
              <a:ext cx="480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22556" name="Rectangle 28"/>
            <p:cNvSpPr>
              <a:spLocks noChangeAspect="1" noChangeArrowheads="1"/>
            </p:cNvSpPr>
            <p:nvPr/>
          </p:nvSpPr>
          <p:spPr bwMode="auto">
            <a:xfrm>
              <a:off x="1968" y="3072"/>
              <a:ext cx="57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22557" name="Oval 29"/>
            <p:cNvSpPr>
              <a:spLocks noChangeAspect="1" noChangeArrowheads="1"/>
            </p:cNvSpPr>
            <p:nvPr/>
          </p:nvSpPr>
          <p:spPr bwMode="auto">
            <a:xfrm>
              <a:off x="768" y="3168"/>
              <a:ext cx="480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109270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4000" smtClean="0"/>
              <a:t>Hatzivassiloglou &amp; McKeown 1997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167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de-DE" sz="2800" smtClean="0"/>
              <a:t>4. A </a:t>
            </a:r>
            <a:r>
              <a:rPr lang="en-US" altLang="de-DE" sz="2800" smtClean="0">
                <a:solidFill>
                  <a:srgbClr val="990099"/>
                </a:solidFill>
              </a:rPr>
              <a:t>clustering algorithm</a:t>
            </a:r>
            <a:r>
              <a:rPr lang="en-US" altLang="de-DE" sz="2800" smtClean="0"/>
              <a:t> partitions the adjectives into two subsets</a:t>
            </a:r>
          </a:p>
          <a:p>
            <a:pPr marL="609600" indent="-609600" eaLnBrk="1" hangingPunct="1">
              <a:buFontTx/>
              <a:buNone/>
            </a:pPr>
            <a:endParaRPr lang="en-US" altLang="de-DE" sz="2800" smtClean="0"/>
          </a:p>
          <a:p>
            <a:pPr marL="609600" indent="-609600" eaLnBrk="1" hangingPunct="1"/>
            <a:endParaRPr lang="en-US" altLang="de-DE" sz="2800" smtClean="0"/>
          </a:p>
          <a:p>
            <a:pPr marL="609600" indent="-609600" eaLnBrk="1" hangingPunct="1"/>
            <a:endParaRPr lang="en-US" altLang="de-DE" sz="3600" smtClean="0"/>
          </a:p>
          <a:p>
            <a:pPr marL="609600" indent="-609600" eaLnBrk="1" hangingPunct="1"/>
            <a:endParaRPr lang="en-US" altLang="de-DE" sz="3600" smtClean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133600" y="3581400"/>
            <a:ext cx="11430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nice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28600" y="4267200"/>
            <a:ext cx="15240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handsome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629400" y="3886200"/>
            <a:ext cx="15240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terrible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828800" y="6248400"/>
            <a:ext cx="15240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comfortable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572000" y="4343400"/>
            <a:ext cx="16002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painful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343400" y="5562600"/>
            <a:ext cx="15240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expensive</a:t>
            </a:r>
          </a:p>
        </p:txBody>
      </p:sp>
      <p:cxnSp>
        <p:nvCxnSpPr>
          <p:cNvPr id="23562" name="AutoShape 10"/>
          <p:cNvCxnSpPr>
            <a:cxnSpLocks noChangeShapeType="1"/>
            <a:stCxn id="23556" idx="2"/>
            <a:endCxn id="23557" idx="0"/>
          </p:cNvCxnSpPr>
          <p:nvPr/>
        </p:nvCxnSpPr>
        <p:spPr bwMode="auto">
          <a:xfrm flipH="1">
            <a:off x="990600" y="3976688"/>
            <a:ext cx="1714500" cy="280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3" name="AutoShape 11"/>
          <p:cNvCxnSpPr>
            <a:cxnSpLocks noChangeShapeType="1"/>
            <a:stCxn id="23558" idx="1"/>
            <a:endCxn id="23560" idx="3"/>
          </p:cNvCxnSpPr>
          <p:nvPr/>
        </p:nvCxnSpPr>
        <p:spPr bwMode="auto">
          <a:xfrm flipH="1">
            <a:off x="6181725" y="4079875"/>
            <a:ext cx="43815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4" name="AutoShape 12"/>
          <p:cNvCxnSpPr>
            <a:cxnSpLocks noChangeShapeType="1"/>
            <a:stCxn id="23558" idx="2"/>
            <a:endCxn id="23561" idx="0"/>
          </p:cNvCxnSpPr>
          <p:nvPr/>
        </p:nvCxnSpPr>
        <p:spPr bwMode="auto">
          <a:xfrm flipH="1">
            <a:off x="5105400" y="4281488"/>
            <a:ext cx="2286000" cy="127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5" name="AutoShape 13"/>
          <p:cNvCxnSpPr>
            <a:cxnSpLocks noChangeShapeType="1"/>
            <a:stCxn id="23559" idx="3"/>
            <a:endCxn id="23561" idx="1"/>
          </p:cNvCxnSpPr>
          <p:nvPr/>
        </p:nvCxnSpPr>
        <p:spPr bwMode="auto">
          <a:xfrm flipV="1">
            <a:off x="3362325" y="5756275"/>
            <a:ext cx="971550" cy="685800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6" name="AutoShape 14"/>
          <p:cNvCxnSpPr>
            <a:cxnSpLocks noChangeShapeType="1"/>
            <a:stCxn id="23556" idx="2"/>
            <a:endCxn id="23561" idx="1"/>
          </p:cNvCxnSpPr>
          <p:nvPr/>
        </p:nvCxnSpPr>
        <p:spPr bwMode="auto">
          <a:xfrm>
            <a:off x="2705100" y="3976688"/>
            <a:ext cx="1628775" cy="1779587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1371600" y="5181600"/>
            <a:ext cx="7620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fun</a:t>
            </a:r>
          </a:p>
        </p:txBody>
      </p:sp>
      <p:cxnSp>
        <p:nvCxnSpPr>
          <p:cNvPr id="23568" name="AutoShape 16"/>
          <p:cNvCxnSpPr>
            <a:cxnSpLocks noChangeShapeType="1"/>
            <a:stCxn id="23557" idx="2"/>
            <a:endCxn id="23567" idx="0"/>
          </p:cNvCxnSpPr>
          <p:nvPr/>
        </p:nvCxnSpPr>
        <p:spPr bwMode="auto">
          <a:xfrm>
            <a:off x="990600" y="4662488"/>
            <a:ext cx="762000" cy="509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9" name="AutoShape 17"/>
          <p:cNvCxnSpPr>
            <a:cxnSpLocks noChangeShapeType="1"/>
            <a:stCxn id="23559" idx="0"/>
            <a:endCxn id="23567" idx="2"/>
          </p:cNvCxnSpPr>
          <p:nvPr/>
        </p:nvCxnSpPr>
        <p:spPr bwMode="auto">
          <a:xfrm flipH="1" flipV="1">
            <a:off x="1752600" y="5576888"/>
            <a:ext cx="838200" cy="661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0" name="AutoShape 18"/>
          <p:cNvCxnSpPr>
            <a:cxnSpLocks noChangeShapeType="1"/>
            <a:stCxn id="23556" idx="2"/>
            <a:endCxn id="23567" idx="0"/>
          </p:cNvCxnSpPr>
          <p:nvPr/>
        </p:nvCxnSpPr>
        <p:spPr bwMode="auto">
          <a:xfrm flipH="1">
            <a:off x="1752600" y="3976688"/>
            <a:ext cx="952500" cy="1195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1" name="AutoShape 19"/>
          <p:cNvCxnSpPr>
            <a:cxnSpLocks noChangeShapeType="1"/>
            <a:stCxn id="23567" idx="3"/>
            <a:endCxn id="23561" idx="1"/>
          </p:cNvCxnSpPr>
          <p:nvPr/>
        </p:nvCxnSpPr>
        <p:spPr bwMode="auto">
          <a:xfrm>
            <a:off x="2143125" y="5375275"/>
            <a:ext cx="2190750" cy="381000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457200" y="3276600"/>
            <a:ext cx="11430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scenic</a:t>
            </a:r>
          </a:p>
        </p:txBody>
      </p:sp>
      <p:cxnSp>
        <p:nvCxnSpPr>
          <p:cNvPr id="23573" name="AutoShape 21"/>
          <p:cNvCxnSpPr>
            <a:cxnSpLocks noChangeShapeType="1"/>
            <a:stCxn id="23572" idx="3"/>
            <a:endCxn id="23556" idx="1"/>
          </p:cNvCxnSpPr>
          <p:nvPr/>
        </p:nvCxnSpPr>
        <p:spPr bwMode="auto">
          <a:xfrm>
            <a:off x="1609725" y="3470275"/>
            <a:ext cx="51435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4" name="AutoShape 22"/>
          <p:cNvCxnSpPr>
            <a:cxnSpLocks noChangeShapeType="1"/>
            <a:stCxn id="23560" idx="2"/>
            <a:endCxn id="23561" idx="0"/>
          </p:cNvCxnSpPr>
          <p:nvPr/>
        </p:nvCxnSpPr>
        <p:spPr bwMode="auto">
          <a:xfrm flipH="1">
            <a:off x="5105400" y="4738688"/>
            <a:ext cx="266700" cy="814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4495800" y="3124200"/>
            <a:ext cx="9906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slow</a:t>
            </a:r>
          </a:p>
        </p:txBody>
      </p:sp>
      <p:cxnSp>
        <p:nvCxnSpPr>
          <p:cNvPr id="23576" name="AutoShape 24"/>
          <p:cNvCxnSpPr>
            <a:cxnSpLocks noChangeShapeType="1"/>
            <a:stCxn id="23556" idx="3"/>
            <a:endCxn id="23575" idx="1"/>
          </p:cNvCxnSpPr>
          <p:nvPr/>
        </p:nvCxnSpPr>
        <p:spPr bwMode="auto">
          <a:xfrm flipV="1">
            <a:off x="3286125" y="3317875"/>
            <a:ext cx="120015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7" name="Oval 25"/>
          <p:cNvSpPr>
            <a:spLocks noChangeArrowheads="1"/>
          </p:cNvSpPr>
          <p:nvPr/>
        </p:nvSpPr>
        <p:spPr bwMode="auto">
          <a:xfrm>
            <a:off x="3657600" y="2438400"/>
            <a:ext cx="4724400" cy="4038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cxnSp>
        <p:nvCxnSpPr>
          <p:cNvPr id="23578" name="AutoShape 26"/>
          <p:cNvCxnSpPr>
            <a:cxnSpLocks noChangeShapeType="1"/>
            <a:stCxn id="23575" idx="2"/>
            <a:endCxn id="23560" idx="0"/>
          </p:cNvCxnSpPr>
          <p:nvPr/>
        </p:nvCxnSpPr>
        <p:spPr bwMode="auto">
          <a:xfrm>
            <a:off x="4991100" y="3519488"/>
            <a:ext cx="381000" cy="814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9" name="AutoShape 27"/>
          <p:cNvCxnSpPr>
            <a:cxnSpLocks noChangeShapeType="1"/>
            <a:stCxn id="23558" idx="1"/>
            <a:endCxn id="23575" idx="3"/>
          </p:cNvCxnSpPr>
          <p:nvPr/>
        </p:nvCxnSpPr>
        <p:spPr bwMode="auto">
          <a:xfrm flipH="1" flipV="1">
            <a:off x="5495925" y="3317875"/>
            <a:ext cx="112395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80" name="Oval 28"/>
          <p:cNvSpPr>
            <a:spLocks noChangeArrowheads="1"/>
          </p:cNvSpPr>
          <p:nvPr/>
        </p:nvSpPr>
        <p:spPr bwMode="auto">
          <a:xfrm rot="-2932328">
            <a:off x="342900" y="2552700"/>
            <a:ext cx="3733800" cy="4419600"/>
          </a:xfrm>
          <a:prstGeom prst="ellipse">
            <a:avLst/>
          </a:prstGeom>
          <a:noFill/>
          <a:ln w="190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1752600" y="2819400"/>
            <a:ext cx="609600" cy="5286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b="1" smtClean="0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grpSp>
        <p:nvGrpSpPr>
          <p:cNvPr id="23582" name="Group 30"/>
          <p:cNvGrpSpPr>
            <a:grpSpLocks noChangeAspect="1"/>
          </p:cNvGrpSpPr>
          <p:nvPr/>
        </p:nvGrpSpPr>
        <p:grpSpPr bwMode="auto">
          <a:xfrm>
            <a:off x="76200" y="0"/>
            <a:ext cx="1447800" cy="479425"/>
            <a:chOff x="768" y="3072"/>
            <a:chExt cx="2976" cy="624"/>
          </a:xfrm>
        </p:grpSpPr>
        <p:sp>
          <p:nvSpPr>
            <p:cNvPr id="23583" name="Oval 31"/>
            <p:cNvSpPr>
              <a:spLocks noChangeAspect="1" noChangeArrowheads="1"/>
            </p:cNvSpPr>
            <p:nvPr/>
          </p:nvSpPr>
          <p:spPr bwMode="auto">
            <a:xfrm>
              <a:off x="1392" y="3168"/>
              <a:ext cx="480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23584" name="Oval 32"/>
            <p:cNvSpPr>
              <a:spLocks noChangeAspect="1" noChangeArrowheads="1"/>
            </p:cNvSpPr>
            <p:nvPr/>
          </p:nvSpPr>
          <p:spPr bwMode="auto">
            <a:xfrm>
              <a:off x="2016" y="3168"/>
              <a:ext cx="480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23585" name="Oval 33"/>
            <p:cNvSpPr>
              <a:spLocks noChangeAspect="1" noChangeArrowheads="1"/>
            </p:cNvSpPr>
            <p:nvPr/>
          </p:nvSpPr>
          <p:spPr bwMode="auto">
            <a:xfrm>
              <a:off x="2640" y="3168"/>
              <a:ext cx="480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23586" name="Oval 34"/>
            <p:cNvSpPr>
              <a:spLocks noChangeAspect="1" noChangeArrowheads="1"/>
            </p:cNvSpPr>
            <p:nvPr/>
          </p:nvSpPr>
          <p:spPr bwMode="auto">
            <a:xfrm>
              <a:off x="3264" y="3168"/>
              <a:ext cx="480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23587" name="Rectangle 35"/>
            <p:cNvSpPr>
              <a:spLocks noChangeAspect="1" noChangeArrowheads="1"/>
            </p:cNvSpPr>
            <p:nvPr/>
          </p:nvSpPr>
          <p:spPr bwMode="auto">
            <a:xfrm>
              <a:off x="1968" y="3072"/>
              <a:ext cx="57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23588" name="Oval 36"/>
            <p:cNvSpPr>
              <a:spLocks noChangeAspect="1" noChangeArrowheads="1"/>
            </p:cNvSpPr>
            <p:nvPr/>
          </p:nvSpPr>
          <p:spPr bwMode="auto">
            <a:xfrm>
              <a:off x="768" y="3168"/>
              <a:ext cx="480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394219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3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Even Better Idea </a:t>
            </a:r>
            <a:r>
              <a:rPr lang="en-US" altLang="de-DE" sz="2000" smtClean="0"/>
              <a:t>Turney 2001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876800"/>
          </a:xfrm>
        </p:spPr>
        <p:txBody>
          <a:bodyPr/>
          <a:lstStyle/>
          <a:p>
            <a:pPr eaLnBrk="1" hangingPunct="1"/>
            <a:r>
              <a:rPr lang="en-US" altLang="de-DE" sz="2400" smtClean="0">
                <a:solidFill>
                  <a:schemeClr val="tx2"/>
                </a:solidFill>
              </a:rPr>
              <a:t>Pointwise Mutual Information</a:t>
            </a:r>
            <a:r>
              <a:rPr lang="en-US" altLang="de-DE" sz="2400" smtClean="0"/>
              <a:t> (Church and Hanks, 1989):</a:t>
            </a:r>
          </a:p>
          <a:p>
            <a:pPr eaLnBrk="1" hangingPunct="1"/>
            <a:endParaRPr lang="en-US" altLang="de-DE" sz="2800" smtClean="0"/>
          </a:p>
          <a:p>
            <a:pPr eaLnBrk="1" hangingPunct="1"/>
            <a:endParaRPr lang="en-US" altLang="de-DE" sz="2800" smtClean="0">
              <a:solidFill>
                <a:schemeClr val="tx2"/>
              </a:solidFill>
            </a:endParaRP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600200" y="2133600"/>
          <a:ext cx="56134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Equation" r:id="rId4" imgW="2489040" imgH="279360" progId="Equation.3">
                  <p:embed/>
                </p:oleObj>
              </mc:Choice>
              <mc:Fallback>
                <p:oleObj name="Equation" r:id="rId4" imgW="2489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133600"/>
                        <a:ext cx="56134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177385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Even Better Idea </a:t>
            </a:r>
            <a:r>
              <a:rPr lang="en-US" altLang="de-DE" sz="2000" smtClean="0"/>
              <a:t>Turney 2001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876800"/>
          </a:xfrm>
        </p:spPr>
        <p:txBody>
          <a:bodyPr/>
          <a:lstStyle/>
          <a:p>
            <a:pPr eaLnBrk="1" hangingPunct="1"/>
            <a:r>
              <a:rPr lang="en-US" altLang="de-DE" sz="2400" smtClean="0">
                <a:solidFill>
                  <a:schemeClr val="tx2"/>
                </a:solidFill>
              </a:rPr>
              <a:t>Pointwise Mutual Information</a:t>
            </a:r>
            <a:r>
              <a:rPr lang="en-US" altLang="de-DE" sz="2400" smtClean="0"/>
              <a:t> (Church and Hanks, 1989):</a:t>
            </a:r>
          </a:p>
          <a:p>
            <a:pPr eaLnBrk="1" hangingPunct="1"/>
            <a:endParaRPr lang="en-US" altLang="de-DE" sz="2800" smtClean="0"/>
          </a:p>
          <a:p>
            <a:pPr eaLnBrk="1" hangingPunct="1"/>
            <a:endParaRPr lang="en-US" altLang="de-DE" sz="280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de-DE" sz="2400" smtClean="0">
                <a:solidFill>
                  <a:schemeClr val="tx2"/>
                </a:solidFill>
              </a:rPr>
              <a:t>Semantic Orientation</a:t>
            </a:r>
            <a:r>
              <a:rPr lang="en-US" altLang="de-DE" sz="2400" smtClean="0"/>
              <a:t>:</a:t>
            </a:r>
          </a:p>
          <a:p>
            <a:pPr eaLnBrk="1" hangingPunct="1"/>
            <a:endParaRPr lang="en-US" altLang="de-DE" sz="2800" smtClean="0"/>
          </a:p>
          <a:p>
            <a:pPr eaLnBrk="1" hangingPunct="1"/>
            <a:endParaRPr lang="en-US" altLang="de-DE" sz="2400" smtClean="0">
              <a:solidFill>
                <a:schemeClr val="tx2"/>
              </a:solidFill>
            </a:endParaRP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600200" y="2133600"/>
          <a:ext cx="56134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" name="Equation" r:id="rId4" imgW="2489040" imgH="279360" progId="Equation.3">
                  <p:embed/>
                </p:oleObj>
              </mc:Choice>
              <mc:Fallback>
                <p:oleObj name="Equation" r:id="rId4" imgW="2489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133600"/>
                        <a:ext cx="56134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3400" y="3581400"/>
          <a:ext cx="82851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" name="Equation" r:id="rId6" imgW="3898800" imgH="203040" progId="Equation.3">
                  <p:embed/>
                </p:oleObj>
              </mc:Choice>
              <mc:Fallback>
                <p:oleObj name="Equation" r:id="rId6" imgW="3898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81400"/>
                        <a:ext cx="82851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47186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Even Better Idea </a:t>
            </a:r>
            <a:r>
              <a:rPr lang="en-US" altLang="de-DE" sz="2000" smtClean="0"/>
              <a:t>Turney 2001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876800"/>
          </a:xfrm>
        </p:spPr>
        <p:txBody>
          <a:bodyPr/>
          <a:lstStyle/>
          <a:p>
            <a:pPr eaLnBrk="1" hangingPunct="1"/>
            <a:r>
              <a:rPr lang="en-US" altLang="de-DE" sz="2400" smtClean="0">
                <a:solidFill>
                  <a:schemeClr val="tx2"/>
                </a:solidFill>
              </a:rPr>
              <a:t>Pointwise Mutual Information</a:t>
            </a:r>
            <a:r>
              <a:rPr lang="en-US" altLang="de-DE" sz="2400" smtClean="0"/>
              <a:t> (Church and Hanks, 1989):</a:t>
            </a:r>
          </a:p>
          <a:p>
            <a:pPr eaLnBrk="1" hangingPunct="1"/>
            <a:endParaRPr lang="en-US" altLang="de-DE" sz="2800" smtClean="0"/>
          </a:p>
          <a:p>
            <a:pPr eaLnBrk="1" hangingPunct="1"/>
            <a:endParaRPr lang="en-US" altLang="de-DE" sz="280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de-DE" sz="2400" smtClean="0">
                <a:solidFill>
                  <a:schemeClr val="tx2"/>
                </a:solidFill>
              </a:rPr>
              <a:t>Semantic Orientation</a:t>
            </a:r>
            <a:r>
              <a:rPr lang="en-US" altLang="de-DE" sz="2400" smtClean="0"/>
              <a:t>:</a:t>
            </a:r>
          </a:p>
          <a:p>
            <a:pPr eaLnBrk="1" hangingPunct="1"/>
            <a:endParaRPr lang="en-US" altLang="de-DE" sz="2800" smtClean="0"/>
          </a:p>
          <a:p>
            <a:pPr eaLnBrk="1" hangingPunct="1"/>
            <a:endParaRPr lang="en-US" altLang="de-DE" sz="240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de-DE" sz="2400" smtClean="0">
                <a:solidFill>
                  <a:schemeClr val="tx2"/>
                </a:solidFill>
              </a:rPr>
              <a:t>PMI-IR</a:t>
            </a:r>
            <a:r>
              <a:rPr lang="en-US" altLang="de-DE" sz="2400" smtClean="0"/>
              <a:t> estimates PMI by issuing queries to a search engine</a:t>
            </a:r>
            <a:endParaRPr lang="en-US" altLang="de-DE" sz="2400" smtClean="0">
              <a:solidFill>
                <a:schemeClr val="bg2"/>
              </a:solidFill>
            </a:endParaRP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600200" y="2133600"/>
          <a:ext cx="56134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" name="Equation" r:id="rId4" imgW="2489040" imgH="279360" progId="Equation.3">
                  <p:embed/>
                </p:oleObj>
              </mc:Choice>
              <mc:Fallback>
                <p:oleObj name="Equation" r:id="rId4" imgW="2489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133600"/>
                        <a:ext cx="56134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3400" y="3581400"/>
          <a:ext cx="82851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" name="Equation" r:id="rId6" imgW="3898800" imgH="203040" progId="Equation.3">
                  <p:embed/>
                </p:oleObj>
              </mc:Choice>
              <mc:Fallback>
                <p:oleObj name="Equation" r:id="rId6" imgW="3898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81400"/>
                        <a:ext cx="82851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6"/>
          <p:cNvGraphicFramePr>
            <a:graphicFrameLocks noChangeAspect="1"/>
          </p:cNvGraphicFramePr>
          <p:nvPr/>
        </p:nvGraphicFramePr>
        <p:xfrm>
          <a:off x="533400" y="5353050"/>
          <a:ext cx="83058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" name="Equation" r:id="rId8" imgW="4038480" imgH="457200" progId="Equation.3">
                  <p:embed/>
                </p:oleObj>
              </mc:Choice>
              <mc:Fallback>
                <p:oleObj name="Equation" r:id="rId8" imgW="4038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353050"/>
                        <a:ext cx="8305800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71341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Resources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de-DE" smtClean="0"/>
              <a:t>These -- and related -- methods have been used to generate sentiment dictionaries</a:t>
            </a:r>
          </a:p>
          <a:p>
            <a:pPr eaLnBrk="1" hangingPunct="1"/>
            <a:r>
              <a:rPr lang="en-US" altLang="de-DE" sz="2800" smtClean="0"/>
              <a:t>Sentinet</a:t>
            </a:r>
          </a:p>
          <a:p>
            <a:pPr eaLnBrk="1" hangingPunct="1"/>
            <a:r>
              <a:rPr lang="en-US" altLang="de-DE" sz="2800" smtClean="0"/>
              <a:t>General Enquirer</a:t>
            </a:r>
          </a:p>
          <a:p>
            <a:pPr eaLnBrk="1" hangingPunct="1"/>
            <a:r>
              <a:rPr lang="en-US" altLang="de-DE" sz="2800" smtClean="0"/>
              <a:t>…</a:t>
            </a:r>
          </a:p>
          <a:p>
            <a:pPr eaLnBrk="1" hangingPunct="1"/>
            <a:endParaRPr lang="en-US" altLang="de-DE" sz="2800" smtClean="0"/>
          </a:p>
          <a:p>
            <a:pPr eaLnBrk="1" hangingPunct="1">
              <a:buFontTx/>
              <a:buNone/>
            </a:pPr>
            <a:endParaRPr lang="en-US" altLang="de-DE" sz="2800" smtClean="0"/>
          </a:p>
        </p:txBody>
      </p:sp>
      <p:sp>
        <p:nvSpPr>
          <p:cNvPr id="4" name="TextBox 3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187187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Bottom-Up: Words to Clauses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de-DE" smtClean="0"/>
          </a:p>
          <a:p>
            <a:pPr eaLnBrk="1" hangingPunct="1"/>
            <a:r>
              <a:rPr lang="en-US" altLang="de-DE" smtClean="0"/>
              <a:t>Assume we know the “polarity” of a word</a:t>
            </a:r>
          </a:p>
          <a:p>
            <a:pPr eaLnBrk="1" hangingPunct="1"/>
            <a:endParaRPr lang="en-US" altLang="de-DE" smtClean="0"/>
          </a:p>
          <a:p>
            <a:pPr eaLnBrk="1" hangingPunct="1"/>
            <a:r>
              <a:rPr lang="en-US" altLang="de-DE" smtClean="0"/>
              <a:t>Does its context flip its polarity?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350122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4529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de-DE" sz="3100" b="1" u="sng" smtClean="0"/>
              <a:t>Prior polarity</a:t>
            </a:r>
            <a:r>
              <a:rPr lang="en-US" altLang="de-DE" sz="3000" smtClean="0"/>
              <a:t>:</a:t>
            </a:r>
            <a:r>
              <a:rPr lang="en-US" altLang="de-DE" sz="3000" smtClean="0">
                <a:sym typeface="Wingdings" pitchFamily="2" charset="2"/>
              </a:rPr>
              <a:t> out of context, positive or negative</a:t>
            </a:r>
          </a:p>
          <a:p>
            <a:pPr marL="692150" lvl="1" indent="-347663" eaLnBrk="1" hangingPunct="1">
              <a:lnSpc>
                <a:spcPct val="90000"/>
              </a:lnSpc>
              <a:buFontTx/>
              <a:buNone/>
            </a:pPr>
            <a:r>
              <a:rPr lang="en-US" altLang="de-DE" sz="2600" smtClean="0">
                <a:sym typeface="Wingdings" pitchFamily="2" charset="2"/>
              </a:rPr>
              <a:t>    </a:t>
            </a:r>
            <a:r>
              <a:rPr lang="en-US" altLang="de-DE" sz="2600" i="1" smtClean="0"/>
              <a:t>beautiful</a:t>
            </a:r>
            <a:r>
              <a:rPr lang="en-US" altLang="de-DE" sz="2600" smtClean="0"/>
              <a:t> </a:t>
            </a:r>
            <a:r>
              <a:rPr lang="en-US" altLang="de-DE" sz="2600" smtClean="0">
                <a:sym typeface="Wingdings" pitchFamily="2" charset="2"/>
              </a:rPr>
              <a:t></a:t>
            </a:r>
            <a:r>
              <a:rPr lang="en-US" altLang="de-DE" sz="2600" smtClean="0">
                <a:solidFill>
                  <a:srgbClr val="00FF00"/>
                </a:solidFill>
                <a:sym typeface="Wingdings" pitchFamily="2" charset="2"/>
              </a:rPr>
              <a:t> positive        </a:t>
            </a:r>
          </a:p>
          <a:p>
            <a:pPr marL="692150" lvl="1" indent="-347663" eaLnBrk="1" hangingPunct="1">
              <a:lnSpc>
                <a:spcPct val="90000"/>
              </a:lnSpc>
              <a:buFontTx/>
              <a:buNone/>
            </a:pPr>
            <a:r>
              <a:rPr lang="en-US" altLang="de-DE" sz="2600" smtClean="0">
                <a:solidFill>
                  <a:srgbClr val="00FF00"/>
                </a:solidFill>
                <a:sym typeface="Wingdings" pitchFamily="2" charset="2"/>
              </a:rPr>
              <a:t>        </a:t>
            </a:r>
            <a:r>
              <a:rPr lang="en-US" altLang="de-DE" sz="2600" i="1" smtClean="0">
                <a:sym typeface="Wingdings" pitchFamily="2" charset="2"/>
              </a:rPr>
              <a:t>horrid</a:t>
            </a:r>
            <a:r>
              <a:rPr lang="en-US" altLang="de-DE" sz="2600" smtClean="0">
                <a:sym typeface="Wingdings" pitchFamily="2" charset="2"/>
              </a:rPr>
              <a:t> </a:t>
            </a:r>
            <a:r>
              <a:rPr lang="en-US" altLang="de-DE" sz="2600" smtClean="0">
                <a:solidFill>
                  <a:srgbClr val="FF0000"/>
                </a:solidFill>
                <a:sym typeface="Wingdings" pitchFamily="2" charset="2"/>
              </a:rPr>
              <a:t> negative</a:t>
            </a:r>
            <a:endParaRPr lang="en-US" altLang="de-DE" sz="2600" smtClean="0"/>
          </a:p>
          <a:p>
            <a:pPr eaLnBrk="1" hangingPunct="1">
              <a:lnSpc>
                <a:spcPct val="90000"/>
              </a:lnSpc>
            </a:pPr>
            <a:r>
              <a:rPr lang="en-US" altLang="de-DE" sz="3000" smtClean="0"/>
              <a:t>A word may appear in a phrase that expresses a different polarity in context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260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de-DE" sz="2600" b="1" u="sng" smtClean="0">
              <a:solidFill>
                <a:srgbClr val="FFCC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en-US" altLang="de-DE" sz="2600" b="1" smtClean="0">
                <a:solidFill>
                  <a:srgbClr val="FFCC00"/>
                </a:solidFill>
              </a:rPr>
              <a:t>	</a:t>
            </a:r>
            <a:r>
              <a:rPr lang="en-US" altLang="de-DE" sz="2600" b="1" u="sng" smtClean="0"/>
              <a:t>Contextual polarity</a:t>
            </a:r>
            <a:r>
              <a:rPr lang="en-US" altLang="de-DE" smtClean="0"/>
              <a:t>	</a:t>
            </a:r>
            <a:endParaRPr lang="en-US" altLang="de-DE" sz="3000" smtClean="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066800" y="4724400"/>
            <a:ext cx="7010400" cy="838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Arial" charset="0"/>
              </a:rPr>
              <a:t>“Cheers to Timothy Whitfield for the </a:t>
            </a:r>
            <a:r>
              <a:rPr lang="en-US" altLang="de-DE" b="1" smtClean="0">
                <a:solidFill>
                  <a:srgbClr val="00FF00"/>
                </a:solidFill>
                <a:latin typeface="Arial" charset="0"/>
              </a:rPr>
              <a:t>wonderfully</a:t>
            </a:r>
            <a:r>
              <a:rPr lang="en-US" altLang="de-DE" smtClean="0">
                <a:solidFill>
                  <a:srgbClr val="00FF00"/>
                </a:solidFill>
                <a:latin typeface="Arial" charset="0"/>
              </a:rPr>
              <a:t> </a:t>
            </a:r>
            <a:r>
              <a:rPr lang="en-US" altLang="de-DE" b="1" smtClean="0">
                <a:solidFill>
                  <a:srgbClr val="00FF00"/>
                </a:solidFill>
                <a:latin typeface="Arial" charset="0"/>
              </a:rPr>
              <a:t>horrid</a:t>
            </a:r>
            <a:r>
              <a:rPr lang="en-US" altLang="de-DE" smtClean="0">
                <a:solidFill>
                  <a:srgbClr val="000000"/>
                </a:solidFill>
                <a:latin typeface="Arial" charset="0"/>
              </a:rPr>
              <a:t> visuals.”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de-DE" sz="3600" smtClean="0"/>
              <a:t>Prior Polarity versus Contextual Polarity</a:t>
            </a:r>
            <a:br>
              <a:rPr lang="en-US" altLang="de-DE" sz="3600" smtClean="0"/>
            </a:br>
            <a:r>
              <a:rPr lang="en-US" altLang="de-DE" sz="3600" smtClean="0"/>
              <a:t>					</a:t>
            </a:r>
            <a:r>
              <a:rPr lang="en-US" altLang="de-DE" sz="2800" smtClean="0"/>
              <a:t>Wilson et al 2005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322201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3014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de-DE" smtClean="0"/>
              <a:t>Example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05800" cy="30813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de-DE" sz="3400" smtClean="0"/>
              <a:t>Philip Clap, President of the National Environment Trust, sums up well the general thrust of the reaction of environmental movements: there is no reason at all to believe that the polluters are suddenly going to become reasonable.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279762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82000" cy="3124200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de-DE" sz="3400" smtClean="0"/>
              <a:t>Philip Clap, President of the National Environment </a:t>
            </a:r>
            <a:r>
              <a:rPr lang="en-US" altLang="de-DE" sz="3400" b="1" smtClean="0">
                <a:solidFill>
                  <a:srgbClr val="00FF00"/>
                </a:solidFill>
              </a:rPr>
              <a:t>Trust</a:t>
            </a:r>
            <a:r>
              <a:rPr lang="en-US" altLang="de-DE" sz="3400" smtClean="0"/>
              <a:t>, sums up </a:t>
            </a:r>
            <a:r>
              <a:rPr lang="en-US" altLang="de-DE" sz="3400" b="1" smtClean="0">
                <a:solidFill>
                  <a:srgbClr val="00FF00"/>
                </a:solidFill>
              </a:rPr>
              <a:t>well</a:t>
            </a:r>
            <a:r>
              <a:rPr lang="en-US" altLang="de-DE" sz="3400" smtClean="0"/>
              <a:t> the general thrust of the reaction of environmental movements: there is no </a:t>
            </a:r>
            <a:r>
              <a:rPr lang="en-US" altLang="de-DE" sz="3400" b="1" smtClean="0">
                <a:solidFill>
                  <a:srgbClr val="00FF00"/>
                </a:solidFill>
              </a:rPr>
              <a:t>reason</a:t>
            </a:r>
            <a:r>
              <a:rPr lang="en-US" altLang="de-DE" sz="3400" smtClean="0"/>
              <a:t> at all to believe that the </a:t>
            </a:r>
            <a:r>
              <a:rPr lang="en-US" altLang="de-DE" sz="3400" b="1" smtClean="0">
                <a:solidFill>
                  <a:srgbClr val="FF0000"/>
                </a:solidFill>
              </a:rPr>
              <a:t>polluters</a:t>
            </a:r>
            <a:r>
              <a:rPr lang="en-US" altLang="de-DE" sz="3400" smtClean="0"/>
              <a:t> are suddenly going to become </a:t>
            </a:r>
            <a:r>
              <a:rPr lang="en-US" altLang="de-DE" sz="3400" b="1" smtClean="0">
                <a:solidFill>
                  <a:srgbClr val="00FF00"/>
                </a:solidFill>
              </a:rPr>
              <a:t>reasonable</a:t>
            </a:r>
            <a:r>
              <a:rPr lang="en-US" altLang="de-DE" sz="340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355219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de-DE" dirty="0" smtClean="0"/>
              <a:t>Text Categorization</a:t>
            </a:r>
            <a:br>
              <a:rPr lang="en-US" altLang="de-DE" dirty="0" smtClean="0"/>
            </a:br>
            <a:r>
              <a:rPr lang="en-US" altLang="de-DE" sz="3600" dirty="0" smtClean="0"/>
              <a:t>Moshe Koppel</a:t>
            </a:r>
            <a:r>
              <a:rPr lang="en-US" altLang="de-DE" dirty="0" smtClean="0"/>
              <a:t/>
            </a:r>
            <a:br>
              <a:rPr lang="en-US" altLang="de-DE" dirty="0" smtClean="0"/>
            </a:br>
            <a:r>
              <a:rPr lang="en-US" altLang="de-DE" sz="3200" dirty="0" smtClean="0"/>
              <a:t>Lecture 8: Bottom-Up Sentiment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de-DE" sz="2000" smtClean="0"/>
              <a:t>Some slides adapted from Theresa Wilson and others</a:t>
            </a:r>
          </a:p>
        </p:txBody>
      </p:sp>
    </p:spTree>
    <p:extLst>
      <p:ext uri="{BB962C8B-B14F-4D97-AF65-F5344CB8AC3E}">
        <p14:creationId xmlns:p14="http://schemas.microsoft.com/office/powerpoint/2010/main" val="7859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458200" cy="3124200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de-DE" sz="3400" smtClean="0"/>
              <a:t>Philip Clap, President of the National Environment </a:t>
            </a:r>
            <a:r>
              <a:rPr lang="en-US" altLang="de-DE" sz="3400" b="1" smtClean="0">
                <a:solidFill>
                  <a:srgbClr val="00FF00"/>
                </a:solidFill>
              </a:rPr>
              <a:t>Trust</a:t>
            </a:r>
            <a:r>
              <a:rPr lang="en-US" altLang="de-DE" sz="3400" smtClean="0"/>
              <a:t>, sums up </a:t>
            </a:r>
            <a:r>
              <a:rPr lang="en-US" altLang="de-DE" sz="3400" b="1" smtClean="0">
                <a:solidFill>
                  <a:srgbClr val="00FF00"/>
                </a:solidFill>
              </a:rPr>
              <a:t>well</a:t>
            </a:r>
            <a:r>
              <a:rPr lang="en-US" altLang="de-DE" sz="3400" smtClean="0"/>
              <a:t> the general thrust of the reaction of environmental movements: there is no </a:t>
            </a:r>
            <a:r>
              <a:rPr lang="en-US" altLang="de-DE" sz="3400" b="1" smtClean="0">
                <a:solidFill>
                  <a:srgbClr val="00FF00"/>
                </a:solidFill>
              </a:rPr>
              <a:t>reason</a:t>
            </a:r>
            <a:r>
              <a:rPr lang="en-US" altLang="de-DE" sz="3400" smtClean="0"/>
              <a:t> at all to believe that the </a:t>
            </a:r>
            <a:r>
              <a:rPr lang="en-US" altLang="de-DE" sz="3400" b="1" smtClean="0">
                <a:solidFill>
                  <a:srgbClr val="FF0000"/>
                </a:solidFill>
              </a:rPr>
              <a:t>polluters</a:t>
            </a:r>
            <a:r>
              <a:rPr lang="en-US" altLang="de-DE" sz="3400" smtClean="0"/>
              <a:t> are suddenly going to become </a:t>
            </a:r>
            <a:r>
              <a:rPr lang="en-US" altLang="de-DE" sz="3400" b="1" smtClean="0">
                <a:solidFill>
                  <a:srgbClr val="00FF00"/>
                </a:solidFill>
              </a:rPr>
              <a:t>reasonable</a:t>
            </a:r>
            <a:r>
              <a:rPr lang="en-US" altLang="de-DE" sz="3400" smtClean="0"/>
              <a:t>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Example</a:t>
            </a: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 flipV="1">
            <a:off x="2971800" y="2590800"/>
            <a:ext cx="1066800" cy="2286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 flipV="1">
            <a:off x="1981200" y="3962400"/>
            <a:ext cx="1752600" cy="304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2895600" y="2438400"/>
            <a:ext cx="1219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5638800" y="2438400"/>
            <a:ext cx="914400" cy="4572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1828800" y="3810000"/>
            <a:ext cx="18288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1905000" y="4343400"/>
            <a:ext cx="23622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4267200" y="3429000"/>
            <a:ext cx="1524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1752600" y="5334000"/>
            <a:ext cx="1981200" cy="4572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prior polarity</a:t>
            </a:r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 flipV="1">
            <a:off x="3733800" y="5334000"/>
            <a:ext cx="15240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5257800" y="5181600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Contextual polarity</a:t>
            </a:r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3962400" y="4267200"/>
            <a:ext cx="32766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609600" y="4724400"/>
            <a:ext cx="12954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408227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  <p:bldP spid="55301" grpId="0" animBg="1"/>
      <p:bldP spid="55302" grpId="0" animBg="1"/>
      <p:bldP spid="55303" grpId="0" animBg="1"/>
      <p:bldP spid="55304" grpId="0" animBg="1"/>
      <p:bldP spid="55305" grpId="0" animBg="1"/>
      <p:bldP spid="55306" grpId="0" animBg="1"/>
      <p:bldP spid="55310" grpId="0" animBg="1"/>
      <p:bldP spid="553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de-DE" sz="40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54238"/>
            <a:ext cx="7772400" cy="39417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600" smtClean="0"/>
              <a:t>Word token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600" smtClean="0"/>
              <a:t>Word prior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600" smtClean="0"/>
              <a:t>Negated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600" smtClean="0"/>
              <a:t>Negated subject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600" smtClean="0"/>
              <a:t>Modifies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600" smtClean="0"/>
              <a:t>Modified by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600" smtClean="0"/>
              <a:t>Conjunction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600" smtClean="0"/>
              <a:t>General polarity shifter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600" smtClean="0"/>
              <a:t>Negative polarity shifter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600" smtClean="0"/>
              <a:t>Positive polarity shifter</a:t>
            </a:r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528023" y="228600"/>
            <a:ext cx="6553200" cy="1447800"/>
            <a:chOff x="624" y="144"/>
            <a:chExt cx="4128" cy="912"/>
          </a:xfrm>
        </p:grpSpPr>
        <p:grpSp>
          <p:nvGrpSpPr>
            <p:cNvPr id="30725" name="Group 5"/>
            <p:cNvGrpSpPr>
              <a:grpSpLocks/>
            </p:cNvGrpSpPr>
            <p:nvPr/>
          </p:nvGrpSpPr>
          <p:grpSpPr bwMode="auto">
            <a:xfrm>
              <a:off x="624" y="144"/>
              <a:ext cx="4128" cy="864"/>
              <a:chOff x="288" y="1008"/>
              <a:chExt cx="5088" cy="1632"/>
            </a:xfrm>
          </p:grpSpPr>
          <p:sp>
            <p:nvSpPr>
              <p:cNvPr id="30727" name="AutoShape 6"/>
              <p:cNvSpPr>
                <a:spLocks noChangeArrowheads="1"/>
              </p:cNvSpPr>
              <p:nvPr/>
            </p:nvSpPr>
            <p:spPr bwMode="auto">
              <a:xfrm>
                <a:off x="3024" y="2016"/>
                <a:ext cx="912" cy="480"/>
              </a:xfrm>
              <a:prstGeom prst="rightArrow">
                <a:avLst>
                  <a:gd name="adj1" fmla="val 39352"/>
                  <a:gd name="adj2" fmla="val 53086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728" name="AutoShape 7"/>
              <p:cNvSpPr>
                <a:spLocks noChangeArrowheads="1"/>
              </p:cNvSpPr>
              <p:nvPr/>
            </p:nvSpPr>
            <p:spPr bwMode="auto">
              <a:xfrm>
                <a:off x="4944" y="2016"/>
                <a:ext cx="432" cy="480"/>
              </a:xfrm>
              <a:prstGeom prst="rightArrow">
                <a:avLst>
                  <a:gd name="adj1" fmla="val 48750"/>
                  <a:gd name="adj2" fmla="val 56481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729" name="AutoShape 8"/>
              <p:cNvSpPr>
                <a:spLocks noChangeArrowheads="1"/>
              </p:cNvSpPr>
              <p:nvPr/>
            </p:nvSpPr>
            <p:spPr bwMode="auto">
              <a:xfrm>
                <a:off x="288" y="1728"/>
                <a:ext cx="816" cy="912"/>
              </a:xfrm>
              <a:prstGeom prst="flowChartMultidocumen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Corpus</a:t>
                </a:r>
              </a:p>
            </p:txBody>
          </p:sp>
          <p:sp>
            <p:nvSpPr>
              <p:cNvPr id="30730" name="AutoShape 9"/>
              <p:cNvSpPr>
                <a:spLocks noChangeArrowheads="1"/>
              </p:cNvSpPr>
              <p:nvPr/>
            </p:nvSpPr>
            <p:spPr bwMode="auto">
              <a:xfrm rot="10800000" flipH="1">
                <a:off x="912" y="1488"/>
                <a:ext cx="1152" cy="1104"/>
              </a:xfrm>
              <a:custGeom>
                <a:avLst/>
                <a:gdLst>
                  <a:gd name="T0" fmla="*/ 3 w 21600"/>
                  <a:gd name="T1" fmla="*/ 0 h 21600"/>
                  <a:gd name="T2" fmla="*/ 3 w 21600"/>
                  <a:gd name="T3" fmla="*/ 2 h 21600"/>
                  <a:gd name="T4" fmla="*/ 0 w 21600"/>
                  <a:gd name="T5" fmla="*/ 3 h 21600"/>
                  <a:gd name="T6" fmla="*/ 3 w 21600"/>
                  <a:gd name="T7" fmla="*/ 1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1 w 21600"/>
                  <a:gd name="T13" fmla="*/ 4011 h 21600"/>
                  <a:gd name="T14" fmla="*/ 20006 w 21600"/>
                  <a:gd name="T15" fmla="*/ 81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6912" y="0"/>
                    </a:lnTo>
                    <a:lnTo>
                      <a:pt x="16912" y="4002"/>
                    </a:lnTo>
                    <a:lnTo>
                      <a:pt x="12427" y="4002"/>
                    </a:lnTo>
                    <a:cubicBezTo>
                      <a:pt x="5564" y="4002"/>
                      <a:pt x="0" y="7654"/>
                      <a:pt x="0" y="12158"/>
                    </a:cubicBezTo>
                    <a:lnTo>
                      <a:pt x="0" y="21600"/>
                    </a:lnTo>
                    <a:lnTo>
                      <a:pt x="4246" y="21600"/>
                    </a:lnTo>
                    <a:lnTo>
                      <a:pt x="4246" y="12158"/>
                    </a:lnTo>
                    <a:cubicBezTo>
                      <a:pt x="4246" y="9948"/>
                      <a:pt x="7909" y="8156"/>
                      <a:pt x="12427" y="8156"/>
                    </a:cubicBezTo>
                    <a:lnTo>
                      <a:pt x="16912" y="8156"/>
                    </a:lnTo>
                    <a:lnTo>
                      <a:pt x="16912" y="121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31" name="AutoShape 10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68" cy="576"/>
              </a:xfrm>
              <a:prstGeom prst="flowChartDocumen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Lexicon </a:t>
                </a:r>
              </a:p>
            </p:txBody>
          </p:sp>
          <p:sp>
            <p:nvSpPr>
              <p:cNvPr id="30732" name="AutoShape 11"/>
              <p:cNvSpPr>
                <a:spLocks noChangeArrowheads="1"/>
              </p:cNvSpPr>
              <p:nvPr/>
            </p:nvSpPr>
            <p:spPr bwMode="auto">
              <a:xfrm>
                <a:off x="2112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Neutral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or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Polar?</a:t>
                </a:r>
              </a:p>
            </p:txBody>
          </p:sp>
          <p:sp>
            <p:nvSpPr>
              <p:cNvPr id="30733" name="Text Box 12"/>
              <p:cNvSpPr txBox="1">
                <a:spLocks noChangeArrowheads="1"/>
              </p:cNvSpPr>
              <p:nvPr/>
            </p:nvSpPr>
            <p:spPr bwMode="auto">
              <a:xfrm>
                <a:off x="2112" y="1104"/>
                <a:ext cx="912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1</a:t>
                </a:r>
              </a:p>
            </p:txBody>
          </p:sp>
          <p:sp>
            <p:nvSpPr>
              <p:cNvPr id="30734" name="AutoShape 13"/>
              <p:cNvSpPr>
                <a:spLocks noChangeArrowheads="1"/>
              </p:cNvSpPr>
              <p:nvPr/>
            </p:nvSpPr>
            <p:spPr bwMode="auto">
              <a:xfrm>
                <a:off x="3984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Contextual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Polarity?</a:t>
                </a:r>
              </a:p>
            </p:txBody>
          </p:sp>
          <p:sp>
            <p:nvSpPr>
              <p:cNvPr id="30735" name="Text Box 14"/>
              <p:cNvSpPr txBox="1">
                <a:spLocks noChangeArrowheads="1"/>
              </p:cNvSpPr>
              <p:nvPr/>
            </p:nvSpPr>
            <p:spPr bwMode="auto">
              <a:xfrm>
                <a:off x="3984" y="1104"/>
                <a:ext cx="864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2</a:t>
                </a:r>
              </a:p>
            </p:txBody>
          </p:sp>
          <p:sp>
            <p:nvSpPr>
              <p:cNvPr id="30736" name="Text Box 15"/>
              <p:cNvSpPr txBox="1">
                <a:spLocks noChangeArrowheads="1"/>
              </p:cNvSpPr>
              <p:nvPr/>
            </p:nvSpPr>
            <p:spPr bwMode="auto">
              <a:xfrm>
                <a:off x="1152" y="1490"/>
                <a:ext cx="912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All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  <p:sp>
            <p:nvSpPr>
              <p:cNvPr id="30737" name="Text Box 16"/>
              <p:cNvSpPr txBox="1">
                <a:spLocks noChangeArrowheads="1"/>
              </p:cNvSpPr>
              <p:nvPr/>
            </p:nvSpPr>
            <p:spPr bwMode="auto">
              <a:xfrm>
                <a:off x="3024" y="1490"/>
                <a:ext cx="960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Polar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</p:grpSp>
        <p:sp>
          <p:nvSpPr>
            <p:cNvPr id="30726" name="Freeform 17"/>
            <p:cNvSpPr>
              <a:spLocks/>
            </p:cNvSpPr>
            <p:nvPr/>
          </p:nvSpPr>
          <p:spPr bwMode="auto">
            <a:xfrm>
              <a:off x="2928" y="192"/>
              <a:ext cx="1536" cy="864"/>
            </a:xfrm>
            <a:custGeom>
              <a:avLst/>
              <a:gdLst>
                <a:gd name="T0" fmla="*/ 0 w 1536"/>
                <a:gd name="T1" fmla="*/ 215 h 816"/>
                <a:gd name="T2" fmla="*/ 0 w 1536"/>
                <a:gd name="T3" fmla="*/ 915 h 816"/>
                <a:gd name="T4" fmla="*/ 1536 w 1536"/>
                <a:gd name="T5" fmla="*/ 915 h 816"/>
                <a:gd name="T6" fmla="*/ 1536 w 1536"/>
                <a:gd name="T7" fmla="*/ 0 h 816"/>
                <a:gd name="T8" fmla="*/ 672 w 1536"/>
                <a:gd name="T9" fmla="*/ 0 h 816"/>
                <a:gd name="T10" fmla="*/ 0 w 1536"/>
                <a:gd name="T11" fmla="*/ 215 h 8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36"/>
                <a:gd name="T19" fmla="*/ 0 h 816"/>
                <a:gd name="T20" fmla="*/ 1536 w 1536"/>
                <a:gd name="T21" fmla="*/ 816 h 8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36" h="816">
                  <a:moveTo>
                    <a:pt x="0" y="192"/>
                  </a:moveTo>
                  <a:lnTo>
                    <a:pt x="0" y="816"/>
                  </a:lnTo>
                  <a:lnTo>
                    <a:pt x="1536" y="816"/>
                  </a:lnTo>
                  <a:lnTo>
                    <a:pt x="1536" y="0"/>
                  </a:lnTo>
                  <a:lnTo>
                    <a:pt x="672" y="0"/>
                  </a:lnTo>
                  <a:lnTo>
                    <a:pt x="0" y="192"/>
                  </a:lnTo>
                  <a:close/>
                </a:path>
              </a:pathLst>
            </a:custGeom>
            <a:noFill/>
            <a:ln w="508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306873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de-DE" sz="40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25675"/>
            <a:ext cx="3814763" cy="3870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600" b="1" smtClean="0">
                <a:solidFill>
                  <a:srgbClr val="FFCC00"/>
                </a:solidFill>
              </a:rPr>
              <a:t>Word token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600" b="1" smtClean="0">
                <a:solidFill>
                  <a:srgbClr val="FFCC00"/>
                </a:solidFill>
              </a:rPr>
              <a:t>Word prior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Negated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Negated subject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Modifies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Modified by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Conjunction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General polarity shifter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Negative polarity shifter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Positive polarity shifter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2509838"/>
            <a:ext cx="3525837" cy="1776412"/>
          </a:xfrm>
          <a:solidFill>
            <a:schemeClr val="accent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de-DE" sz="2400" dirty="0" smtClean="0"/>
              <a:t>Word token</a:t>
            </a:r>
            <a:r>
              <a:rPr lang="en-US" altLang="de-DE" sz="2000" dirty="0" smtClean="0"/>
              <a:t>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de-DE" sz="2000" b="1" i="1" dirty="0" smtClean="0">
                <a:solidFill>
                  <a:srgbClr val="0000FF"/>
                </a:solidFill>
              </a:rPr>
              <a:t>			        </a:t>
            </a:r>
            <a:r>
              <a:rPr lang="en-US" altLang="de-DE" sz="2000" b="1" i="1" dirty="0" smtClean="0">
                <a:solidFill>
                  <a:srgbClr val="00FF00"/>
                </a:solidFill>
              </a:rPr>
              <a:t>terrifies</a:t>
            </a:r>
            <a:endParaRPr lang="en-US" altLang="de-DE" sz="2000" dirty="0" smtClean="0">
              <a:solidFill>
                <a:srgbClr val="00FF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de-DE" sz="2000" b="1" i="1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de-DE" sz="2400" dirty="0" smtClean="0"/>
              <a:t>Word prior polarity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de-DE" sz="2000" b="1" i="1" dirty="0" smtClean="0">
                <a:solidFill>
                  <a:srgbClr val="0000CC"/>
                </a:solidFill>
              </a:rPr>
              <a:t>                              </a:t>
            </a:r>
            <a:r>
              <a:rPr lang="en-US" altLang="de-DE" sz="2000" b="1" dirty="0" smtClean="0">
                <a:solidFill>
                  <a:srgbClr val="00FF00"/>
                </a:solidFill>
              </a:rPr>
              <a:t>negative</a:t>
            </a:r>
          </a:p>
        </p:txBody>
      </p:sp>
      <p:grpSp>
        <p:nvGrpSpPr>
          <p:cNvPr id="31749" name="Group 5"/>
          <p:cNvGrpSpPr>
            <a:grpSpLocks/>
          </p:cNvGrpSpPr>
          <p:nvPr/>
        </p:nvGrpSpPr>
        <p:grpSpPr bwMode="auto">
          <a:xfrm>
            <a:off x="990600" y="228600"/>
            <a:ext cx="6553200" cy="1447800"/>
            <a:chOff x="624" y="144"/>
            <a:chExt cx="4128" cy="912"/>
          </a:xfrm>
        </p:grpSpPr>
        <p:grpSp>
          <p:nvGrpSpPr>
            <p:cNvPr id="31750" name="Group 6"/>
            <p:cNvGrpSpPr>
              <a:grpSpLocks/>
            </p:cNvGrpSpPr>
            <p:nvPr/>
          </p:nvGrpSpPr>
          <p:grpSpPr bwMode="auto">
            <a:xfrm>
              <a:off x="624" y="144"/>
              <a:ext cx="4128" cy="864"/>
              <a:chOff x="288" y="1008"/>
              <a:chExt cx="5088" cy="1632"/>
            </a:xfrm>
          </p:grpSpPr>
          <p:sp>
            <p:nvSpPr>
              <p:cNvPr id="31752" name="AutoShape 7"/>
              <p:cNvSpPr>
                <a:spLocks noChangeArrowheads="1"/>
              </p:cNvSpPr>
              <p:nvPr/>
            </p:nvSpPr>
            <p:spPr bwMode="auto">
              <a:xfrm>
                <a:off x="3024" y="2016"/>
                <a:ext cx="912" cy="480"/>
              </a:xfrm>
              <a:prstGeom prst="rightArrow">
                <a:avLst>
                  <a:gd name="adj1" fmla="val 39352"/>
                  <a:gd name="adj2" fmla="val 53086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1753" name="AutoShape 8"/>
              <p:cNvSpPr>
                <a:spLocks noChangeArrowheads="1"/>
              </p:cNvSpPr>
              <p:nvPr/>
            </p:nvSpPr>
            <p:spPr bwMode="auto">
              <a:xfrm>
                <a:off x="4944" y="2016"/>
                <a:ext cx="432" cy="480"/>
              </a:xfrm>
              <a:prstGeom prst="rightArrow">
                <a:avLst>
                  <a:gd name="adj1" fmla="val 48750"/>
                  <a:gd name="adj2" fmla="val 56481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1754" name="AutoShape 9"/>
              <p:cNvSpPr>
                <a:spLocks noChangeArrowheads="1"/>
              </p:cNvSpPr>
              <p:nvPr/>
            </p:nvSpPr>
            <p:spPr bwMode="auto">
              <a:xfrm>
                <a:off x="288" y="1728"/>
                <a:ext cx="816" cy="912"/>
              </a:xfrm>
              <a:prstGeom prst="flowChartMultidocumen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Corpus</a:t>
                </a:r>
              </a:p>
            </p:txBody>
          </p:sp>
          <p:sp>
            <p:nvSpPr>
              <p:cNvPr id="31755" name="AutoShape 10"/>
              <p:cNvSpPr>
                <a:spLocks noChangeArrowheads="1"/>
              </p:cNvSpPr>
              <p:nvPr/>
            </p:nvSpPr>
            <p:spPr bwMode="auto">
              <a:xfrm rot="10800000" flipH="1">
                <a:off x="912" y="1488"/>
                <a:ext cx="1152" cy="1104"/>
              </a:xfrm>
              <a:custGeom>
                <a:avLst/>
                <a:gdLst>
                  <a:gd name="T0" fmla="*/ 3 w 21600"/>
                  <a:gd name="T1" fmla="*/ 0 h 21600"/>
                  <a:gd name="T2" fmla="*/ 3 w 21600"/>
                  <a:gd name="T3" fmla="*/ 2 h 21600"/>
                  <a:gd name="T4" fmla="*/ 0 w 21600"/>
                  <a:gd name="T5" fmla="*/ 3 h 21600"/>
                  <a:gd name="T6" fmla="*/ 3 w 21600"/>
                  <a:gd name="T7" fmla="*/ 1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1 w 21600"/>
                  <a:gd name="T13" fmla="*/ 4011 h 21600"/>
                  <a:gd name="T14" fmla="*/ 20006 w 21600"/>
                  <a:gd name="T15" fmla="*/ 81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6912" y="0"/>
                    </a:lnTo>
                    <a:lnTo>
                      <a:pt x="16912" y="4002"/>
                    </a:lnTo>
                    <a:lnTo>
                      <a:pt x="12427" y="4002"/>
                    </a:lnTo>
                    <a:cubicBezTo>
                      <a:pt x="5564" y="4002"/>
                      <a:pt x="0" y="7654"/>
                      <a:pt x="0" y="12158"/>
                    </a:cubicBezTo>
                    <a:lnTo>
                      <a:pt x="0" y="21600"/>
                    </a:lnTo>
                    <a:lnTo>
                      <a:pt x="4246" y="21600"/>
                    </a:lnTo>
                    <a:lnTo>
                      <a:pt x="4246" y="12158"/>
                    </a:lnTo>
                    <a:cubicBezTo>
                      <a:pt x="4246" y="9948"/>
                      <a:pt x="7909" y="8156"/>
                      <a:pt x="12427" y="8156"/>
                    </a:cubicBezTo>
                    <a:lnTo>
                      <a:pt x="16912" y="8156"/>
                    </a:lnTo>
                    <a:lnTo>
                      <a:pt x="16912" y="121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56" name="AutoShape 11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68" cy="576"/>
              </a:xfrm>
              <a:prstGeom prst="flowChartDocumen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Lexicon </a:t>
                </a:r>
              </a:p>
            </p:txBody>
          </p:sp>
          <p:sp>
            <p:nvSpPr>
              <p:cNvPr id="31757" name="AutoShape 12"/>
              <p:cNvSpPr>
                <a:spLocks noChangeArrowheads="1"/>
              </p:cNvSpPr>
              <p:nvPr/>
            </p:nvSpPr>
            <p:spPr bwMode="auto">
              <a:xfrm>
                <a:off x="2112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Neutral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or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Polar?</a:t>
                </a:r>
              </a:p>
            </p:txBody>
          </p:sp>
          <p:sp>
            <p:nvSpPr>
              <p:cNvPr id="31758" name="Text Box 13"/>
              <p:cNvSpPr txBox="1">
                <a:spLocks noChangeArrowheads="1"/>
              </p:cNvSpPr>
              <p:nvPr/>
            </p:nvSpPr>
            <p:spPr bwMode="auto">
              <a:xfrm>
                <a:off x="2112" y="1104"/>
                <a:ext cx="912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1</a:t>
                </a:r>
              </a:p>
            </p:txBody>
          </p:sp>
          <p:sp>
            <p:nvSpPr>
              <p:cNvPr id="31759" name="AutoShape 14"/>
              <p:cNvSpPr>
                <a:spLocks noChangeArrowheads="1"/>
              </p:cNvSpPr>
              <p:nvPr/>
            </p:nvSpPr>
            <p:spPr bwMode="auto">
              <a:xfrm>
                <a:off x="3984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Contextual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Polarity?</a:t>
                </a:r>
              </a:p>
            </p:txBody>
          </p:sp>
          <p:sp>
            <p:nvSpPr>
              <p:cNvPr id="31760" name="Text Box 15"/>
              <p:cNvSpPr txBox="1">
                <a:spLocks noChangeArrowheads="1"/>
              </p:cNvSpPr>
              <p:nvPr/>
            </p:nvSpPr>
            <p:spPr bwMode="auto">
              <a:xfrm>
                <a:off x="3984" y="1104"/>
                <a:ext cx="864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2</a:t>
                </a:r>
              </a:p>
            </p:txBody>
          </p:sp>
          <p:sp>
            <p:nvSpPr>
              <p:cNvPr id="31761" name="Text Box 16"/>
              <p:cNvSpPr txBox="1">
                <a:spLocks noChangeArrowheads="1"/>
              </p:cNvSpPr>
              <p:nvPr/>
            </p:nvSpPr>
            <p:spPr bwMode="auto">
              <a:xfrm>
                <a:off x="1152" y="1490"/>
                <a:ext cx="912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All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  <p:sp>
            <p:nvSpPr>
              <p:cNvPr id="31762" name="Text Box 17"/>
              <p:cNvSpPr txBox="1">
                <a:spLocks noChangeArrowheads="1"/>
              </p:cNvSpPr>
              <p:nvPr/>
            </p:nvSpPr>
            <p:spPr bwMode="auto">
              <a:xfrm>
                <a:off x="3024" y="1490"/>
                <a:ext cx="960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Polar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</p:grpSp>
        <p:sp>
          <p:nvSpPr>
            <p:cNvPr id="31751" name="Freeform 18"/>
            <p:cNvSpPr>
              <a:spLocks/>
            </p:cNvSpPr>
            <p:nvPr/>
          </p:nvSpPr>
          <p:spPr bwMode="auto">
            <a:xfrm>
              <a:off x="2928" y="192"/>
              <a:ext cx="1536" cy="864"/>
            </a:xfrm>
            <a:custGeom>
              <a:avLst/>
              <a:gdLst>
                <a:gd name="T0" fmla="*/ 0 w 1536"/>
                <a:gd name="T1" fmla="*/ 215 h 816"/>
                <a:gd name="T2" fmla="*/ 0 w 1536"/>
                <a:gd name="T3" fmla="*/ 915 h 816"/>
                <a:gd name="T4" fmla="*/ 1536 w 1536"/>
                <a:gd name="T5" fmla="*/ 915 h 816"/>
                <a:gd name="T6" fmla="*/ 1536 w 1536"/>
                <a:gd name="T7" fmla="*/ 0 h 816"/>
                <a:gd name="T8" fmla="*/ 672 w 1536"/>
                <a:gd name="T9" fmla="*/ 0 h 816"/>
                <a:gd name="T10" fmla="*/ 0 w 1536"/>
                <a:gd name="T11" fmla="*/ 215 h 8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36"/>
                <a:gd name="T19" fmla="*/ 0 h 816"/>
                <a:gd name="T20" fmla="*/ 1536 w 1536"/>
                <a:gd name="T21" fmla="*/ 816 h 8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36" h="816">
                  <a:moveTo>
                    <a:pt x="0" y="192"/>
                  </a:moveTo>
                  <a:lnTo>
                    <a:pt x="0" y="816"/>
                  </a:lnTo>
                  <a:lnTo>
                    <a:pt x="1536" y="816"/>
                  </a:lnTo>
                  <a:lnTo>
                    <a:pt x="1536" y="0"/>
                  </a:lnTo>
                  <a:lnTo>
                    <a:pt x="672" y="0"/>
                  </a:lnTo>
                  <a:lnTo>
                    <a:pt x="0" y="192"/>
                  </a:lnTo>
                  <a:close/>
                </a:path>
              </a:pathLst>
            </a:custGeom>
            <a:noFill/>
            <a:ln w="508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240734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de-DE" sz="40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082800"/>
            <a:ext cx="3814763" cy="4013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de-DE" sz="2400" smtClean="0"/>
              <a:t>Word token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sz="2400" smtClean="0"/>
              <a:t>Word prior polarity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b="1" smtClean="0">
                <a:solidFill>
                  <a:srgbClr val="FFCC00"/>
                </a:solidFill>
              </a:rPr>
              <a:t>Negated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b="1" smtClean="0">
                <a:solidFill>
                  <a:srgbClr val="FFCC00"/>
                </a:solidFill>
              </a:rPr>
              <a:t>Negated subject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sz="2400" smtClean="0"/>
              <a:t>Modifies polarity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sz="2400" smtClean="0"/>
              <a:t>Modified by polarity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sz="2400" smtClean="0"/>
              <a:t>Conjunction polarity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sz="2400" smtClean="0"/>
              <a:t>General polarity shifter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sz="2400" smtClean="0"/>
              <a:t>Negative polarity shifter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sz="2400" smtClean="0"/>
              <a:t>Positive polarity shifter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2133600"/>
            <a:ext cx="4648200" cy="3886200"/>
          </a:xfrm>
          <a:solidFill>
            <a:schemeClr val="accent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de-DE" sz="2600" b="1" smtClean="0">
                <a:solidFill>
                  <a:srgbClr val="FFFF00"/>
                </a:solidFill>
              </a:rPr>
              <a:t>Binary features</a:t>
            </a:r>
            <a:r>
              <a:rPr lang="en-US" altLang="de-DE" sz="2600" b="1" smtClean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sz="2400" b="1" smtClean="0"/>
              <a:t>Negated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de-DE" smtClean="0"/>
              <a:t>For example: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e-DE" b="1" i="1" smtClean="0">
                <a:solidFill>
                  <a:srgbClr val="00FF00"/>
                </a:solidFill>
              </a:rPr>
              <a:t>not</a:t>
            </a:r>
            <a:r>
              <a:rPr lang="en-US" altLang="de-DE" i="1" smtClean="0"/>
              <a:t> good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e-DE" b="1" i="1" smtClean="0"/>
              <a:t>does</a:t>
            </a:r>
            <a:r>
              <a:rPr lang="en-US" altLang="de-DE" b="1" i="1" smtClean="0">
                <a:solidFill>
                  <a:srgbClr val="00FF00"/>
                </a:solidFill>
              </a:rPr>
              <a:t> not</a:t>
            </a:r>
            <a:r>
              <a:rPr lang="en-US" altLang="de-DE" i="1" smtClean="0"/>
              <a:t> look very good</a:t>
            </a:r>
            <a:endParaRPr lang="en-US" altLang="de-DE" sz="1800" b="1" i="1" smtClean="0">
              <a:solidFill>
                <a:srgbClr val="FFCC00"/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SzPct val="85000"/>
              <a:buFont typeface="Wingdings" pitchFamily="2" charset="2"/>
              <a:buChar char="v"/>
            </a:pPr>
            <a:r>
              <a:rPr lang="en-US" altLang="de-DE" b="1" i="1" smtClean="0">
                <a:solidFill>
                  <a:srgbClr val="FF0000"/>
                </a:solidFill>
              </a:rPr>
              <a:t>not only</a:t>
            </a:r>
            <a:r>
              <a:rPr lang="en-US" altLang="de-DE" smtClean="0"/>
              <a:t> </a:t>
            </a:r>
            <a:r>
              <a:rPr lang="en-US" altLang="de-DE" i="1" smtClean="0"/>
              <a:t>good but amazing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altLang="de-DE" sz="1600" smtClean="0"/>
              <a:t>    </a:t>
            </a:r>
            <a:endParaRPr lang="en-US" altLang="de-DE" smtClean="0"/>
          </a:p>
          <a:p>
            <a:pPr eaLnBrk="1" hangingPunct="1">
              <a:lnSpc>
                <a:spcPct val="80000"/>
              </a:lnSpc>
            </a:pPr>
            <a:r>
              <a:rPr lang="en-US" altLang="de-DE" sz="2400" b="1" smtClean="0"/>
              <a:t>Negated subject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2200" i="1" smtClean="0"/>
              <a:t>	</a:t>
            </a:r>
            <a:r>
              <a:rPr lang="en-US" altLang="de-DE" sz="2400" b="1" i="1" smtClean="0">
                <a:solidFill>
                  <a:srgbClr val="00FF00"/>
                </a:solidFill>
              </a:rPr>
              <a:t>No</a:t>
            </a:r>
            <a:r>
              <a:rPr lang="en-US" altLang="de-DE" sz="2400" i="1" smtClean="0">
                <a:solidFill>
                  <a:srgbClr val="00FF00"/>
                </a:solidFill>
              </a:rPr>
              <a:t> </a:t>
            </a:r>
            <a:r>
              <a:rPr lang="en-US" altLang="de-DE" sz="2400" b="1" i="1" smtClean="0">
                <a:solidFill>
                  <a:srgbClr val="00FF00"/>
                </a:solidFill>
              </a:rPr>
              <a:t>politically prudent Israeli</a:t>
            </a:r>
            <a:r>
              <a:rPr lang="en-US" altLang="de-DE" sz="2200" i="1" smtClean="0"/>
              <a:t> </a:t>
            </a:r>
            <a:r>
              <a:rPr lang="en-US" altLang="de-DE" sz="2400" i="1" smtClean="0"/>
              <a:t>could </a:t>
            </a:r>
            <a:r>
              <a:rPr lang="en-US" altLang="de-DE" sz="2400" i="1" u="sng" smtClean="0"/>
              <a:t>support</a:t>
            </a:r>
            <a:r>
              <a:rPr lang="en-US" altLang="de-DE" sz="2400" i="1" smtClean="0"/>
              <a:t> either of them</a:t>
            </a:r>
            <a:r>
              <a:rPr lang="en-US" altLang="de-DE" sz="2400" smtClean="0"/>
              <a:t>.</a:t>
            </a:r>
          </a:p>
        </p:txBody>
      </p:sp>
      <p:grpSp>
        <p:nvGrpSpPr>
          <p:cNvPr id="32773" name="Group 5"/>
          <p:cNvGrpSpPr>
            <a:grpSpLocks/>
          </p:cNvGrpSpPr>
          <p:nvPr/>
        </p:nvGrpSpPr>
        <p:grpSpPr bwMode="auto">
          <a:xfrm>
            <a:off x="990600" y="228600"/>
            <a:ext cx="6553200" cy="1447800"/>
            <a:chOff x="624" y="144"/>
            <a:chExt cx="4128" cy="912"/>
          </a:xfrm>
        </p:grpSpPr>
        <p:grpSp>
          <p:nvGrpSpPr>
            <p:cNvPr id="32774" name="Group 6"/>
            <p:cNvGrpSpPr>
              <a:grpSpLocks/>
            </p:cNvGrpSpPr>
            <p:nvPr/>
          </p:nvGrpSpPr>
          <p:grpSpPr bwMode="auto">
            <a:xfrm>
              <a:off x="624" y="144"/>
              <a:ext cx="4128" cy="864"/>
              <a:chOff x="288" y="1008"/>
              <a:chExt cx="5088" cy="1632"/>
            </a:xfrm>
          </p:grpSpPr>
          <p:sp>
            <p:nvSpPr>
              <p:cNvPr id="32776" name="AutoShape 7"/>
              <p:cNvSpPr>
                <a:spLocks noChangeArrowheads="1"/>
              </p:cNvSpPr>
              <p:nvPr/>
            </p:nvSpPr>
            <p:spPr bwMode="auto">
              <a:xfrm>
                <a:off x="3024" y="2016"/>
                <a:ext cx="912" cy="480"/>
              </a:xfrm>
              <a:prstGeom prst="rightArrow">
                <a:avLst>
                  <a:gd name="adj1" fmla="val 39352"/>
                  <a:gd name="adj2" fmla="val 53086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2777" name="AutoShape 8"/>
              <p:cNvSpPr>
                <a:spLocks noChangeArrowheads="1"/>
              </p:cNvSpPr>
              <p:nvPr/>
            </p:nvSpPr>
            <p:spPr bwMode="auto">
              <a:xfrm>
                <a:off x="4944" y="2016"/>
                <a:ext cx="432" cy="480"/>
              </a:xfrm>
              <a:prstGeom prst="rightArrow">
                <a:avLst>
                  <a:gd name="adj1" fmla="val 48750"/>
                  <a:gd name="adj2" fmla="val 56481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2778" name="AutoShape 9"/>
              <p:cNvSpPr>
                <a:spLocks noChangeArrowheads="1"/>
              </p:cNvSpPr>
              <p:nvPr/>
            </p:nvSpPr>
            <p:spPr bwMode="auto">
              <a:xfrm>
                <a:off x="288" y="1728"/>
                <a:ext cx="816" cy="912"/>
              </a:xfrm>
              <a:prstGeom prst="flowChartMultidocumen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Corpus</a:t>
                </a:r>
              </a:p>
            </p:txBody>
          </p:sp>
          <p:sp>
            <p:nvSpPr>
              <p:cNvPr id="32779" name="AutoShape 10"/>
              <p:cNvSpPr>
                <a:spLocks noChangeArrowheads="1"/>
              </p:cNvSpPr>
              <p:nvPr/>
            </p:nvSpPr>
            <p:spPr bwMode="auto">
              <a:xfrm rot="10800000" flipH="1">
                <a:off x="912" y="1488"/>
                <a:ext cx="1152" cy="1104"/>
              </a:xfrm>
              <a:custGeom>
                <a:avLst/>
                <a:gdLst>
                  <a:gd name="T0" fmla="*/ 3 w 21600"/>
                  <a:gd name="T1" fmla="*/ 0 h 21600"/>
                  <a:gd name="T2" fmla="*/ 3 w 21600"/>
                  <a:gd name="T3" fmla="*/ 2 h 21600"/>
                  <a:gd name="T4" fmla="*/ 0 w 21600"/>
                  <a:gd name="T5" fmla="*/ 3 h 21600"/>
                  <a:gd name="T6" fmla="*/ 3 w 21600"/>
                  <a:gd name="T7" fmla="*/ 1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1 w 21600"/>
                  <a:gd name="T13" fmla="*/ 4011 h 21600"/>
                  <a:gd name="T14" fmla="*/ 20006 w 21600"/>
                  <a:gd name="T15" fmla="*/ 81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6912" y="0"/>
                    </a:lnTo>
                    <a:lnTo>
                      <a:pt x="16912" y="4002"/>
                    </a:lnTo>
                    <a:lnTo>
                      <a:pt x="12427" y="4002"/>
                    </a:lnTo>
                    <a:cubicBezTo>
                      <a:pt x="5564" y="4002"/>
                      <a:pt x="0" y="7654"/>
                      <a:pt x="0" y="12158"/>
                    </a:cubicBezTo>
                    <a:lnTo>
                      <a:pt x="0" y="21600"/>
                    </a:lnTo>
                    <a:lnTo>
                      <a:pt x="4246" y="21600"/>
                    </a:lnTo>
                    <a:lnTo>
                      <a:pt x="4246" y="12158"/>
                    </a:lnTo>
                    <a:cubicBezTo>
                      <a:pt x="4246" y="9948"/>
                      <a:pt x="7909" y="8156"/>
                      <a:pt x="12427" y="8156"/>
                    </a:cubicBezTo>
                    <a:lnTo>
                      <a:pt x="16912" y="8156"/>
                    </a:lnTo>
                    <a:lnTo>
                      <a:pt x="16912" y="121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80" name="AutoShape 11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68" cy="576"/>
              </a:xfrm>
              <a:prstGeom prst="flowChartDocumen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Lexicon </a:t>
                </a:r>
              </a:p>
            </p:txBody>
          </p:sp>
          <p:sp>
            <p:nvSpPr>
              <p:cNvPr id="32781" name="AutoShape 12"/>
              <p:cNvSpPr>
                <a:spLocks noChangeArrowheads="1"/>
              </p:cNvSpPr>
              <p:nvPr/>
            </p:nvSpPr>
            <p:spPr bwMode="auto">
              <a:xfrm>
                <a:off x="2112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Neutral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or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Polar?</a:t>
                </a:r>
              </a:p>
            </p:txBody>
          </p:sp>
          <p:sp>
            <p:nvSpPr>
              <p:cNvPr id="32782" name="Text Box 13"/>
              <p:cNvSpPr txBox="1">
                <a:spLocks noChangeArrowheads="1"/>
              </p:cNvSpPr>
              <p:nvPr/>
            </p:nvSpPr>
            <p:spPr bwMode="auto">
              <a:xfrm>
                <a:off x="2112" y="1104"/>
                <a:ext cx="912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1</a:t>
                </a:r>
              </a:p>
            </p:txBody>
          </p:sp>
          <p:sp>
            <p:nvSpPr>
              <p:cNvPr id="32783" name="AutoShape 14"/>
              <p:cNvSpPr>
                <a:spLocks noChangeArrowheads="1"/>
              </p:cNvSpPr>
              <p:nvPr/>
            </p:nvSpPr>
            <p:spPr bwMode="auto">
              <a:xfrm>
                <a:off x="3984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Contextual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Polarity?</a:t>
                </a:r>
              </a:p>
            </p:txBody>
          </p:sp>
          <p:sp>
            <p:nvSpPr>
              <p:cNvPr id="32784" name="Text Box 15"/>
              <p:cNvSpPr txBox="1">
                <a:spLocks noChangeArrowheads="1"/>
              </p:cNvSpPr>
              <p:nvPr/>
            </p:nvSpPr>
            <p:spPr bwMode="auto">
              <a:xfrm>
                <a:off x="3984" y="1104"/>
                <a:ext cx="864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2</a:t>
                </a:r>
              </a:p>
            </p:txBody>
          </p:sp>
          <p:sp>
            <p:nvSpPr>
              <p:cNvPr id="32785" name="Text Box 16"/>
              <p:cNvSpPr txBox="1">
                <a:spLocks noChangeArrowheads="1"/>
              </p:cNvSpPr>
              <p:nvPr/>
            </p:nvSpPr>
            <p:spPr bwMode="auto">
              <a:xfrm>
                <a:off x="1152" y="1490"/>
                <a:ext cx="912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All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  <p:sp>
            <p:nvSpPr>
              <p:cNvPr id="32786" name="Text Box 17"/>
              <p:cNvSpPr txBox="1">
                <a:spLocks noChangeArrowheads="1"/>
              </p:cNvSpPr>
              <p:nvPr/>
            </p:nvSpPr>
            <p:spPr bwMode="auto">
              <a:xfrm>
                <a:off x="3024" y="1490"/>
                <a:ext cx="960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Polar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</p:grpSp>
        <p:sp>
          <p:nvSpPr>
            <p:cNvPr id="32775" name="Freeform 18"/>
            <p:cNvSpPr>
              <a:spLocks/>
            </p:cNvSpPr>
            <p:nvPr/>
          </p:nvSpPr>
          <p:spPr bwMode="auto">
            <a:xfrm>
              <a:off x="2928" y="192"/>
              <a:ext cx="1536" cy="864"/>
            </a:xfrm>
            <a:custGeom>
              <a:avLst/>
              <a:gdLst>
                <a:gd name="T0" fmla="*/ 0 w 1536"/>
                <a:gd name="T1" fmla="*/ 215 h 816"/>
                <a:gd name="T2" fmla="*/ 0 w 1536"/>
                <a:gd name="T3" fmla="*/ 915 h 816"/>
                <a:gd name="T4" fmla="*/ 1536 w 1536"/>
                <a:gd name="T5" fmla="*/ 915 h 816"/>
                <a:gd name="T6" fmla="*/ 1536 w 1536"/>
                <a:gd name="T7" fmla="*/ 0 h 816"/>
                <a:gd name="T8" fmla="*/ 672 w 1536"/>
                <a:gd name="T9" fmla="*/ 0 h 816"/>
                <a:gd name="T10" fmla="*/ 0 w 1536"/>
                <a:gd name="T11" fmla="*/ 215 h 8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36"/>
                <a:gd name="T19" fmla="*/ 0 h 816"/>
                <a:gd name="T20" fmla="*/ 1536 w 1536"/>
                <a:gd name="T21" fmla="*/ 816 h 8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36" h="816">
                  <a:moveTo>
                    <a:pt x="0" y="192"/>
                  </a:moveTo>
                  <a:lnTo>
                    <a:pt x="0" y="816"/>
                  </a:lnTo>
                  <a:lnTo>
                    <a:pt x="1536" y="816"/>
                  </a:lnTo>
                  <a:lnTo>
                    <a:pt x="1536" y="0"/>
                  </a:lnTo>
                  <a:lnTo>
                    <a:pt x="672" y="0"/>
                  </a:lnTo>
                  <a:lnTo>
                    <a:pt x="0" y="192"/>
                  </a:lnTo>
                  <a:close/>
                </a:path>
              </a:pathLst>
            </a:custGeom>
            <a:noFill/>
            <a:ln w="508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417496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de-DE" sz="40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54238"/>
            <a:ext cx="3814763" cy="39417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Word token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Word prior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Negated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Negated subject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b="1" smtClean="0">
                <a:solidFill>
                  <a:srgbClr val="FFCC00"/>
                </a:solidFill>
              </a:rPr>
              <a:t>Modifies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b="1" smtClean="0">
                <a:solidFill>
                  <a:srgbClr val="FFCC00"/>
                </a:solidFill>
              </a:rPr>
              <a:t>Modified by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Conjunction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General polarity shifter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Negative polarity shifter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Positive polarity shifter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981200"/>
            <a:ext cx="4343400" cy="3352800"/>
          </a:xfrm>
          <a:solidFill>
            <a:schemeClr val="accent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spcBef>
                <a:spcPct val="50000"/>
              </a:spcBef>
            </a:pPr>
            <a:r>
              <a:rPr lang="en-US" altLang="de-DE" sz="2000" smtClean="0"/>
              <a:t> </a:t>
            </a:r>
            <a:r>
              <a:rPr lang="en-US" altLang="de-DE" sz="2000" b="1" smtClean="0"/>
              <a:t>Modifies polarity</a:t>
            </a:r>
          </a:p>
          <a:p>
            <a:pPr marL="223838" lvl="1" indent="-109538" eaLnBrk="1" hangingPunct="1">
              <a:spcBef>
                <a:spcPct val="50000"/>
              </a:spcBef>
              <a:buFontTx/>
              <a:buNone/>
            </a:pPr>
            <a:r>
              <a:rPr lang="en-US" altLang="de-DE" sz="1800" b="1" smtClean="0"/>
              <a:t>5 values:</a:t>
            </a:r>
            <a:r>
              <a:rPr lang="en-US" altLang="de-DE" sz="1800" smtClean="0"/>
              <a:t> positive, negative, neutral, both, not mod</a:t>
            </a:r>
          </a:p>
          <a:p>
            <a:pPr marL="223838" lvl="1" indent="-109538" eaLnBrk="1" hangingPunct="1">
              <a:spcBef>
                <a:spcPct val="50000"/>
              </a:spcBef>
              <a:buFontTx/>
              <a:buNone/>
            </a:pPr>
            <a:r>
              <a:rPr lang="en-US" altLang="de-DE" sz="1800" smtClean="0"/>
              <a:t> 		          </a:t>
            </a:r>
            <a:r>
              <a:rPr lang="en-US" altLang="de-DE" sz="1800" b="1" i="1" smtClean="0">
                <a:solidFill>
                  <a:srgbClr val="00FF00"/>
                </a:solidFill>
              </a:rPr>
              <a:t>substantial</a:t>
            </a:r>
            <a:r>
              <a:rPr lang="en-US" altLang="de-DE" sz="1800" b="1" smtClean="0">
                <a:solidFill>
                  <a:srgbClr val="00FF00"/>
                </a:solidFill>
              </a:rPr>
              <a:t>: negative</a:t>
            </a:r>
            <a:endParaRPr lang="en-US" altLang="de-DE" sz="1600" b="1" smtClean="0">
              <a:solidFill>
                <a:srgbClr val="00FF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de-DE" sz="1800" smtClean="0"/>
          </a:p>
          <a:p>
            <a:pPr marL="0" indent="0" eaLnBrk="1" hangingPunct="1">
              <a:lnSpc>
                <a:spcPct val="80000"/>
              </a:lnSpc>
            </a:pPr>
            <a:r>
              <a:rPr lang="en-US" altLang="de-DE" sz="2000" smtClean="0"/>
              <a:t> </a:t>
            </a:r>
            <a:r>
              <a:rPr lang="en-US" altLang="de-DE" sz="2000" b="1" smtClean="0"/>
              <a:t>Modified by polarity</a:t>
            </a:r>
          </a:p>
          <a:p>
            <a:pPr marL="223838" lvl="1" indent="-109538" eaLnBrk="1" hangingPunct="1">
              <a:spcBef>
                <a:spcPct val="50000"/>
              </a:spcBef>
              <a:buFontTx/>
              <a:buNone/>
            </a:pPr>
            <a:r>
              <a:rPr lang="en-US" altLang="de-DE" sz="1800" b="1" smtClean="0"/>
              <a:t>5 values:</a:t>
            </a:r>
            <a:r>
              <a:rPr lang="en-US" altLang="de-DE" sz="1800" smtClean="0"/>
              <a:t> positive, negative, neutral, both, not mod</a:t>
            </a:r>
          </a:p>
          <a:p>
            <a:pPr lvl="2" eaLnBrk="1" hangingPunct="1">
              <a:spcBef>
                <a:spcPct val="50000"/>
              </a:spcBef>
              <a:buFontTx/>
              <a:buNone/>
            </a:pPr>
            <a:r>
              <a:rPr lang="en-US" altLang="de-DE" sz="1600" smtClean="0"/>
              <a:t>               </a:t>
            </a:r>
            <a:r>
              <a:rPr lang="en-US" altLang="de-DE" sz="1600" b="1" i="1" smtClean="0">
                <a:solidFill>
                  <a:srgbClr val="00FF00"/>
                </a:solidFill>
              </a:rPr>
              <a:t>challenge</a:t>
            </a:r>
            <a:r>
              <a:rPr lang="en-US" altLang="de-DE" sz="1600" b="1" smtClean="0">
                <a:solidFill>
                  <a:srgbClr val="00FF00"/>
                </a:solidFill>
              </a:rPr>
              <a:t>: positive</a:t>
            </a:r>
          </a:p>
        </p:txBody>
      </p:sp>
      <p:grpSp>
        <p:nvGrpSpPr>
          <p:cNvPr id="33797" name="Group 5"/>
          <p:cNvGrpSpPr>
            <a:grpSpLocks/>
          </p:cNvGrpSpPr>
          <p:nvPr/>
        </p:nvGrpSpPr>
        <p:grpSpPr bwMode="auto">
          <a:xfrm>
            <a:off x="4800600" y="5486400"/>
            <a:ext cx="3733800" cy="609600"/>
            <a:chOff x="3024" y="3408"/>
            <a:chExt cx="2352" cy="384"/>
          </a:xfrm>
        </p:grpSpPr>
        <p:sp>
          <p:nvSpPr>
            <p:cNvPr id="33812" name="Freeform 6"/>
            <p:cNvSpPr>
              <a:spLocks/>
            </p:cNvSpPr>
            <p:nvPr/>
          </p:nvSpPr>
          <p:spPr bwMode="auto">
            <a:xfrm>
              <a:off x="3744" y="3648"/>
              <a:ext cx="672" cy="144"/>
            </a:xfrm>
            <a:custGeom>
              <a:avLst/>
              <a:gdLst>
                <a:gd name="T0" fmla="*/ 0 w 576"/>
                <a:gd name="T1" fmla="*/ 0 h 144"/>
                <a:gd name="T2" fmla="*/ 392 w 576"/>
                <a:gd name="T3" fmla="*/ 144 h 144"/>
                <a:gd name="T4" fmla="*/ 784 w 576"/>
                <a:gd name="T5" fmla="*/ 0 h 144"/>
                <a:gd name="T6" fmla="*/ 0 60000 65536"/>
                <a:gd name="T7" fmla="*/ 0 60000 65536"/>
                <a:gd name="T8" fmla="*/ 0 60000 65536"/>
                <a:gd name="T9" fmla="*/ 0 w 576"/>
                <a:gd name="T10" fmla="*/ 0 h 144"/>
                <a:gd name="T11" fmla="*/ 576 w 576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144">
                  <a:moveTo>
                    <a:pt x="0" y="0"/>
                  </a:moveTo>
                  <a:cubicBezTo>
                    <a:pt x="96" y="72"/>
                    <a:pt x="192" y="144"/>
                    <a:pt x="288" y="144"/>
                  </a:cubicBezTo>
                  <a:cubicBezTo>
                    <a:pt x="384" y="144"/>
                    <a:pt x="528" y="24"/>
                    <a:pt x="576" y="0"/>
                  </a:cubicBezTo>
                </a:path>
              </a:pathLst>
            </a:custGeom>
            <a:noFill/>
            <a:ln w="38100">
              <a:solidFill>
                <a:srgbClr val="FFCC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3813" name="Text Box 7"/>
            <p:cNvSpPr txBox="1">
              <a:spLocks noChangeArrowheads="1"/>
            </p:cNvSpPr>
            <p:nvPr/>
          </p:nvSpPr>
          <p:spPr bwMode="auto">
            <a:xfrm>
              <a:off x="3024" y="3408"/>
              <a:ext cx="23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z="1800" b="1" i="1" smtClean="0">
                  <a:solidFill>
                    <a:srgbClr val="FFCC00"/>
                  </a:solidFill>
                  <a:latin typeface="Arial" charset="0"/>
                </a:rPr>
                <a:t>substantial</a:t>
              </a:r>
              <a:r>
                <a:rPr lang="en-US" altLang="de-DE" sz="1800" b="1" i="1" smtClean="0">
                  <a:solidFill>
                    <a:srgbClr val="0000FF"/>
                  </a:solidFill>
                  <a:latin typeface="Arial" charset="0"/>
                </a:rPr>
                <a:t> </a:t>
              </a:r>
              <a:r>
                <a:rPr lang="en-US" altLang="de-DE" sz="1800" smtClean="0">
                  <a:solidFill>
                    <a:srgbClr val="000000"/>
                  </a:solidFill>
                  <a:latin typeface="Arial" charset="0"/>
                </a:rPr>
                <a:t>(pos)</a:t>
              </a:r>
              <a:r>
                <a:rPr lang="en-US" altLang="de-DE" sz="1800" i="1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altLang="de-DE" sz="1800" b="1" i="1" smtClean="0">
                  <a:solidFill>
                    <a:srgbClr val="FFCC00"/>
                  </a:solidFill>
                  <a:latin typeface="Arial" charset="0"/>
                </a:rPr>
                <a:t>challenge</a:t>
              </a:r>
              <a:r>
                <a:rPr lang="en-US" altLang="de-DE" sz="1800" b="1" i="1" smtClean="0">
                  <a:solidFill>
                    <a:srgbClr val="0000FF"/>
                  </a:solidFill>
                  <a:latin typeface="Arial" charset="0"/>
                </a:rPr>
                <a:t> </a:t>
              </a:r>
              <a:r>
                <a:rPr lang="en-US" altLang="de-DE" sz="1800" smtClean="0">
                  <a:solidFill>
                    <a:srgbClr val="000000"/>
                  </a:solidFill>
                  <a:latin typeface="Arial" charset="0"/>
                </a:rPr>
                <a:t>(neg)</a:t>
              </a:r>
            </a:p>
          </p:txBody>
        </p:sp>
      </p:grpSp>
      <p:grpSp>
        <p:nvGrpSpPr>
          <p:cNvPr id="33798" name="Group 8"/>
          <p:cNvGrpSpPr>
            <a:grpSpLocks/>
          </p:cNvGrpSpPr>
          <p:nvPr/>
        </p:nvGrpSpPr>
        <p:grpSpPr bwMode="auto">
          <a:xfrm>
            <a:off x="990600" y="228600"/>
            <a:ext cx="6553200" cy="1447800"/>
            <a:chOff x="624" y="144"/>
            <a:chExt cx="4128" cy="912"/>
          </a:xfrm>
        </p:grpSpPr>
        <p:grpSp>
          <p:nvGrpSpPr>
            <p:cNvPr id="33799" name="Group 9"/>
            <p:cNvGrpSpPr>
              <a:grpSpLocks/>
            </p:cNvGrpSpPr>
            <p:nvPr/>
          </p:nvGrpSpPr>
          <p:grpSpPr bwMode="auto">
            <a:xfrm>
              <a:off x="624" y="144"/>
              <a:ext cx="4128" cy="864"/>
              <a:chOff x="288" y="1008"/>
              <a:chExt cx="5088" cy="1632"/>
            </a:xfrm>
          </p:grpSpPr>
          <p:sp>
            <p:nvSpPr>
              <p:cNvPr id="33801" name="AutoShape 10"/>
              <p:cNvSpPr>
                <a:spLocks noChangeArrowheads="1"/>
              </p:cNvSpPr>
              <p:nvPr/>
            </p:nvSpPr>
            <p:spPr bwMode="auto">
              <a:xfrm>
                <a:off x="3024" y="2016"/>
                <a:ext cx="912" cy="480"/>
              </a:xfrm>
              <a:prstGeom prst="rightArrow">
                <a:avLst>
                  <a:gd name="adj1" fmla="val 39352"/>
                  <a:gd name="adj2" fmla="val 53086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4944" y="2016"/>
                <a:ext cx="432" cy="480"/>
              </a:xfrm>
              <a:prstGeom prst="rightArrow">
                <a:avLst>
                  <a:gd name="adj1" fmla="val 48750"/>
                  <a:gd name="adj2" fmla="val 56481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3803" name="AutoShape 12"/>
              <p:cNvSpPr>
                <a:spLocks noChangeArrowheads="1"/>
              </p:cNvSpPr>
              <p:nvPr/>
            </p:nvSpPr>
            <p:spPr bwMode="auto">
              <a:xfrm>
                <a:off x="288" y="1728"/>
                <a:ext cx="816" cy="912"/>
              </a:xfrm>
              <a:prstGeom prst="flowChartMultidocumen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Corpus</a:t>
                </a: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 rot="10800000" flipH="1">
                <a:off x="912" y="1488"/>
                <a:ext cx="1152" cy="1104"/>
              </a:xfrm>
              <a:custGeom>
                <a:avLst/>
                <a:gdLst>
                  <a:gd name="T0" fmla="*/ 3 w 21600"/>
                  <a:gd name="T1" fmla="*/ 0 h 21600"/>
                  <a:gd name="T2" fmla="*/ 3 w 21600"/>
                  <a:gd name="T3" fmla="*/ 2 h 21600"/>
                  <a:gd name="T4" fmla="*/ 0 w 21600"/>
                  <a:gd name="T5" fmla="*/ 3 h 21600"/>
                  <a:gd name="T6" fmla="*/ 3 w 21600"/>
                  <a:gd name="T7" fmla="*/ 1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1 w 21600"/>
                  <a:gd name="T13" fmla="*/ 4011 h 21600"/>
                  <a:gd name="T14" fmla="*/ 20006 w 21600"/>
                  <a:gd name="T15" fmla="*/ 81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6912" y="0"/>
                    </a:lnTo>
                    <a:lnTo>
                      <a:pt x="16912" y="4002"/>
                    </a:lnTo>
                    <a:lnTo>
                      <a:pt x="12427" y="4002"/>
                    </a:lnTo>
                    <a:cubicBezTo>
                      <a:pt x="5564" y="4002"/>
                      <a:pt x="0" y="7654"/>
                      <a:pt x="0" y="12158"/>
                    </a:cubicBezTo>
                    <a:lnTo>
                      <a:pt x="0" y="21600"/>
                    </a:lnTo>
                    <a:lnTo>
                      <a:pt x="4246" y="21600"/>
                    </a:lnTo>
                    <a:lnTo>
                      <a:pt x="4246" y="12158"/>
                    </a:lnTo>
                    <a:cubicBezTo>
                      <a:pt x="4246" y="9948"/>
                      <a:pt x="7909" y="8156"/>
                      <a:pt x="12427" y="8156"/>
                    </a:cubicBezTo>
                    <a:lnTo>
                      <a:pt x="16912" y="8156"/>
                    </a:lnTo>
                    <a:lnTo>
                      <a:pt x="16912" y="121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68" cy="576"/>
              </a:xfrm>
              <a:prstGeom prst="flowChartDocumen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Lexicon </a:t>
                </a:r>
              </a:p>
            </p:txBody>
          </p:sp>
          <p:sp>
            <p:nvSpPr>
              <p:cNvPr id="33806" name="AutoShape 15"/>
              <p:cNvSpPr>
                <a:spLocks noChangeArrowheads="1"/>
              </p:cNvSpPr>
              <p:nvPr/>
            </p:nvSpPr>
            <p:spPr bwMode="auto">
              <a:xfrm>
                <a:off x="2112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Neutral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or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Polar?</a:t>
                </a:r>
              </a:p>
            </p:txBody>
          </p:sp>
          <p:sp>
            <p:nvSpPr>
              <p:cNvPr id="33807" name="Text Box 16"/>
              <p:cNvSpPr txBox="1">
                <a:spLocks noChangeArrowheads="1"/>
              </p:cNvSpPr>
              <p:nvPr/>
            </p:nvSpPr>
            <p:spPr bwMode="auto">
              <a:xfrm>
                <a:off x="2112" y="1104"/>
                <a:ext cx="912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1</a:t>
                </a: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3984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Contextual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Polarity?</a:t>
                </a:r>
              </a:p>
            </p:txBody>
          </p:sp>
          <p:sp>
            <p:nvSpPr>
              <p:cNvPr id="33809" name="Text Box 18"/>
              <p:cNvSpPr txBox="1">
                <a:spLocks noChangeArrowheads="1"/>
              </p:cNvSpPr>
              <p:nvPr/>
            </p:nvSpPr>
            <p:spPr bwMode="auto">
              <a:xfrm>
                <a:off x="3984" y="1104"/>
                <a:ext cx="864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2</a:t>
                </a:r>
              </a:p>
            </p:txBody>
          </p:sp>
          <p:sp>
            <p:nvSpPr>
              <p:cNvPr id="33810" name="Text Box 19"/>
              <p:cNvSpPr txBox="1">
                <a:spLocks noChangeArrowheads="1"/>
              </p:cNvSpPr>
              <p:nvPr/>
            </p:nvSpPr>
            <p:spPr bwMode="auto">
              <a:xfrm>
                <a:off x="1152" y="1490"/>
                <a:ext cx="912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All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  <p:sp>
            <p:nvSpPr>
              <p:cNvPr id="33811" name="Text Box 20"/>
              <p:cNvSpPr txBox="1">
                <a:spLocks noChangeArrowheads="1"/>
              </p:cNvSpPr>
              <p:nvPr/>
            </p:nvSpPr>
            <p:spPr bwMode="auto">
              <a:xfrm>
                <a:off x="3024" y="1490"/>
                <a:ext cx="960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Polar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</p:grpSp>
        <p:sp>
          <p:nvSpPr>
            <p:cNvPr id="33800" name="Freeform 21"/>
            <p:cNvSpPr>
              <a:spLocks/>
            </p:cNvSpPr>
            <p:nvPr/>
          </p:nvSpPr>
          <p:spPr bwMode="auto">
            <a:xfrm>
              <a:off x="2928" y="192"/>
              <a:ext cx="1536" cy="864"/>
            </a:xfrm>
            <a:custGeom>
              <a:avLst/>
              <a:gdLst>
                <a:gd name="T0" fmla="*/ 0 w 1536"/>
                <a:gd name="T1" fmla="*/ 215 h 816"/>
                <a:gd name="T2" fmla="*/ 0 w 1536"/>
                <a:gd name="T3" fmla="*/ 915 h 816"/>
                <a:gd name="T4" fmla="*/ 1536 w 1536"/>
                <a:gd name="T5" fmla="*/ 915 h 816"/>
                <a:gd name="T6" fmla="*/ 1536 w 1536"/>
                <a:gd name="T7" fmla="*/ 0 h 816"/>
                <a:gd name="T8" fmla="*/ 672 w 1536"/>
                <a:gd name="T9" fmla="*/ 0 h 816"/>
                <a:gd name="T10" fmla="*/ 0 w 1536"/>
                <a:gd name="T11" fmla="*/ 215 h 8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36"/>
                <a:gd name="T19" fmla="*/ 0 h 816"/>
                <a:gd name="T20" fmla="*/ 1536 w 1536"/>
                <a:gd name="T21" fmla="*/ 816 h 8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36" h="816">
                  <a:moveTo>
                    <a:pt x="0" y="192"/>
                  </a:moveTo>
                  <a:lnTo>
                    <a:pt x="0" y="816"/>
                  </a:lnTo>
                  <a:lnTo>
                    <a:pt x="1536" y="816"/>
                  </a:lnTo>
                  <a:lnTo>
                    <a:pt x="1536" y="0"/>
                  </a:lnTo>
                  <a:lnTo>
                    <a:pt x="672" y="0"/>
                  </a:lnTo>
                  <a:lnTo>
                    <a:pt x="0" y="192"/>
                  </a:lnTo>
                  <a:close/>
                </a:path>
              </a:pathLst>
            </a:custGeom>
            <a:noFill/>
            <a:ln w="508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160312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de-DE" sz="400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54238"/>
            <a:ext cx="3814763" cy="39417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Word token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Word prior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Negated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Negated subject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Modifies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Modified by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b="1" smtClean="0">
                <a:solidFill>
                  <a:srgbClr val="FFCC00"/>
                </a:solidFill>
              </a:rPr>
              <a:t>Conjunction polarity</a:t>
            </a:r>
            <a:endParaRPr lang="en-US" altLang="de-DE" sz="2400" smtClean="0"/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General polarity shifter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Negative polarity shifter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Positive polarity shifter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362200"/>
            <a:ext cx="4191000" cy="1981200"/>
          </a:xfrm>
          <a:solidFill>
            <a:schemeClr val="accent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spcBef>
                <a:spcPct val="50000"/>
              </a:spcBef>
            </a:pPr>
            <a:r>
              <a:rPr lang="en-US" altLang="de-DE" sz="2000" smtClean="0"/>
              <a:t> </a:t>
            </a:r>
            <a:r>
              <a:rPr lang="en-US" altLang="de-DE" sz="2000" b="1" smtClean="0"/>
              <a:t>Conjunction polarity</a:t>
            </a:r>
          </a:p>
          <a:p>
            <a:pPr marL="223838" lvl="1" indent="-109538" eaLnBrk="1" hangingPunct="1">
              <a:spcBef>
                <a:spcPct val="50000"/>
              </a:spcBef>
              <a:buFontTx/>
              <a:buNone/>
            </a:pPr>
            <a:r>
              <a:rPr lang="en-US" altLang="de-DE" sz="1800" b="1" smtClean="0"/>
              <a:t>5 values:</a:t>
            </a:r>
            <a:r>
              <a:rPr lang="en-US" altLang="de-DE" sz="1800" smtClean="0"/>
              <a:t> positive, negative, neutral, both, not mod</a:t>
            </a:r>
          </a:p>
          <a:p>
            <a:pPr marL="223838" lvl="1" indent="-109538"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de-DE" sz="1800" smtClean="0"/>
              <a:t>                          </a:t>
            </a:r>
            <a:r>
              <a:rPr lang="en-US" altLang="de-DE" sz="1800" b="1" i="1" smtClean="0">
                <a:solidFill>
                  <a:srgbClr val="00FF00"/>
                </a:solidFill>
              </a:rPr>
              <a:t>good</a:t>
            </a:r>
            <a:r>
              <a:rPr lang="en-US" altLang="de-DE" sz="1800" b="1" smtClean="0">
                <a:solidFill>
                  <a:srgbClr val="00FF00"/>
                </a:solidFill>
              </a:rPr>
              <a:t>: negative</a:t>
            </a:r>
            <a:endParaRPr lang="en-US" altLang="de-DE" sz="1600" b="1" smtClean="0">
              <a:solidFill>
                <a:srgbClr val="00FF00"/>
              </a:solidFill>
            </a:endParaRPr>
          </a:p>
        </p:txBody>
      </p:sp>
      <p:grpSp>
        <p:nvGrpSpPr>
          <p:cNvPr id="34821" name="Group 5"/>
          <p:cNvGrpSpPr>
            <a:grpSpLocks/>
          </p:cNvGrpSpPr>
          <p:nvPr/>
        </p:nvGrpSpPr>
        <p:grpSpPr bwMode="auto">
          <a:xfrm>
            <a:off x="5257800" y="4572000"/>
            <a:ext cx="2895600" cy="609600"/>
            <a:chOff x="3360" y="2688"/>
            <a:chExt cx="1824" cy="384"/>
          </a:xfrm>
        </p:grpSpPr>
        <p:sp>
          <p:nvSpPr>
            <p:cNvPr id="34836" name="Freeform 6"/>
            <p:cNvSpPr>
              <a:spLocks/>
            </p:cNvSpPr>
            <p:nvPr/>
          </p:nvSpPr>
          <p:spPr bwMode="auto">
            <a:xfrm>
              <a:off x="3600" y="2928"/>
              <a:ext cx="672" cy="144"/>
            </a:xfrm>
            <a:custGeom>
              <a:avLst/>
              <a:gdLst>
                <a:gd name="T0" fmla="*/ 0 w 576"/>
                <a:gd name="T1" fmla="*/ 0 h 144"/>
                <a:gd name="T2" fmla="*/ 392 w 576"/>
                <a:gd name="T3" fmla="*/ 144 h 144"/>
                <a:gd name="T4" fmla="*/ 784 w 576"/>
                <a:gd name="T5" fmla="*/ 0 h 144"/>
                <a:gd name="T6" fmla="*/ 0 60000 65536"/>
                <a:gd name="T7" fmla="*/ 0 60000 65536"/>
                <a:gd name="T8" fmla="*/ 0 60000 65536"/>
                <a:gd name="T9" fmla="*/ 0 w 576"/>
                <a:gd name="T10" fmla="*/ 0 h 144"/>
                <a:gd name="T11" fmla="*/ 576 w 576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144">
                  <a:moveTo>
                    <a:pt x="0" y="0"/>
                  </a:moveTo>
                  <a:cubicBezTo>
                    <a:pt x="96" y="72"/>
                    <a:pt x="192" y="144"/>
                    <a:pt x="288" y="144"/>
                  </a:cubicBezTo>
                  <a:cubicBezTo>
                    <a:pt x="384" y="144"/>
                    <a:pt x="528" y="24"/>
                    <a:pt x="576" y="0"/>
                  </a:cubicBezTo>
                </a:path>
              </a:pathLst>
            </a:custGeom>
            <a:noFill/>
            <a:ln w="38100">
              <a:solidFill>
                <a:srgbClr val="FFCC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4837" name="Text Box 7"/>
            <p:cNvSpPr txBox="1">
              <a:spLocks noChangeArrowheads="1"/>
            </p:cNvSpPr>
            <p:nvPr/>
          </p:nvSpPr>
          <p:spPr bwMode="auto">
            <a:xfrm>
              <a:off x="3360" y="2688"/>
              <a:ext cx="18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z="1800" b="1" i="1" smtClean="0">
                  <a:solidFill>
                    <a:srgbClr val="FFCC00"/>
                  </a:solidFill>
                  <a:latin typeface="Arial" charset="0"/>
                </a:rPr>
                <a:t>good</a:t>
              </a:r>
              <a:r>
                <a:rPr lang="en-US" altLang="de-DE" sz="1800" b="1" i="1" smtClean="0">
                  <a:solidFill>
                    <a:srgbClr val="0000FF"/>
                  </a:solidFill>
                  <a:latin typeface="Arial" charset="0"/>
                </a:rPr>
                <a:t> </a:t>
              </a:r>
              <a:r>
                <a:rPr lang="en-US" altLang="de-DE" sz="1800" smtClean="0">
                  <a:solidFill>
                    <a:srgbClr val="000000"/>
                  </a:solidFill>
                  <a:latin typeface="Arial" charset="0"/>
                </a:rPr>
                <a:t>(pos)</a:t>
              </a:r>
              <a:r>
                <a:rPr lang="en-US" altLang="de-DE" sz="1800" i="1" smtClean="0">
                  <a:solidFill>
                    <a:srgbClr val="000000"/>
                  </a:solidFill>
                  <a:latin typeface="Arial" charset="0"/>
                </a:rPr>
                <a:t> and </a:t>
              </a:r>
              <a:r>
                <a:rPr lang="en-US" altLang="de-DE" sz="1800" b="1" i="1" smtClean="0">
                  <a:solidFill>
                    <a:srgbClr val="FFCC00"/>
                  </a:solidFill>
                  <a:latin typeface="Arial" charset="0"/>
                </a:rPr>
                <a:t>evil</a:t>
              </a:r>
              <a:r>
                <a:rPr lang="en-US" altLang="de-DE" sz="1800" b="1" i="1" smtClean="0">
                  <a:solidFill>
                    <a:srgbClr val="0000FF"/>
                  </a:solidFill>
                  <a:latin typeface="Arial" charset="0"/>
                </a:rPr>
                <a:t> </a:t>
              </a:r>
              <a:r>
                <a:rPr lang="en-US" altLang="de-DE" sz="1800" smtClean="0">
                  <a:solidFill>
                    <a:srgbClr val="000000"/>
                  </a:solidFill>
                  <a:latin typeface="Arial" charset="0"/>
                </a:rPr>
                <a:t>(neg)</a:t>
              </a:r>
            </a:p>
          </p:txBody>
        </p:sp>
        <p:sp>
          <p:nvSpPr>
            <p:cNvPr id="34838" name="Freeform 8"/>
            <p:cNvSpPr>
              <a:spLocks/>
            </p:cNvSpPr>
            <p:nvPr/>
          </p:nvSpPr>
          <p:spPr bwMode="auto">
            <a:xfrm flipH="1">
              <a:off x="4272" y="2928"/>
              <a:ext cx="336" cy="144"/>
            </a:xfrm>
            <a:custGeom>
              <a:avLst/>
              <a:gdLst>
                <a:gd name="T0" fmla="*/ 0 w 576"/>
                <a:gd name="T1" fmla="*/ 0 h 144"/>
                <a:gd name="T2" fmla="*/ 98 w 576"/>
                <a:gd name="T3" fmla="*/ 144 h 144"/>
                <a:gd name="T4" fmla="*/ 196 w 576"/>
                <a:gd name="T5" fmla="*/ 0 h 144"/>
                <a:gd name="T6" fmla="*/ 0 60000 65536"/>
                <a:gd name="T7" fmla="*/ 0 60000 65536"/>
                <a:gd name="T8" fmla="*/ 0 60000 65536"/>
                <a:gd name="T9" fmla="*/ 0 w 576"/>
                <a:gd name="T10" fmla="*/ 0 h 144"/>
                <a:gd name="T11" fmla="*/ 576 w 576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144">
                  <a:moveTo>
                    <a:pt x="0" y="0"/>
                  </a:moveTo>
                  <a:cubicBezTo>
                    <a:pt x="96" y="72"/>
                    <a:pt x="192" y="144"/>
                    <a:pt x="288" y="144"/>
                  </a:cubicBezTo>
                  <a:cubicBezTo>
                    <a:pt x="384" y="144"/>
                    <a:pt x="528" y="24"/>
                    <a:pt x="576" y="0"/>
                  </a:cubicBezTo>
                </a:path>
              </a:pathLst>
            </a:custGeom>
            <a:noFill/>
            <a:ln w="38100">
              <a:solidFill>
                <a:srgbClr val="FFCC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4822" name="Group 9"/>
          <p:cNvGrpSpPr>
            <a:grpSpLocks/>
          </p:cNvGrpSpPr>
          <p:nvPr/>
        </p:nvGrpSpPr>
        <p:grpSpPr bwMode="auto">
          <a:xfrm>
            <a:off x="990600" y="228600"/>
            <a:ext cx="6553200" cy="1447800"/>
            <a:chOff x="624" y="144"/>
            <a:chExt cx="4128" cy="912"/>
          </a:xfrm>
        </p:grpSpPr>
        <p:grpSp>
          <p:nvGrpSpPr>
            <p:cNvPr id="34823" name="Group 10"/>
            <p:cNvGrpSpPr>
              <a:grpSpLocks/>
            </p:cNvGrpSpPr>
            <p:nvPr/>
          </p:nvGrpSpPr>
          <p:grpSpPr bwMode="auto">
            <a:xfrm>
              <a:off x="624" y="144"/>
              <a:ext cx="4128" cy="864"/>
              <a:chOff x="288" y="1008"/>
              <a:chExt cx="5088" cy="1632"/>
            </a:xfrm>
          </p:grpSpPr>
          <p:sp>
            <p:nvSpPr>
              <p:cNvPr id="34825" name="AutoShape 11"/>
              <p:cNvSpPr>
                <a:spLocks noChangeArrowheads="1"/>
              </p:cNvSpPr>
              <p:nvPr/>
            </p:nvSpPr>
            <p:spPr bwMode="auto">
              <a:xfrm>
                <a:off x="3024" y="2016"/>
                <a:ext cx="912" cy="480"/>
              </a:xfrm>
              <a:prstGeom prst="rightArrow">
                <a:avLst>
                  <a:gd name="adj1" fmla="val 39352"/>
                  <a:gd name="adj2" fmla="val 53086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4826" name="AutoShape 12"/>
              <p:cNvSpPr>
                <a:spLocks noChangeArrowheads="1"/>
              </p:cNvSpPr>
              <p:nvPr/>
            </p:nvSpPr>
            <p:spPr bwMode="auto">
              <a:xfrm>
                <a:off x="4944" y="2016"/>
                <a:ext cx="432" cy="480"/>
              </a:xfrm>
              <a:prstGeom prst="rightArrow">
                <a:avLst>
                  <a:gd name="adj1" fmla="val 48750"/>
                  <a:gd name="adj2" fmla="val 56481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4827" name="AutoShape 13"/>
              <p:cNvSpPr>
                <a:spLocks noChangeArrowheads="1"/>
              </p:cNvSpPr>
              <p:nvPr/>
            </p:nvSpPr>
            <p:spPr bwMode="auto">
              <a:xfrm>
                <a:off x="288" y="1728"/>
                <a:ext cx="816" cy="912"/>
              </a:xfrm>
              <a:prstGeom prst="flowChartMultidocumen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Corpus</a:t>
                </a:r>
              </a:p>
            </p:txBody>
          </p:sp>
          <p:sp>
            <p:nvSpPr>
              <p:cNvPr id="34828" name="AutoShape 14"/>
              <p:cNvSpPr>
                <a:spLocks noChangeArrowheads="1"/>
              </p:cNvSpPr>
              <p:nvPr/>
            </p:nvSpPr>
            <p:spPr bwMode="auto">
              <a:xfrm rot="10800000" flipH="1">
                <a:off x="912" y="1488"/>
                <a:ext cx="1152" cy="1104"/>
              </a:xfrm>
              <a:custGeom>
                <a:avLst/>
                <a:gdLst>
                  <a:gd name="T0" fmla="*/ 3 w 21600"/>
                  <a:gd name="T1" fmla="*/ 0 h 21600"/>
                  <a:gd name="T2" fmla="*/ 3 w 21600"/>
                  <a:gd name="T3" fmla="*/ 2 h 21600"/>
                  <a:gd name="T4" fmla="*/ 0 w 21600"/>
                  <a:gd name="T5" fmla="*/ 3 h 21600"/>
                  <a:gd name="T6" fmla="*/ 3 w 21600"/>
                  <a:gd name="T7" fmla="*/ 1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1 w 21600"/>
                  <a:gd name="T13" fmla="*/ 4011 h 21600"/>
                  <a:gd name="T14" fmla="*/ 20006 w 21600"/>
                  <a:gd name="T15" fmla="*/ 81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6912" y="0"/>
                    </a:lnTo>
                    <a:lnTo>
                      <a:pt x="16912" y="4002"/>
                    </a:lnTo>
                    <a:lnTo>
                      <a:pt x="12427" y="4002"/>
                    </a:lnTo>
                    <a:cubicBezTo>
                      <a:pt x="5564" y="4002"/>
                      <a:pt x="0" y="7654"/>
                      <a:pt x="0" y="12158"/>
                    </a:cubicBezTo>
                    <a:lnTo>
                      <a:pt x="0" y="21600"/>
                    </a:lnTo>
                    <a:lnTo>
                      <a:pt x="4246" y="21600"/>
                    </a:lnTo>
                    <a:lnTo>
                      <a:pt x="4246" y="12158"/>
                    </a:lnTo>
                    <a:cubicBezTo>
                      <a:pt x="4246" y="9948"/>
                      <a:pt x="7909" y="8156"/>
                      <a:pt x="12427" y="8156"/>
                    </a:cubicBezTo>
                    <a:lnTo>
                      <a:pt x="16912" y="8156"/>
                    </a:lnTo>
                    <a:lnTo>
                      <a:pt x="16912" y="121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29" name="AutoShape 15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68" cy="576"/>
              </a:xfrm>
              <a:prstGeom prst="flowChartDocumen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Lexicon </a:t>
                </a:r>
              </a:p>
            </p:txBody>
          </p:sp>
          <p:sp>
            <p:nvSpPr>
              <p:cNvPr id="34830" name="AutoShape 16"/>
              <p:cNvSpPr>
                <a:spLocks noChangeArrowheads="1"/>
              </p:cNvSpPr>
              <p:nvPr/>
            </p:nvSpPr>
            <p:spPr bwMode="auto">
              <a:xfrm>
                <a:off x="2112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Neutral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or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Polar?</a:t>
                </a:r>
              </a:p>
            </p:txBody>
          </p:sp>
          <p:sp>
            <p:nvSpPr>
              <p:cNvPr id="34831" name="Text Box 17"/>
              <p:cNvSpPr txBox="1">
                <a:spLocks noChangeArrowheads="1"/>
              </p:cNvSpPr>
              <p:nvPr/>
            </p:nvSpPr>
            <p:spPr bwMode="auto">
              <a:xfrm>
                <a:off x="2112" y="1104"/>
                <a:ext cx="912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1</a:t>
                </a:r>
              </a:p>
            </p:txBody>
          </p:sp>
          <p:sp>
            <p:nvSpPr>
              <p:cNvPr id="34832" name="AutoShape 18"/>
              <p:cNvSpPr>
                <a:spLocks noChangeArrowheads="1"/>
              </p:cNvSpPr>
              <p:nvPr/>
            </p:nvSpPr>
            <p:spPr bwMode="auto">
              <a:xfrm>
                <a:off x="3984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Contextual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Polarity?</a:t>
                </a:r>
              </a:p>
            </p:txBody>
          </p:sp>
          <p:sp>
            <p:nvSpPr>
              <p:cNvPr id="34833" name="Text Box 19"/>
              <p:cNvSpPr txBox="1">
                <a:spLocks noChangeArrowheads="1"/>
              </p:cNvSpPr>
              <p:nvPr/>
            </p:nvSpPr>
            <p:spPr bwMode="auto">
              <a:xfrm>
                <a:off x="3984" y="1104"/>
                <a:ext cx="864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2</a:t>
                </a:r>
              </a:p>
            </p:txBody>
          </p:sp>
          <p:sp>
            <p:nvSpPr>
              <p:cNvPr id="34834" name="Text Box 20"/>
              <p:cNvSpPr txBox="1">
                <a:spLocks noChangeArrowheads="1"/>
              </p:cNvSpPr>
              <p:nvPr/>
            </p:nvSpPr>
            <p:spPr bwMode="auto">
              <a:xfrm>
                <a:off x="1152" y="1490"/>
                <a:ext cx="912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All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  <p:sp>
            <p:nvSpPr>
              <p:cNvPr id="34835" name="Text Box 21"/>
              <p:cNvSpPr txBox="1">
                <a:spLocks noChangeArrowheads="1"/>
              </p:cNvSpPr>
              <p:nvPr/>
            </p:nvSpPr>
            <p:spPr bwMode="auto">
              <a:xfrm>
                <a:off x="3024" y="1490"/>
                <a:ext cx="960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Polar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</p:grpSp>
        <p:sp>
          <p:nvSpPr>
            <p:cNvPr id="34824" name="Freeform 22"/>
            <p:cNvSpPr>
              <a:spLocks/>
            </p:cNvSpPr>
            <p:nvPr/>
          </p:nvSpPr>
          <p:spPr bwMode="auto">
            <a:xfrm>
              <a:off x="2928" y="192"/>
              <a:ext cx="1536" cy="864"/>
            </a:xfrm>
            <a:custGeom>
              <a:avLst/>
              <a:gdLst>
                <a:gd name="T0" fmla="*/ 0 w 1536"/>
                <a:gd name="T1" fmla="*/ 215 h 816"/>
                <a:gd name="T2" fmla="*/ 0 w 1536"/>
                <a:gd name="T3" fmla="*/ 915 h 816"/>
                <a:gd name="T4" fmla="*/ 1536 w 1536"/>
                <a:gd name="T5" fmla="*/ 915 h 816"/>
                <a:gd name="T6" fmla="*/ 1536 w 1536"/>
                <a:gd name="T7" fmla="*/ 0 h 816"/>
                <a:gd name="T8" fmla="*/ 672 w 1536"/>
                <a:gd name="T9" fmla="*/ 0 h 816"/>
                <a:gd name="T10" fmla="*/ 0 w 1536"/>
                <a:gd name="T11" fmla="*/ 215 h 8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36"/>
                <a:gd name="T19" fmla="*/ 0 h 816"/>
                <a:gd name="T20" fmla="*/ 1536 w 1536"/>
                <a:gd name="T21" fmla="*/ 816 h 8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36" h="816">
                  <a:moveTo>
                    <a:pt x="0" y="192"/>
                  </a:moveTo>
                  <a:lnTo>
                    <a:pt x="0" y="816"/>
                  </a:lnTo>
                  <a:lnTo>
                    <a:pt x="1536" y="816"/>
                  </a:lnTo>
                  <a:lnTo>
                    <a:pt x="1536" y="0"/>
                  </a:lnTo>
                  <a:lnTo>
                    <a:pt x="672" y="0"/>
                  </a:lnTo>
                  <a:lnTo>
                    <a:pt x="0" y="192"/>
                  </a:lnTo>
                  <a:close/>
                </a:path>
              </a:pathLst>
            </a:custGeom>
            <a:noFill/>
            <a:ln w="508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343316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de-DE" sz="400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54238"/>
            <a:ext cx="3814763" cy="39417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1800" dirty="0" smtClean="0"/>
              <a:t>Word token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1800" dirty="0" smtClean="0"/>
              <a:t>Word prior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1800" dirty="0" smtClean="0"/>
              <a:t>Negated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1800" dirty="0" smtClean="0"/>
              <a:t>Negated subject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1800" dirty="0" smtClean="0"/>
              <a:t>Modifies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1800" dirty="0" smtClean="0"/>
              <a:t>Modified by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1800" dirty="0" smtClean="0"/>
              <a:t>Conjunction polarity</a:t>
            </a:r>
            <a:endParaRPr lang="en-US" altLang="de-DE" sz="2000" b="1" dirty="0" smtClean="0">
              <a:solidFill>
                <a:srgbClr val="FFCC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600" b="1" dirty="0" smtClean="0">
                <a:solidFill>
                  <a:srgbClr val="FFCC00"/>
                </a:solidFill>
              </a:rPr>
              <a:t>General polarity shifter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600" b="1" dirty="0" smtClean="0">
                <a:solidFill>
                  <a:srgbClr val="FFCC00"/>
                </a:solidFill>
              </a:rPr>
              <a:t>Negative polarity shifter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600" b="1" dirty="0" smtClean="0">
                <a:solidFill>
                  <a:srgbClr val="FFCC00"/>
                </a:solidFill>
              </a:rPr>
              <a:t>Positive polarity shifter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113380"/>
            <a:ext cx="3814762" cy="4744620"/>
          </a:xfrm>
          <a:solidFill>
            <a:schemeClr val="accent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de-DE" smtClean="0"/>
              <a:t>General polarity shifter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de-DE" sz="2400" smtClean="0"/>
              <a:t>        </a:t>
            </a:r>
            <a:r>
              <a:rPr lang="en-US" altLang="de-DE" sz="2400" i="1" smtClean="0"/>
              <a:t>pose </a:t>
            </a:r>
            <a:r>
              <a:rPr lang="en-US" altLang="de-DE" sz="2400" b="1" i="1" smtClean="0">
                <a:solidFill>
                  <a:srgbClr val="00FF00"/>
                </a:solidFill>
              </a:rPr>
              <a:t>little</a:t>
            </a:r>
            <a:r>
              <a:rPr lang="en-US" altLang="de-DE" sz="2400" i="1" smtClean="0">
                <a:solidFill>
                  <a:srgbClr val="FF0000"/>
                </a:solidFill>
              </a:rPr>
              <a:t> </a:t>
            </a:r>
            <a:r>
              <a:rPr lang="en-US" altLang="de-DE" sz="2400" i="1" smtClean="0"/>
              <a:t>threat</a:t>
            </a:r>
            <a:r>
              <a:rPr lang="en-US" altLang="de-DE" sz="2400" smtClean="0"/>
              <a:t>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de-DE" sz="2400" smtClean="0"/>
              <a:t>        </a:t>
            </a:r>
            <a:r>
              <a:rPr lang="en-US" altLang="de-DE" sz="2400" i="1" smtClean="0"/>
              <a:t>contains </a:t>
            </a:r>
            <a:r>
              <a:rPr lang="en-US" altLang="de-DE" sz="2400" b="1" i="1" smtClean="0">
                <a:solidFill>
                  <a:srgbClr val="00FF00"/>
                </a:solidFill>
              </a:rPr>
              <a:t>little</a:t>
            </a:r>
            <a:r>
              <a:rPr lang="en-US" altLang="de-DE" sz="2400" i="1" smtClean="0"/>
              <a:t> truth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de-DE" smtClean="0"/>
              <a:t>Negative polarity shifter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de-DE" sz="2400" smtClean="0"/>
              <a:t>        </a:t>
            </a:r>
            <a:r>
              <a:rPr lang="en-US" altLang="de-DE" sz="2400" b="1" i="1" smtClean="0">
                <a:solidFill>
                  <a:srgbClr val="00FF00"/>
                </a:solidFill>
              </a:rPr>
              <a:t>lack</a:t>
            </a:r>
            <a:r>
              <a:rPr lang="en-US" altLang="de-DE" sz="2400" i="1" smtClean="0"/>
              <a:t> of understanding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de-DE" smtClean="0"/>
              <a:t>Positive polarity shifter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de-DE" sz="2400" smtClean="0"/>
              <a:t>        </a:t>
            </a:r>
            <a:r>
              <a:rPr lang="en-US" altLang="de-DE" sz="2400" b="1" i="1" smtClean="0">
                <a:solidFill>
                  <a:srgbClr val="00FF00"/>
                </a:solidFill>
              </a:rPr>
              <a:t>abate</a:t>
            </a:r>
            <a:r>
              <a:rPr lang="en-US" altLang="de-DE" sz="2400" i="1" smtClean="0"/>
              <a:t> the damage</a:t>
            </a:r>
          </a:p>
        </p:txBody>
      </p:sp>
      <p:grpSp>
        <p:nvGrpSpPr>
          <p:cNvPr id="35845" name="Group 5"/>
          <p:cNvGrpSpPr>
            <a:grpSpLocks/>
          </p:cNvGrpSpPr>
          <p:nvPr/>
        </p:nvGrpSpPr>
        <p:grpSpPr bwMode="auto">
          <a:xfrm>
            <a:off x="990600" y="228600"/>
            <a:ext cx="6553200" cy="1447800"/>
            <a:chOff x="624" y="144"/>
            <a:chExt cx="4128" cy="912"/>
          </a:xfrm>
        </p:grpSpPr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624" y="144"/>
              <a:ext cx="4128" cy="864"/>
              <a:chOff x="288" y="1008"/>
              <a:chExt cx="5088" cy="1632"/>
            </a:xfrm>
          </p:grpSpPr>
          <p:sp>
            <p:nvSpPr>
              <p:cNvPr id="35848" name="AutoShape 7"/>
              <p:cNvSpPr>
                <a:spLocks noChangeArrowheads="1"/>
              </p:cNvSpPr>
              <p:nvPr/>
            </p:nvSpPr>
            <p:spPr bwMode="auto">
              <a:xfrm>
                <a:off x="3024" y="2016"/>
                <a:ext cx="912" cy="480"/>
              </a:xfrm>
              <a:prstGeom prst="rightArrow">
                <a:avLst>
                  <a:gd name="adj1" fmla="val 39352"/>
                  <a:gd name="adj2" fmla="val 53086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5849" name="AutoShape 8"/>
              <p:cNvSpPr>
                <a:spLocks noChangeArrowheads="1"/>
              </p:cNvSpPr>
              <p:nvPr/>
            </p:nvSpPr>
            <p:spPr bwMode="auto">
              <a:xfrm>
                <a:off x="4944" y="2016"/>
                <a:ext cx="432" cy="480"/>
              </a:xfrm>
              <a:prstGeom prst="rightArrow">
                <a:avLst>
                  <a:gd name="adj1" fmla="val 48750"/>
                  <a:gd name="adj2" fmla="val 56481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5850" name="AutoShape 9"/>
              <p:cNvSpPr>
                <a:spLocks noChangeArrowheads="1"/>
              </p:cNvSpPr>
              <p:nvPr/>
            </p:nvSpPr>
            <p:spPr bwMode="auto">
              <a:xfrm>
                <a:off x="288" y="1728"/>
                <a:ext cx="816" cy="912"/>
              </a:xfrm>
              <a:prstGeom prst="flowChartMultidocumen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Corpus</a:t>
                </a:r>
              </a:p>
            </p:txBody>
          </p:sp>
          <p:sp>
            <p:nvSpPr>
              <p:cNvPr id="35851" name="AutoShape 10"/>
              <p:cNvSpPr>
                <a:spLocks noChangeArrowheads="1"/>
              </p:cNvSpPr>
              <p:nvPr/>
            </p:nvSpPr>
            <p:spPr bwMode="auto">
              <a:xfrm rot="10800000" flipH="1">
                <a:off x="912" y="1488"/>
                <a:ext cx="1152" cy="1104"/>
              </a:xfrm>
              <a:custGeom>
                <a:avLst/>
                <a:gdLst>
                  <a:gd name="T0" fmla="*/ 3 w 21600"/>
                  <a:gd name="T1" fmla="*/ 0 h 21600"/>
                  <a:gd name="T2" fmla="*/ 3 w 21600"/>
                  <a:gd name="T3" fmla="*/ 2 h 21600"/>
                  <a:gd name="T4" fmla="*/ 0 w 21600"/>
                  <a:gd name="T5" fmla="*/ 3 h 21600"/>
                  <a:gd name="T6" fmla="*/ 3 w 21600"/>
                  <a:gd name="T7" fmla="*/ 1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1 w 21600"/>
                  <a:gd name="T13" fmla="*/ 4011 h 21600"/>
                  <a:gd name="T14" fmla="*/ 20006 w 21600"/>
                  <a:gd name="T15" fmla="*/ 81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6912" y="0"/>
                    </a:lnTo>
                    <a:lnTo>
                      <a:pt x="16912" y="4002"/>
                    </a:lnTo>
                    <a:lnTo>
                      <a:pt x="12427" y="4002"/>
                    </a:lnTo>
                    <a:cubicBezTo>
                      <a:pt x="5564" y="4002"/>
                      <a:pt x="0" y="7654"/>
                      <a:pt x="0" y="12158"/>
                    </a:cubicBezTo>
                    <a:lnTo>
                      <a:pt x="0" y="21600"/>
                    </a:lnTo>
                    <a:lnTo>
                      <a:pt x="4246" y="21600"/>
                    </a:lnTo>
                    <a:lnTo>
                      <a:pt x="4246" y="12158"/>
                    </a:lnTo>
                    <a:cubicBezTo>
                      <a:pt x="4246" y="9948"/>
                      <a:pt x="7909" y="8156"/>
                      <a:pt x="12427" y="8156"/>
                    </a:cubicBezTo>
                    <a:lnTo>
                      <a:pt x="16912" y="8156"/>
                    </a:lnTo>
                    <a:lnTo>
                      <a:pt x="16912" y="121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52" name="AutoShape 11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68" cy="576"/>
              </a:xfrm>
              <a:prstGeom prst="flowChartDocumen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Lexicon </a:t>
                </a:r>
              </a:p>
            </p:txBody>
          </p:sp>
          <p:sp>
            <p:nvSpPr>
              <p:cNvPr id="35853" name="AutoShape 12"/>
              <p:cNvSpPr>
                <a:spLocks noChangeArrowheads="1"/>
              </p:cNvSpPr>
              <p:nvPr/>
            </p:nvSpPr>
            <p:spPr bwMode="auto">
              <a:xfrm>
                <a:off x="2112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Neutral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or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Polar?</a:t>
                </a:r>
              </a:p>
            </p:txBody>
          </p:sp>
          <p:sp>
            <p:nvSpPr>
              <p:cNvPr id="35854" name="Text Box 13"/>
              <p:cNvSpPr txBox="1">
                <a:spLocks noChangeArrowheads="1"/>
              </p:cNvSpPr>
              <p:nvPr/>
            </p:nvSpPr>
            <p:spPr bwMode="auto">
              <a:xfrm>
                <a:off x="2112" y="1104"/>
                <a:ext cx="912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1</a:t>
                </a:r>
              </a:p>
            </p:txBody>
          </p:sp>
          <p:sp>
            <p:nvSpPr>
              <p:cNvPr id="35855" name="AutoShape 14"/>
              <p:cNvSpPr>
                <a:spLocks noChangeArrowheads="1"/>
              </p:cNvSpPr>
              <p:nvPr/>
            </p:nvSpPr>
            <p:spPr bwMode="auto">
              <a:xfrm>
                <a:off x="3984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Contextual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Polarity?</a:t>
                </a:r>
              </a:p>
            </p:txBody>
          </p:sp>
          <p:sp>
            <p:nvSpPr>
              <p:cNvPr id="35856" name="Text Box 15"/>
              <p:cNvSpPr txBox="1">
                <a:spLocks noChangeArrowheads="1"/>
              </p:cNvSpPr>
              <p:nvPr/>
            </p:nvSpPr>
            <p:spPr bwMode="auto">
              <a:xfrm>
                <a:off x="3984" y="1104"/>
                <a:ext cx="864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2</a:t>
                </a:r>
              </a:p>
            </p:txBody>
          </p:sp>
          <p:sp>
            <p:nvSpPr>
              <p:cNvPr id="35857" name="Text Box 16"/>
              <p:cNvSpPr txBox="1">
                <a:spLocks noChangeArrowheads="1"/>
              </p:cNvSpPr>
              <p:nvPr/>
            </p:nvSpPr>
            <p:spPr bwMode="auto">
              <a:xfrm>
                <a:off x="1152" y="1490"/>
                <a:ext cx="912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All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  <p:sp>
            <p:nvSpPr>
              <p:cNvPr id="35858" name="Text Box 17"/>
              <p:cNvSpPr txBox="1">
                <a:spLocks noChangeArrowheads="1"/>
              </p:cNvSpPr>
              <p:nvPr/>
            </p:nvSpPr>
            <p:spPr bwMode="auto">
              <a:xfrm>
                <a:off x="3024" y="1490"/>
                <a:ext cx="960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Polar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</p:grpSp>
        <p:sp>
          <p:nvSpPr>
            <p:cNvPr id="35847" name="Freeform 18"/>
            <p:cNvSpPr>
              <a:spLocks/>
            </p:cNvSpPr>
            <p:nvPr/>
          </p:nvSpPr>
          <p:spPr bwMode="auto">
            <a:xfrm>
              <a:off x="2928" y="192"/>
              <a:ext cx="1536" cy="864"/>
            </a:xfrm>
            <a:custGeom>
              <a:avLst/>
              <a:gdLst>
                <a:gd name="T0" fmla="*/ 0 w 1536"/>
                <a:gd name="T1" fmla="*/ 215 h 816"/>
                <a:gd name="T2" fmla="*/ 0 w 1536"/>
                <a:gd name="T3" fmla="*/ 915 h 816"/>
                <a:gd name="T4" fmla="*/ 1536 w 1536"/>
                <a:gd name="T5" fmla="*/ 915 h 816"/>
                <a:gd name="T6" fmla="*/ 1536 w 1536"/>
                <a:gd name="T7" fmla="*/ 0 h 816"/>
                <a:gd name="T8" fmla="*/ 672 w 1536"/>
                <a:gd name="T9" fmla="*/ 0 h 816"/>
                <a:gd name="T10" fmla="*/ 0 w 1536"/>
                <a:gd name="T11" fmla="*/ 215 h 8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36"/>
                <a:gd name="T19" fmla="*/ 0 h 816"/>
                <a:gd name="T20" fmla="*/ 1536 w 1536"/>
                <a:gd name="T21" fmla="*/ 816 h 8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36" h="816">
                  <a:moveTo>
                    <a:pt x="0" y="192"/>
                  </a:moveTo>
                  <a:lnTo>
                    <a:pt x="0" y="816"/>
                  </a:lnTo>
                  <a:lnTo>
                    <a:pt x="1536" y="816"/>
                  </a:lnTo>
                  <a:lnTo>
                    <a:pt x="1536" y="0"/>
                  </a:lnTo>
                  <a:lnTo>
                    <a:pt x="672" y="0"/>
                  </a:lnTo>
                  <a:lnTo>
                    <a:pt x="0" y="192"/>
                  </a:lnTo>
                  <a:close/>
                </a:path>
              </a:pathLst>
            </a:custGeom>
            <a:noFill/>
            <a:ln w="508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17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de-DE" sz="4000" smtClean="0"/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762000" y="2057400"/>
          <a:ext cx="7781925" cy="422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" name="Chart" r:id="rId4" imgW="8229687" imgH="4533804" progId="MSGraph.Chart.8">
                  <p:embed followColorScheme="full"/>
                </p:oleObj>
              </mc:Choice>
              <mc:Fallback>
                <p:oleObj name="Chart" r:id="rId4" imgW="8229687" imgH="453380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7781925" cy="422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990600" y="228600"/>
            <a:ext cx="6553200" cy="1447800"/>
            <a:chOff x="624" y="144"/>
            <a:chExt cx="4128" cy="912"/>
          </a:xfrm>
        </p:grpSpPr>
        <p:grpSp>
          <p:nvGrpSpPr>
            <p:cNvPr id="4102" name="Group 5"/>
            <p:cNvGrpSpPr>
              <a:grpSpLocks/>
            </p:cNvGrpSpPr>
            <p:nvPr/>
          </p:nvGrpSpPr>
          <p:grpSpPr bwMode="auto">
            <a:xfrm>
              <a:off x="624" y="144"/>
              <a:ext cx="4128" cy="864"/>
              <a:chOff x="288" y="1008"/>
              <a:chExt cx="5088" cy="1632"/>
            </a:xfrm>
          </p:grpSpPr>
          <p:sp>
            <p:nvSpPr>
              <p:cNvPr id="4104" name="AutoShape 6"/>
              <p:cNvSpPr>
                <a:spLocks noChangeArrowheads="1"/>
              </p:cNvSpPr>
              <p:nvPr/>
            </p:nvSpPr>
            <p:spPr bwMode="auto">
              <a:xfrm>
                <a:off x="3024" y="2016"/>
                <a:ext cx="912" cy="480"/>
              </a:xfrm>
              <a:prstGeom prst="rightArrow">
                <a:avLst>
                  <a:gd name="adj1" fmla="val 39352"/>
                  <a:gd name="adj2" fmla="val 53086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105" name="AutoShape 7"/>
              <p:cNvSpPr>
                <a:spLocks noChangeArrowheads="1"/>
              </p:cNvSpPr>
              <p:nvPr/>
            </p:nvSpPr>
            <p:spPr bwMode="auto">
              <a:xfrm>
                <a:off x="4944" y="2016"/>
                <a:ext cx="432" cy="480"/>
              </a:xfrm>
              <a:prstGeom prst="rightArrow">
                <a:avLst>
                  <a:gd name="adj1" fmla="val 48750"/>
                  <a:gd name="adj2" fmla="val 56481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106" name="AutoShape 8"/>
              <p:cNvSpPr>
                <a:spLocks noChangeArrowheads="1"/>
              </p:cNvSpPr>
              <p:nvPr/>
            </p:nvSpPr>
            <p:spPr bwMode="auto">
              <a:xfrm>
                <a:off x="288" y="1728"/>
                <a:ext cx="816" cy="912"/>
              </a:xfrm>
              <a:prstGeom prst="flowChartMultidocumen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Corpus</a:t>
                </a:r>
              </a:p>
            </p:txBody>
          </p:sp>
          <p:sp>
            <p:nvSpPr>
              <p:cNvPr id="4107" name="AutoShape 9"/>
              <p:cNvSpPr>
                <a:spLocks noChangeArrowheads="1"/>
              </p:cNvSpPr>
              <p:nvPr/>
            </p:nvSpPr>
            <p:spPr bwMode="auto">
              <a:xfrm rot="10800000" flipH="1">
                <a:off x="912" y="1488"/>
                <a:ext cx="1152" cy="1104"/>
              </a:xfrm>
              <a:custGeom>
                <a:avLst/>
                <a:gdLst>
                  <a:gd name="T0" fmla="*/ 3 w 21600"/>
                  <a:gd name="T1" fmla="*/ 0 h 21600"/>
                  <a:gd name="T2" fmla="*/ 3 w 21600"/>
                  <a:gd name="T3" fmla="*/ 2 h 21600"/>
                  <a:gd name="T4" fmla="*/ 0 w 21600"/>
                  <a:gd name="T5" fmla="*/ 3 h 21600"/>
                  <a:gd name="T6" fmla="*/ 3 w 21600"/>
                  <a:gd name="T7" fmla="*/ 1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1 w 21600"/>
                  <a:gd name="T13" fmla="*/ 4011 h 21600"/>
                  <a:gd name="T14" fmla="*/ 20006 w 21600"/>
                  <a:gd name="T15" fmla="*/ 81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6912" y="0"/>
                    </a:lnTo>
                    <a:lnTo>
                      <a:pt x="16912" y="4002"/>
                    </a:lnTo>
                    <a:lnTo>
                      <a:pt x="12427" y="4002"/>
                    </a:lnTo>
                    <a:cubicBezTo>
                      <a:pt x="5564" y="4002"/>
                      <a:pt x="0" y="7654"/>
                      <a:pt x="0" y="12158"/>
                    </a:cubicBezTo>
                    <a:lnTo>
                      <a:pt x="0" y="21600"/>
                    </a:lnTo>
                    <a:lnTo>
                      <a:pt x="4246" y="21600"/>
                    </a:lnTo>
                    <a:lnTo>
                      <a:pt x="4246" y="12158"/>
                    </a:lnTo>
                    <a:cubicBezTo>
                      <a:pt x="4246" y="9948"/>
                      <a:pt x="7909" y="8156"/>
                      <a:pt x="12427" y="8156"/>
                    </a:cubicBezTo>
                    <a:lnTo>
                      <a:pt x="16912" y="8156"/>
                    </a:lnTo>
                    <a:lnTo>
                      <a:pt x="16912" y="121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08" name="AutoShape 10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68" cy="576"/>
              </a:xfrm>
              <a:prstGeom prst="flowChartDocumen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Lexicon </a:t>
                </a:r>
              </a:p>
            </p:txBody>
          </p:sp>
          <p:sp>
            <p:nvSpPr>
              <p:cNvPr id="4109" name="AutoShape 11"/>
              <p:cNvSpPr>
                <a:spLocks noChangeArrowheads="1"/>
              </p:cNvSpPr>
              <p:nvPr/>
            </p:nvSpPr>
            <p:spPr bwMode="auto">
              <a:xfrm>
                <a:off x="2112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Neutral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or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Polar?</a:t>
                </a:r>
              </a:p>
            </p:txBody>
          </p:sp>
          <p:sp>
            <p:nvSpPr>
              <p:cNvPr id="4110" name="Text Box 12"/>
              <p:cNvSpPr txBox="1">
                <a:spLocks noChangeArrowheads="1"/>
              </p:cNvSpPr>
              <p:nvPr/>
            </p:nvSpPr>
            <p:spPr bwMode="auto">
              <a:xfrm>
                <a:off x="2112" y="1104"/>
                <a:ext cx="912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1</a:t>
                </a:r>
              </a:p>
            </p:txBody>
          </p:sp>
          <p:sp>
            <p:nvSpPr>
              <p:cNvPr id="4111" name="AutoShape 13"/>
              <p:cNvSpPr>
                <a:spLocks noChangeArrowheads="1"/>
              </p:cNvSpPr>
              <p:nvPr/>
            </p:nvSpPr>
            <p:spPr bwMode="auto">
              <a:xfrm>
                <a:off x="3984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Contextual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Polarity?</a:t>
                </a:r>
              </a:p>
            </p:txBody>
          </p:sp>
          <p:sp>
            <p:nvSpPr>
              <p:cNvPr id="4112" name="Text Box 14"/>
              <p:cNvSpPr txBox="1">
                <a:spLocks noChangeArrowheads="1"/>
              </p:cNvSpPr>
              <p:nvPr/>
            </p:nvSpPr>
            <p:spPr bwMode="auto">
              <a:xfrm>
                <a:off x="3984" y="1104"/>
                <a:ext cx="864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2</a:t>
                </a:r>
              </a:p>
            </p:txBody>
          </p:sp>
          <p:sp>
            <p:nvSpPr>
              <p:cNvPr id="4113" name="Text Box 15"/>
              <p:cNvSpPr txBox="1">
                <a:spLocks noChangeArrowheads="1"/>
              </p:cNvSpPr>
              <p:nvPr/>
            </p:nvSpPr>
            <p:spPr bwMode="auto">
              <a:xfrm>
                <a:off x="1152" y="1490"/>
                <a:ext cx="912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All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  <p:sp>
            <p:nvSpPr>
              <p:cNvPr id="4114" name="Text Box 16"/>
              <p:cNvSpPr txBox="1">
                <a:spLocks noChangeArrowheads="1"/>
              </p:cNvSpPr>
              <p:nvPr/>
            </p:nvSpPr>
            <p:spPr bwMode="auto">
              <a:xfrm>
                <a:off x="3024" y="1490"/>
                <a:ext cx="960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Polar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</p:grpSp>
        <p:sp>
          <p:nvSpPr>
            <p:cNvPr id="4103" name="Freeform 17"/>
            <p:cNvSpPr>
              <a:spLocks/>
            </p:cNvSpPr>
            <p:nvPr/>
          </p:nvSpPr>
          <p:spPr bwMode="auto">
            <a:xfrm>
              <a:off x="2928" y="192"/>
              <a:ext cx="1536" cy="864"/>
            </a:xfrm>
            <a:custGeom>
              <a:avLst/>
              <a:gdLst>
                <a:gd name="T0" fmla="*/ 0 w 1536"/>
                <a:gd name="T1" fmla="*/ 215 h 816"/>
                <a:gd name="T2" fmla="*/ 0 w 1536"/>
                <a:gd name="T3" fmla="*/ 915 h 816"/>
                <a:gd name="T4" fmla="*/ 1536 w 1536"/>
                <a:gd name="T5" fmla="*/ 915 h 816"/>
                <a:gd name="T6" fmla="*/ 1536 w 1536"/>
                <a:gd name="T7" fmla="*/ 0 h 816"/>
                <a:gd name="T8" fmla="*/ 672 w 1536"/>
                <a:gd name="T9" fmla="*/ 0 h 816"/>
                <a:gd name="T10" fmla="*/ 0 w 1536"/>
                <a:gd name="T11" fmla="*/ 215 h 8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36"/>
                <a:gd name="T19" fmla="*/ 0 h 816"/>
                <a:gd name="T20" fmla="*/ 1536 w 1536"/>
                <a:gd name="T21" fmla="*/ 816 h 8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36" h="816">
                  <a:moveTo>
                    <a:pt x="0" y="192"/>
                  </a:moveTo>
                  <a:lnTo>
                    <a:pt x="0" y="816"/>
                  </a:lnTo>
                  <a:lnTo>
                    <a:pt x="1536" y="816"/>
                  </a:lnTo>
                  <a:lnTo>
                    <a:pt x="1536" y="0"/>
                  </a:lnTo>
                  <a:lnTo>
                    <a:pt x="672" y="0"/>
                  </a:lnTo>
                  <a:lnTo>
                    <a:pt x="0" y="192"/>
                  </a:lnTo>
                  <a:close/>
                </a:path>
              </a:pathLst>
            </a:custGeom>
            <a:noFill/>
            <a:ln w="508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101" name="Text Box 18"/>
          <p:cNvSpPr txBox="1">
            <a:spLocks noChangeArrowheads="1"/>
          </p:cNvSpPr>
          <p:nvPr/>
        </p:nvSpPr>
        <p:spPr bwMode="auto">
          <a:xfrm>
            <a:off x="2667000" y="19050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b="1" smtClean="0">
                <a:solidFill>
                  <a:srgbClr val="000000"/>
                </a:solidFill>
                <a:latin typeface="Arial" charset="0"/>
              </a:rPr>
              <a:t>Results 2a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134402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de-DE" sz="4000" smtClean="0"/>
          </a:p>
        </p:txBody>
      </p:sp>
      <p:graphicFrame>
        <p:nvGraphicFramePr>
          <p:cNvPr id="512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2209800"/>
          <a:ext cx="8239125" cy="417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" name="Chart" r:id="rId4" imgW="8229687" imgH="4533804" progId="MSGraph.Chart.8">
                  <p:embed followColorScheme="full"/>
                </p:oleObj>
              </mc:Choice>
              <mc:Fallback>
                <p:oleObj name="Chart" r:id="rId4" imgW="8229687" imgH="453380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09800"/>
                        <a:ext cx="8239125" cy="417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AutoShape 4"/>
          <p:cNvSpPr>
            <a:spLocks noChangeArrowheads="1"/>
          </p:cNvSpPr>
          <p:nvPr/>
        </p:nvSpPr>
        <p:spPr bwMode="auto">
          <a:xfrm>
            <a:off x="1371600" y="3276600"/>
            <a:ext cx="152400" cy="990600"/>
          </a:xfrm>
          <a:prstGeom prst="downArrow">
            <a:avLst>
              <a:gd name="adj1" fmla="val 50000"/>
              <a:gd name="adj2" fmla="val 16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71685" name="AutoShape 5"/>
          <p:cNvSpPr>
            <a:spLocks noChangeArrowheads="1"/>
          </p:cNvSpPr>
          <p:nvPr/>
        </p:nvSpPr>
        <p:spPr bwMode="auto">
          <a:xfrm>
            <a:off x="1676400" y="3276600"/>
            <a:ext cx="152400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71686" name="AutoShape 6"/>
          <p:cNvSpPr>
            <a:spLocks noChangeArrowheads="1"/>
          </p:cNvSpPr>
          <p:nvPr/>
        </p:nvSpPr>
        <p:spPr bwMode="auto">
          <a:xfrm>
            <a:off x="1981200" y="3276600"/>
            <a:ext cx="152400" cy="533400"/>
          </a:xfrm>
          <a:prstGeom prst="downArrow">
            <a:avLst>
              <a:gd name="adj1" fmla="val 50000"/>
              <a:gd name="adj2" fmla="val 8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71687" name="AutoShape 7"/>
          <p:cNvSpPr>
            <a:spLocks noChangeArrowheads="1"/>
          </p:cNvSpPr>
          <p:nvPr/>
        </p:nvSpPr>
        <p:spPr bwMode="auto">
          <a:xfrm>
            <a:off x="2590800" y="3429000"/>
            <a:ext cx="152400" cy="6096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71688" name="AutoShape 8"/>
          <p:cNvSpPr>
            <a:spLocks noChangeArrowheads="1"/>
          </p:cNvSpPr>
          <p:nvPr/>
        </p:nvSpPr>
        <p:spPr bwMode="auto">
          <a:xfrm>
            <a:off x="2819400" y="3352800"/>
            <a:ext cx="152400" cy="1143000"/>
          </a:xfrm>
          <a:prstGeom prst="downArrow">
            <a:avLst>
              <a:gd name="adj1" fmla="val 50000"/>
              <a:gd name="adj2" fmla="val 18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71689" name="AutoShape 9"/>
          <p:cNvSpPr>
            <a:spLocks noChangeArrowheads="1"/>
          </p:cNvSpPr>
          <p:nvPr/>
        </p:nvSpPr>
        <p:spPr bwMode="auto">
          <a:xfrm>
            <a:off x="3048000" y="3352800"/>
            <a:ext cx="152400" cy="685800"/>
          </a:xfrm>
          <a:prstGeom prst="downArrow">
            <a:avLst>
              <a:gd name="adj1" fmla="val 50000"/>
              <a:gd name="adj2" fmla="val 1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71690" name="AutoShape 10"/>
          <p:cNvSpPr>
            <a:spLocks noChangeArrowheads="1"/>
          </p:cNvSpPr>
          <p:nvPr/>
        </p:nvSpPr>
        <p:spPr bwMode="auto">
          <a:xfrm>
            <a:off x="3733800" y="2362200"/>
            <a:ext cx="152400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71691" name="AutoShape 11"/>
          <p:cNvSpPr>
            <a:spLocks noChangeArrowheads="1"/>
          </p:cNvSpPr>
          <p:nvPr/>
        </p:nvSpPr>
        <p:spPr bwMode="auto">
          <a:xfrm>
            <a:off x="3962400" y="2362200"/>
            <a:ext cx="152400" cy="6096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71692" name="AutoShape 12"/>
          <p:cNvSpPr>
            <a:spLocks noChangeArrowheads="1"/>
          </p:cNvSpPr>
          <p:nvPr/>
        </p:nvSpPr>
        <p:spPr bwMode="auto">
          <a:xfrm>
            <a:off x="4191000" y="2362200"/>
            <a:ext cx="152400" cy="533400"/>
          </a:xfrm>
          <a:prstGeom prst="downArrow">
            <a:avLst>
              <a:gd name="adj1" fmla="val 50000"/>
              <a:gd name="adj2" fmla="val 8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71693" name="AutoShape 13"/>
          <p:cNvSpPr>
            <a:spLocks noChangeArrowheads="1"/>
          </p:cNvSpPr>
          <p:nvPr/>
        </p:nvSpPr>
        <p:spPr bwMode="auto">
          <a:xfrm>
            <a:off x="4800600" y="3124200"/>
            <a:ext cx="152400" cy="838200"/>
          </a:xfrm>
          <a:prstGeom prst="downArrow">
            <a:avLst>
              <a:gd name="adj1" fmla="val 50000"/>
              <a:gd name="adj2" fmla="val 1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71694" name="AutoShape 14"/>
          <p:cNvSpPr>
            <a:spLocks noChangeArrowheads="1"/>
          </p:cNvSpPr>
          <p:nvPr/>
        </p:nvSpPr>
        <p:spPr bwMode="auto">
          <a:xfrm>
            <a:off x="5029200" y="3124200"/>
            <a:ext cx="152400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71695" name="AutoShape 15"/>
          <p:cNvSpPr>
            <a:spLocks noChangeArrowheads="1"/>
          </p:cNvSpPr>
          <p:nvPr/>
        </p:nvSpPr>
        <p:spPr bwMode="auto">
          <a:xfrm>
            <a:off x="5334000" y="31242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grpSp>
        <p:nvGrpSpPr>
          <p:cNvPr id="5136" name="Group 16"/>
          <p:cNvGrpSpPr>
            <a:grpSpLocks/>
          </p:cNvGrpSpPr>
          <p:nvPr/>
        </p:nvGrpSpPr>
        <p:grpSpPr bwMode="auto">
          <a:xfrm>
            <a:off x="990600" y="228600"/>
            <a:ext cx="6553200" cy="1447800"/>
            <a:chOff x="624" y="144"/>
            <a:chExt cx="4128" cy="912"/>
          </a:xfrm>
        </p:grpSpPr>
        <p:grpSp>
          <p:nvGrpSpPr>
            <p:cNvPr id="5138" name="Group 17"/>
            <p:cNvGrpSpPr>
              <a:grpSpLocks/>
            </p:cNvGrpSpPr>
            <p:nvPr/>
          </p:nvGrpSpPr>
          <p:grpSpPr bwMode="auto">
            <a:xfrm>
              <a:off x="624" y="144"/>
              <a:ext cx="4128" cy="864"/>
              <a:chOff x="288" y="1008"/>
              <a:chExt cx="5088" cy="1632"/>
            </a:xfrm>
          </p:grpSpPr>
          <p:sp>
            <p:nvSpPr>
              <p:cNvPr id="5140" name="AutoShape 18"/>
              <p:cNvSpPr>
                <a:spLocks noChangeArrowheads="1"/>
              </p:cNvSpPr>
              <p:nvPr/>
            </p:nvSpPr>
            <p:spPr bwMode="auto">
              <a:xfrm>
                <a:off x="3024" y="2016"/>
                <a:ext cx="912" cy="480"/>
              </a:xfrm>
              <a:prstGeom prst="rightArrow">
                <a:avLst>
                  <a:gd name="adj1" fmla="val 39352"/>
                  <a:gd name="adj2" fmla="val 53086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141" name="AutoShape 19"/>
              <p:cNvSpPr>
                <a:spLocks noChangeArrowheads="1"/>
              </p:cNvSpPr>
              <p:nvPr/>
            </p:nvSpPr>
            <p:spPr bwMode="auto">
              <a:xfrm>
                <a:off x="4944" y="2016"/>
                <a:ext cx="432" cy="480"/>
              </a:xfrm>
              <a:prstGeom prst="rightArrow">
                <a:avLst>
                  <a:gd name="adj1" fmla="val 48750"/>
                  <a:gd name="adj2" fmla="val 56481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142" name="AutoShape 20"/>
              <p:cNvSpPr>
                <a:spLocks noChangeArrowheads="1"/>
              </p:cNvSpPr>
              <p:nvPr/>
            </p:nvSpPr>
            <p:spPr bwMode="auto">
              <a:xfrm>
                <a:off x="288" y="1728"/>
                <a:ext cx="816" cy="912"/>
              </a:xfrm>
              <a:prstGeom prst="flowChartMultidocumen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Corpus</a:t>
                </a:r>
              </a:p>
            </p:txBody>
          </p:sp>
          <p:sp>
            <p:nvSpPr>
              <p:cNvPr id="5143" name="AutoShape 21"/>
              <p:cNvSpPr>
                <a:spLocks noChangeArrowheads="1"/>
              </p:cNvSpPr>
              <p:nvPr/>
            </p:nvSpPr>
            <p:spPr bwMode="auto">
              <a:xfrm rot="10800000" flipH="1">
                <a:off x="912" y="1488"/>
                <a:ext cx="1152" cy="1104"/>
              </a:xfrm>
              <a:custGeom>
                <a:avLst/>
                <a:gdLst>
                  <a:gd name="T0" fmla="*/ 3 w 21600"/>
                  <a:gd name="T1" fmla="*/ 0 h 21600"/>
                  <a:gd name="T2" fmla="*/ 3 w 21600"/>
                  <a:gd name="T3" fmla="*/ 2 h 21600"/>
                  <a:gd name="T4" fmla="*/ 0 w 21600"/>
                  <a:gd name="T5" fmla="*/ 3 h 21600"/>
                  <a:gd name="T6" fmla="*/ 3 w 21600"/>
                  <a:gd name="T7" fmla="*/ 1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1 w 21600"/>
                  <a:gd name="T13" fmla="*/ 4011 h 21600"/>
                  <a:gd name="T14" fmla="*/ 20006 w 21600"/>
                  <a:gd name="T15" fmla="*/ 81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6912" y="0"/>
                    </a:lnTo>
                    <a:lnTo>
                      <a:pt x="16912" y="4002"/>
                    </a:lnTo>
                    <a:lnTo>
                      <a:pt x="12427" y="4002"/>
                    </a:lnTo>
                    <a:cubicBezTo>
                      <a:pt x="5564" y="4002"/>
                      <a:pt x="0" y="7654"/>
                      <a:pt x="0" y="12158"/>
                    </a:cubicBezTo>
                    <a:lnTo>
                      <a:pt x="0" y="21600"/>
                    </a:lnTo>
                    <a:lnTo>
                      <a:pt x="4246" y="21600"/>
                    </a:lnTo>
                    <a:lnTo>
                      <a:pt x="4246" y="12158"/>
                    </a:lnTo>
                    <a:cubicBezTo>
                      <a:pt x="4246" y="9948"/>
                      <a:pt x="7909" y="8156"/>
                      <a:pt x="12427" y="8156"/>
                    </a:cubicBezTo>
                    <a:lnTo>
                      <a:pt x="16912" y="8156"/>
                    </a:lnTo>
                    <a:lnTo>
                      <a:pt x="16912" y="121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4" name="AutoShape 22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68" cy="576"/>
              </a:xfrm>
              <a:prstGeom prst="flowChartDocumen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Lexicon </a:t>
                </a:r>
              </a:p>
            </p:txBody>
          </p:sp>
          <p:sp>
            <p:nvSpPr>
              <p:cNvPr id="5145" name="AutoShape 23"/>
              <p:cNvSpPr>
                <a:spLocks noChangeArrowheads="1"/>
              </p:cNvSpPr>
              <p:nvPr/>
            </p:nvSpPr>
            <p:spPr bwMode="auto">
              <a:xfrm>
                <a:off x="2112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Neutral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or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Polar?</a:t>
                </a:r>
              </a:p>
            </p:txBody>
          </p:sp>
          <p:sp>
            <p:nvSpPr>
              <p:cNvPr id="5146" name="Text Box 24"/>
              <p:cNvSpPr txBox="1">
                <a:spLocks noChangeArrowheads="1"/>
              </p:cNvSpPr>
              <p:nvPr/>
            </p:nvSpPr>
            <p:spPr bwMode="auto">
              <a:xfrm>
                <a:off x="2112" y="1104"/>
                <a:ext cx="912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1</a:t>
                </a:r>
              </a:p>
            </p:txBody>
          </p:sp>
          <p:sp>
            <p:nvSpPr>
              <p:cNvPr id="5147" name="AutoShape 25"/>
              <p:cNvSpPr>
                <a:spLocks noChangeArrowheads="1"/>
              </p:cNvSpPr>
              <p:nvPr/>
            </p:nvSpPr>
            <p:spPr bwMode="auto">
              <a:xfrm>
                <a:off x="3984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Contextual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Polarity?</a:t>
                </a:r>
              </a:p>
            </p:txBody>
          </p:sp>
          <p:sp>
            <p:nvSpPr>
              <p:cNvPr id="5148" name="Text Box 26"/>
              <p:cNvSpPr txBox="1">
                <a:spLocks noChangeArrowheads="1"/>
              </p:cNvSpPr>
              <p:nvPr/>
            </p:nvSpPr>
            <p:spPr bwMode="auto">
              <a:xfrm>
                <a:off x="3984" y="1104"/>
                <a:ext cx="864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2</a:t>
                </a:r>
              </a:p>
            </p:txBody>
          </p:sp>
          <p:sp>
            <p:nvSpPr>
              <p:cNvPr id="5149" name="Text Box 27"/>
              <p:cNvSpPr txBox="1">
                <a:spLocks noChangeArrowheads="1"/>
              </p:cNvSpPr>
              <p:nvPr/>
            </p:nvSpPr>
            <p:spPr bwMode="auto">
              <a:xfrm>
                <a:off x="1152" y="1490"/>
                <a:ext cx="912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All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  <p:sp>
            <p:nvSpPr>
              <p:cNvPr id="5150" name="Text Box 28"/>
              <p:cNvSpPr txBox="1">
                <a:spLocks noChangeArrowheads="1"/>
              </p:cNvSpPr>
              <p:nvPr/>
            </p:nvSpPr>
            <p:spPr bwMode="auto">
              <a:xfrm>
                <a:off x="3024" y="1490"/>
                <a:ext cx="960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Polar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</p:grpSp>
        <p:sp>
          <p:nvSpPr>
            <p:cNvPr id="5139" name="Freeform 29"/>
            <p:cNvSpPr>
              <a:spLocks/>
            </p:cNvSpPr>
            <p:nvPr/>
          </p:nvSpPr>
          <p:spPr bwMode="auto">
            <a:xfrm>
              <a:off x="2928" y="192"/>
              <a:ext cx="1536" cy="864"/>
            </a:xfrm>
            <a:custGeom>
              <a:avLst/>
              <a:gdLst>
                <a:gd name="T0" fmla="*/ 0 w 1536"/>
                <a:gd name="T1" fmla="*/ 215 h 816"/>
                <a:gd name="T2" fmla="*/ 0 w 1536"/>
                <a:gd name="T3" fmla="*/ 915 h 816"/>
                <a:gd name="T4" fmla="*/ 1536 w 1536"/>
                <a:gd name="T5" fmla="*/ 915 h 816"/>
                <a:gd name="T6" fmla="*/ 1536 w 1536"/>
                <a:gd name="T7" fmla="*/ 0 h 816"/>
                <a:gd name="T8" fmla="*/ 672 w 1536"/>
                <a:gd name="T9" fmla="*/ 0 h 816"/>
                <a:gd name="T10" fmla="*/ 0 w 1536"/>
                <a:gd name="T11" fmla="*/ 215 h 8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36"/>
                <a:gd name="T19" fmla="*/ 0 h 816"/>
                <a:gd name="T20" fmla="*/ 1536 w 1536"/>
                <a:gd name="T21" fmla="*/ 816 h 8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36" h="816">
                  <a:moveTo>
                    <a:pt x="0" y="192"/>
                  </a:moveTo>
                  <a:lnTo>
                    <a:pt x="0" y="816"/>
                  </a:lnTo>
                  <a:lnTo>
                    <a:pt x="1536" y="816"/>
                  </a:lnTo>
                  <a:lnTo>
                    <a:pt x="1536" y="0"/>
                  </a:lnTo>
                  <a:lnTo>
                    <a:pt x="672" y="0"/>
                  </a:lnTo>
                  <a:lnTo>
                    <a:pt x="0" y="192"/>
                  </a:lnTo>
                  <a:close/>
                </a:path>
              </a:pathLst>
            </a:custGeom>
            <a:noFill/>
            <a:ln w="508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137" name="Text Box 30"/>
          <p:cNvSpPr txBox="1">
            <a:spLocks noChangeArrowheads="1"/>
          </p:cNvSpPr>
          <p:nvPr/>
        </p:nvSpPr>
        <p:spPr bwMode="auto">
          <a:xfrm>
            <a:off x="2667000" y="1981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b="1" smtClean="0">
                <a:solidFill>
                  <a:srgbClr val="000000"/>
                </a:solidFill>
                <a:latin typeface="Arial" charset="0"/>
              </a:rPr>
              <a:t>Results 2b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1333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/>
      <p:bldP spid="71685" grpId="0" animBg="1"/>
      <p:bldP spid="71686" grpId="0" animBg="1"/>
      <p:bldP spid="71687" grpId="0" animBg="1"/>
      <p:bldP spid="71688" grpId="0" animBg="1"/>
      <p:bldP spid="71689" grpId="0" animBg="1"/>
      <p:bldP spid="71690" grpId="0" animBg="1"/>
      <p:bldP spid="71691" grpId="0" animBg="1"/>
      <p:bldP spid="71692" grpId="0" animBg="1"/>
      <p:bldP spid="71693" grpId="0" animBg="1"/>
      <p:bldP spid="71694" grpId="0" animBg="1"/>
      <p:bldP spid="7169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de-DE" smtClean="0"/>
              <a:t>Text Categorization</a:t>
            </a:r>
            <a:br>
              <a:rPr lang="en-US" altLang="de-DE" smtClean="0"/>
            </a:br>
            <a:r>
              <a:rPr lang="en-US" altLang="de-DE" sz="3600" smtClean="0"/>
              <a:t>Moshe Koppel</a:t>
            </a:r>
            <a:br>
              <a:rPr lang="en-US" altLang="de-DE" sz="3600" smtClean="0"/>
            </a:br>
            <a:r>
              <a:rPr lang="en-US" altLang="de-DE" sz="3400" smtClean="0"/>
              <a:t>Lecture 9: Top-Down Sentiment Analysis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48200"/>
            <a:ext cx="6400800" cy="990600"/>
          </a:xfrm>
        </p:spPr>
        <p:txBody>
          <a:bodyPr/>
          <a:lstStyle/>
          <a:p>
            <a:pPr eaLnBrk="1" hangingPunct="1"/>
            <a:r>
              <a:rPr lang="en-US" altLang="de-DE" sz="2000" smtClean="0"/>
              <a:t>Work with Jonathan Schler, Itai Shtrimberg</a:t>
            </a:r>
          </a:p>
          <a:p>
            <a:pPr eaLnBrk="1" hangingPunct="1"/>
            <a:r>
              <a:rPr lang="en-US" altLang="de-DE" sz="2000" smtClean="0"/>
              <a:t>Some slides from Bo Pang, Michael Gamon</a:t>
            </a:r>
          </a:p>
        </p:txBody>
      </p:sp>
    </p:spTree>
    <p:extLst>
      <p:ext uri="{BB962C8B-B14F-4D97-AF65-F5344CB8AC3E}">
        <p14:creationId xmlns:p14="http://schemas.microsoft.com/office/powerpoint/2010/main" val="44111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Sentiment Analysis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de-DE" smtClean="0"/>
          </a:p>
          <a:p>
            <a:pPr eaLnBrk="1" hangingPunct="1"/>
            <a:r>
              <a:rPr lang="en-US" altLang="de-DE" smtClean="0"/>
              <a:t>Determine if a sentence/document expresses positive/negative/neutral sentiment towards some object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164161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Top-Down Sentiment Analysis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de-DE" sz="2800" dirty="0" smtClean="0"/>
          </a:p>
          <a:p>
            <a:pPr eaLnBrk="1" hangingPunct="1"/>
            <a:r>
              <a:rPr lang="en-US" altLang="de-DE" sz="2800" dirty="0" smtClean="0"/>
              <a:t>So far we’ve seen attempts to determine document sentiment from word/clause sentiment</a:t>
            </a:r>
          </a:p>
          <a:p>
            <a:pPr eaLnBrk="1" hangingPunct="1"/>
            <a:endParaRPr lang="en-US" altLang="de-DE" sz="2800" dirty="0" smtClean="0"/>
          </a:p>
          <a:p>
            <a:pPr eaLnBrk="1" hangingPunct="1"/>
            <a:r>
              <a:rPr lang="en-US" altLang="de-DE" sz="2800" dirty="0" smtClean="0"/>
              <a:t>Now we’ll look at the old-fashioned supervised method: get labeled documents and learn models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33793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Finding Labeled Data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Online reviews accompanied by star ratings provide a ready source of labeled data</a:t>
            </a:r>
          </a:p>
          <a:p>
            <a:pPr lvl="1" eaLnBrk="1" hangingPunct="1"/>
            <a:r>
              <a:rPr lang="en-US" altLang="de-DE" smtClean="0"/>
              <a:t>movie reviews </a:t>
            </a:r>
          </a:p>
          <a:p>
            <a:pPr lvl="1" eaLnBrk="1" hangingPunct="1"/>
            <a:r>
              <a:rPr lang="en-US" altLang="de-DE" smtClean="0"/>
              <a:t>book reviews</a:t>
            </a:r>
          </a:p>
          <a:p>
            <a:pPr lvl="1" eaLnBrk="1" hangingPunct="1"/>
            <a:r>
              <a:rPr lang="en-US" altLang="de-DE" smtClean="0"/>
              <a:t>product reviews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302667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smtClean="0"/>
              <a:t>Movie Reviews </a:t>
            </a:r>
            <a:r>
              <a:rPr lang="en-US" altLang="de-DE" sz="2000" dirty="0" smtClean="0"/>
              <a:t>(Pang, Lee and V. 2002)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953000"/>
          </a:xfrm>
        </p:spPr>
        <p:txBody>
          <a:bodyPr/>
          <a:lstStyle/>
          <a:p>
            <a:pPr eaLnBrk="1" hangingPunct="1"/>
            <a:r>
              <a:rPr lang="en-US" altLang="de-DE" dirty="0" smtClean="0"/>
              <a:t>Source: Internet Movie Database (IMDb)</a:t>
            </a:r>
          </a:p>
          <a:p>
            <a:pPr eaLnBrk="1" hangingPunct="1"/>
            <a:endParaRPr lang="en-US" altLang="de-DE" dirty="0" smtClean="0"/>
          </a:p>
          <a:p>
            <a:pPr eaLnBrk="1" hangingPunct="1"/>
            <a:r>
              <a:rPr lang="en-US" altLang="de-DE" dirty="0" smtClean="0"/>
              <a:t>4 or 5 stars = positive; 1 or 2 stars = negative</a:t>
            </a:r>
          </a:p>
          <a:p>
            <a:pPr lvl="1" eaLnBrk="1" hangingPunct="1"/>
            <a:r>
              <a:rPr lang="en-US" altLang="de-DE" dirty="0" smtClean="0"/>
              <a:t>700 negative reviews</a:t>
            </a:r>
          </a:p>
          <a:p>
            <a:pPr lvl="1" eaLnBrk="1" hangingPunct="1"/>
            <a:r>
              <a:rPr lang="en-US" altLang="de-DE" dirty="0" smtClean="0"/>
              <a:t>700 positive reviews</a:t>
            </a:r>
          </a:p>
          <a:p>
            <a:pPr lvl="1" eaLnBrk="1" hangingPunct="1"/>
            <a:endParaRPr lang="en-US" altLang="de-DE" dirty="0" smtClean="0"/>
          </a:p>
          <a:p>
            <a:pPr lvl="1" eaLnBrk="1" hangingPunct="1"/>
            <a:endParaRPr lang="en-US" altLang="de-DE" dirty="0" smtClean="0"/>
          </a:p>
          <a:p>
            <a:pPr eaLnBrk="1" hangingPunct="1"/>
            <a:endParaRPr lang="en-US" altLang="de-DE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40632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Evaluation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de-DE" dirty="0" smtClean="0"/>
              <a:t>Initial feature set:</a:t>
            </a:r>
          </a:p>
          <a:p>
            <a:pPr lvl="1" eaLnBrk="1" hangingPunct="1"/>
            <a:r>
              <a:rPr lang="en-US" altLang="de-DE" sz="2400" dirty="0" smtClean="0"/>
              <a:t>16,165 unigrams appearing at least 4 times in the 1400-document corpus</a:t>
            </a:r>
          </a:p>
          <a:p>
            <a:pPr lvl="1" eaLnBrk="1" hangingPunct="1"/>
            <a:r>
              <a:rPr lang="en-US" altLang="de-DE" sz="2400" dirty="0" smtClean="0"/>
              <a:t>16,165 most often occurring bigrams in the same data</a:t>
            </a:r>
          </a:p>
          <a:p>
            <a:pPr lvl="1" eaLnBrk="1" hangingPunct="1"/>
            <a:r>
              <a:rPr lang="en-US" altLang="de-DE" sz="2400" dirty="0" smtClean="0"/>
              <a:t>Negated unigrams (when "not" appears to the left of a word)</a:t>
            </a:r>
          </a:p>
          <a:p>
            <a:pPr lvl="1" eaLnBrk="1" hangingPunct="1"/>
            <a:endParaRPr lang="en-US" altLang="de-DE" sz="2400" dirty="0" smtClean="0"/>
          </a:p>
          <a:p>
            <a:pPr eaLnBrk="1" hangingPunct="1"/>
            <a:r>
              <a:rPr lang="en-US" altLang="de-DE" sz="2800" dirty="0" smtClean="0"/>
              <a:t>Test method: 3-fold cross-validation </a:t>
            </a:r>
          </a:p>
          <a:p>
            <a:pPr eaLnBrk="1" hangingPunct="1">
              <a:buFontTx/>
              <a:buNone/>
            </a:pPr>
            <a:r>
              <a:rPr lang="en-US" altLang="de-DE" sz="2400" dirty="0" smtClean="0"/>
              <a:t>			(so about 933 training examples)</a:t>
            </a:r>
          </a:p>
          <a:p>
            <a:pPr eaLnBrk="1" hangingPunct="1"/>
            <a:endParaRPr lang="en-US" altLang="de-DE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39684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Results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981200"/>
            <a:ext cx="7772400" cy="1987550"/>
          </a:xfrm>
        </p:spPr>
        <p:txBody>
          <a:bodyPr/>
          <a:lstStyle/>
          <a:p>
            <a:pPr eaLnBrk="1" hangingPunct="1"/>
            <a:endParaRPr lang="en-US" altLang="de-DE" sz="2800" smtClean="0"/>
          </a:p>
        </p:txBody>
      </p:sp>
      <p:pic>
        <p:nvPicPr>
          <p:cNvPr id="9220" name="Picture 5" descr="image001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34288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Observations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e-DE" sz="2800" smtClean="0"/>
              <a:t>In most cases, SVM slightly better than NB</a:t>
            </a:r>
          </a:p>
          <a:p>
            <a:pPr eaLnBrk="1" hangingPunct="1"/>
            <a:r>
              <a:rPr lang="en-US" altLang="de-DE" sz="2800" smtClean="0"/>
              <a:t>Binary features good enough</a:t>
            </a:r>
          </a:p>
          <a:p>
            <a:pPr eaLnBrk="1" hangingPunct="1"/>
            <a:r>
              <a:rPr lang="en-US" altLang="de-DE" sz="2800" smtClean="0"/>
              <a:t>Drastic feature filtering doesn’t hurt much</a:t>
            </a:r>
          </a:p>
          <a:p>
            <a:pPr eaLnBrk="1" hangingPunct="1"/>
            <a:r>
              <a:rPr lang="en-US" altLang="de-DE" sz="2800" smtClean="0"/>
              <a:t>Bigrams don’t help (others have found them useful)</a:t>
            </a:r>
          </a:p>
          <a:p>
            <a:pPr eaLnBrk="1" hangingPunct="1"/>
            <a:r>
              <a:rPr lang="en-US" altLang="de-DE" sz="2800" smtClean="0"/>
              <a:t>POS tagging doesn’t help</a:t>
            </a:r>
          </a:p>
          <a:p>
            <a:pPr eaLnBrk="1" hangingPunct="1"/>
            <a:r>
              <a:rPr lang="en-US" altLang="de-DE" sz="2800" smtClean="0"/>
              <a:t>Benchmark for future work: 80%+</a:t>
            </a:r>
          </a:p>
          <a:p>
            <a:pPr eaLnBrk="1" hangingPunct="1">
              <a:buFontTx/>
              <a:buNone/>
            </a:pPr>
            <a:endParaRPr lang="en-US" altLang="de-DE" smtClean="0"/>
          </a:p>
          <a:p>
            <a:pPr eaLnBrk="1" hangingPunct="1"/>
            <a:endParaRPr lang="en-US" altLang="de-DE" smtClean="0"/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34807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Looking at Useful Features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Many top features are unsurprising </a:t>
            </a:r>
            <a:r>
              <a:rPr lang="en-US" altLang="de-DE" sz="2000" smtClean="0"/>
              <a:t>(e.g. </a:t>
            </a:r>
            <a:r>
              <a:rPr lang="en-US" altLang="de-DE" sz="2000" i="1" smtClean="0"/>
              <a:t>boring</a:t>
            </a:r>
            <a:r>
              <a:rPr lang="en-US" altLang="de-DE" sz="2000" smtClean="0"/>
              <a:t>)</a:t>
            </a:r>
          </a:p>
          <a:p>
            <a:pPr eaLnBrk="1" hangingPunct="1"/>
            <a:r>
              <a:rPr lang="en-US" altLang="de-DE" smtClean="0"/>
              <a:t>Some are very unexpected </a:t>
            </a:r>
          </a:p>
          <a:p>
            <a:pPr lvl="1" eaLnBrk="1" hangingPunct="1"/>
            <a:r>
              <a:rPr lang="en-US" altLang="de-DE" i="1" smtClean="0"/>
              <a:t>tv</a:t>
            </a:r>
            <a:r>
              <a:rPr lang="en-US" altLang="de-DE" smtClean="0"/>
              <a:t> is a negative word</a:t>
            </a:r>
          </a:p>
          <a:p>
            <a:pPr lvl="1" eaLnBrk="1" hangingPunct="1"/>
            <a:r>
              <a:rPr lang="en-US" altLang="de-DE" i="1" smtClean="0"/>
              <a:t>flaws</a:t>
            </a:r>
            <a:r>
              <a:rPr lang="en-US" altLang="de-DE" smtClean="0"/>
              <a:t> is a positive word</a:t>
            </a:r>
          </a:p>
          <a:p>
            <a:pPr eaLnBrk="1" hangingPunct="1"/>
            <a:r>
              <a:rPr lang="en-US" altLang="de-DE" smtClean="0"/>
              <a:t>That’s why bottom-up methods are fighting an uphill battle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134130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Other Genres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The same method has been used in a variety of genres</a:t>
            </a:r>
          </a:p>
          <a:p>
            <a:pPr eaLnBrk="1" hangingPunct="1"/>
            <a:r>
              <a:rPr lang="en-US" altLang="de-DE" smtClean="0"/>
              <a:t>Results are better than using bottom-up methods</a:t>
            </a:r>
          </a:p>
          <a:p>
            <a:pPr eaLnBrk="1" hangingPunct="1"/>
            <a:r>
              <a:rPr lang="en-US" altLang="de-DE" smtClean="0"/>
              <a:t>Using a model learned on one genre for another genre does not work well</a:t>
            </a:r>
          </a:p>
        </p:txBody>
      </p:sp>
    </p:spTree>
    <p:extLst>
      <p:ext uri="{BB962C8B-B14F-4D97-AF65-F5344CB8AC3E}">
        <p14:creationId xmlns:p14="http://schemas.microsoft.com/office/powerpoint/2010/main" val="284407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smtClean="0"/>
              <a:t>Cheating (Ignoring Neutrals)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de-DE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de-DE" sz="2800" smtClean="0"/>
              <a:t>One nasty trick that researchers use is to ignore neutral data (e.g. movies with three stars)</a:t>
            </a:r>
          </a:p>
          <a:p>
            <a:pPr eaLnBrk="1" hangingPunct="1">
              <a:lnSpc>
                <a:spcPct val="90000"/>
              </a:lnSpc>
            </a:pPr>
            <a:endParaRPr lang="en-US" altLang="de-DE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de-DE" sz="2800" smtClean="0"/>
              <a:t>Models learned this way won’t work in the real world where many documents are neutral</a:t>
            </a:r>
          </a:p>
          <a:p>
            <a:pPr eaLnBrk="1" hangingPunct="1">
              <a:lnSpc>
                <a:spcPct val="90000"/>
              </a:lnSpc>
            </a:pPr>
            <a:endParaRPr lang="en-US" altLang="de-DE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de-DE" sz="2800" smtClean="0"/>
              <a:t>The optimistic view is that neutral documents will lie near the negative/positive boundary in a learned model.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5747" y="6409656"/>
            <a:ext cx="4636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380632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A Perfect World</a:t>
            </a: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990600" y="2209800"/>
            <a:ext cx="6629400" cy="4114800"/>
            <a:chOff x="3060" y="1800"/>
            <a:chExt cx="4860" cy="3780"/>
          </a:xfrm>
        </p:grpSpPr>
        <p:sp>
          <p:nvSpPr>
            <p:cNvPr id="14340" name="Oval 4"/>
            <p:cNvSpPr>
              <a:spLocks noChangeArrowheads="1"/>
            </p:cNvSpPr>
            <p:nvPr/>
          </p:nvSpPr>
          <p:spPr bwMode="auto">
            <a:xfrm>
              <a:off x="3060" y="3420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41" name="Oval 5"/>
            <p:cNvSpPr>
              <a:spLocks noChangeArrowheads="1"/>
            </p:cNvSpPr>
            <p:nvPr/>
          </p:nvSpPr>
          <p:spPr bwMode="auto">
            <a:xfrm>
              <a:off x="3780" y="3240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42" name="Oval 6"/>
            <p:cNvSpPr>
              <a:spLocks noChangeArrowheads="1"/>
            </p:cNvSpPr>
            <p:nvPr/>
          </p:nvSpPr>
          <p:spPr bwMode="auto">
            <a:xfrm>
              <a:off x="5220" y="3420"/>
              <a:ext cx="180" cy="18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43" name="Oval 7"/>
            <p:cNvSpPr>
              <a:spLocks noChangeArrowheads="1"/>
            </p:cNvSpPr>
            <p:nvPr/>
          </p:nvSpPr>
          <p:spPr bwMode="auto">
            <a:xfrm>
              <a:off x="3960" y="3780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44" name="Oval 8"/>
            <p:cNvSpPr>
              <a:spLocks noChangeArrowheads="1"/>
            </p:cNvSpPr>
            <p:nvPr/>
          </p:nvSpPr>
          <p:spPr bwMode="auto">
            <a:xfrm>
              <a:off x="3960" y="5400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45" name="Oval 9"/>
            <p:cNvSpPr>
              <a:spLocks noChangeArrowheads="1"/>
            </p:cNvSpPr>
            <p:nvPr/>
          </p:nvSpPr>
          <p:spPr bwMode="auto">
            <a:xfrm>
              <a:off x="4500" y="4140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46" name="Oval 10"/>
            <p:cNvSpPr>
              <a:spLocks noChangeArrowheads="1"/>
            </p:cNvSpPr>
            <p:nvPr/>
          </p:nvSpPr>
          <p:spPr bwMode="auto">
            <a:xfrm>
              <a:off x="5580" y="4680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47" name="Oval 11"/>
            <p:cNvSpPr>
              <a:spLocks noChangeArrowheads="1"/>
            </p:cNvSpPr>
            <p:nvPr/>
          </p:nvSpPr>
          <p:spPr bwMode="auto">
            <a:xfrm>
              <a:off x="5040" y="4140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48" name="Oval 12"/>
            <p:cNvSpPr>
              <a:spLocks noChangeArrowheads="1"/>
            </p:cNvSpPr>
            <p:nvPr/>
          </p:nvSpPr>
          <p:spPr bwMode="auto">
            <a:xfrm>
              <a:off x="4980" y="5340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49" name="Oval 13"/>
            <p:cNvSpPr>
              <a:spLocks noChangeArrowheads="1"/>
            </p:cNvSpPr>
            <p:nvPr/>
          </p:nvSpPr>
          <p:spPr bwMode="auto">
            <a:xfrm>
              <a:off x="5760" y="5040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50" name="Oval 14"/>
            <p:cNvSpPr>
              <a:spLocks noChangeArrowheads="1"/>
            </p:cNvSpPr>
            <p:nvPr/>
          </p:nvSpPr>
          <p:spPr bwMode="auto">
            <a:xfrm>
              <a:off x="4680" y="2880"/>
              <a:ext cx="180" cy="18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51" name="Oval 15"/>
            <p:cNvSpPr>
              <a:spLocks noChangeArrowheads="1"/>
            </p:cNvSpPr>
            <p:nvPr/>
          </p:nvSpPr>
          <p:spPr bwMode="auto">
            <a:xfrm>
              <a:off x="6120" y="3060"/>
              <a:ext cx="180" cy="18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52" name="Oval 16"/>
            <p:cNvSpPr>
              <a:spLocks noChangeArrowheads="1"/>
            </p:cNvSpPr>
            <p:nvPr/>
          </p:nvSpPr>
          <p:spPr bwMode="auto">
            <a:xfrm>
              <a:off x="5580" y="2880"/>
              <a:ext cx="180" cy="18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53" name="Oval 17"/>
            <p:cNvSpPr>
              <a:spLocks noChangeArrowheads="1"/>
            </p:cNvSpPr>
            <p:nvPr/>
          </p:nvSpPr>
          <p:spPr bwMode="auto">
            <a:xfrm>
              <a:off x="7200" y="3960"/>
              <a:ext cx="180" cy="18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54" name="Oval 18"/>
            <p:cNvSpPr>
              <a:spLocks noChangeArrowheads="1"/>
            </p:cNvSpPr>
            <p:nvPr/>
          </p:nvSpPr>
          <p:spPr bwMode="auto">
            <a:xfrm>
              <a:off x="6300" y="3960"/>
              <a:ext cx="180" cy="18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55" name="Oval 19"/>
            <p:cNvSpPr>
              <a:spLocks noChangeArrowheads="1"/>
            </p:cNvSpPr>
            <p:nvPr/>
          </p:nvSpPr>
          <p:spPr bwMode="auto">
            <a:xfrm>
              <a:off x="6660" y="3780"/>
              <a:ext cx="180" cy="18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56" name="Oval 20"/>
            <p:cNvSpPr>
              <a:spLocks noChangeArrowheads="1"/>
            </p:cNvSpPr>
            <p:nvPr/>
          </p:nvSpPr>
          <p:spPr bwMode="auto">
            <a:xfrm>
              <a:off x="6300" y="3420"/>
              <a:ext cx="180" cy="18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57" name="Oval 21"/>
            <p:cNvSpPr>
              <a:spLocks noChangeArrowheads="1"/>
            </p:cNvSpPr>
            <p:nvPr/>
          </p:nvSpPr>
          <p:spPr bwMode="auto">
            <a:xfrm>
              <a:off x="6480" y="2160"/>
              <a:ext cx="180" cy="18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58" name="Oval 22"/>
            <p:cNvSpPr>
              <a:spLocks noChangeArrowheads="1"/>
            </p:cNvSpPr>
            <p:nvPr/>
          </p:nvSpPr>
          <p:spPr bwMode="auto">
            <a:xfrm>
              <a:off x="5460" y="3660"/>
              <a:ext cx="180" cy="18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59" name="Oval 23"/>
            <p:cNvSpPr>
              <a:spLocks noChangeArrowheads="1"/>
            </p:cNvSpPr>
            <p:nvPr/>
          </p:nvSpPr>
          <p:spPr bwMode="auto">
            <a:xfrm>
              <a:off x="7740" y="2340"/>
              <a:ext cx="180" cy="18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60" name="Oval 24"/>
            <p:cNvSpPr>
              <a:spLocks noChangeArrowheads="1"/>
            </p:cNvSpPr>
            <p:nvPr/>
          </p:nvSpPr>
          <p:spPr bwMode="auto">
            <a:xfrm>
              <a:off x="4680" y="1800"/>
              <a:ext cx="180" cy="18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61" name="Line 25"/>
            <p:cNvSpPr>
              <a:spLocks noChangeShapeType="1"/>
            </p:cNvSpPr>
            <p:nvPr/>
          </p:nvSpPr>
          <p:spPr bwMode="auto">
            <a:xfrm>
              <a:off x="3240" y="2880"/>
              <a:ext cx="4680" cy="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de-DE" sz="2400">
                <a:solidFill>
                  <a:srgbClr val="000000"/>
                </a:solidFill>
              </a:endParaRPr>
            </a:p>
          </p:txBody>
        </p:sp>
        <p:sp>
          <p:nvSpPr>
            <p:cNvPr id="14362" name="Line 26"/>
            <p:cNvSpPr>
              <a:spLocks noChangeShapeType="1"/>
            </p:cNvSpPr>
            <p:nvPr/>
          </p:nvSpPr>
          <p:spPr bwMode="auto">
            <a:xfrm>
              <a:off x="3240" y="2520"/>
              <a:ext cx="4680" cy="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de-DE" sz="2400">
                <a:solidFill>
                  <a:srgbClr val="00000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114809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smtClean="0"/>
              <a:t>Some Applications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defTabSz="449263" eaLnBrk="1" hangingPunct="1">
              <a:lnSpc>
                <a:spcPct val="90000"/>
              </a:lnSpc>
            </a:pPr>
            <a:r>
              <a:rPr lang="en-US" altLang="de-DE" sz="2800" b="1" dirty="0" smtClean="0">
                <a:solidFill>
                  <a:srgbClr val="990099"/>
                </a:solidFill>
              </a:rPr>
              <a:t>Review classification</a:t>
            </a:r>
            <a:r>
              <a:rPr lang="en-US" altLang="de-DE" sz="2800" b="1" dirty="0" smtClean="0">
                <a:solidFill>
                  <a:schemeClr val="accent2"/>
                </a:solidFill>
              </a:rPr>
              <a:t>:</a:t>
            </a:r>
            <a:r>
              <a:rPr lang="en-US" altLang="de-DE" sz="2800" i="1" dirty="0" smtClean="0">
                <a:solidFill>
                  <a:schemeClr val="accent2"/>
                </a:solidFill>
              </a:rPr>
              <a:t> </a:t>
            </a:r>
            <a:r>
              <a:rPr lang="en-US" altLang="de-DE" sz="2800" dirty="0" smtClean="0"/>
              <a:t>Is a review positive or negative toward the movie?</a:t>
            </a:r>
          </a:p>
          <a:p>
            <a:pPr marL="533400" indent="-533400" defTabSz="449263" eaLnBrk="1" hangingPunct="1">
              <a:lnSpc>
                <a:spcPct val="90000"/>
              </a:lnSpc>
            </a:pPr>
            <a:r>
              <a:rPr lang="en-US" altLang="de-DE" sz="2800" b="1" dirty="0" smtClean="0">
                <a:solidFill>
                  <a:srgbClr val="990099"/>
                </a:solidFill>
              </a:rPr>
              <a:t>Product review mining</a:t>
            </a:r>
            <a:r>
              <a:rPr lang="en-US" altLang="de-DE" sz="2800" b="1" dirty="0" smtClean="0">
                <a:solidFill>
                  <a:schemeClr val="accent2"/>
                </a:solidFill>
              </a:rPr>
              <a:t>:</a:t>
            </a:r>
            <a:r>
              <a:rPr lang="en-US" altLang="de-DE" sz="2800" i="1" dirty="0" smtClean="0">
                <a:solidFill>
                  <a:schemeClr val="accent2"/>
                </a:solidFill>
              </a:rPr>
              <a:t> </a:t>
            </a:r>
            <a:r>
              <a:rPr lang="en-US" altLang="de-DE" sz="2800" dirty="0" smtClean="0"/>
              <a:t>What features of the ThinkPad T43 do customers like/dislike?</a:t>
            </a:r>
            <a:r>
              <a:rPr lang="en-US" altLang="de-DE" sz="2800" i="1" dirty="0" smtClean="0">
                <a:solidFill>
                  <a:schemeClr val="accent2"/>
                </a:solidFill>
              </a:rPr>
              <a:t> </a:t>
            </a:r>
          </a:p>
          <a:p>
            <a:pPr marL="533400" indent="-533400" defTabSz="449263" eaLnBrk="1" hangingPunct="1">
              <a:lnSpc>
                <a:spcPct val="90000"/>
              </a:lnSpc>
            </a:pPr>
            <a:r>
              <a:rPr lang="en-US" altLang="de-DE" sz="2800" b="1" dirty="0" smtClean="0">
                <a:solidFill>
                  <a:srgbClr val="990099"/>
                </a:solidFill>
              </a:rPr>
              <a:t>Tracking sentiments toward topics over time</a:t>
            </a:r>
            <a:r>
              <a:rPr lang="en-US" altLang="de-DE" sz="2800" b="1" dirty="0" smtClean="0">
                <a:solidFill>
                  <a:schemeClr val="accent2"/>
                </a:solidFill>
              </a:rPr>
              <a:t>:</a:t>
            </a:r>
            <a:r>
              <a:rPr lang="en-US" altLang="de-DE" sz="2800" i="1" dirty="0" smtClean="0">
                <a:solidFill>
                  <a:schemeClr val="accent2"/>
                </a:solidFill>
              </a:rPr>
              <a:t> </a:t>
            </a:r>
            <a:r>
              <a:rPr lang="en-US" altLang="de-DE" sz="2800" dirty="0" smtClean="0"/>
              <a:t>Is anger ratcheting up or cooling down?</a:t>
            </a:r>
          </a:p>
          <a:p>
            <a:pPr marL="533400" indent="-533400" defTabSz="449263" eaLnBrk="1" hangingPunct="1">
              <a:lnSpc>
                <a:spcPct val="90000"/>
              </a:lnSpc>
            </a:pPr>
            <a:r>
              <a:rPr lang="en-US" altLang="de-DE" sz="2800" b="1" dirty="0" smtClean="0">
                <a:solidFill>
                  <a:srgbClr val="990099"/>
                </a:solidFill>
              </a:rPr>
              <a:t>Prediction (election outcomes, market trends)</a:t>
            </a:r>
            <a:r>
              <a:rPr lang="en-US" altLang="de-DE" sz="2800" b="1" dirty="0" smtClean="0"/>
              <a:t>:</a:t>
            </a:r>
            <a:r>
              <a:rPr lang="en-US" altLang="de-DE" sz="2800" dirty="0" smtClean="0"/>
              <a:t>  Will Romney or Obama win?</a:t>
            </a:r>
          </a:p>
          <a:p>
            <a:pPr marL="0" indent="0" defTabSz="449263" eaLnBrk="1" hangingPunct="1">
              <a:lnSpc>
                <a:spcPct val="90000"/>
              </a:lnSpc>
              <a:buNone/>
            </a:pPr>
            <a:endParaRPr lang="en-US" altLang="de-DE" sz="2800" b="1" i="1" dirty="0" smtClean="0">
              <a:solidFill>
                <a:schemeClr val="accent2"/>
              </a:solidFill>
            </a:endParaRPr>
          </a:p>
          <a:p>
            <a:pPr marL="914400" lvl="1" indent="-457200" defTabSz="449263" eaLnBrk="1" hangingPunct="1">
              <a:lnSpc>
                <a:spcPct val="90000"/>
              </a:lnSpc>
              <a:buFontTx/>
              <a:buNone/>
            </a:pPr>
            <a:endParaRPr lang="en-US" altLang="de-DE" b="1" i="1" dirty="0" smtClean="0">
              <a:solidFill>
                <a:schemeClr val="accent2"/>
              </a:solidFill>
            </a:endParaRPr>
          </a:p>
          <a:p>
            <a:pPr marL="914400" lvl="1" indent="-457200" defTabSz="449263" eaLnBrk="1" hangingPunct="1">
              <a:lnSpc>
                <a:spcPct val="90000"/>
              </a:lnSpc>
            </a:pPr>
            <a:endParaRPr lang="en-US" altLang="de-DE" sz="2000" i="1" dirty="0" smtClean="0">
              <a:solidFill>
                <a:schemeClr val="accent2"/>
              </a:solidFill>
            </a:endParaRPr>
          </a:p>
          <a:p>
            <a:pPr marL="914400" lvl="1" indent="-457200" defTabSz="449263" eaLnBrk="1" hangingPunct="1">
              <a:lnSpc>
                <a:spcPct val="90000"/>
              </a:lnSpc>
            </a:pPr>
            <a:endParaRPr lang="en-US" altLang="de-DE" sz="2000" i="1" dirty="0" smtClean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339348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A Perfect World</a:t>
            </a:r>
          </a:p>
        </p:txBody>
      </p:sp>
      <p:grpSp>
        <p:nvGrpSpPr>
          <p:cNvPr id="15363" name="Group 52"/>
          <p:cNvGrpSpPr>
            <a:grpSpLocks/>
          </p:cNvGrpSpPr>
          <p:nvPr/>
        </p:nvGrpSpPr>
        <p:grpSpPr bwMode="auto">
          <a:xfrm>
            <a:off x="609600" y="2057400"/>
            <a:ext cx="7467600" cy="4495800"/>
            <a:chOff x="3060" y="1800"/>
            <a:chExt cx="4860" cy="3780"/>
          </a:xfrm>
        </p:grpSpPr>
        <p:grpSp>
          <p:nvGrpSpPr>
            <p:cNvPr id="15364" name="Group 53"/>
            <p:cNvGrpSpPr>
              <a:grpSpLocks/>
            </p:cNvGrpSpPr>
            <p:nvPr/>
          </p:nvGrpSpPr>
          <p:grpSpPr bwMode="auto">
            <a:xfrm>
              <a:off x="3060" y="1800"/>
              <a:ext cx="4860" cy="3780"/>
              <a:chOff x="3060" y="1800"/>
              <a:chExt cx="4860" cy="3780"/>
            </a:xfrm>
          </p:grpSpPr>
          <p:sp>
            <p:nvSpPr>
              <p:cNvPr id="15371" name="Oval 54"/>
              <p:cNvSpPr>
                <a:spLocks noChangeArrowheads="1"/>
              </p:cNvSpPr>
              <p:nvPr/>
            </p:nvSpPr>
            <p:spPr bwMode="auto">
              <a:xfrm>
                <a:off x="3060" y="3420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2" name="Oval 55"/>
              <p:cNvSpPr>
                <a:spLocks noChangeArrowheads="1"/>
              </p:cNvSpPr>
              <p:nvPr/>
            </p:nvSpPr>
            <p:spPr bwMode="auto">
              <a:xfrm>
                <a:off x="3780" y="3240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3" name="Oval 56"/>
              <p:cNvSpPr>
                <a:spLocks noChangeArrowheads="1"/>
              </p:cNvSpPr>
              <p:nvPr/>
            </p:nvSpPr>
            <p:spPr bwMode="auto">
              <a:xfrm>
                <a:off x="5220" y="3420"/>
                <a:ext cx="180" cy="18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4" name="Oval 57"/>
              <p:cNvSpPr>
                <a:spLocks noChangeArrowheads="1"/>
              </p:cNvSpPr>
              <p:nvPr/>
            </p:nvSpPr>
            <p:spPr bwMode="auto">
              <a:xfrm>
                <a:off x="3960" y="3780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5" name="Oval 58"/>
              <p:cNvSpPr>
                <a:spLocks noChangeArrowheads="1"/>
              </p:cNvSpPr>
              <p:nvPr/>
            </p:nvSpPr>
            <p:spPr bwMode="auto">
              <a:xfrm>
                <a:off x="3960" y="5400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6" name="Oval 59"/>
              <p:cNvSpPr>
                <a:spLocks noChangeArrowheads="1"/>
              </p:cNvSpPr>
              <p:nvPr/>
            </p:nvSpPr>
            <p:spPr bwMode="auto">
              <a:xfrm>
                <a:off x="4500" y="4140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7" name="Oval 60"/>
              <p:cNvSpPr>
                <a:spLocks noChangeArrowheads="1"/>
              </p:cNvSpPr>
              <p:nvPr/>
            </p:nvSpPr>
            <p:spPr bwMode="auto">
              <a:xfrm>
                <a:off x="5580" y="4680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8" name="Oval 61"/>
              <p:cNvSpPr>
                <a:spLocks noChangeArrowheads="1"/>
              </p:cNvSpPr>
              <p:nvPr/>
            </p:nvSpPr>
            <p:spPr bwMode="auto">
              <a:xfrm>
                <a:off x="5040" y="4140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9" name="Oval 62"/>
              <p:cNvSpPr>
                <a:spLocks noChangeArrowheads="1"/>
              </p:cNvSpPr>
              <p:nvPr/>
            </p:nvSpPr>
            <p:spPr bwMode="auto">
              <a:xfrm>
                <a:off x="4980" y="5340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0" name="Oval 63"/>
              <p:cNvSpPr>
                <a:spLocks noChangeArrowheads="1"/>
              </p:cNvSpPr>
              <p:nvPr/>
            </p:nvSpPr>
            <p:spPr bwMode="auto">
              <a:xfrm>
                <a:off x="5760" y="5040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1" name="Oval 64"/>
              <p:cNvSpPr>
                <a:spLocks noChangeArrowheads="1"/>
              </p:cNvSpPr>
              <p:nvPr/>
            </p:nvSpPr>
            <p:spPr bwMode="auto">
              <a:xfrm>
                <a:off x="4680" y="2880"/>
                <a:ext cx="180" cy="18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2" name="Oval 65"/>
              <p:cNvSpPr>
                <a:spLocks noChangeArrowheads="1"/>
              </p:cNvSpPr>
              <p:nvPr/>
            </p:nvSpPr>
            <p:spPr bwMode="auto">
              <a:xfrm>
                <a:off x="6120" y="3060"/>
                <a:ext cx="180" cy="18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3" name="Oval 66"/>
              <p:cNvSpPr>
                <a:spLocks noChangeArrowheads="1"/>
              </p:cNvSpPr>
              <p:nvPr/>
            </p:nvSpPr>
            <p:spPr bwMode="auto">
              <a:xfrm>
                <a:off x="5580" y="2880"/>
                <a:ext cx="180" cy="18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4" name="Oval 67"/>
              <p:cNvSpPr>
                <a:spLocks noChangeArrowheads="1"/>
              </p:cNvSpPr>
              <p:nvPr/>
            </p:nvSpPr>
            <p:spPr bwMode="auto">
              <a:xfrm>
                <a:off x="7200" y="3960"/>
                <a:ext cx="180" cy="18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5" name="Oval 68"/>
              <p:cNvSpPr>
                <a:spLocks noChangeArrowheads="1"/>
              </p:cNvSpPr>
              <p:nvPr/>
            </p:nvSpPr>
            <p:spPr bwMode="auto">
              <a:xfrm>
                <a:off x="6300" y="3960"/>
                <a:ext cx="180" cy="18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6" name="Oval 69"/>
              <p:cNvSpPr>
                <a:spLocks noChangeArrowheads="1"/>
              </p:cNvSpPr>
              <p:nvPr/>
            </p:nvSpPr>
            <p:spPr bwMode="auto">
              <a:xfrm>
                <a:off x="6660" y="3780"/>
                <a:ext cx="180" cy="18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7" name="Oval 70"/>
              <p:cNvSpPr>
                <a:spLocks noChangeArrowheads="1"/>
              </p:cNvSpPr>
              <p:nvPr/>
            </p:nvSpPr>
            <p:spPr bwMode="auto">
              <a:xfrm>
                <a:off x="6300" y="3420"/>
                <a:ext cx="180" cy="18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8" name="Oval 71"/>
              <p:cNvSpPr>
                <a:spLocks noChangeArrowheads="1"/>
              </p:cNvSpPr>
              <p:nvPr/>
            </p:nvSpPr>
            <p:spPr bwMode="auto">
              <a:xfrm>
                <a:off x="6480" y="2160"/>
                <a:ext cx="180" cy="18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9" name="Oval 72"/>
              <p:cNvSpPr>
                <a:spLocks noChangeArrowheads="1"/>
              </p:cNvSpPr>
              <p:nvPr/>
            </p:nvSpPr>
            <p:spPr bwMode="auto">
              <a:xfrm>
                <a:off x="5460" y="3660"/>
                <a:ext cx="180" cy="18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0" name="Oval 73"/>
              <p:cNvSpPr>
                <a:spLocks noChangeArrowheads="1"/>
              </p:cNvSpPr>
              <p:nvPr/>
            </p:nvSpPr>
            <p:spPr bwMode="auto">
              <a:xfrm>
                <a:off x="7740" y="2340"/>
                <a:ext cx="180" cy="18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1" name="Oval 74"/>
              <p:cNvSpPr>
                <a:spLocks noChangeArrowheads="1"/>
              </p:cNvSpPr>
              <p:nvPr/>
            </p:nvSpPr>
            <p:spPr bwMode="auto">
              <a:xfrm>
                <a:off x="4680" y="1800"/>
                <a:ext cx="180" cy="18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2" name="Line 75"/>
              <p:cNvSpPr>
                <a:spLocks noChangeShapeType="1"/>
              </p:cNvSpPr>
              <p:nvPr/>
            </p:nvSpPr>
            <p:spPr bwMode="auto">
              <a:xfrm>
                <a:off x="3240" y="2880"/>
                <a:ext cx="4680" cy="27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3" name="Line 76"/>
              <p:cNvSpPr>
                <a:spLocks noChangeShapeType="1"/>
              </p:cNvSpPr>
              <p:nvPr/>
            </p:nvSpPr>
            <p:spPr bwMode="auto">
              <a:xfrm>
                <a:off x="3240" y="2520"/>
                <a:ext cx="4680" cy="27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365" name="Oval 77"/>
            <p:cNvSpPr>
              <a:spLocks noChangeArrowheads="1"/>
            </p:cNvSpPr>
            <p:nvPr/>
          </p:nvSpPr>
          <p:spPr bwMode="auto">
            <a:xfrm>
              <a:off x="3780" y="2880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5366" name="Oval 78"/>
            <p:cNvSpPr>
              <a:spLocks noChangeArrowheads="1"/>
            </p:cNvSpPr>
            <p:nvPr/>
          </p:nvSpPr>
          <p:spPr bwMode="auto">
            <a:xfrm>
              <a:off x="4320" y="3240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5367" name="Oval 79"/>
            <p:cNvSpPr>
              <a:spLocks noChangeArrowheads="1"/>
            </p:cNvSpPr>
            <p:nvPr/>
          </p:nvSpPr>
          <p:spPr bwMode="auto">
            <a:xfrm>
              <a:off x="4860" y="3600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5368" name="Oval 80"/>
            <p:cNvSpPr>
              <a:spLocks noChangeArrowheads="1"/>
            </p:cNvSpPr>
            <p:nvPr/>
          </p:nvSpPr>
          <p:spPr bwMode="auto">
            <a:xfrm>
              <a:off x="5940" y="4320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5369" name="Oval 81"/>
            <p:cNvSpPr>
              <a:spLocks noChangeArrowheads="1"/>
            </p:cNvSpPr>
            <p:nvPr/>
          </p:nvSpPr>
          <p:spPr bwMode="auto">
            <a:xfrm>
              <a:off x="5580" y="4140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5370" name="Oval 82"/>
            <p:cNvSpPr>
              <a:spLocks noChangeArrowheads="1"/>
            </p:cNvSpPr>
            <p:nvPr/>
          </p:nvSpPr>
          <p:spPr bwMode="auto">
            <a:xfrm>
              <a:off x="6660" y="4680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82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The Real World</a:t>
            </a: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609600" y="1981200"/>
            <a:ext cx="7467600" cy="4495800"/>
            <a:chOff x="3060" y="1800"/>
            <a:chExt cx="4860" cy="3780"/>
          </a:xfrm>
        </p:grpSpPr>
        <p:grpSp>
          <p:nvGrpSpPr>
            <p:cNvPr id="16388" name="Group 4"/>
            <p:cNvGrpSpPr>
              <a:grpSpLocks/>
            </p:cNvGrpSpPr>
            <p:nvPr/>
          </p:nvGrpSpPr>
          <p:grpSpPr bwMode="auto">
            <a:xfrm>
              <a:off x="3060" y="1800"/>
              <a:ext cx="4860" cy="3780"/>
              <a:chOff x="3060" y="1800"/>
              <a:chExt cx="4860" cy="3780"/>
            </a:xfrm>
          </p:grpSpPr>
          <p:grpSp>
            <p:nvGrpSpPr>
              <p:cNvPr id="16393" name="Group 5"/>
              <p:cNvGrpSpPr>
                <a:grpSpLocks/>
              </p:cNvGrpSpPr>
              <p:nvPr/>
            </p:nvGrpSpPr>
            <p:grpSpPr bwMode="auto">
              <a:xfrm>
                <a:off x="3060" y="1800"/>
                <a:ext cx="4860" cy="3780"/>
                <a:chOff x="3060" y="1800"/>
                <a:chExt cx="4860" cy="3780"/>
              </a:xfrm>
            </p:grpSpPr>
            <p:sp>
              <p:nvSpPr>
                <p:cNvPr id="16400" name="Oval 6"/>
                <p:cNvSpPr>
                  <a:spLocks noChangeArrowheads="1"/>
                </p:cNvSpPr>
                <p:nvPr/>
              </p:nvSpPr>
              <p:spPr bwMode="auto">
                <a:xfrm>
                  <a:off x="3060" y="3420"/>
                  <a:ext cx="180" cy="18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01" name="Oval 7"/>
                <p:cNvSpPr>
                  <a:spLocks noChangeArrowheads="1"/>
                </p:cNvSpPr>
                <p:nvPr/>
              </p:nvSpPr>
              <p:spPr bwMode="auto">
                <a:xfrm>
                  <a:off x="3780" y="3240"/>
                  <a:ext cx="180" cy="18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02" name="Oval 8"/>
                <p:cNvSpPr>
                  <a:spLocks noChangeArrowheads="1"/>
                </p:cNvSpPr>
                <p:nvPr/>
              </p:nvSpPr>
              <p:spPr bwMode="auto">
                <a:xfrm>
                  <a:off x="5220" y="3420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03" name="Oval 9"/>
                <p:cNvSpPr>
                  <a:spLocks noChangeArrowheads="1"/>
                </p:cNvSpPr>
                <p:nvPr/>
              </p:nvSpPr>
              <p:spPr bwMode="auto">
                <a:xfrm>
                  <a:off x="3960" y="3780"/>
                  <a:ext cx="180" cy="18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04" name="Oval 10"/>
                <p:cNvSpPr>
                  <a:spLocks noChangeArrowheads="1"/>
                </p:cNvSpPr>
                <p:nvPr/>
              </p:nvSpPr>
              <p:spPr bwMode="auto">
                <a:xfrm>
                  <a:off x="3960" y="5400"/>
                  <a:ext cx="180" cy="18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05" name="Oval 11"/>
                <p:cNvSpPr>
                  <a:spLocks noChangeArrowheads="1"/>
                </p:cNvSpPr>
                <p:nvPr/>
              </p:nvSpPr>
              <p:spPr bwMode="auto">
                <a:xfrm>
                  <a:off x="4500" y="4140"/>
                  <a:ext cx="180" cy="18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06" name="Oval 12"/>
                <p:cNvSpPr>
                  <a:spLocks noChangeArrowheads="1"/>
                </p:cNvSpPr>
                <p:nvPr/>
              </p:nvSpPr>
              <p:spPr bwMode="auto">
                <a:xfrm>
                  <a:off x="5580" y="4680"/>
                  <a:ext cx="180" cy="18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07" name="Oval 13"/>
                <p:cNvSpPr>
                  <a:spLocks noChangeArrowheads="1"/>
                </p:cNvSpPr>
                <p:nvPr/>
              </p:nvSpPr>
              <p:spPr bwMode="auto">
                <a:xfrm>
                  <a:off x="5040" y="4140"/>
                  <a:ext cx="180" cy="18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08" name="Oval 14"/>
                <p:cNvSpPr>
                  <a:spLocks noChangeArrowheads="1"/>
                </p:cNvSpPr>
                <p:nvPr/>
              </p:nvSpPr>
              <p:spPr bwMode="auto">
                <a:xfrm>
                  <a:off x="4980" y="5340"/>
                  <a:ext cx="180" cy="18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09" name="Oval 15"/>
                <p:cNvSpPr>
                  <a:spLocks noChangeArrowheads="1"/>
                </p:cNvSpPr>
                <p:nvPr/>
              </p:nvSpPr>
              <p:spPr bwMode="auto">
                <a:xfrm>
                  <a:off x="5760" y="5040"/>
                  <a:ext cx="180" cy="18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10" name="Oval 16"/>
                <p:cNvSpPr>
                  <a:spLocks noChangeArrowheads="1"/>
                </p:cNvSpPr>
                <p:nvPr/>
              </p:nvSpPr>
              <p:spPr bwMode="auto">
                <a:xfrm>
                  <a:off x="4680" y="2880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11" name="Oval 17"/>
                <p:cNvSpPr>
                  <a:spLocks noChangeArrowheads="1"/>
                </p:cNvSpPr>
                <p:nvPr/>
              </p:nvSpPr>
              <p:spPr bwMode="auto">
                <a:xfrm>
                  <a:off x="6120" y="3060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12" name="Oval 18"/>
                <p:cNvSpPr>
                  <a:spLocks noChangeArrowheads="1"/>
                </p:cNvSpPr>
                <p:nvPr/>
              </p:nvSpPr>
              <p:spPr bwMode="auto">
                <a:xfrm>
                  <a:off x="5580" y="2880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13" name="Oval 19"/>
                <p:cNvSpPr>
                  <a:spLocks noChangeArrowheads="1"/>
                </p:cNvSpPr>
                <p:nvPr/>
              </p:nvSpPr>
              <p:spPr bwMode="auto">
                <a:xfrm>
                  <a:off x="7200" y="3960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14" name="Oval 20"/>
                <p:cNvSpPr>
                  <a:spLocks noChangeArrowheads="1"/>
                </p:cNvSpPr>
                <p:nvPr/>
              </p:nvSpPr>
              <p:spPr bwMode="auto">
                <a:xfrm>
                  <a:off x="6300" y="3960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15" name="Oval 21"/>
                <p:cNvSpPr>
                  <a:spLocks noChangeArrowheads="1"/>
                </p:cNvSpPr>
                <p:nvPr/>
              </p:nvSpPr>
              <p:spPr bwMode="auto">
                <a:xfrm>
                  <a:off x="6660" y="3780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16" name="Oval 22"/>
                <p:cNvSpPr>
                  <a:spLocks noChangeArrowheads="1"/>
                </p:cNvSpPr>
                <p:nvPr/>
              </p:nvSpPr>
              <p:spPr bwMode="auto">
                <a:xfrm>
                  <a:off x="6300" y="3420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17" name="Oval 23"/>
                <p:cNvSpPr>
                  <a:spLocks noChangeArrowheads="1"/>
                </p:cNvSpPr>
                <p:nvPr/>
              </p:nvSpPr>
              <p:spPr bwMode="auto">
                <a:xfrm>
                  <a:off x="6480" y="2160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18" name="Oval 24"/>
                <p:cNvSpPr>
                  <a:spLocks noChangeArrowheads="1"/>
                </p:cNvSpPr>
                <p:nvPr/>
              </p:nvSpPr>
              <p:spPr bwMode="auto">
                <a:xfrm>
                  <a:off x="5460" y="3660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19" name="Oval 25"/>
                <p:cNvSpPr>
                  <a:spLocks noChangeArrowheads="1"/>
                </p:cNvSpPr>
                <p:nvPr/>
              </p:nvSpPr>
              <p:spPr bwMode="auto">
                <a:xfrm>
                  <a:off x="7740" y="2340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20" name="Oval 26"/>
                <p:cNvSpPr>
                  <a:spLocks noChangeArrowheads="1"/>
                </p:cNvSpPr>
                <p:nvPr/>
              </p:nvSpPr>
              <p:spPr bwMode="auto">
                <a:xfrm>
                  <a:off x="4680" y="1800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21" name="Line 27"/>
                <p:cNvSpPr>
                  <a:spLocks noChangeShapeType="1"/>
                </p:cNvSpPr>
                <p:nvPr/>
              </p:nvSpPr>
              <p:spPr bwMode="auto">
                <a:xfrm>
                  <a:off x="3240" y="2880"/>
                  <a:ext cx="4680" cy="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r" defTabSz="914400" rtl="1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22" name="Line 28"/>
                <p:cNvSpPr>
                  <a:spLocks noChangeShapeType="1"/>
                </p:cNvSpPr>
                <p:nvPr/>
              </p:nvSpPr>
              <p:spPr bwMode="auto">
                <a:xfrm>
                  <a:off x="3240" y="2520"/>
                  <a:ext cx="4680" cy="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r" defTabSz="914400" rtl="1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394" name="Oval 29"/>
              <p:cNvSpPr>
                <a:spLocks noChangeArrowheads="1"/>
              </p:cNvSpPr>
              <p:nvPr/>
            </p:nvSpPr>
            <p:spPr bwMode="auto">
              <a:xfrm>
                <a:off x="3420" y="3780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6395" name="Oval 30"/>
              <p:cNvSpPr>
                <a:spLocks noChangeArrowheads="1"/>
              </p:cNvSpPr>
              <p:nvPr/>
            </p:nvSpPr>
            <p:spPr bwMode="auto">
              <a:xfrm>
                <a:off x="5040" y="3060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6396" name="Oval 31"/>
              <p:cNvSpPr>
                <a:spLocks noChangeArrowheads="1"/>
              </p:cNvSpPr>
              <p:nvPr/>
            </p:nvSpPr>
            <p:spPr bwMode="auto">
              <a:xfrm>
                <a:off x="5580" y="3420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6397" name="Oval 32"/>
              <p:cNvSpPr>
                <a:spLocks noChangeArrowheads="1"/>
              </p:cNvSpPr>
              <p:nvPr/>
            </p:nvSpPr>
            <p:spPr bwMode="auto">
              <a:xfrm>
                <a:off x="6300" y="4140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6398" name="Oval 33"/>
              <p:cNvSpPr>
                <a:spLocks noChangeArrowheads="1"/>
              </p:cNvSpPr>
              <p:nvPr/>
            </p:nvSpPr>
            <p:spPr bwMode="auto">
              <a:xfrm>
                <a:off x="6120" y="3600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6399" name="Oval 34"/>
              <p:cNvSpPr>
                <a:spLocks noChangeArrowheads="1"/>
              </p:cNvSpPr>
              <p:nvPr/>
            </p:nvSpPr>
            <p:spPr bwMode="auto">
              <a:xfrm>
                <a:off x="5940" y="5220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389" name="Group 35"/>
            <p:cNvGrpSpPr>
              <a:grpSpLocks/>
            </p:cNvGrpSpPr>
            <p:nvPr/>
          </p:nvGrpSpPr>
          <p:grpSpPr bwMode="auto">
            <a:xfrm>
              <a:off x="4500" y="3420"/>
              <a:ext cx="1260" cy="1260"/>
              <a:chOff x="4500" y="3420"/>
              <a:chExt cx="1260" cy="1260"/>
            </a:xfrm>
          </p:grpSpPr>
          <p:sp>
            <p:nvSpPr>
              <p:cNvPr id="16390" name="Oval 36"/>
              <p:cNvSpPr>
                <a:spLocks noChangeArrowheads="1"/>
              </p:cNvSpPr>
              <p:nvPr/>
            </p:nvSpPr>
            <p:spPr bwMode="auto">
              <a:xfrm>
                <a:off x="5580" y="3960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6391" name="Oval 37"/>
              <p:cNvSpPr>
                <a:spLocks noChangeArrowheads="1"/>
              </p:cNvSpPr>
              <p:nvPr/>
            </p:nvSpPr>
            <p:spPr bwMode="auto">
              <a:xfrm>
                <a:off x="4500" y="3420"/>
                <a:ext cx="180" cy="18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6392" name="Oval 38"/>
              <p:cNvSpPr>
                <a:spLocks noChangeArrowheads="1"/>
              </p:cNvSpPr>
              <p:nvPr/>
            </p:nvSpPr>
            <p:spPr bwMode="auto">
              <a:xfrm>
                <a:off x="5580" y="4500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37909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Some Obvious Tricks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de-DE" smtClean="0"/>
          </a:p>
          <a:p>
            <a:pPr eaLnBrk="1" hangingPunct="1"/>
            <a:r>
              <a:rPr lang="en-US" altLang="de-DE" smtClean="0"/>
              <a:t>Learn separate models for each category </a:t>
            </a:r>
            <a:r>
              <a:rPr lang="en-US" altLang="de-DE" sz="2400" smtClean="0"/>
              <a:t>or</a:t>
            </a:r>
          </a:p>
          <a:p>
            <a:pPr eaLnBrk="1" hangingPunct="1"/>
            <a:endParaRPr lang="en-US" altLang="de-DE" smtClean="0"/>
          </a:p>
          <a:p>
            <a:pPr eaLnBrk="1" hangingPunct="1"/>
            <a:r>
              <a:rPr lang="en-US" altLang="de-DE" smtClean="0"/>
              <a:t>Use regression to score documents</a:t>
            </a:r>
          </a:p>
          <a:p>
            <a:pPr eaLnBrk="1" hangingPunct="1"/>
            <a:endParaRPr lang="en-US" altLang="de-DE" smtClean="0"/>
          </a:p>
          <a:p>
            <a:pPr eaLnBrk="1" hangingPunct="1">
              <a:buFontTx/>
              <a:buNone/>
            </a:pPr>
            <a:r>
              <a:rPr lang="en-US" altLang="de-DE" smtClean="0"/>
              <a:t>But maybe with some ingenuity we can do even better.</a:t>
            </a:r>
          </a:p>
          <a:p>
            <a:pPr eaLnBrk="1" hangingPunct="1"/>
            <a:endParaRPr lang="en-US" altLang="de-DE" smtClean="0"/>
          </a:p>
          <a:p>
            <a:pPr eaLnBrk="1" hangingPunct="1"/>
            <a:endParaRPr lang="en-US" altLang="de-DE" smtClean="0"/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380057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Corpus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de-DE" sz="2800" smtClean="0"/>
              <a:t>We have a corpus of 1974 reviews of TV shows,</a:t>
            </a:r>
          </a:p>
          <a:p>
            <a:pPr eaLnBrk="1" hangingPunct="1">
              <a:buFontTx/>
              <a:buNone/>
            </a:pPr>
            <a:r>
              <a:rPr lang="en-US" altLang="de-DE" sz="2800" smtClean="0"/>
              <a:t>manually labeled as positive, negative or neutral</a:t>
            </a:r>
          </a:p>
          <a:p>
            <a:pPr eaLnBrk="1" hangingPunct="1">
              <a:buFontTx/>
              <a:buNone/>
            </a:pPr>
            <a:r>
              <a:rPr lang="en-US" altLang="de-DE" sz="1800" smtClean="0">
                <a:solidFill>
                  <a:srgbClr val="0033CC"/>
                </a:solidFill>
              </a:rPr>
              <a:t>Note: neutrals means either no sentiment (most) or mixed (just a few)</a:t>
            </a:r>
          </a:p>
          <a:p>
            <a:pPr eaLnBrk="1" hangingPunct="1">
              <a:buFontTx/>
              <a:buNone/>
            </a:pPr>
            <a:endParaRPr lang="en-US" altLang="de-DE" sz="1800" smtClean="0">
              <a:solidFill>
                <a:srgbClr val="0033CC"/>
              </a:solidFill>
            </a:endParaRPr>
          </a:p>
          <a:p>
            <a:pPr eaLnBrk="1" hangingPunct="1">
              <a:buFontTx/>
              <a:buNone/>
            </a:pPr>
            <a:endParaRPr lang="en-US" altLang="de-DE" sz="2800" smtClean="0"/>
          </a:p>
          <a:p>
            <a:pPr eaLnBrk="1" hangingPunct="1">
              <a:buFontTx/>
              <a:buNone/>
            </a:pPr>
            <a:r>
              <a:rPr lang="en-US" altLang="de-DE" sz="2800" smtClean="0"/>
              <a:t>For the time being, let’s do what most people do and ignore the neutrals (both for training and for testing).</a:t>
            </a:r>
          </a:p>
          <a:p>
            <a:pPr eaLnBrk="1" hangingPunct="1">
              <a:buFontTx/>
              <a:buNone/>
            </a:pPr>
            <a:endParaRPr lang="en-US" altLang="de-DE" sz="2800" smtClean="0"/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2195979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Basic Learning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de-DE" smtClean="0"/>
              <a:t>Feature set: 500 highest infogain unigrams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smtClean="0"/>
              <a:t>Learning algorithm: SMO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smtClean="0"/>
              <a:t>5-fold CV Results: 67.3% correctly classed as positive/negative</a:t>
            </a:r>
          </a:p>
          <a:p>
            <a:pPr eaLnBrk="1" hangingPunct="1">
              <a:lnSpc>
                <a:spcPct val="90000"/>
              </a:lnSpc>
            </a:pPr>
            <a:endParaRPr lang="en-US" altLang="de-DE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mtClean="0">
                <a:solidFill>
                  <a:srgbClr val="0033CC"/>
                </a:solidFill>
              </a:rPr>
              <a:t>OK, but bear in mind that this model won’t class any neutral test documents as neutral – that’s not one of its options.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1469675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So Far We Have Seen..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de-DE" sz="2800" smtClean="0"/>
              <a:t> … that you need neutral training examples to classify neutral test examples</a:t>
            </a:r>
          </a:p>
          <a:p>
            <a:pPr eaLnBrk="1" hangingPunct="1">
              <a:buFontTx/>
              <a:buNone/>
            </a:pPr>
            <a:endParaRPr lang="en-US" altLang="de-DE" sz="2800" smtClean="0"/>
          </a:p>
          <a:p>
            <a:pPr eaLnBrk="1" hangingPunct="1">
              <a:buFontTx/>
              <a:buNone/>
            </a:pPr>
            <a:r>
              <a:rPr lang="en-US" altLang="de-DE" sz="2800" smtClean="0"/>
              <a:t>In fact, it turns out that neutral training examples are useful even when you know that all your test examples are positive or negative (not neutral).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2229529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Multiclass Results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2800" smtClean="0"/>
              <a:t>OK, so let’s consider the three class (positive, negative, neutral) sentiment classification problem.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de-DE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2800" smtClean="0"/>
              <a:t>On the same corpus as above (but this time not ignoring neutral examples in training and testing), we obtain accuracy (5-fold CV) of: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sz="2800" b="1" smtClean="0">
                <a:solidFill>
                  <a:srgbClr val="FF0000"/>
                </a:solidFill>
              </a:rPr>
              <a:t>56.4%</a:t>
            </a:r>
            <a:r>
              <a:rPr lang="en-US" altLang="de-DE" sz="2800" b="1" smtClean="0"/>
              <a:t> </a:t>
            </a:r>
            <a:r>
              <a:rPr lang="en-US" altLang="de-DE" sz="2400" smtClean="0"/>
              <a:t>using multi-class SVM</a:t>
            </a:r>
            <a:endParaRPr lang="en-US" altLang="de-DE" sz="2000" smtClean="0"/>
          </a:p>
          <a:p>
            <a:pPr eaLnBrk="1" hangingPunct="1">
              <a:lnSpc>
                <a:spcPct val="90000"/>
              </a:lnSpc>
            </a:pPr>
            <a:r>
              <a:rPr lang="en-US" altLang="de-DE" sz="2800" b="1" smtClean="0">
                <a:solidFill>
                  <a:srgbClr val="FF0000"/>
                </a:solidFill>
              </a:rPr>
              <a:t>69.0%</a:t>
            </a:r>
            <a:r>
              <a:rPr lang="en-US" altLang="de-DE" sz="2800" b="1" smtClean="0"/>
              <a:t> </a:t>
            </a:r>
            <a:r>
              <a:rPr lang="en-US" altLang="de-DE" sz="2400" smtClean="0"/>
              <a:t>using linear regression</a:t>
            </a:r>
            <a:endParaRPr lang="en-US" altLang="de-DE" sz="24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de-DE" sz="2800" smtClean="0"/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1331564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Can We Do Better?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2800" smtClean="0"/>
              <a:t>But actually we can do much better by combining pairwise (pos/neg, pos/neut, neg/neut) classifiers in clever ways.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de-DE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2800" smtClean="0"/>
              <a:t>When we do this, we discover that pos/neg is the least useful of these classifiers (even when all test examples are known to not be neutral).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de-DE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2800" smtClean="0"/>
              <a:t>   Let’s go to the videotape…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339194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Optimal Stack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914400" y="1752600"/>
          <a:ext cx="7775575" cy="458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" name="Document" r:id="rId4" imgW="3303732" imgH="1947517" progId="Word.Document.8">
                  <p:embed/>
                </p:oleObj>
              </mc:Choice>
              <mc:Fallback>
                <p:oleObj name="Document" r:id="rId4" imgW="3303732" imgH="194751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2600"/>
                        <a:ext cx="7775575" cy="458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85800" y="36576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ct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de-DE" sz="18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685800" y="5257800"/>
            <a:ext cx="533400" cy="76200"/>
          </a:xfrm>
          <a:prstGeom prst="right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>
              <a:solidFill>
                <a:srgbClr val="000000"/>
              </a:solidFill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609600" y="4114800"/>
            <a:ext cx="685800" cy="76200"/>
          </a:xfrm>
          <a:prstGeom prst="rightArrow">
            <a:avLst>
              <a:gd name="adj1" fmla="val 50000"/>
              <a:gd name="adj2" fmla="val 2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>
              <a:solidFill>
                <a:srgbClr val="000000"/>
              </a:solidFill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609600" y="4495800"/>
            <a:ext cx="762000" cy="76200"/>
          </a:xfrm>
          <a:prstGeom prst="rightArrow">
            <a:avLst>
              <a:gd name="adj1" fmla="val 50000"/>
              <a:gd name="adj2" fmla="val 2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2808270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Optimal Stack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2800" smtClean="0"/>
              <a:t>Here’s the best way to combine pairwise classifiers for the 3-class problem: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sz="2400" i="1" smtClean="0"/>
              <a:t>IF </a:t>
            </a:r>
            <a:r>
              <a:rPr lang="en-US" altLang="de-DE" sz="2400" i="1" smtClean="0">
                <a:solidFill>
                  <a:srgbClr val="33CC33"/>
                </a:solidFill>
              </a:rPr>
              <a:t>positive</a:t>
            </a:r>
            <a:r>
              <a:rPr lang="en-US" altLang="de-DE" sz="2400" i="1" smtClean="0"/>
              <a:t> &gt; neutral &gt; </a:t>
            </a:r>
            <a:r>
              <a:rPr lang="en-US" altLang="de-DE" sz="2400" i="1" smtClean="0">
                <a:solidFill>
                  <a:srgbClr val="FF0000"/>
                </a:solidFill>
              </a:rPr>
              <a:t>negative</a:t>
            </a:r>
            <a:r>
              <a:rPr lang="en-US" altLang="de-DE" sz="2400" i="1" smtClean="0"/>
              <a:t> THEN  class is </a:t>
            </a:r>
            <a:r>
              <a:rPr lang="en-US" altLang="de-DE" sz="2400" i="1" smtClean="0">
                <a:solidFill>
                  <a:srgbClr val="33CC33"/>
                </a:solidFill>
              </a:rPr>
              <a:t>positive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sz="2400" i="1" smtClean="0"/>
              <a:t>IF </a:t>
            </a:r>
            <a:r>
              <a:rPr lang="en-US" altLang="de-DE" sz="2400" i="1" smtClean="0">
                <a:solidFill>
                  <a:srgbClr val="FF0000"/>
                </a:solidFill>
              </a:rPr>
              <a:t>negative</a:t>
            </a:r>
            <a:r>
              <a:rPr lang="en-US" altLang="de-DE" sz="2400" i="1" smtClean="0"/>
              <a:t> &gt; neutral &gt; </a:t>
            </a:r>
            <a:r>
              <a:rPr lang="en-US" altLang="de-DE" sz="2400" i="1" smtClean="0">
                <a:solidFill>
                  <a:srgbClr val="33CC33"/>
                </a:solidFill>
              </a:rPr>
              <a:t>positive</a:t>
            </a:r>
            <a:r>
              <a:rPr lang="en-US" altLang="de-DE" sz="2400" i="1" smtClean="0"/>
              <a:t> THEN class is  </a:t>
            </a:r>
            <a:r>
              <a:rPr lang="en-US" altLang="de-DE" sz="2400" i="1" smtClean="0">
                <a:solidFill>
                  <a:srgbClr val="FF0000"/>
                </a:solidFill>
              </a:rPr>
              <a:t>negative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sz="2400" i="1" smtClean="0"/>
              <a:t>ELSE class is neutral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de-DE" sz="2400" i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2800" smtClean="0"/>
              <a:t>Using this rule, we get accuracy of 74.9%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de-DE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2000" smtClean="0"/>
              <a:t>(OK, so we cheated a bit by using test data to find the best rule. If, we hold out some training data to find the best rule, we get accuracy of 74.1%)</a:t>
            </a:r>
          </a:p>
          <a:p>
            <a:pPr eaLnBrk="1" hangingPunct="1">
              <a:lnSpc>
                <a:spcPct val="90000"/>
              </a:lnSpc>
            </a:pPr>
            <a:endParaRPr lang="en-US" altLang="de-DE" sz="280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de-DE" sz="2800" smtClean="0"/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1850313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Twitter most popular</a:t>
            </a:r>
          </a:p>
          <a:p>
            <a:r>
              <a:rPr lang="en-US" dirty="0" smtClean="0"/>
              <a:t>Short (140 characters) and very informal text</a:t>
            </a:r>
          </a:p>
          <a:p>
            <a:r>
              <a:rPr lang="en-US" dirty="0" smtClean="0"/>
              <a:t>Abbreviations, slang, spelling mistakes  </a:t>
            </a:r>
          </a:p>
          <a:p>
            <a:r>
              <a:rPr lang="en-US" dirty="0" smtClean="0"/>
              <a:t>500 million tweets per day</a:t>
            </a:r>
          </a:p>
          <a:p>
            <a:r>
              <a:rPr lang="en-US" dirty="0" smtClean="0"/>
              <a:t>Tons of applications 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75792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Key Point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81534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de-DE" sz="2800">
                <a:solidFill>
                  <a:srgbClr val="000000"/>
                </a:solidFill>
                <a:latin typeface="Arial" charset="0"/>
                <a:cs typeface="Arial" charset="0"/>
              </a:rPr>
              <a:t>Best method does not use the positive/negative model at all – only the positive/neutral and negative/neutral models.</a:t>
            </a:r>
          </a:p>
          <a:p>
            <a:pPr defTabSz="9144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de-DE" sz="28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defTabSz="9144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de-DE" sz="2800">
                <a:solidFill>
                  <a:srgbClr val="000000"/>
                </a:solidFill>
                <a:latin typeface="Arial" charset="0"/>
                <a:cs typeface="Arial" charset="0"/>
              </a:rPr>
              <a:t>This suggests that we might even be better off learning to distinguish positives from negatives by comparing each to neutrals rather than by comparing each to each other.</a:t>
            </a: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de-DE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119208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4000" smtClean="0"/>
              <a:t>Positive /Negative models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2800" dirty="0" smtClean="0"/>
              <a:t>So now let’s address our original question. Suppose I know that all test examples are not neutral. Am I still better off using neutral training examples?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2800" dirty="0" smtClean="0">
                <a:solidFill>
                  <a:srgbClr val="0033CC"/>
                </a:solidFill>
              </a:rPr>
              <a:t>Yes</a:t>
            </a:r>
            <a:r>
              <a:rPr lang="en-US" altLang="de-DE" sz="2400" dirty="0" smtClean="0">
                <a:solidFill>
                  <a:srgbClr val="0033CC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de-DE" sz="2400" dirty="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2400" dirty="0" smtClean="0"/>
              <a:t>Above we saw that using (equally distributed) positive and negative training examples, we got </a:t>
            </a:r>
            <a:r>
              <a:rPr lang="en-US" altLang="de-DE" sz="2400" b="1" dirty="0" smtClean="0">
                <a:solidFill>
                  <a:srgbClr val="FF0000"/>
                </a:solidFill>
              </a:rPr>
              <a:t>67.3%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de-DE" sz="2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2400" dirty="0" smtClean="0"/>
              <a:t>Using our optimal stack method with (equally distributed) positive, negative and neutral training examples we get </a:t>
            </a:r>
            <a:r>
              <a:rPr lang="en-US" altLang="de-DE" sz="2400" b="1" dirty="0" smtClean="0">
                <a:solidFill>
                  <a:srgbClr val="FF0000"/>
                </a:solidFill>
              </a:rPr>
              <a:t>74.3%</a:t>
            </a:r>
            <a:r>
              <a:rPr lang="en-US" altLang="de-DE" sz="240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de-DE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1800" dirty="0" smtClean="0"/>
              <a:t>      (The total number of training examples is equal in each case.)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2973320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3600" smtClean="0"/>
              <a:t>Can Sentiment Analysis Make Me Rich?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422213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3600" smtClean="0"/>
              <a:t>Can Sentiment Analysis Make Me Rich?</a:t>
            </a:r>
          </a:p>
        </p:txBody>
      </p:sp>
      <p:sp>
        <p:nvSpPr>
          <p:cNvPr id="27651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8382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de-DE" sz="2000" smtClean="0">
                <a:latin typeface="Tahoma" pitchFamily="34" charset="0"/>
                <a:cs typeface="Tahoma" pitchFamily="34" charset="0"/>
              </a:rPr>
              <a:t>NEWSWIRE 4:08PM 10/12/04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de-DE" sz="200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STARBUCKS SAYS CEO ORIN SMITH TO RETIRE IN MARCH 2005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609600" y="3276600"/>
            <a:ext cx="7975002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</a:pPr>
            <a:endParaRPr lang="en-US" altLang="de-DE" dirty="0">
              <a:solidFill>
                <a:srgbClr val="000000"/>
              </a:solidFill>
              <a:cs typeface="Tahoma" pitchFamily="34" charset="0"/>
            </a:endParaRP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altLang="de-DE" dirty="0">
              <a:solidFill>
                <a:srgbClr val="000000"/>
              </a:solidFill>
            </a:endParaRP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de-DE" sz="2600" dirty="0">
                <a:solidFill>
                  <a:srgbClr val="000000"/>
                </a:solidFill>
              </a:rPr>
              <a:t>How will </a:t>
            </a:r>
            <a:r>
              <a:rPr lang="en-US" altLang="de-DE" sz="2600" dirty="0" smtClean="0">
                <a:solidFill>
                  <a:srgbClr val="000000"/>
                </a:solidFill>
              </a:rPr>
              <a:t>these </a:t>
            </a:r>
            <a:r>
              <a:rPr lang="en-US" altLang="de-DE" sz="2600" dirty="0">
                <a:solidFill>
                  <a:srgbClr val="000000"/>
                </a:solidFill>
              </a:rPr>
              <a:t>messages affect Starbucks stock prices?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26290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2100263" y="2452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>
              <a:solidFill>
                <a:srgbClr val="000000"/>
              </a:solidFill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1150938" y="617538"/>
            <a:ext cx="779303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3600">
                <a:solidFill>
                  <a:srgbClr val="000000"/>
                </a:solidFill>
                <a:latin typeface="Tahoma" pitchFamily="34" charset="0"/>
              </a:rPr>
              <a:t>Impact of Story on Stock Price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2071688" y="2314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>
              <a:solidFill>
                <a:srgbClr val="000000"/>
              </a:solidFill>
            </a:endParaRP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1219200" y="4572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60000"/>
              <a:buFont typeface="Wingdings" pitchFamily="2" charset="2"/>
              <a:buChar char="n"/>
            </a:pPr>
            <a:r>
              <a:rPr lang="en-US" altLang="de-DE">
                <a:solidFill>
                  <a:srgbClr val="000000"/>
                </a:solidFill>
                <a:latin typeface="Tahoma" pitchFamily="34" charset="0"/>
              </a:rPr>
              <a:t>Are price moves such as these predictable?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60000"/>
              <a:buFont typeface="Wingdings" pitchFamily="2" charset="2"/>
              <a:buChar char="n"/>
            </a:pPr>
            <a:r>
              <a:rPr lang="en-US" altLang="de-DE">
                <a:solidFill>
                  <a:srgbClr val="000000"/>
                </a:solidFill>
                <a:latin typeface="Tahoma" pitchFamily="34" charset="0"/>
              </a:rPr>
              <a:t>What are the critical text features?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60000"/>
              <a:buFont typeface="Wingdings" pitchFamily="2" charset="2"/>
              <a:buChar char="n"/>
            </a:pPr>
            <a:r>
              <a:rPr lang="en-US" altLang="de-DE">
                <a:solidFill>
                  <a:srgbClr val="000000"/>
                </a:solidFill>
                <a:latin typeface="Tahoma" pitchFamily="34" charset="0"/>
              </a:rPr>
              <a:t>What is the relevant time scale?</a:t>
            </a:r>
          </a:p>
        </p:txBody>
      </p:sp>
      <p:graphicFrame>
        <p:nvGraphicFramePr>
          <p:cNvPr id="2050" name="Object 0"/>
          <p:cNvGraphicFramePr>
            <a:graphicFrameLocks noChangeAspect="1"/>
          </p:cNvGraphicFramePr>
          <p:nvPr/>
        </p:nvGraphicFramePr>
        <p:xfrm>
          <a:off x="1219200" y="1905000"/>
          <a:ext cx="64008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" name="Chart" r:id="rId4" imgW="5029505" imgH="2095805" progId="Excel.Chart.8">
                  <p:embed/>
                </p:oleObj>
              </mc:Choice>
              <mc:Fallback>
                <p:oleObj name="Chart" r:id="rId4" imgW="5029505" imgH="209580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05000"/>
                        <a:ext cx="64008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Line 7"/>
          <p:cNvSpPr>
            <a:spLocks noChangeShapeType="1"/>
          </p:cNvSpPr>
          <p:nvPr/>
        </p:nvSpPr>
        <p:spPr bwMode="auto">
          <a:xfrm flipH="1" flipV="1">
            <a:off x="1981200" y="2971800"/>
            <a:ext cx="381000" cy="304800"/>
          </a:xfrm>
          <a:prstGeom prst="line">
            <a:avLst/>
          </a:prstGeom>
          <a:noFill/>
          <a:ln w="28575" cap="rnd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H="1" flipV="1">
            <a:off x="6096000" y="2667000"/>
            <a:ext cx="381000" cy="304800"/>
          </a:xfrm>
          <a:prstGeom prst="line">
            <a:avLst/>
          </a:prstGeom>
          <a:noFill/>
          <a:ln w="28575" cap="rnd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4876800" y="2514600"/>
            <a:ext cx="0" cy="1066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402648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4000" smtClean="0"/>
              <a:t>General Idea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 eaLnBrk="1" hangingPunct="1"/>
            <a:endParaRPr lang="en-US" altLang="de-DE" sz="2400" smtClean="0"/>
          </a:p>
          <a:p>
            <a:pPr eaLnBrk="1" hangingPunct="1"/>
            <a:r>
              <a:rPr lang="en-US" altLang="de-DE" smtClean="0"/>
              <a:t>Gather news stories</a:t>
            </a:r>
          </a:p>
          <a:p>
            <a:pPr eaLnBrk="1" hangingPunct="1"/>
            <a:r>
              <a:rPr lang="en-US" altLang="de-DE" smtClean="0"/>
              <a:t>Gather historical stock prices</a:t>
            </a:r>
          </a:p>
          <a:p>
            <a:pPr eaLnBrk="1" hangingPunct="1"/>
            <a:r>
              <a:rPr lang="en-US" altLang="de-DE" smtClean="0"/>
              <a:t>Match stories about company X with price movements of stock X</a:t>
            </a:r>
          </a:p>
          <a:p>
            <a:pPr eaLnBrk="1" hangingPunct="1"/>
            <a:r>
              <a:rPr lang="en-US" altLang="de-DE" smtClean="0"/>
              <a:t>Learn which story features have positive/negative impact on stock price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385466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4000" smtClean="0"/>
              <a:t>Experiment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621088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de-DE" sz="3600" smtClean="0">
                <a:cs typeface="Tahoma" pitchFamily="34" charset="0"/>
              </a:rPr>
              <a:t>MSN</a:t>
            </a:r>
            <a:r>
              <a:rPr lang="en-US" altLang="de-DE" sz="3600" smtClean="0">
                <a:cs typeface="Times New Roman" pitchFamily="18" charset="0"/>
              </a:rPr>
              <a:t> corpus</a:t>
            </a:r>
            <a:endParaRPr lang="en-US" altLang="de-DE" sz="3600" smtClean="0">
              <a:cs typeface="David" pitchFamily="2" charset="-79"/>
            </a:endParaRP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altLang="de-DE" sz="3200" smtClean="0">
                <a:cs typeface="Times New Roman" pitchFamily="18" charset="0"/>
              </a:rPr>
              <a:t>5000 headlines for 500 leading stocks September 2004 – March 2005.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de-DE" smtClean="0"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de-DE" sz="3600" smtClean="0">
                <a:cs typeface="Times New Roman" pitchFamily="18" charset="0"/>
              </a:rPr>
              <a:t>Price data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altLang="de-DE" sz="3200" smtClean="0">
                <a:cs typeface="Times New Roman" pitchFamily="18" charset="0"/>
              </a:rPr>
              <a:t>Stock prices in 5 minute intervals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endParaRPr lang="en-US" altLang="de-DE" sz="2000" smtClean="0">
              <a:cs typeface="Times New Roman" pitchFamily="18" charset="0"/>
            </a:endParaRP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endParaRPr lang="en-US" altLang="de-DE" sz="2000" smtClean="0"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de-DE" sz="2800" smtClean="0">
                <a:cs typeface="Times New Roman" pitchFamily="18" charset="0"/>
              </a:rPr>
              <a:t>	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de-DE" sz="2800" smtClean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58838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4000" smtClean="0"/>
              <a:t>Feature set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endParaRPr lang="en-US" altLang="de-DE" smtClean="0"/>
          </a:p>
          <a:p>
            <a:pPr marL="609600" indent="-609600" eaLnBrk="1" hangingPunct="1"/>
            <a:r>
              <a:rPr lang="en-US" altLang="de-DE" sz="3600" smtClean="0"/>
              <a:t>Word unigrams and bigrams. </a:t>
            </a:r>
          </a:p>
          <a:p>
            <a:pPr marL="609600" indent="-609600" eaLnBrk="1" hangingPunct="1"/>
            <a:r>
              <a:rPr lang="en-US" altLang="de-DE" sz="3600" smtClean="0"/>
              <a:t>800 features with highest infogain</a:t>
            </a:r>
            <a:endParaRPr lang="en-US" altLang="de-DE" sz="3600" smtClean="0">
              <a:cs typeface="Times New Roman" pitchFamily="18" charset="0"/>
            </a:endParaRPr>
          </a:p>
          <a:p>
            <a:pPr marL="609600" indent="-609600" eaLnBrk="1" hangingPunct="1"/>
            <a:r>
              <a:rPr lang="en-US" altLang="de-DE" sz="3600" smtClean="0"/>
              <a:t>Binary vector</a:t>
            </a:r>
            <a:endParaRPr lang="en-US" altLang="de-DE" sz="3600" smtClean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247518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3600" smtClean="0"/>
              <a:t>Defining a headline as positive/negative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17713"/>
            <a:ext cx="8193088" cy="4611687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altLang="de-DE" sz="2800" dirty="0" smtClean="0"/>
          </a:p>
          <a:p>
            <a:pPr marL="609600" indent="-609600" eaLnBrk="1" hangingPunct="1"/>
            <a:r>
              <a:rPr lang="en-US" altLang="de-DE" dirty="0" smtClean="0"/>
              <a:t>If stock price rises more than </a:t>
            </a:r>
            <a:r>
              <a:rPr lang="en-US" altLang="de-DE" dirty="0" smtClean="0">
                <a:sym typeface="Symbol" pitchFamily="18" charset="2"/>
              </a:rPr>
              <a:t></a:t>
            </a:r>
            <a:r>
              <a:rPr lang="en-US" altLang="de-DE" dirty="0" smtClean="0"/>
              <a:t> during interval T, message classified as positive.</a:t>
            </a:r>
          </a:p>
          <a:p>
            <a:pPr marL="609600" indent="-609600" eaLnBrk="1" hangingPunct="1"/>
            <a:r>
              <a:rPr lang="en-US" altLang="de-DE" dirty="0" smtClean="0"/>
              <a:t>If stock price declines more than </a:t>
            </a:r>
            <a:r>
              <a:rPr lang="en-US" altLang="de-DE" dirty="0" smtClean="0">
                <a:sym typeface="Symbol" pitchFamily="18" charset="2"/>
              </a:rPr>
              <a:t></a:t>
            </a:r>
            <a:r>
              <a:rPr lang="en-US" altLang="de-DE" dirty="0" smtClean="0"/>
              <a:t> during interval T, message is classified as negative.</a:t>
            </a:r>
          </a:p>
          <a:p>
            <a:pPr marL="609600" indent="-609600" eaLnBrk="1" hangingPunct="1"/>
            <a:r>
              <a:rPr lang="en-US" altLang="de-DE" dirty="0" smtClean="0"/>
              <a:t>Otherwise it is classified as neutral.</a:t>
            </a:r>
          </a:p>
          <a:p>
            <a:pPr marL="609600" indent="-609600" eaLnBrk="1" hangingPunct="1">
              <a:buFontTx/>
              <a:buNone/>
            </a:pPr>
            <a:r>
              <a:rPr lang="en-US" altLang="de-DE" sz="2400" dirty="0">
                <a:solidFill>
                  <a:schemeClr val="hlink"/>
                </a:solidFill>
              </a:rPr>
              <a:t>	</a:t>
            </a:r>
            <a:r>
              <a:rPr lang="en-US" altLang="de-DE" sz="2400" dirty="0" smtClean="0">
                <a:solidFill>
                  <a:schemeClr val="accent2"/>
                </a:solidFill>
              </a:rPr>
              <a:t>With larger delta, the number of positive and negative messages is smaller but classification is more robust.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394516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100263" y="2452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>
              <a:solidFill>
                <a:srgbClr val="000000"/>
              </a:solidFill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071688" y="2314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>
              <a:solidFill>
                <a:srgbClr val="000000"/>
              </a:solidFill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100263" y="2452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>
              <a:solidFill>
                <a:srgbClr val="000000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143000" y="1219200"/>
            <a:ext cx="77930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4000">
                <a:solidFill>
                  <a:srgbClr val="000000"/>
                </a:solidFill>
                <a:latin typeface="Tahoma" pitchFamily="34" charset="0"/>
              </a:rPr>
              <a:t>Trading Strategy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066800" y="2438400"/>
            <a:ext cx="7772400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60000"/>
              <a:buFont typeface="Wingdings" pitchFamily="2" charset="2"/>
              <a:buChar char="n"/>
            </a:pPr>
            <a:r>
              <a:rPr lang="en-US" altLang="de-DE" dirty="0">
                <a:solidFill>
                  <a:srgbClr val="000000"/>
                </a:solidFill>
                <a:latin typeface="Tahoma" pitchFamily="34" charset="0"/>
              </a:rPr>
              <a:t>Assume we buy a stock upon appearance of </a:t>
            </a:r>
            <a:r>
              <a:rPr lang="en-US" altLang="de-DE" dirty="0">
                <a:solidFill>
                  <a:srgbClr val="000000"/>
                </a:solidFill>
              </a:rPr>
              <a:t>“</a:t>
            </a:r>
            <a:r>
              <a:rPr lang="en-US" altLang="de-DE" dirty="0">
                <a:solidFill>
                  <a:srgbClr val="000000"/>
                </a:solidFill>
                <a:latin typeface="Tahoma" pitchFamily="34" charset="0"/>
              </a:rPr>
              <a:t>positive</a:t>
            </a:r>
            <a:r>
              <a:rPr lang="en-US" altLang="de-DE" dirty="0">
                <a:solidFill>
                  <a:srgbClr val="000000"/>
                </a:solidFill>
              </a:rPr>
              <a:t>”</a:t>
            </a:r>
            <a:r>
              <a:rPr lang="en-US" altLang="de-DE" dirty="0">
                <a:solidFill>
                  <a:srgbClr val="000000"/>
                </a:solidFill>
                <a:latin typeface="Tahoma" pitchFamily="34" charset="0"/>
              </a:rPr>
              <a:t> news story about company.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60000"/>
              <a:buFont typeface="Wingdings" pitchFamily="2" charset="2"/>
              <a:buChar char="n"/>
            </a:pPr>
            <a:r>
              <a:rPr lang="en-US" altLang="de-DE" dirty="0">
                <a:solidFill>
                  <a:srgbClr val="000000"/>
                </a:solidFill>
                <a:latin typeface="Tahoma" pitchFamily="34" charset="0"/>
              </a:rPr>
              <a:t>Assume we short a stock upon appearance of </a:t>
            </a:r>
            <a:r>
              <a:rPr lang="en-US" altLang="de-DE" dirty="0">
                <a:solidFill>
                  <a:srgbClr val="000000"/>
                </a:solidFill>
              </a:rPr>
              <a:t>“</a:t>
            </a:r>
            <a:r>
              <a:rPr lang="en-US" altLang="de-DE" dirty="0">
                <a:solidFill>
                  <a:srgbClr val="000000"/>
                </a:solidFill>
                <a:latin typeface="Tahoma" pitchFamily="34" charset="0"/>
              </a:rPr>
              <a:t>negative</a:t>
            </a:r>
            <a:r>
              <a:rPr lang="en-US" altLang="de-DE" dirty="0">
                <a:solidFill>
                  <a:srgbClr val="000000"/>
                </a:solidFill>
              </a:rPr>
              <a:t>”</a:t>
            </a:r>
            <a:r>
              <a:rPr lang="en-US" altLang="de-DE" dirty="0">
                <a:solidFill>
                  <a:srgbClr val="000000"/>
                </a:solidFill>
                <a:latin typeface="Tahoma" pitchFamily="34" charset="0"/>
              </a:rPr>
              <a:t> news story about company.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60000"/>
              <a:buFont typeface="Wingdings" pitchFamily="2" charset="2"/>
              <a:buChar char="n"/>
            </a:pPr>
            <a:endParaRPr lang="en-US" altLang="de-DE" dirty="0">
              <a:solidFill>
                <a:srgbClr val="000000"/>
              </a:solidFill>
              <a:latin typeface="Tahoma" pitchFamily="34" charset="0"/>
            </a:endParaRP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60000"/>
              <a:buFont typeface="Wingdings" pitchFamily="2" charset="2"/>
              <a:buNone/>
            </a:pPr>
            <a:endParaRPr lang="en-US" altLang="de-DE" dirty="0">
              <a:solidFill>
                <a:srgbClr val="000000"/>
              </a:solidFill>
              <a:latin typeface="Tahoma" pitchFamily="34" charset="0"/>
            </a:endParaRP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60000"/>
              <a:buFont typeface="Wingdings" pitchFamily="2" charset="2"/>
              <a:buNone/>
            </a:pPr>
            <a:r>
              <a:rPr lang="en-US" altLang="de-DE" dirty="0">
                <a:solidFill>
                  <a:srgbClr val="000000"/>
                </a:solidFill>
                <a:latin typeface="Tahoma" pitchFamily="34" charset="0"/>
              </a:rPr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266572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Level of Analysis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de-DE" smtClean="0"/>
              <a:t>We can inquire about sentiment at various linguistic levels:</a:t>
            </a:r>
          </a:p>
          <a:p>
            <a:pPr eaLnBrk="1" hangingPunct="1"/>
            <a:r>
              <a:rPr lang="en-US" altLang="de-DE" sz="2800" smtClean="0"/>
              <a:t>Words – objective, </a:t>
            </a:r>
            <a:r>
              <a:rPr lang="en-US" altLang="de-DE" sz="2800" smtClean="0">
                <a:solidFill>
                  <a:schemeClr val="accent2"/>
                </a:solidFill>
              </a:rPr>
              <a:t>positive</a:t>
            </a:r>
            <a:r>
              <a:rPr lang="en-US" altLang="de-DE" sz="2800" smtClean="0"/>
              <a:t>, </a:t>
            </a:r>
            <a:r>
              <a:rPr lang="en-US" altLang="de-DE" sz="2800" smtClean="0">
                <a:solidFill>
                  <a:srgbClr val="FF3300"/>
                </a:solidFill>
              </a:rPr>
              <a:t>negative</a:t>
            </a:r>
            <a:r>
              <a:rPr lang="en-US" altLang="de-DE" sz="2800" smtClean="0"/>
              <a:t>, </a:t>
            </a:r>
            <a:r>
              <a:rPr lang="en-US" altLang="de-DE" sz="2800" smtClean="0">
                <a:solidFill>
                  <a:srgbClr val="008000"/>
                </a:solidFill>
              </a:rPr>
              <a:t>neutral</a:t>
            </a:r>
          </a:p>
          <a:p>
            <a:pPr eaLnBrk="1" hangingPunct="1"/>
            <a:r>
              <a:rPr lang="en-US" altLang="de-DE" sz="2800" smtClean="0"/>
              <a:t>Clauses – “</a:t>
            </a:r>
            <a:r>
              <a:rPr lang="en-US" altLang="de-DE" sz="2800" i="1" smtClean="0"/>
              <a:t>going out of my mind”</a:t>
            </a:r>
          </a:p>
          <a:p>
            <a:pPr eaLnBrk="1" hangingPunct="1"/>
            <a:r>
              <a:rPr lang="en-US" altLang="de-DE" sz="2800" smtClean="0"/>
              <a:t>Sentences – possibly multiple sentiments</a:t>
            </a:r>
          </a:p>
          <a:p>
            <a:pPr eaLnBrk="1" hangingPunct="1"/>
            <a:r>
              <a:rPr lang="en-US" altLang="de-DE" sz="2800" smtClean="0"/>
              <a:t>Documents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146605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Do we earn a profit?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119461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Do we earn a profit?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eaLnBrk="1" hangingPunct="1"/>
            <a:r>
              <a:rPr lang="en-US" altLang="de-DE" sz="4000" smtClean="0"/>
              <a:t>If this worked, I’d be driving a red convertible. (I’m not.)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185931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Predicting the Future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If you are interested in this problem in general, take a look at:</a:t>
            </a:r>
          </a:p>
          <a:p>
            <a:pPr marL="0" indent="0">
              <a:buNone/>
            </a:pPr>
            <a:r>
              <a:rPr lang="en-US" dirty="0" smtClean="0"/>
              <a:t>	Nate Silver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The </a:t>
            </a:r>
            <a:r>
              <a:rPr lang="en-US" b="1" dirty="0"/>
              <a:t>Signal and the Noise: Why </a:t>
            </a:r>
            <a:r>
              <a:rPr lang="en-US" b="1" dirty="0" smtClean="0"/>
              <a:t>So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Many </a:t>
            </a:r>
            <a:r>
              <a:rPr lang="en-US" b="1" dirty="0"/>
              <a:t>Predictions </a:t>
            </a:r>
            <a:r>
              <a:rPr lang="en-US" b="1" dirty="0" smtClean="0"/>
              <a:t>Fail - but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Some Don't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2012</a:t>
            </a:r>
          </a:p>
          <a:p>
            <a:pPr marL="0" indent="0">
              <a:buNone/>
            </a:pPr>
            <a:r>
              <a:rPr lang="en-US" dirty="0" smtClean="0"/>
              <a:t>	(Penguin Publishers)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1532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de-DE" dirty="0" smtClean="0"/>
              <a:t>Text Categorization</a:t>
            </a:r>
            <a:br>
              <a:rPr lang="en-US" altLang="de-DE" dirty="0" smtClean="0"/>
            </a:br>
            <a:r>
              <a:rPr lang="en-US" altLang="de-DE" sz="3600" dirty="0" smtClean="0"/>
              <a:t>Deep Learning</a:t>
            </a:r>
            <a:endParaRPr lang="en-US" altLang="de-DE" sz="32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400800" cy="1752600"/>
          </a:xfrm>
        </p:spPr>
        <p:txBody>
          <a:bodyPr/>
          <a:lstStyle/>
          <a:p>
            <a:pPr eaLnBrk="1" hangingPunct="1"/>
            <a:endParaRPr lang="en-US" alt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423632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 crafted features </a:t>
            </a:r>
          </a:p>
          <a:p>
            <a:pPr lvl="1"/>
            <a:r>
              <a:rPr lang="en-US" dirty="0" smtClean="0"/>
              <a:t>In addition to unigrams: number of uppercase words, number of exclamation marks, number of positive and negative words …</a:t>
            </a:r>
          </a:p>
          <a:p>
            <a:r>
              <a:rPr lang="en-US" dirty="0" smtClean="0"/>
              <a:t>In social media domain: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moticons, hashtags (#happy), elongated words (</a:t>
            </a:r>
            <a:r>
              <a:rPr lang="en-US" dirty="0" err="1" smtClean="0"/>
              <a:t>haaaapy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lvl="1"/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54419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learning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 feature extraction </a:t>
            </a:r>
          </a:p>
          <a:p>
            <a:pPr lvl="1"/>
            <a:r>
              <a:rPr lang="en-US" dirty="0" smtClean="0"/>
              <a:t>Learn feature representation jointly </a:t>
            </a:r>
          </a:p>
          <a:p>
            <a:r>
              <a:rPr lang="en-US" dirty="0" smtClean="0"/>
              <a:t>Little to no preprocessing required</a:t>
            </a:r>
          </a:p>
          <a:p>
            <a:r>
              <a:rPr lang="en-US" dirty="0" smtClean="0"/>
              <a:t>Takes into account word order</a:t>
            </a:r>
          </a:p>
          <a:p>
            <a:r>
              <a:rPr lang="en-US" dirty="0" smtClean="0"/>
              <a:t>General approaches: </a:t>
            </a:r>
          </a:p>
          <a:p>
            <a:pPr lvl="1"/>
            <a:r>
              <a:rPr lang="en-US" dirty="0" smtClean="0"/>
              <a:t>Recursive Neural Networks</a:t>
            </a:r>
          </a:p>
          <a:p>
            <a:pPr lvl="1"/>
            <a:r>
              <a:rPr lang="en-US" dirty="0" smtClean="0"/>
              <a:t>Convolutional Neural Networks </a:t>
            </a:r>
          </a:p>
          <a:p>
            <a:pPr lvl="1"/>
            <a:r>
              <a:rPr lang="en-US" dirty="0" smtClean="0"/>
              <a:t>Recurrent Neural Networks 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55888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</a:t>
            </a:r>
            <a:r>
              <a:rPr lang="en-US" dirty="0" err="1" smtClean="0"/>
              <a:t>embeddings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458" y="4330410"/>
            <a:ext cx="7465741" cy="1765589"/>
          </a:xfrm>
        </p:spPr>
        <p:txBody>
          <a:bodyPr/>
          <a:lstStyle/>
          <a:p>
            <a:r>
              <a:rPr lang="en-US" sz="2800" dirty="0"/>
              <a:t>Word </a:t>
            </a:r>
            <a:r>
              <a:rPr lang="en-US" sz="2800" dirty="0" err="1"/>
              <a:t>embeddings</a:t>
            </a:r>
            <a:r>
              <a:rPr lang="en-US" sz="2800" dirty="0"/>
              <a:t> capture syntactic and semantic regularities – no sentiment information encoded</a:t>
            </a:r>
          </a:p>
          <a:p>
            <a:r>
              <a:rPr lang="en-US" sz="2800" dirty="0"/>
              <a:t>Good and bad are neighboring words </a:t>
            </a:r>
            <a:endParaRPr lang="mk-MK" sz="2800" dirty="0"/>
          </a:p>
          <a:p>
            <a:endParaRPr lang="mk-MK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" y="1719216"/>
            <a:ext cx="9144001" cy="261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67145" y="6520600"/>
            <a:ext cx="57768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shbury"/>
              </a:rPr>
              <a:t>Pennington et al. </a:t>
            </a:r>
            <a:r>
              <a:rPr lang="en-US" sz="1400" dirty="0">
                <a:latin typeface="Ashbury"/>
              </a:rPr>
              <a:t>2014. </a:t>
            </a:r>
            <a:r>
              <a:rPr lang="en-US" sz="1400" dirty="0" err="1">
                <a:latin typeface="Ashbury"/>
              </a:rPr>
              <a:t>GloVe</a:t>
            </a:r>
            <a:r>
              <a:rPr lang="en-US" sz="1400" dirty="0">
                <a:latin typeface="Ashbury"/>
              </a:rPr>
              <a:t>: Global Vectors for Word Representation</a:t>
            </a:r>
            <a:endParaRPr lang="mk-MK" sz="1400" dirty="0"/>
          </a:p>
        </p:txBody>
      </p:sp>
    </p:spTree>
    <p:extLst>
      <p:ext uri="{BB962C8B-B14F-4D97-AF65-F5344CB8AC3E}">
        <p14:creationId xmlns:p14="http://schemas.microsoft.com/office/powerpoint/2010/main" val="99331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</a:t>
            </a:r>
            <a:r>
              <a:rPr lang="en-US" dirty="0" err="1" smtClean="0"/>
              <a:t>embeddings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Update word </a:t>
            </a:r>
            <a:r>
              <a:rPr lang="en-US" sz="2800" dirty="0" err="1"/>
              <a:t>embeddings</a:t>
            </a:r>
            <a:r>
              <a:rPr lang="en-US" sz="2800" dirty="0"/>
              <a:t> by back-propagation</a:t>
            </a:r>
          </a:p>
          <a:p>
            <a:r>
              <a:rPr lang="en-US" sz="2800" dirty="0"/>
              <a:t>Most similar words before and after training</a:t>
            </a:r>
            <a:endParaRPr lang="mk-MK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751" y="3350231"/>
            <a:ext cx="4477811" cy="24135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25204" y="6464605"/>
            <a:ext cx="12801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Kim (2014)</a:t>
            </a:r>
            <a:endParaRPr lang="mk-MK" sz="1400" dirty="0"/>
          </a:p>
        </p:txBody>
      </p:sp>
    </p:spTree>
    <p:extLst>
      <p:ext uri="{BB962C8B-B14F-4D97-AF65-F5344CB8AC3E}">
        <p14:creationId xmlns:p14="http://schemas.microsoft.com/office/powerpoint/2010/main" val="57900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Feed-forward Neural Networks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Feed-forward Neural Network with:</a:t>
            </a:r>
          </a:p>
          <a:p>
            <a:pPr lvl="1"/>
            <a:r>
              <a:rPr lang="en-US" dirty="0" smtClean="0"/>
              <a:t>Bag of words </a:t>
            </a:r>
          </a:p>
          <a:p>
            <a:pPr lvl="1"/>
            <a:r>
              <a:rPr lang="en-US" dirty="0" smtClean="0"/>
              <a:t>Averaged </a:t>
            </a:r>
            <a:r>
              <a:rPr lang="en-US" dirty="0" err="1" smtClean="0"/>
              <a:t>embeddings</a:t>
            </a:r>
            <a:endParaRPr lang="en-US" dirty="0" smtClean="0"/>
          </a:p>
          <a:p>
            <a:pPr lvl="1"/>
            <a:r>
              <a:rPr lang="en-US" dirty="0" smtClean="0"/>
              <a:t>Both ignore word order</a:t>
            </a:r>
          </a:p>
        </p:txBody>
      </p:sp>
    </p:spTree>
    <p:extLst>
      <p:ext uri="{BB962C8B-B14F-4D97-AF65-F5344CB8AC3E}">
        <p14:creationId xmlns:p14="http://schemas.microsoft.com/office/powerpoint/2010/main" val="398071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Neural Networks</a:t>
            </a:r>
            <a:endParaRPr lang="mk-M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011" y="1670405"/>
            <a:ext cx="6605512" cy="4959311"/>
          </a:xfrm>
        </p:spPr>
      </p:pic>
    </p:spTree>
    <p:extLst>
      <p:ext uri="{BB962C8B-B14F-4D97-AF65-F5344CB8AC3E}">
        <p14:creationId xmlns:p14="http://schemas.microsoft.com/office/powerpoint/2010/main" val="328711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Words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Adjectives</a:t>
            </a:r>
          </a:p>
          <a:p>
            <a:pPr eaLnBrk="1" hangingPunct="1">
              <a:buFontTx/>
              <a:buNone/>
            </a:pPr>
            <a:r>
              <a:rPr lang="en-US" altLang="de-DE" smtClean="0"/>
              <a:t> </a:t>
            </a:r>
          </a:p>
          <a:p>
            <a:pPr lvl="1" eaLnBrk="1" hangingPunct="1"/>
            <a:r>
              <a:rPr lang="en-US" altLang="de-DE" smtClean="0"/>
              <a:t>objective: red, metallic</a:t>
            </a:r>
          </a:p>
          <a:p>
            <a:pPr lvl="1" eaLnBrk="1" hangingPunct="1"/>
            <a:r>
              <a:rPr lang="en-US" altLang="de-DE" smtClean="0"/>
              <a:t>positive:</a:t>
            </a:r>
            <a:r>
              <a:rPr lang="en-US" altLang="de-DE" smtClean="0">
                <a:solidFill>
                  <a:srgbClr val="FF0000"/>
                </a:solidFill>
              </a:rPr>
              <a:t> </a:t>
            </a:r>
            <a:r>
              <a:rPr lang="en-US" altLang="de-DE" smtClean="0">
                <a:solidFill>
                  <a:srgbClr val="0000FF"/>
                </a:solidFill>
              </a:rPr>
              <a:t>honest important mature large patient</a:t>
            </a:r>
          </a:p>
          <a:p>
            <a:pPr lvl="1" eaLnBrk="1" hangingPunct="1"/>
            <a:r>
              <a:rPr lang="en-US" altLang="de-DE" smtClean="0"/>
              <a:t>negative: </a:t>
            </a:r>
            <a:r>
              <a:rPr lang="en-US" altLang="de-DE" smtClean="0">
                <a:solidFill>
                  <a:srgbClr val="FF0000"/>
                </a:solidFill>
              </a:rPr>
              <a:t>harmful hypocritical inefficient</a:t>
            </a:r>
            <a:endParaRPr lang="en-US" altLang="de-DE" smtClean="0"/>
          </a:p>
          <a:p>
            <a:pPr lvl="1" eaLnBrk="1" hangingPunct="1"/>
            <a:r>
              <a:rPr lang="en-US" altLang="de-DE" smtClean="0"/>
              <a:t>subjective (but not positive or negative)</a:t>
            </a:r>
            <a:r>
              <a:rPr lang="en-US" altLang="de-DE" smtClean="0">
                <a:solidFill>
                  <a:srgbClr val="0000FF"/>
                </a:solidFill>
              </a:rPr>
              <a:t>: </a:t>
            </a:r>
            <a:r>
              <a:rPr lang="en-US" altLang="de-DE" smtClean="0">
                <a:solidFill>
                  <a:srgbClr val="008000"/>
                </a:solidFill>
              </a:rPr>
              <a:t>curious, peculiar, odd, likely, probable</a:t>
            </a:r>
          </a:p>
          <a:p>
            <a:pPr eaLnBrk="1" hangingPunct="1">
              <a:buFontTx/>
              <a:buNone/>
            </a:pPr>
            <a:endParaRPr lang="en-US" altLang="de-DE" smtClean="0">
              <a:solidFill>
                <a:srgbClr val="008000"/>
              </a:solidFill>
            </a:endParaRPr>
          </a:p>
          <a:p>
            <a:pPr eaLnBrk="1" hangingPunct="1">
              <a:buFontTx/>
              <a:buNone/>
            </a:pPr>
            <a:endParaRPr lang="en-US" altLang="de-DE" smtClean="0">
              <a:solidFill>
                <a:srgbClr val="FF0000"/>
              </a:solidFill>
            </a:endParaRPr>
          </a:p>
          <a:p>
            <a:pPr lvl="1" eaLnBrk="1" hangingPunct="1"/>
            <a:endParaRPr lang="en-US" altLang="de-DE" smtClean="0"/>
          </a:p>
        </p:txBody>
      </p:sp>
      <p:sp>
        <p:nvSpPr>
          <p:cNvPr id="4" name="TextBox 3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5243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Neural Networks</a:t>
            </a:r>
            <a:endParaRPr lang="mk-MK" dirty="0"/>
          </a:p>
        </p:txBody>
      </p:sp>
      <p:pic>
        <p:nvPicPr>
          <p:cNvPr id="8194" name="Picture 2" descr="https://raw.githubusercontent.com/shagunsodhani/papers-I-read/master/assets/RNTN/RNNModel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938" y="1981200"/>
            <a:ext cx="680812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21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  <a:endParaRPr lang="mk-MK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78" y="2183801"/>
            <a:ext cx="4316506" cy="3151213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5800" y="1981200"/>
            <a:ext cx="437704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400"/>
            <a:r>
              <a:rPr lang="en-US" kern="0" dirty="0" smtClean="0"/>
              <a:t>Each row represents a word given by a word embedding with dimensionality </a:t>
            </a:r>
            <a:r>
              <a:rPr lang="en-US" i="1" kern="0" dirty="0" smtClean="0"/>
              <a:t>d</a:t>
            </a:r>
            <a:r>
              <a:rPr lang="en-US" kern="0" dirty="0" smtClean="0"/>
              <a:t> </a:t>
            </a:r>
          </a:p>
          <a:p>
            <a:pPr defTabSz="914400"/>
            <a:r>
              <a:rPr lang="en-US" kern="0" dirty="0" smtClean="0"/>
              <a:t>For a 10 word sentence, our “image” is a matrix of 10x</a:t>
            </a:r>
            <a:r>
              <a:rPr lang="en-US" i="1" kern="0" dirty="0" smtClean="0"/>
              <a:t>d</a:t>
            </a:r>
            <a:endParaRPr lang="mk-MK" i="1" kern="0" dirty="0"/>
          </a:p>
        </p:txBody>
      </p:sp>
    </p:spTree>
    <p:extLst>
      <p:ext uri="{BB962C8B-B14F-4D97-AF65-F5344CB8AC3E}">
        <p14:creationId xmlns:p14="http://schemas.microsoft.com/office/powerpoint/2010/main" val="102535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Neural Networks</a:t>
            </a:r>
            <a:endParaRPr lang="mk-MK" dirty="0"/>
          </a:p>
        </p:txBody>
      </p:sp>
      <p:pic>
        <p:nvPicPr>
          <p:cNvPr id="8194" name="Picture 2" descr="Image result for convolutional neural network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10" y="2363059"/>
            <a:ext cx="8177391" cy="329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46720" y="6464605"/>
            <a:ext cx="12694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Kim 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(2014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)</a:t>
            </a:r>
            <a:endParaRPr lang="mk-MK" sz="1400" dirty="0"/>
          </a:p>
        </p:txBody>
      </p:sp>
    </p:spTree>
    <p:extLst>
      <p:ext uri="{BB962C8B-B14F-4D97-AF65-F5344CB8AC3E}">
        <p14:creationId xmlns:p14="http://schemas.microsoft.com/office/powerpoint/2010/main" val="386223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Recurrent Neural Networks</a:t>
            </a:r>
            <a:endParaRPr lang="mk-MK" dirty="0"/>
          </a:p>
        </p:txBody>
      </p:sp>
      <p:pic>
        <p:nvPicPr>
          <p:cNvPr id="8194" name="Picture 2" descr="https://cdn-images-1.medium.com/max/489/1*27JmK8VBdphpSCWNb4MhN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604" y="1542442"/>
            <a:ext cx="3959821" cy="468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60315" y="6506000"/>
            <a:ext cx="7222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1600" dirty="0"/>
              <a:t>https://towardsdatascience.com/sentiment-analysis-using-rnns-lstm-60871fa6aeba</a:t>
            </a:r>
          </a:p>
        </p:txBody>
      </p:sp>
    </p:spTree>
    <p:extLst>
      <p:ext uri="{BB962C8B-B14F-4D97-AF65-F5344CB8AC3E}">
        <p14:creationId xmlns:p14="http://schemas.microsoft.com/office/powerpoint/2010/main" val="267775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Aspect-based Sentiment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about aspect-based SA? </a:t>
            </a:r>
          </a:p>
          <a:p>
            <a:pPr lvl="1"/>
            <a:r>
              <a:rPr lang="en-US" dirty="0" smtClean="0"/>
              <a:t>Interested in opinions towards multiple aspects</a:t>
            </a:r>
          </a:p>
          <a:p>
            <a:pPr lvl="1"/>
            <a:r>
              <a:rPr lang="en-US" dirty="0" smtClean="0"/>
              <a:t>E.g. laptop: battery life, performance, screen … </a:t>
            </a:r>
          </a:p>
          <a:p>
            <a:pPr lvl="1"/>
            <a:r>
              <a:rPr lang="en-US" dirty="0" smtClean="0"/>
              <a:t>We need a fine-grained way of getting the sentiment</a:t>
            </a:r>
          </a:p>
          <a:p>
            <a:r>
              <a:rPr lang="en-US" dirty="0" smtClean="0"/>
              <a:t>Attention-based models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67016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Aspect-based model</a:t>
            </a:r>
            <a:endParaRPr lang="mk-MK" dirty="0"/>
          </a:p>
        </p:txBody>
      </p:sp>
      <p:pic>
        <p:nvPicPr>
          <p:cNvPr id="8194" name="Picture 2" descr="Figure 2: The Architecture of Attention-based LSTM. The aspect embeddings have been used to decide the attention weights along with the sentence representations. {w1, w2, . . . , wN} represent the word vector in a sentence whose length is N . va represents the aspect embedding. Î± is the attention weight. {h1, h2, . . . , hN} is the hidden vector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48369"/>
            <a:ext cx="7772400" cy="338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530353" y="6464605"/>
            <a:ext cx="1753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 et al. (2016)</a:t>
            </a:r>
            <a:endParaRPr lang="mk-MK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4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 Analysis in </a:t>
            </a:r>
            <a:r>
              <a:rPr lang="en-US" dirty="0" err="1" smtClean="0"/>
              <a:t>Keras</a:t>
            </a:r>
            <a:endParaRPr lang="mk-MK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3962400"/>
            <a:ext cx="7772400" cy="21336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odel = Sequential()</a:t>
            </a:r>
          </a:p>
          <a:p>
            <a:pPr marL="0" indent="0">
              <a:buNone/>
            </a:pPr>
            <a:r>
              <a:rPr lang="en-US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model.add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(Embedding(</a:t>
            </a:r>
            <a:r>
              <a:rPr lang="en-US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vocab_size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emb_dim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))</a:t>
            </a:r>
          </a:p>
          <a:p>
            <a:pPr marL="0" indent="0">
              <a:buNone/>
            </a:pP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odel.add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(LSTM(</a:t>
            </a:r>
            <a:r>
              <a:rPr lang="en-US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lstm_dim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))</a:t>
            </a:r>
          </a:p>
          <a:p>
            <a:pPr marL="0" indent="0">
              <a:buNone/>
            </a:pPr>
            <a:r>
              <a:rPr lang="en-US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model.add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(Dense(3, activation=“</a:t>
            </a:r>
            <a:r>
              <a:rPr lang="en-US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softmax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”))</a:t>
            </a:r>
            <a:endParaRPr lang="mk-MK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400"/>
            <a:r>
              <a:rPr lang="en-US" sz="2800" dirty="0" err="1"/>
              <a:t>Keras</a:t>
            </a:r>
            <a:r>
              <a:rPr lang="en-US" sz="2800" dirty="0"/>
              <a:t> is a high-level neural networks </a:t>
            </a:r>
            <a:r>
              <a:rPr lang="en-US" sz="2800" dirty="0" smtClean="0"/>
              <a:t>API</a:t>
            </a:r>
          </a:p>
          <a:p>
            <a:pPr defTabSz="914400"/>
            <a:r>
              <a:rPr lang="en-US" sz="2800" dirty="0" smtClean="0"/>
              <a:t>written </a:t>
            </a:r>
            <a:r>
              <a:rPr lang="en-US" sz="2800" dirty="0"/>
              <a:t>in Python</a:t>
            </a:r>
            <a:endParaRPr lang="mk-MK" sz="2800" kern="0" dirty="0"/>
          </a:p>
        </p:txBody>
      </p:sp>
    </p:spTree>
    <p:extLst>
      <p:ext uri="{BB962C8B-B14F-4D97-AF65-F5344CB8AC3E}">
        <p14:creationId xmlns:p14="http://schemas.microsoft.com/office/powerpoint/2010/main" val="52710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 neuron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96268"/>
            <a:ext cx="7772400" cy="4114800"/>
          </a:xfrm>
        </p:spPr>
        <p:txBody>
          <a:bodyPr/>
          <a:lstStyle/>
          <a:p>
            <a:r>
              <a:rPr lang="en-US" dirty="0" smtClean="0"/>
              <a:t>Character-level language model trained on Amazon reviews </a:t>
            </a:r>
          </a:p>
          <a:p>
            <a:r>
              <a:rPr lang="en-US" dirty="0" smtClean="0"/>
              <a:t>Linear model on this representation achieves state-of-the-art on Stanford Sentiment Treebank using 30-100x fewer labeled examples </a:t>
            </a:r>
          </a:p>
          <a:p>
            <a:r>
              <a:rPr lang="en-US" dirty="0" smtClean="0"/>
              <a:t>Representation contains a distinct “sentiment neuron” which contains almost all of the sentiment signal</a:t>
            </a:r>
            <a:endParaRPr lang="mk-MK" dirty="0"/>
          </a:p>
        </p:txBody>
      </p:sp>
      <p:sp>
        <p:nvSpPr>
          <p:cNvPr id="4" name="Rectangle 3"/>
          <p:cNvSpPr/>
          <p:nvPr/>
        </p:nvSpPr>
        <p:spPr>
          <a:xfrm>
            <a:off x="7479586" y="6396335"/>
            <a:ext cx="17620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222222"/>
                </a:solidFill>
                <a:latin typeface="Arial" panose="020B0604020202020204" pitchFamily="34" charset="0"/>
              </a:rPr>
              <a:t>Radford et al. (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2017).</a:t>
            </a:r>
            <a:endParaRPr lang="mk-MK" sz="1200" dirty="0"/>
          </a:p>
        </p:txBody>
      </p:sp>
    </p:spTree>
    <p:extLst>
      <p:ext uri="{BB962C8B-B14F-4D97-AF65-F5344CB8AC3E}">
        <p14:creationId xmlns:p14="http://schemas.microsoft.com/office/powerpoint/2010/main" val="39875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smtClean="0"/>
              <a:t>Sentiment - Other Issues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de-DE" dirty="0" smtClean="0"/>
              <a:t>Somehow exploit NLP to improve accuracy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dirty="0" smtClean="0"/>
              <a:t>Identify which specific product features sentiment refers to (fine-grained)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dirty="0" smtClean="0"/>
              <a:t>“Transfer” sentiment classifiers from one domain to another (domain adaptation)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dirty="0" smtClean="0"/>
              <a:t>Summarize individual reviews and also collections of reviews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36168" y="6425698"/>
            <a:ext cx="4443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363102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62500" lnSpcReduction="20000"/>
          </a:bodyPr>
          <a:lstStyle/>
          <a:p>
            <a:r>
              <a:rPr lang="de-DE" dirty="0" smtClean="0"/>
              <a:t>Slide sources</a:t>
            </a:r>
            <a:endParaRPr lang="de-DE" dirty="0"/>
          </a:p>
          <a:p>
            <a:pPr lvl="1"/>
            <a:r>
              <a:rPr lang="de-DE" dirty="0" smtClean="0"/>
              <a:t>Nearly all of the slides today are from Prof. Moshe Koppel (Bar-Ilan University)</a:t>
            </a:r>
          </a:p>
          <a:p>
            <a:r>
              <a:rPr lang="de-DE" dirty="0" smtClean="0"/>
              <a:t>Further reading on traditional sentiment approaches</a:t>
            </a:r>
          </a:p>
          <a:p>
            <a:pPr lvl="1"/>
            <a:r>
              <a:rPr lang="de-DE" dirty="0" smtClean="0"/>
              <a:t>2011 AAAI tutorial on sentiment analysis from Bing Liu (quite technical)</a:t>
            </a:r>
          </a:p>
          <a:p>
            <a:r>
              <a:rPr lang="de-DE" dirty="0" smtClean="0"/>
              <a:t>Deep learning for sentiment</a:t>
            </a:r>
          </a:p>
          <a:p>
            <a:pPr lvl="1"/>
            <a:r>
              <a:rPr lang="de-DE" sz="3200" dirty="0" smtClean="0"/>
              <a:t>See Stanford Deep Learning Sentiment Demo page</a:t>
            </a:r>
          </a:p>
          <a:p>
            <a:pPr lvl="1"/>
            <a:r>
              <a:rPr lang="en-US" sz="3200" dirty="0">
                <a:solidFill>
                  <a:srgbClr val="222222"/>
                </a:solidFill>
                <a:latin typeface="+mj-lt"/>
              </a:rPr>
              <a:t>Kim, Yoon. "Convolutional neural networks for sentence classification." </a:t>
            </a:r>
            <a:r>
              <a:rPr lang="en-US" sz="3200" i="1" dirty="0" smtClean="0">
                <a:solidFill>
                  <a:srgbClr val="222222"/>
                </a:solidFill>
                <a:latin typeface="+mj-lt"/>
              </a:rPr>
              <a:t>EMNLP 2014</a:t>
            </a:r>
            <a:r>
              <a:rPr lang="en-US" sz="3200" dirty="0" smtClean="0">
                <a:solidFill>
                  <a:srgbClr val="222222"/>
                </a:solidFill>
                <a:latin typeface="+mj-lt"/>
              </a:rPr>
              <a:t>.</a:t>
            </a:r>
            <a:endParaRPr lang="de-DE" sz="3200" dirty="0" smtClean="0">
              <a:latin typeface="+mj-lt"/>
            </a:endParaRPr>
          </a:p>
          <a:p>
            <a:pPr lvl="1"/>
            <a:r>
              <a:rPr lang="de-DE" sz="3200" dirty="0"/>
              <a:t>Socher, Richard, et al. "Recursive deep models for semantic compositionality over a sentiment treebank." </a:t>
            </a:r>
            <a:r>
              <a:rPr lang="de-DE" sz="3200" dirty="0" smtClean="0"/>
              <a:t>EMNLP 2013.</a:t>
            </a:r>
          </a:p>
          <a:p>
            <a:pPr lvl="1"/>
            <a:r>
              <a:rPr lang="en-US" sz="3200" dirty="0">
                <a:solidFill>
                  <a:srgbClr val="222222"/>
                </a:solidFill>
                <a:latin typeface="+mj-lt"/>
              </a:rPr>
              <a:t>Radford, Alec, </a:t>
            </a:r>
            <a:r>
              <a:rPr lang="en-US" sz="3200" dirty="0" err="1" smtClean="0">
                <a:solidFill>
                  <a:srgbClr val="222222"/>
                </a:solidFill>
                <a:latin typeface="+mj-lt"/>
              </a:rPr>
              <a:t>Rafal</a:t>
            </a:r>
            <a:r>
              <a:rPr lang="en-US" sz="3200" dirty="0" smtClean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+mj-lt"/>
              </a:rPr>
              <a:t>Jozefowicz</a:t>
            </a:r>
            <a:r>
              <a:rPr lang="en-US" sz="3200" dirty="0" smtClean="0">
                <a:solidFill>
                  <a:srgbClr val="222222"/>
                </a:solidFill>
                <a:latin typeface="+mj-lt"/>
              </a:rPr>
              <a:t>, and </a:t>
            </a:r>
            <a:r>
              <a:rPr lang="en-US" sz="3200" dirty="0" err="1" smtClean="0">
                <a:solidFill>
                  <a:srgbClr val="222222"/>
                </a:solidFill>
                <a:latin typeface="+mj-lt"/>
              </a:rPr>
              <a:t>Ilya</a:t>
            </a:r>
            <a:r>
              <a:rPr lang="en-US" sz="3200" dirty="0" smtClean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+mj-lt"/>
              </a:rPr>
              <a:t>Sutskever</a:t>
            </a:r>
            <a:r>
              <a:rPr lang="en-US" sz="3200" dirty="0" smtClean="0">
                <a:solidFill>
                  <a:srgbClr val="222222"/>
                </a:solidFill>
                <a:latin typeface="+mj-lt"/>
              </a:rPr>
              <a:t>. </a:t>
            </a:r>
            <a:r>
              <a:rPr lang="en-US" sz="3200" dirty="0">
                <a:solidFill>
                  <a:srgbClr val="222222"/>
                </a:solidFill>
                <a:latin typeface="+mj-lt"/>
              </a:rPr>
              <a:t>"Learning to generate reviews and discovering sentiment." </a:t>
            </a:r>
            <a:r>
              <a:rPr lang="en-US" sz="3200" i="1" dirty="0" err="1">
                <a:solidFill>
                  <a:srgbClr val="222222"/>
                </a:solidFill>
                <a:latin typeface="+mj-lt"/>
              </a:rPr>
              <a:t>arXiv</a:t>
            </a:r>
            <a:r>
              <a:rPr lang="en-US" sz="3200" i="1" dirty="0">
                <a:solidFill>
                  <a:srgbClr val="222222"/>
                </a:solidFill>
                <a:latin typeface="+mj-lt"/>
              </a:rPr>
              <a:t> preprint arXiv:1704.01444</a:t>
            </a:r>
            <a:r>
              <a:rPr lang="en-US" sz="3200" dirty="0">
                <a:solidFill>
                  <a:srgbClr val="222222"/>
                </a:solidFill>
                <a:latin typeface="+mj-lt"/>
              </a:rPr>
              <a:t> (2017</a:t>
            </a:r>
            <a:r>
              <a:rPr lang="en-US" sz="3200" dirty="0" smtClean="0">
                <a:solidFill>
                  <a:srgbClr val="222222"/>
                </a:solidFill>
                <a:latin typeface="+mj-lt"/>
              </a:rPr>
              <a:t>).</a:t>
            </a:r>
          </a:p>
          <a:p>
            <a:pPr lvl="1"/>
            <a:r>
              <a:rPr lang="en-US" sz="3200" dirty="0">
                <a:latin typeface="+mj-lt"/>
              </a:rPr>
              <a:t>Wang, </a:t>
            </a:r>
            <a:r>
              <a:rPr lang="en-US" sz="3200" dirty="0" err="1">
                <a:latin typeface="+mj-lt"/>
              </a:rPr>
              <a:t>Yequan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Minlie</a:t>
            </a:r>
            <a:r>
              <a:rPr lang="en-US" sz="3200" dirty="0">
                <a:latin typeface="+mj-lt"/>
              </a:rPr>
              <a:t> Huang, and Li Zhao. "Attention-based </a:t>
            </a:r>
            <a:r>
              <a:rPr lang="en-US" sz="3200" dirty="0" err="1">
                <a:latin typeface="+mj-lt"/>
              </a:rPr>
              <a:t>lstm</a:t>
            </a:r>
            <a:r>
              <a:rPr lang="en-US" sz="3200" dirty="0">
                <a:latin typeface="+mj-lt"/>
              </a:rPr>
              <a:t> for aspect-level sentiment classification." </a:t>
            </a:r>
            <a:r>
              <a:rPr lang="en-US" sz="3200" dirty="0" smtClean="0">
                <a:latin typeface="+mj-lt"/>
              </a:rPr>
              <a:t>EMNLP 2016</a:t>
            </a:r>
            <a:r>
              <a:rPr lang="en-US" sz="3200" dirty="0">
                <a:latin typeface="+mj-lt"/>
              </a:rPr>
              <a:t>.</a:t>
            </a:r>
            <a:endParaRPr lang="mk-MK" sz="32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4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Words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de-DE" smtClean="0"/>
              <a:t>Verbs</a:t>
            </a:r>
          </a:p>
          <a:p>
            <a:pPr lvl="2" eaLnBrk="1" hangingPunct="1"/>
            <a:r>
              <a:rPr lang="en-US" altLang="de-DE" smtClean="0"/>
              <a:t>positive</a:t>
            </a:r>
            <a:r>
              <a:rPr lang="en-US" altLang="de-DE" b="1" smtClean="0"/>
              <a:t>:</a:t>
            </a:r>
            <a:r>
              <a:rPr lang="en-US" altLang="de-DE" smtClean="0"/>
              <a:t> </a:t>
            </a:r>
            <a:r>
              <a:rPr lang="en-US" altLang="de-DE" b="1" smtClean="0">
                <a:solidFill>
                  <a:srgbClr val="0000FF"/>
                </a:solidFill>
              </a:rPr>
              <a:t>praise, love</a:t>
            </a:r>
          </a:p>
          <a:p>
            <a:pPr lvl="2" eaLnBrk="1" hangingPunct="1"/>
            <a:r>
              <a:rPr lang="en-US" altLang="de-DE" smtClean="0"/>
              <a:t>negative</a:t>
            </a:r>
            <a:r>
              <a:rPr lang="en-US" altLang="de-DE" b="1" smtClean="0"/>
              <a:t>: </a:t>
            </a:r>
            <a:r>
              <a:rPr lang="en-US" altLang="de-DE" b="1" smtClean="0">
                <a:solidFill>
                  <a:srgbClr val="FF0000"/>
                </a:solidFill>
              </a:rPr>
              <a:t>blame, criticize</a:t>
            </a:r>
          </a:p>
          <a:p>
            <a:pPr lvl="2" eaLnBrk="1" hangingPunct="1"/>
            <a:r>
              <a:rPr lang="en-US" altLang="de-DE" smtClean="0"/>
              <a:t>subjective</a:t>
            </a:r>
            <a:r>
              <a:rPr lang="en-US" altLang="de-DE" b="1" smtClean="0">
                <a:solidFill>
                  <a:srgbClr val="FF0000"/>
                </a:solidFill>
              </a:rPr>
              <a:t>: </a:t>
            </a:r>
            <a:r>
              <a:rPr lang="en-US" altLang="de-DE" b="1" smtClean="0">
                <a:solidFill>
                  <a:srgbClr val="008000"/>
                </a:solidFill>
              </a:rPr>
              <a:t>predict</a:t>
            </a:r>
          </a:p>
          <a:p>
            <a:pPr lvl="1" eaLnBrk="1" hangingPunct="1"/>
            <a:r>
              <a:rPr lang="en-US" altLang="de-DE" smtClean="0"/>
              <a:t>Nouns</a:t>
            </a:r>
          </a:p>
          <a:p>
            <a:pPr lvl="2" eaLnBrk="1" hangingPunct="1"/>
            <a:r>
              <a:rPr lang="en-US" altLang="de-DE" smtClean="0"/>
              <a:t>positive</a:t>
            </a:r>
            <a:r>
              <a:rPr lang="en-US" altLang="de-DE" b="1" smtClean="0"/>
              <a:t>: </a:t>
            </a:r>
            <a:r>
              <a:rPr lang="en-US" altLang="de-DE" b="1" smtClean="0">
                <a:solidFill>
                  <a:srgbClr val="0000FF"/>
                </a:solidFill>
              </a:rPr>
              <a:t>pleasure, enjoyment</a:t>
            </a:r>
          </a:p>
          <a:p>
            <a:pPr lvl="2" eaLnBrk="1" hangingPunct="1"/>
            <a:r>
              <a:rPr lang="en-US" altLang="de-DE" smtClean="0"/>
              <a:t>negative</a:t>
            </a:r>
            <a:r>
              <a:rPr lang="en-US" altLang="de-DE" b="1" smtClean="0"/>
              <a:t>: </a:t>
            </a:r>
            <a:r>
              <a:rPr lang="en-US" altLang="de-DE" b="1" smtClean="0">
                <a:solidFill>
                  <a:srgbClr val="FF0000"/>
                </a:solidFill>
              </a:rPr>
              <a:t>pain, criticism</a:t>
            </a:r>
          </a:p>
          <a:p>
            <a:pPr lvl="2" eaLnBrk="1" hangingPunct="1"/>
            <a:r>
              <a:rPr lang="en-US" altLang="de-DE" smtClean="0"/>
              <a:t>subjective</a:t>
            </a:r>
            <a:r>
              <a:rPr lang="en-US" altLang="de-DE" b="1" smtClean="0"/>
              <a:t>:</a:t>
            </a:r>
            <a:r>
              <a:rPr lang="en-US" altLang="de-DE" b="1" smtClean="0">
                <a:solidFill>
                  <a:srgbClr val="FF0000"/>
                </a:solidFill>
              </a:rPr>
              <a:t> </a:t>
            </a:r>
            <a:r>
              <a:rPr lang="en-US" altLang="de-DE" b="1" smtClean="0">
                <a:solidFill>
                  <a:srgbClr val="008000"/>
                </a:solidFill>
              </a:rPr>
              <a:t>prediction, feeling</a:t>
            </a:r>
          </a:p>
          <a:p>
            <a:pPr lvl="1" eaLnBrk="1" hangingPunct="1"/>
            <a:endParaRPr lang="en-US" altLang="de-DE" b="1" smtClean="0">
              <a:solidFill>
                <a:srgbClr val="0000FF"/>
              </a:solidFill>
            </a:endParaRPr>
          </a:p>
          <a:p>
            <a:pPr lvl="1" eaLnBrk="1" hangingPunct="1">
              <a:buFontTx/>
              <a:buNone/>
            </a:pPr>
            <a:endParaRPr lang="en-US" altLang="de-DE" smtClean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287246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Thank you for your attention!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0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j" id="{9043732E-B489-4716-BF12-D81D4C50DCA3}" vid="{0535E868-830B-4D6A-9D4C-89863B64E9C1}"/>
    </a:ext>
  </a:extLst>
</a:theme>
</file>

<file path=ppt/theme/theme4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1895</TotalTime>
  <Words>3871</Words>
  <Application>Microsoft Office PowerPoint</Application>
  <PresentationFormat>On-screen Show (4:3)</PresentationFormat>
  <Paragraphs>813</Paragraphs>
  <Slides>90</Slides>
  <Notes>68</Notes>
  <HiddenSlides>2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90</vt:i4>
      </vt:variant>
    </vt:vector>
  </HeadingPairs>
  <TitlesOfParts>
    <vt:vector size="114" baseType="lpstr">
      <vt:lpstr>ＭＳ Ｐゴシック</vt:lpstr>
      <vt:lpstr>ＭＳ Ｐゴシック</vt:lpstr>
      <vt:lpstr>Arial</vt:lpstr>
      <vt:lpstr>Ashbury</vt:lpstr>
      <vt:lpstr>Calibri</vt:lpstr>
      <vt:lpstr>Century Gothic</vt:lpstr>
      <vt:lpstr>Courier New</vt:lpstr>
      <vt:lpstr>David</vt:lpstr>
      <vt:lpstr>Lucida Sans</vt:lpstr>
      <vt:lpstr>Palatino Linotype</vt:lpstr>
      <vt:lpstr>新細明體</vt:lpstr>
      <vt:lpstr>Symbol</vt:lpstr>
      <vt:lpstr>Tahoma</vt:lpstr>
      <vt:lpstr>Times New Roman</vt:lpstr>
      <vt:lpstr>Times New Roman (Hebrew)</vt:lpstr>
      <vt:lpstr>Wingdings</vt:lpstr>
      <vt:lpstr>Office Theme</vt:lpstr>
      <vt:lpstr>1_Office Theme</vt:lpstr>
      <vt:lpstr>WikiTutorialDR</vt:lpstr>
      <vt:lpstr>Default Design</vt:lpstr>
      <vt:lpstr>1_Default Design</vt:lpstr>
      <vt:lpstr>Equation</vt:lpstr>
      <vt:lpstr>Chart</vt:lpstr>
      <vt:lpstr>Document</vt:lpstr>
      <vt:lpstr>Information Extraction Lecture 10 – Sentiment Analysis</vt:lpstr>
      <vt:lpstr>Today</vt:lpstr>
      <vt:lpstr>Text Categorization Moshe Koppel Lecture 8: Bottom-Up Sentiment Analysis</vt:lpstr>
      <vt:lpstr>Sentiment Analysis</vt:lpstr>
      <vt:lpstr>Some Applications</vt:lpstr>
      <vt:lpstr>Social media</vt:lpstr>
      <vt:lpstr>Level of Analysis</vt:lpstr>
      <vt:lpstr>Words</vt:lpstr>
      <vt:lpstr>Words</vt:lpstr>
      <vt:lpstr>Clauses</vt:lpstr>
      <vt:lpstr>Sentences/Documents</vt:lpstr>
      <vt:lpstr>Some Special Issues</vt:lpstr>
      <vt:lpstr>Some Special Issues</vt:lpstr>
      <vt:lpstr>Laptop Review</vt:lpstr>
      <vt:lpstr>Some Special Issues</vt:lpstr>
      <vt:lpstr>Two Approaches to Classifying Documents</vt:lpstr>
      <vt:lpstr>Word Sentiment</vt:lpstr>
      <vt:lpstr>Word Sentiment</vt:lpstr>
      <vt:lpstr>Better Idea Hatzivassiloglou &amp; McKeown 1997</vt:lpstr>
      <vt:lpstr>Hatzivassiloglou &amp; McKeown 1997</vt:lpstr>
      <vt:lpstr>Hatzivassiloglou &amp; McKeown 1997</vt:lpstr>
      <vt:lpstr>Even Better Idea Turney 2001</vt:lpstr>
      <vt:lpstr>Even Better Idea Turney 2001</vt:lpstr>
      <vt:lpstr>Even Better Idea Turney 2001</vt:lpstr>
      <vt:lpstr>Resources</vt:lpstr>
      <vt:lpstr>Bottom-Up: Words to Clauses</vt:lpstr>
      <vt:lpstr>Prior Polarity versus Contextual Polarity      Wilson et al 2005 </vt:lpstr>
      <vt:lpstr>Example</vt:lpstr>
      <vt:lpstr>Example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Text Categorization Moshe Koppel Lecture 9: Top-Down Sentiment Analysis</vt:lpstr>
      <vt:lpstr>Top-Down Sentiment Analysis</vt:lpstr>
      <vt:lpstr>Finding Labeled Data</vt:lpstr>
      <vt:lpstr>Movie Reviews (Pang, Lee and V. 2002)</vt:lpstr>
      <vt:lpstr>Evaluation</vt:lpstr>
      <vt:lpstr>Results</vt:lpstr>
      <vt:lpstr>Observations</vt:lpstr>
      <vt:lpstr>Looking at Useful Features</vt:lpstr>
      <vt:lpstr>Other Genres</vt:lpstr>
      <vt:lpstr>Cheating (Ignoring Neutrals)</vt:lpstr>
      <vt:lpstr>A Perfect World</vt:lpstr>
      <vt:lpstr>A Perfect World</vt:lpstr>
      <vt:lpstr>The Real World</vt:lpstr>
      <vt:lpstr>Some Obvious Tricks</vt:lpstr>
      <vt:lpstr>Corpus</vt:lpstr>
      <vt:lpstr>Basic Learning</vt:lpstr>
      <vt:lpstr>So Far We Have Seen..</vt:lpstr>
      <vt:lpstr>Multiclass Results</vt:lpstr>
      <vt:lpstr>Can We Do Better?</vt:lpstr>
      <vt:lpstr>Optimal Stack</vt:lpstr>
      <vt:lpstr>Optimal Stack</vt:lpstr>
      <vt:lpstr>Key Point</vt:lpstr>
      <vt:lpstr>Positive /Negative models</vt:lpstr>
      <vt:lpstr>Can Sentiment Analysis Make Me Rich?</vt:lpstr>
      <vt:lpstr>Can Sentiment Analysis Make Me Rich?</vt:lpstr>
      <vt:lpstr>PowerPoint Presentation</vt:lpstr>
      <vt:lpstr>General Idea</vt:lpstr>
      <vt:lpstr>Experiment</vt:lpstr>
      <vt:lpstr>Feature set</vt:lpstr>
      <vt:lpstr>Defining a headline as positive/negative</vt:lpstr>
      <vt:lpstr>PowerPoint Presentation</vt:lpstr>
      <vt:lpstr>Do we earn a profit?</vt:lpstr>
      <vt:lpstr>Do we earn a profit?</vt:lpstr>
      <vt:lpstr>Predicting the Future</vt:lpstr>
      <vt:lpstr>Text Categorization Deep Learning</vt:lpstr>
      <vt:lpstr>Machine learning</vt:lpstr>
      <vt:lpstr>Deep learning</vt:lpstr>
      <vt:lpstr>Word embeddings</vt:lpstr>
      <vt:lpstr>Word embeddings</vt:lpstr>
      <vt:lpstr>Feed-forward Neural Networks</vt:lpstr>
      <vt:lpstr>Recursive Neural Networks</vt:lpstr>
      <vt:lpstr>Recursive Neural Networks</vt:lpstr>
      <vt:lpstr>Convolutional Neural Networks</vt:lpstr>
      <vt:lpstr>Convolutional Neural Networks</vt:lpstr>
      <vt:lpstr>Recurrent Neural Networks</vt:lpstr>
      <vt:lpstr>Aspect-based Sentiment</vt:lpstr>
      <vt:lpstr>Aspect-based model</vt:lpstr>
      <vt:lpstr>Sentiment Analysis in Keras</vt:lpstr>
      <vt:lpstr>Sentiment neuron</vt:lpstr>
      <vt:lpstr>Sentiment - Other Issues</vt:lpstr>
      <vt:lpstr>PowerPoint Presentation</vt:lpstr>
      <vt:lpstr>PowerPoint Presentation</vt:lpstr>
    </vt:vector>
  </TitlesOfParts>
  <Company>CIS, LMU München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 - Open and Ontological</dc:title>
  <dc:creator>Alexander Fraser</dc:creator>
  <cp:lastModifiedBy>Dario</cp:lastModifiedBy>
  <cp:revision>688</cp:revision>
  <dcterms:created xsi:type="dcterms:W3CDTF">2011-12-07T15:05:48Z</dcterms:created>
  <dcterms:modified xsi:type="dcterms:W3CDTF">2019-01-10T15:13:17Z</dcterms:modified>
</cp:coreProperties>
</file>