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  <p:sldMasterId id="2147483840" r:id="rId4"/>
  </p:sldMasterIdLst>
  <p:notesMasterIdLst>
    <p:notesMasterId r:id="rId92"/>
  </p:notesMasterIdLst>
  <p:handoutMasterIdLst>
    <p:handoutMasterId r:id="rId93"/>
  </p:handoutMasterIdLst>
  <p:sldIdLst>
    <p:sldId id="441" r:id="rId5"/>
    <p:sldId id="980" r:id="rId6"/>
    <p:sldId id="963" r:id="rId7"/>
    <p:sldId id="964" r:id="rId8"/>
    <p:sldId id="965" r:id="rId9"/>
    <p:sldId id="966" r:id="rId10"/>
    <p:sldId id="967" r:id="rId11"/>
    <p:sldId id="968" r:id="rId12"/>
    <p:sldId id="969" r:id="rId13"/>
    <p:sldId id="970" r:id="rId14"/>
    <p:sldId id="971" r:id="rId15"/>
    <p:sldId id="972" r:id="rId16"/>
    <p:sldId id="973" r:id="rId17"/>
    <p:sldId id="974" r:id="rId18"/>
    <p:sldId id="975" r:id="rId19"/>
    <p:sldId id="976" r:id="rId20"/>
    <p:sldId id="977" r:id="rId21"/>
    <p:sldId id="978" r:id="rId22"/>
    <p:sldId id="979" r:id="rId23"/>
    <p:sldId id="958" r:id="rId24"/>
    <p:sldId id="948" r:id="rId25"/>
    <p:sldId id="949" r:id="rId26"/>
    <p:sldId id="921" r:id="rId27"/>
    <p:sldId id="801" r:id="rId28"/>
    <p:sldId id="805" r:id="rId29"/>
    <p:sldId id="806" r:id="rId30"/>
    <p:sldId id="809" r:id="rId31"/>
    <p:sldId id="810" r:id="rId32"/>
    <p:sldId id="811" r:id="rId33"/>
    <p:sldId id="952" r:id="rId34"/>
    <p:sldId id="927" r:id="rId35"/>
    <p:sldId id="928" r:id="rId36"/>
    <p:sldId id="929" r:id="rId37"/>
    <p:sldId id="930" r:id="rId38"/>
    <p:sldId id="931" r:id="rId39"/>
    <p:sldId id="932" r:id="rId40"/>
    <p:sldId id="933" r:id="rId41"/>
    <p:sldId id="934" r:id="rId42"/>
    <p:sldId id="935" r:id="rId43"/>
    <p:sldId id="936" r:id="rId44"/>
    <p:sldId id="937" r:id="rId45"/>
    <p:sldId id="938" r:id="rId46"/>
    <p:sldId id="939" r:id="rId47"/>
    <p:sldId id="940" r:id="rId48"/>
    <p:sldId id="941" r:id="rId49"/>
    <p:sldId id="942" r:id="rId50"/>
    <p:sldId id="943" r:id="rId51"/>
    <p:sldId id="944" r:id="rId52"/>
    <p:sldId id="945" r:id="rId53"/>
    <p:sldId id="946" r:id="rId54"/>
    <p:sldId id="947" r:id="rId55"/>
    <p:sldId id="956" r:id="rId56"/>
    <p:sldId id="828" r:id="rId57"/>
    <p:sldId id="829" r:id="rId58"/>
    <p:sldId id="830" r:id="rId59"/>
    <p:sldId id="831" r:id="rId60"/>
    <p:sldId id="832" r:id="rId61"/>
    <p:sldId id="833" r:id="rId62"/>
    <p:sldId id="834" r:id="rId63"/>
    <p:sldId id="835" r:id="rId64"/>
    <p:sldId id="836" r:id="rId65"/>
    <p:sldId id="837" r:id="rId66"/>
    <p:sldId id="838" r:id="rId67"/>
    <p:sldId id="839" r:id="rId68"/>
    <p:sldId id="843" r:id="rId69"/>
    <p:sldId id="845" r:id="rId70"/>
    <p:sldId id="846" r:id="rId71"/>
    <p:sldId id="847" r:id="rId72"/>
    <p:sldId id="848" r:id="rId73"/>
    <p:sldId id="849" r:id="rId74"/>
    <p:sldId id="850" r:id="rId75"/>
    <p:sldId id="853" r:id="rId76"/>
    <p:sldId id="854" r:id="rId77"/>
    <p:sldId id="867" r:id="rId78"/>
    <p:sldId id="961" r:id="rId79"/>
    <p:sldId id="869" r:id="rId80"/>
    <p:sldId id="870" r:id="rId81"/>
    <p:sldId id="871" r:id="rId82"/>
    <p:sldId id="872" r:id="rId83"/>
    <p:sldId id="873" r:id="rId84"/>
    <p:sldId id="874" r:id="rId85"/>
    <p:sldId id="959" r:id="rId86"/>
    <p:sldId id="895" r:id="rId87"/>
    <p:sldId id="957" r:id="rId88"/>
    <p:sldId id="960" r:id="rId89"/>
    <p:sldId id="954" r:id="rId90"/>
    <p:sldId id="79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 snapToGrid="0" snapToObjects="1">
      <p:cViewPr varScale="1">
        <p:scale>
          <a:sx n="82" d="100"/>
          <a:sy n="82" d="100"/>
        </p:scale>
        <p:origin x="8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5A12EFE-B5FC-D04D-9A9D-B060C2F4D02D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200FF-D4CD-4E4D-9931-01E8470BDC4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4CD489-A68C-4243-AF82-DE08482CC646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0E2C-5245-B046-8799-1F36FCADCAB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E0CD3D-ECE3-0544-A2BE-A74060E3D83F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BDAF8-B7BF-A846-8EAA-86B8F967ED0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B086510-8837-7E42-89FE-C2652B3D8D56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312F6-BEA2-F149-ACE7-322DCCF3E68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4C2F7A0-21C7-D34A-8809-D23DEC2ACC2F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F5FEE-36B8-F041-91AF-FB42EA89965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453011F-61BD-164C-B710-09B3CEFAB765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C935F-87B5-8841-8AD6-10193289503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18D4F2-386B-5340-88E5-62502056F3A5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6230-9794-8244-A2C1-B9700C83F01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0F9D7-B068-3441-A7E0-19F349F14867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A5046-0345-4745-BE4A-499ED915C59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35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38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39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40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41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42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C48F6B-D9C5-8D44-95CA-72BC1352C34A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D77F-19A7-434D-B493-A79E37BFFA8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43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44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47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48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49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50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51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FE483A-D713-2D44-8C5E-E122BB503BCE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76C42-1368-5740-A8D7-6DF86CB575D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50557E1-E21D-9948-97A4-A0DD4A6A9D0F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CB640-E981-6742-BE0D-16851267F16D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E8AD4-A036-4B41-B105-3FCFAB886BB8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CF4F-57EE-AF4F-A344-9D61D2DF0A1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D3AF26-1DD9-8244-B35C-43AED2BB05C2}" type="datetime1">
              <a:rPr lang="en-US">
                <a:solidFill>
                  <a:prstClr val="black"/>
                </a:solidFill>
              </a:rPr>
              <a:pPr/>
              <a:t>11/21/2018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85A14-BA7B-5C47-B211-B022DF17154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FF519-772A-8A4F-B38A-6F846858C847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BDDC3"/>
                </a:solidFill>
              </a:rPr>
              <a:t>Andrew McCallum, Just Research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9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353-DB0D-3B48-AF1D-2B29EE67F13C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8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0815-B377-1C4E-85B1-B5F850C38757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019491-F645-5A4B-A64E-3F44C8EA15CD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CBA40C-F658-3646-859F-00394DF66EAD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5092-A435-7543-B107-F362EBCC296F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F804-D39A-344B-B909-C4693B7430B3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5AE6-6FB3-A748-B0EC-9101EB63A611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485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F4506F-7A01-A847-A528-4410657D5335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555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4FDE-A21F-664A-8326-462F5DAE1D5C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7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B7EBD7-26D2-0A42-92E9-AA0675AF300E}" type="datetime1">
              <a:rPr lang="en-US" smtClean="0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3061638-056D-B749-A638-492CDB850B3D}" type="datetime1">
              <a:rPr lang="en-US">
                <a:solidFill>
                  <a:srgbClr val="775F55"/>
                </a:solidFill>
              </a:rPr>
              <a:pPr/>
              <a:t>11/21/2018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775F55"/>
                </a:solidFill>
              </a:rPr>
              <a:t>Andrew McCallum, Just Research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21.11.2018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09C4738-29DC-9E45-A38F-FEC1855C0805}" type="datetime1">
              <a:rPr lang="en-US" b="1" smtClean="0">
                <a:solidFill>
                  <a:srgbClr val="775F55"/>
                </a:solidFill>
                <a:latin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11/21/2018</a:t>
            </a:fld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75F55"/>
                </a:solidFill>
                <a:latin typeface="Arial" pitchFamily="-107" charset="0"/>
              </a:rPr>
              <a:t>Andrew McCallum, Just Research</a:t>
            </a:r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5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2018-2019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Prof. Dr</a:t>
            </a:r>
            <a:r>
              <a:rPr lang="en-US" dirty="0"/>
              <a:t>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Positive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  <a:endParaRPr lang="en-US" sz="2400" dirty="0">
              <a:solidFill>
                <a:srgbClr val="FF0000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3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Positive instances: Windows with real label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Negative instances: All other windows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Features based on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 candidate, </a:t>
            </a: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prefix and 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suffix</a:t>
            </a:r>
            <a:endParaRPr lang="en-US" sz="2400" dirty="0">
              <a:solidFill>
                <a:prstClr val="black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</a:t>
            </a:r>
            <a:r>
              <a:rPr lang="en-US" dirty="0"/>
              <a:t>by Boundary Detection</a:t>
            </a: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77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77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7784" name="AutoShape 8"/>
          <p:cNvSpPr>
            <a:spLocks noChangeArrowheads="1"/>
          </p:cNvSpPr>
          <p:nvPr/>
        </p:nvSpPr>
        <p:spPr bwMode="auto">
          <a:xfrm>
            <a:off x="25908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298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98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9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30" name="AutoShape 6"/>
          <p:cNvSpPr>
            <a:spLocks noChangeArrowheads="1"/>
          </p:cNvSpPr>
          <p:nvPr/>
        </p:nvSpPr>
        <p:spPr bwMode="auto">
          <a:xfrm>
            <a:off x="3200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187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1878" name="AutoShape 6"/>
          <p:cNvSpPr>
            <a:spLocks noChangeArrowheads="1"/>
          </p:cNvSpPr>
          <p:nvPr/>
        </p:nvSpPr>
        <p:spPr bwMode="auto">
          <a:xfrm>
            <a:off x="4343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597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4" name="AutoShape 6"/>
          <p:cNvSpPr>
            <a:spLocks noChangeArrowheads="1"/>
          </p:cNvSpPr>
          <p:nvPr/>
        </p:nvSpPr>
        <p:spPr bwMode="auto">
          <a:xfrm>
            <a:off x="3429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286" name="AutoShape 6"/>
          <p:cNvSpPr>
            <a:spLocks noChangeArrowheads="1"/>
          </p:cNvSpPr>
          <p:nvPr/>
        </p:nvSpPr>
        <p:spPr bwMode="auto">
          <a:xfrm>
            <a:off x="4953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81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290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006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5247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7919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9725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194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009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58681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447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30487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956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44203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434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58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419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8674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1677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4109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495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" pitchFamily="-107" charset="0"/>
              </a:rPr>
              <a:t>…</a:t>
            </a:r>
            <a:endParaRPr lang="en-US" sz="36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/>
              <a:t>to detect boundaries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 </a:t>
            </a:r>
            <a:r>
              <a:rPr lang="en-US" sz="2400" b="1" dirty="0">
                <a:solidFill>
                  <a:srgbClr val="0033CC"/>
                </a:solidFill>
              </a:rPr>
              <a:t>three</a:t>
            </a:r>
            <a:r>
              <a:rPr lang="en-US" sz="2400" dirty="0"/>
              <a:t> probabilistic classifiers: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Begin(</a:t>
            </a:r>
            <a:r>
              <a:rPr lang="en-US" sz="2000" i="1" dirty="0" err="1">
                <a:solidFill>
                  <a:srgbClr val="FF6600"/>
                </a:solidFill>
              </a:rPr>
              <a:t>i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i</a:t>
            </a:r>
            <a:r>
              <a:rPr lang="en-US" sz="2000" dirty="0"/>
              <a:t> starts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End(</a:t>
            </a:r>
            <a:r>
              <a:rPr lang="en-US" sz="2000" i="1" dirty="0" err="1">
                <a:solidFill>
                  <a:srgbClr val="FF6600"/>
                </a:solidFill>
              </a:rPr>
              <a:t>j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j</a:t>
            </a:r>
            <a:r>
              <a:rPr lang="en-US" sz="2000" dirty="0"/>
              <a:t> ends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Len(</a:t>
            </a:r>
            <a:r>
              <a:rPr lang="en-US" sz="2000" i="1" dirty="0" err="1">
                <a:solidFill>
                  <a:srgbClr val="FF6600"/>
                </a:solidFill>
              </a:rPr>
              <a:t>k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an </a:t>
            </a:r>
            <a:r>
              <a:rPr lang="en-US" sz="2000" dirty="0"/>
              <a:t>extracted field has length </a:t>
            </a:r>
            <a:r>
              <a:rPr lang="en-US" sz="2000" i="1" dirty="0" err="1" smtClean="0"/>
              <a:t>k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Score </a:t>
            </a:r>
            <a:r>
              <a:rPr lang="en-US" sz="2400" dirty="0"/>
              <a:t>a possible extraction </a:t>
            </a:r>
            <a:r>
              <a:rPr lang="en-US" sz="2400" i="1" dirty="0"/>
              <a:t>(</a:t>
            </a:r>
            <a:r>
              <a:rPr lang="en-US" sz="2400" i="1" dirty="0" err="1"/>
              <a:t>i,j</a:t>
            </a:r>
            <a:r>
              <a:rPr lang="en-US" sz="2400" i="1" dirty="0"/>
              <a:t>)</a:t>
            </a:r>
            <a:r>
              <a:rPr lang="en-US" sz="2400" dirty="0"/>
              <a:t> by</a:t>
            </a:r>
            <a:endParaRPr lang="en-US" sz="24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 err="1" smtClean="0"/>
              <a:t>Begin(</a:t>
            </a:r>
            <a:r>
              <a:rPr lang="en-US" sz="2000" i="1" dirty="0" err="1"/>
              <a:t>i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End(</a:t>
            </a:r>
            <a:r>
              <a:rPr lang="en-US" sz="2000" i="1" dirty="0" err="1"/>
              <a:t>j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Len(</a:t>
            </a:r>
            <a:r>
              <a:rPr lang="en-US" sz="2000" i="1" dirty="0" err="1"/>
              <a:t>j-i</a:t>
            </a:r>
            <a:r>
              <a:rPr lang="en-US" sz="2000" i="1" dirty="0"/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Len(</a:t>
            </a:r>
            <a:r>
              <a:rPr lang="en-US" sz="2400" i="1" dirty="0" err="1">
                <a:solidFill>
                  <a:srgbClr val="FF6600"/>
                </a:solidFill>
              </a:rPr>
              <a:t>k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/>
              <a:t> </a:t>
            </a:r>
            <a:r>
              <a:rPr lang="en-US" sz="2400" dirty="0"/>
              <a:t>is estimated from a </a:t>
            </a:r>
            <a:r>
              <a:rPr lang="en-US" sz="2400" dirty="0" smtClean="0"/>
              <a:t>histogram data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Begin(</a:t>
            </a:r>
            <a:r>
              <a:rPr lang="en-US" sz="2400" i="1" dirty="0" err="1">
                <a:solidFill>
                  <a:srgbClr val="FF6600"/>
                </a:solidFill>
              </a:rPr>
              <a:t>i</a:t>
            </a:r>
            <a:r>
              <a:rPr lang="en-US" sz="2400" i="1" dirty="0"/>
              <a:t>) and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solidFill>
                  <a:srgbClr val="FF6600"/>
                </a:solidFill>
              </a:rPr>
              <a:t>End(</a:t>
            </a:r>
            <a:r>
              <a:rPr lang="en-US" sz="2400" i="1" dirty="0" err="1">
                <a:solidFill>
                  <a:srgbClr val="FF6600"/>
                </a:solidFill>
              </a:rPr>
              <a:t>j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may combine multiple boundary detectors!</a:t>
            </a:r>
            <a:r>
              <a:rPr lang="en-US" sz="2400" i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6662676" y="1724694"/>
            <a:ext cx="13716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Sliding Windows </a:t>
            </a:r>
            <a:br>
              <a:rPr lang="en-US" dirty="0" smtClean="0"/>
            </a:br>
            <a:r>
              <a:rPr lang="en-US" dirty="0" smtClean="0"/>
              <a:t>and Boundary Finders</a:t>
            </a:r>
            <a:endParaRPr lang="en-US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Decisions in neighboring parts of the input are made independently from each other.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Window may predict a “seminar end time” before the “seminar start time”.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possible for two overlapping windows to both be above threshold.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a Boundary-Finding system, left boundaries are laid down independently from right boundaries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3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Lecture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Last week, we covered a basic idea of how NER classification works</a:t>
            </a:r>
          </a:p>
          <a:p>
            <a:pPr lvl="1"/>
            <a:r>
              <a:rPr lang="de-DE" dirty="0"/>
              <a:t>We talked about sliding windows and features</a:t>
            </a:r>
          </a:p>
          <a:p>
            <a:pPr lvl="1"/>
            <a:r>
              <a:rPr lang="de-DE" dirty="0"/>
              <a:t>Today I will complete this introduction by comparing sliding windows with boundary detection</a:t>
            </a:r>
          </a:p>
          <a:p>
            <a:r>
              <a:rPr lang="de-DE" dirty="0"/>
              <a:t>After that, we'll spend the rest of the lecture on an important topic in machine </a:t>
            </a:r>
            <a:r>
              <a:rPr lang="de-DE" dirty="0" smtClean="0"/>
              <a:t>learning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What we just completed: introduction to NER using classifiers</a:t>
            </a:r>
          </a:p>
          <a:p>
            <a:pPr lvl="1"/>
            <a:r>
              <a:rPr lang="de-DE" dirty="0" smtClean="0"/>
              <a:t>Features, sliding windows vs. boundaries</a:t>
            </a:r>
          </a:p>
          <a:p>
            <a:r>
              <a:rPr lang="de-DE" dirty="0" smtClean="0"/>
              <a:t>Rest of 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the Statistical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  <a:p>
            <a:pPr lvl="2"/>
            <a:r>
              <a:rPr lang="de-DE" dirty="0" smtClean="0"/>
              <a:t>Next week, I will connect linear models with NER </a:t>
            </a:r>
          </a:p>
          <a:p>
            <a:pPr lvl="2"/>
            <a:r>
              <a:rPr lang="de-DE" dirty="0" smtClean="0"/>
              <a:t>The rest of this lecture is a short break from 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-107" charset="0"/>
              </a:rPr>
              <a:t>How can we pose this as a classification (or learning) problem?</a:t>
            </a:r>
            <a:endParaRPr lang="en-US" sz="2800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62000" y="1600200"/>
            <a:ext cx="7905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987675" y="2043112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5426075" y="2043112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54075" y="2043112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82725" y="2195512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49675" y="2195512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675438" y="2195512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288925" y="1636712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731250" y="1614487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3048000"/>
            <a:ext cx="8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Label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844" y="37454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5844" y="4343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844" y="4953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844" y="5574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6172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419600" y="4242137"/>
            <a:ext cx="533400" cy="7620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14800" y="5004137"/>
            <a:ext cx="1282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train 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predictive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model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grpSp>
        <p:nvGrpSpPr>
          <p:cNvPr id="31" name="Group 37"/>
          <p:cNvGrpSpPr/>
          <p:nvPr/>
        </p:nvGrpSpPr>
        <p:grpSpPr>
          <a:xfrm>
            <a:off x="5486400" y="3937337"/>
            <a:ext cx="1371600" cy="1371600"/>
            <a:chOff x="7391400" y="3505200"/>
            <a:chExt cx="1371600" cy="1371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7391400" y="3505200"/>
              <a:ext cx="1371600" cy="1371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-11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860" y="3943290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  <a:endParaRPr lang="en-US" sz="2000" b="1" dirty="0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smtClean="0"/>
              <a:t>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466813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333278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Lots of possible techniques</a:t>
            </a:r>
            <a:br>
              <a:rPr lang="en-US" sz="4000" dirty="0" smtClean="0"/>
            </a:br>
            <a:endParaRPr lang="en-US" sz="4000" u="sng" dirty="0"/>
          </a:p>
        </p:txBody>
      </p:sp>
      <p:sp>
        <p:nvSpPr>
          <p:cNvPr id="11714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pitchFamily="-107" charset="0"/>
              </a:rPr>
              <a:t>Any of these models can be used to capture words, formatting or both.</a:t>
            </a:r>
          </a:p>
        </p:txBody>
      </p:sp>
      <p:sp>
        <p:nvSpPr>
          <p:cNvPr id="1171466" name="Text Box 10"/>
          <p:cNvSpPr txBox="1">
            <a:spLocks noChangeArrowheads="1"/>
          </p:cNvSpPr>
          <p:nvPr/>
        </p:nvSpPr>
        <p:spPr bwMode="auto">
          <a:xfrm>
            <a:off x="641350" y="16764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Arial" pitchFamily="-107" charset="0"/>
              </a:rPr>
              <a:t>Classify Candidates</a:t>
            </a:r>
          </a:p>
        </p:txBody>
      </p:sp>
      <p:sp>
        <p:nvSpPr>
          <p:cNvPr id="1171467" name="Text Box 11"/>
          <p:cNvSpPr txBox="1">
            <a:spLocks noChangeArrowheads="1"/>
          </p:cNvSpPr>
          <p:nvPr/>
        </p:nvSpPr>
        <p:spPr bwMode="auto">
          <a:xfrm>
            <a:off x="228600" y="2133600"/>
            <a:ext cx="2686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Abraham Lincoln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 was born in </a:t>
            </a: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Kentucky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.</a:t>
            </a:r>
          </a:p>
        </p:txBody>
      </p:sp>
      <p:sp>
        <p:nvSpPr>
          <p:cNvPr id="1171468" name="Text Box 12"/>
          <p:cNvSpPr txBox="1">
            <a:spLocks noChangeArrowheads="1"/>
          </p:cNvSpPr>
          <p:nvPr/>
        </p:nvSpPr>
        <p:spPr bwMode="auto">
          <a:xfrm>
            <a:off x="574675" y="2514600"/>
            <a:ext cx="706438" cy="244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Arial" pitchFamily="-107" charset="0"/>
              </a:rPr>
              <a:t>Classifier</a:t>
            </a:r>
          </a:p>
        </p:txBody>
      </p:sp>
      <p:sp>
        <p:nvSpPr>
          <p:cNvPr id="1171469" name="Oval 13"/>
          <p:cNvSpPr>
            <a:spLocks noChangeArrowheads="1"/>
          </p:cNvSpPr>
          <p:nvPr/>
        </p:nvSpPr>
        <p:spPr bwMode="auto">
          <a:xfrm>
            <a:off x="465138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0" name="Oval 14"/>
          <p:cNvSpPr>
            <a:spLocks noChangeArrowheads="1"/>
          </p:cNvSpPr>
          <p:nvPr/>
        </p:nvSpPr>
        <p:spPr bwMode="auto">
          <a:xfrm>
            <a:off x="846138" y="3124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1" name="Oval 15"/>
          <p:cNvSpPr>
            <a:spLocks noChangeArrowheads="1"/>
          </p:cNvSpPr>
          <p:nvPr/>
        </p:nvSpPr>
        <p:spPr bwMode="auto">
          <a:xfrm>
            <a:off x="1227138" y="3124200"/>
            <a:ext cx="152400" cy="152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171472" name="AutoShape 16"/>
          <p:cNvCxnSpPr>
            <a:cxnSpLocks noChangeShapeType="1"/>
            <a:stCxn id="1171468" idx="2"/>
            <a:endCxn id="1171469" idx="7"/>
          </p:cNvCxnSpPr>
          <p:nvPr/>
        </p:nvCxnSpPr>
        <p:spPr bwMode="auto">
          <a:xfrm flipH="1">
            <a:off x="595313" y="2759075"/>
            <a:ext cx="3333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3" name="AutoShape 17"/>
          <p:cNvCxnSpPr>
            <a:cxnSpLocks noChangeShapeType="1"/>
            <a:stCxn id="1171468" idx="2"/>
            <a:endCxn id="1171470" idx="0"/>
          </p:cNvCxnSpPr>
          <p:nvPr/>
        </p:nvCxnSpPr>
        <p:spPr bwMode="auto">
          <a:xfrm flipH="1">
            <a:off x="922338" y="2759075"/>
            <a:ext cx="6350" cy="365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4" name="AutoShape 18"/>
          <p:cNvCxnSpPr>
            <a:cxnSpLocks noChangeShapeType="1"/>
            <a:stCxn id="1171468" idx="2"/>
            <a:endCxn id="1171471" idx="1"/>
          </p:cNvCxnSpPr>
          <p:nvPr/>
        </p:nvCxnSpPr>
        <p:spPr bwMode="auto">
          <a:xfrm>
            <a:off x="928688" y="2759075"/>
            <a:ext cx="3206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1143000" y="2819400"/>
            <a:ext cx="8207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Arial" pitchFamily="-107" charset="0"/>
              </a:rPr>
              <a:t>which class?</a:t>
            </a:r>
          </a:p>
        </p:txBody>
      </p:sp>
      <p:grpSp>
        <p:nvGrpSpPr>
          <p:cNvPr id="1171476" name="Group 20"/>
          <p:cNvGrpSpPr>
            <a:grpSpLocks/>
          </p:cNvGrpSpPr>
          <p:nvPr/>
        </p:nvGrpSpPr>
        <p:grpSpPr bwMode="auto">
          <a:xfrm>
            <a:off x="3352800" y="1676400"/>
            <a:ext cx="2819400" cy="1981200"/>
            <a:chOff x="3888" y="1056"/>
            <a:chExt cx="1776" cy="1248"/>
          </a:xfrm>
        </p:grpSpPr>
        <p:sp>
          <p:nvSpPr>
            <p:cNvPr id="1171477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Sliding Window</a:t>
              </a:r>
            </a:p>
          </p:txBody>
        </p:sp>
        <p:sp>
          <p:nvSpPr>
            <p:cNvPr id="1171478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79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0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1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2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83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4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5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486" name="AutoShape 30"/>
            <p:cNvCxnSpPr>
              <a:cxnSpLocks noChangeShapeType="1"/>
              <a:stCxn id="1171482" idx="2"/>
              <a:endCxn id="1171483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7" name="AutoShape 31"/>
            <p:cNvCxnSpPr>
              <a:cxnSpLocks noChangeShapeType="1"/>
              <a:stCxn id="1171482" idx="2"/>
              <a:endCxn id="1171484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8" name="AutoShape 32"/>
            <p:cNvCxnSpPr>
              <a:cxnSpLocks noChangeShapeType="1"/>
              <a:stCxn id="1171482" idx="2"/>
              <a:endCxn id="1171485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489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490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Try alternate</a:t>
              </a:r>
              <a:b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</a:b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window sizes:</a:t>
              </a:r>
            </a:p>
          </p:txBody>
        </p:sp>
        <p:sp>
          <p:nvSpPr>
            <p:cNvPr id="1171491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grpSp>
        <p:nvGrpSpPr>
          <p:cNvPr id="1171492" name="Group 36"/>
          <p:cNvGrpSpPr>
            <a:grpSpLocks/>
          </p:cNvGrpSpPr>
          <p:nvPr/>
        </p:nvGrpSpPr>
        <p:grpSpPr bwMode="auto">
          <a:xfrm>
            <a:off x="6076950" y="1676400"/>
            <a:ext cx="2838450" cy="2257425"/>
            <a:chOff x="0" y="2457"/>
            <a:chExt cx="1788" cy="1422"/>
          </a:xfrm>
        </p:grpSpPr>
        <p:sp>
          <p:nvSpPr>
            <p:cNvPr id="1171493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Boundary Models</a:t>
              </a:r>
            </a:p>
          </p:txBody>
        </p:sp>
        <p:sp>
          <p:nvSpPr>
            <p:cNvPr id="1171494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95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6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7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8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99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0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1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2" name="AutoShape 46"/>
            <p:cNvCxnSpPr>
              <a:cxnSpLocks noChangeShapeType="1"/>
              <a:stCxn id="1171498" idx="2"/>
              <a:endCxn id="1171499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3" name="AutoShape 47"/>
            <p:cNvCxnSpPr>
              <a:cxnSpLocks noChangeShapeType="1"/>
              <a:stCxn id="1171498" idx="2"/>
              <a:endCxn id="1171500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4" name="AutoShape 48"/>
            <p:cNvCxnSpPr>
              <a:cxnSpLocks noChangeShapeType="1"/>
              <a:stCxn id="1171498" idx="2"/>
              <a:endCxn id="1171501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05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506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7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8" name="AutoShape 52"/>
            <p:cNvCxnSpPr>
              <a:cxnSpLocks noChangeShapeType="1"/>
              <a:stCxn id="1171498" idx="2"/>
              <a:endCxn id="1171506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9" name="AutoShape 53"/>
            <p:cNvCxnSpPr>
              <a:cxnSpLocks noChangeShapeType="1"/>
              <a:stCxn id="1171498" idx="2"/>
              <a:endCxn id="1171507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10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1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2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3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4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15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</p:grpSp>
      <p:grpSp>
        <p:nvGrpSpPr>
          <p:cNvPr id="1171547" name="Group 91"/>
          <p:cNvGrpSpPr>
            <a:grpSpLocks/>
          </p:cNvGrpSpPr>
          <p:nvPr/>
        </p:nvGrpSpPr>
        <p:grpSpPr bwMode="auto">
          <a:xfrm>
            <a:off x="1600200" y="3900488"/>
            <a:ext cx="3001963" cy="2119312"/>
            <a:chOff x="2004" y="2457"/>
            <a:chExt cx="1891" cy="1335"/>
          </a:xfrm>
        </p:grpSpPr>
        <p:sp>
          <p:nvSpPr>
            <p:cNvPr id="1171548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Finite State Machines</a:t>
              </a:r>
            </a:p>
          </p:txBody>
        </p:sp>
        <p:sp>
          <p:nvSpPr>
            <p:cNvPr id="1171549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550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1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2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53" name="AutoShape 97"/>
            <p:cNvCxnSpPr>
              <a:cxnSpLocks noChangeShapeType="1"/>
              <a:stCxn id="1171550" idx="7"/>
              <a:endCxn id="1171552" idx="0"/>
            </p:cNvCxnSpPr>
            <p:nvPr/>
          </p:nvCxnSpPr>
          <p:spPr bwMode="auto">
            <a:xfrm rot="162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4" name="AutoShape 98"/>
            <p:cNvCxnSpPr>
              <a:cxnSpLocks noChangeShapeType="1"/>
              <a:stCxn id="1171552" idx="4"/>
              <a:endCxn id="1171551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5" name="AutoShape 99"/>
            <p:cNvCxnSpPr>
              <a:cxnSpLocks noChangeShapeType="1"/>
              <a:stCxn id="1171551" idx="6"/>
              <a:endCxn id="1171568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6" name="AutoShape 100"/>
            <p:cNvCxnSpPr>
              <a:cxnSpLocks noChangeShapeType="1"/>
              <a:stCxn id="1171552" idx="6"/>
              <a:endCxn id="1171552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7" name="AutoShape 101"/>
            <p:cNvCxnSpPr>
              <a:cxnSpLocks noChangeShapeType="1"/>
              <a:stCxn id="1171551" idx="4"/>
              <a:endCxn id="1171551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8" name="AutoShape 102"/>
            <p:cNvCxnSpPr>
              <a:cxnSpLocks noChangeShapeType="1"/>
              <a:stCxn id="1171550" idx="7"/>
              <a:endCxn id="1171550" idx="2"/>
            </p:cNvCxnSpPr>
            <p:nvPr/>
          </p:nvCxnSpPr>
          <p:spPr bwMode="auto">
            <a:xfrm rot="162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9" name="AutoShape 103"/>
            <p:cNvCxnSpPr>
              <a:cxnSpLocks noChangeShapeType="1"/>
              <a:stCxn id="1171550" idx="4"/>
              <a:endCxn id="1171551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60" name="AutoShape 104"/>
            <p:cNvCxnSpPr>
              <a:cxnSpLocks noChangeShapeType="1"/>
              <a:stCxn id="1171552" idx="2"/>
              <a:endCxn id="1171550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61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2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3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4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5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6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7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Most likely state sequence?</a:t>
              </a:r>
            </a:p>
          </p:txBody>
        </p:sp>
        <p:sp>
          <p:nvSpPr>
            <p:cNvPr id="1171568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69" name="AutoShape 113"/>
            <p:cNvCxnSpPr>
              <a:cxnSpLocks noChangeShapeType="1"/>
              <a:stCxn id="1171568" idx="5"/>
              <a:endCxn id="1171568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0" name="AutoShape 114"/>
            <p:cNvCxnSpPr>
              <a:cxnSpLocks noChangeShapeType="1"/>
              <a:stCxn id="1171568" idx="0"/>
              <a:endCxn id="1171552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1" name="AutoShape 115"/>
            <p:cNvCxnSpPr>
              <a:cxnSpLocks noChangeShapeType="1"/>
              <a:stCxn id="1171568" idx="1"/>
              <a:endCxn id="1171550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171661" name="Group 205"/>
          <p:cNvGrpSpPr>
            <a:grpSpLocks/>
          </p:cNvGrpSpPr>
          <p:nvPr/>
        </p:nvGrpSpPr>
        <p:grpSpPr bwMode="auto">
          <a:xfrm>
            <a:off x="4953000" y="3900488"/>
            <a:ext cx="3736975" cy="2165350"/>
            <a:chOff x="3120" y="2457"/>
            <a:chExt cx="2354" cy="1364"/>
          </a:xfrm>
        </p:grpSpPr>
        <p:sp>
          <p:nvSpPr>
            <p:cNvPr id="1171601" name="Text Box 145"/>
            <p:cNvSpPr txBox="1">
              <a:spLocks noChangeArrowheads="1"/>
            </p:cNvSpPr>
            <p:nvPr/>
          </p:nvSpPr>
          <p:spPr bwMode="auto">
            <a:xfrm>
              <a:off x="3208" y="2457"/>
              <a:ext cx="1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Wrapper Induction</a:t>
              </a:r>
            </a:p>
          </p:txBody>
        </p:sp>
        <p:sp>
          <p:nvSpPr>
            <p:cNvPr id="1171602" name="Text Box 146"/>
            <p:cNvSpPr txBox="1">
              <a:spLocks noChangeArrowheads="1"/>
            </p:cNvSpPr>
            <p:nvPr/>
          </p:nvSpPr>
          <p:spPr bwMode="auto">
            <a:xfrm>
              <a:off x="3120" y="2736"/>
              <a:ext cx="23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&lt;b&gt;&lt;i&gt;</a:t>
              </a:r>
              <a:r>
                <a:rPr lang="en-US" sz="1200" b="1" i="1">
                  <a:solidFill>
                    <a:prstClr val="black"/>
                  </a:solidFill>
                  <a:latin typeface="Times New Roman" pitchFamily="-107" charset="0"/>
                </a:rPr>
                <a:t>Abraham Lincoln</a:t>
              </a: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&lt;/i&gt;&lt;/b&gt; was born in Kentucky.</a:t>
              </a:r>
            </a:p>
          </p:txBody>
        </p:sp>
        <p:sp>
          <p:nvSpPr>
            <p:cNvPr id="1171620" name="Text Box 164"/>
            <p:cNvSpPr txBox="1">
              <a:spLocks noChangeArrowheads="1"/>
            </p:cNvSpPr>
            <p:nvPr/>
          </p:nvSpPr>
          <p:spPr bwMode="auto">
            <a:xfrm>
              <a:off x="4032" y="3024"/>
              <a:ext cx="125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Learn and apply pattern for a website</a:t>
              </a:r>
            </a:p>
          </p:txBody>
        </p:sp>
        <p:sp>
          <p:nvSpPr>
            <p:cNvPr id="1171650" name="Oval 194"/>
            <p:cNvSpPr>
              <a:spLocks noChangeArrowheads="1"/>
            </p:cNvSpPr>
            <p:nvPr/>
          </p:nvSpPr>
          <p:spPr bwMode="auto">
            <a:xfrm>
              <a:off x="3936" y="345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1" name="Oval 195"/>
            <p:cNvSpPr>
              <a:spLocks noChangeArrowheads="1"/>
            </p:cNvSpPr>
            <p:nvPr/>
          </p:nvSpPr>
          <p:spPr bwMode="auto">
            <a:xfrm>
              <a:off x="3696" y="321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5" name="Oval 199"/>
            <p:cNvSpPr>
              <a:spLocks noChangeArrowheads="1"/>
            </p:cNvSpPr>
            <p:nvPr/>
          </p:nvSpPr>
          <p:spPr bwMode="auto">
            <a:xfrm>
              <a:off x="4176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6" name="Line 200"/>
            <p:cNvSpPr>
              <a:spLocks noChangeShapeType="1"/>
            </p:cNvSpPr>
            <p:nvPr/>
          </p:nvSpPr>
          <p:spPr bwMode="auto">
            <a:xfrm>
              <a:off x="3792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7" name="Line 201"/>
            <p:cNvSpPr>
              <a:spLocks noChangeShapeType="1"/>
            </p:cNvSpPr>
            <p:nvPr/>
          </p:nvSpPr>
          <p:spPr bwMode="auto">
            <a:xfrm>
              <a:off x="4032" y="35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8" name="Text Box 202"/>
            <p:cNvSpPr txBox="1">
              <a:spLocks noChangeArrowheads="1"/>
            </p:cNvSpPr>
            <p:nvPr/>
          </p:nvSpPr>
          <p:spPr bwMode="auto">
            <a:xfrm>
              <a:off x="3744" y="3168"/>
              <a:ext cx="2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&lt;b&gt;</a:t>
              </a:r>
            </a:p>
          </p:txBody>
        </p:sp>
        <p:sp>
          <p:nvSpPr>
            <p:cNvPr id="1171659" name="Text Box 203"/>
            <p:cNvSpPr txBox="1">
              <a:spLocks noChangeArrowheads="1"/>
            </p:cNvSpPr>
            <p:nvPr/>
          </p:nvSpPr>
          <p:spPr bwMode="auto">
            <a:xfrm>
              <a:off x="3985" y="3408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&lt;i&gt;</a:t>
              </a:r>
            </a:p>
          </p:txBody>
        </p:sp>
        <p:sp>
          <p:nvSpPr>
            <p:cNvPr id="1171660" name="Text Box 204"/>
            <p:cNvSpPr txBox="1">
              <a:spLocks noChangeArrowheads="1"/>
            </p:cNvSpPr>
            <p:nvPr/>
          </p:nvSpPr>
          <p:spPr bwMode="auto">
            <a:xfrm>
              <a:off x="4257" y="3648"/>
              <a:ext cx="7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PersonName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939011" name="Text Box 1027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39012" name="Text Box 1028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939014" name="AutoShape 1030"/>
          <p:cNvSpPr>
            <a:spLocks/>
          </p:cNvSpPr>
          <p:nvPr/>
        </p:nvSpPr>
        <p:spPr bwMode="auto">
          <a:xfrm rot="-5400000">
            <a:off x="2906712" y="1611313"/>
            <a:ext cx="206375" cy="533400"/>
          </a:xfrm>
          <a:prstGeom prst="leftBrace">
            <a:avLst>
              <a:gd name="adj1" fmla="val 2153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939017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50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see slide 46 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51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17453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174533" name="AutoShape 5"/>
          <p:cNvSpPr>
            <a:spLocks/>
          </p:cNvSpPr>
          <p:nvPr/>
        </p:nvSpPr>
        <p:spPr bwMode="auto">
          <a:xfrm rot="-5400000">
            <a:off x="3478212" y="1039813"/>
            <a:ext cx="206375" cy="1676400"/>
          </a:xfrm>
          <a:prstGeom prst="leftBrace">
            <a:avLst>
              <a:gd name="adj1" fmla="val 6769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6836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6837" name="AutoShape 2053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6839" name="Picture 2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7860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7861" name="AutoShape 2053"/>
          <p:cNvSpPr>
            <a:spLocks/>
          </p:cNvSpPr>
          <p:nvPr/>
        </p:nvSpPr>
        <p:spPr bwMode="auto">
          <a:xfrm rot="-5400000">
            <a:off x="3821112" y="1360488"/>
            <a:ext cx="206375" cy="1143000"/>
          </a:xfrm>
          <a:prstGeom prst="leftBrace">
            <a:avLst>
              <a:gd name="adj1" fmla="val 4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7862" name="Picture 2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</a:t>
            </a:r>
            <a:r>
              <a:rPr lang="de-DE" dirty="0" smtClean="0"/>
              <a:t>al. </a:t>
            </a:r>
            <a:r>
              <a:rPr lang="de-DE" dirty="0" smtClean="0"/>
              <a:t>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</a:p>
          <a:p>
            <a:pPr lvl="2"/>
            <a:r>
              <a:rPr lang="de-DE" dirty="0" smtClean="0"/>
              <a:t>As was done on the gasoline usage data set we just saw</a:t>
            </a:r>
          </a:p>
          <a:p>
            <a:pPr lvl="1"/>
            <a:r>
              <a:rPr lang="de-DE" dirty="0" smtClean="0"/>
              <a:t>Or: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 (according to information gain)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features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classification</a:t>
            </a:r>
          </a:p>
          <a:p>
            <a:pPr lvl="1"/>
            <a:r>
              <a:rPr lang="de-DE" dirty="0" smtClean="0"/>
              <a:t>This often works really well!</a:t>
            </a:r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</a:t>
            </a:r>
            <a:r>
              <a:rPr lang="de-DE" dirty="0" err="1" smtClean="0"/>
              <a:t>this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/>
              <a:t>Naive </a:t>
            </a:r>
            <a:r>
              <a:rPr lang="de-DE" dirty="0" err="1"/>
              <a:t>Bayes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/>
              <a:t>linear </a:t>
            </a:r>
            <a:r>
              <a:rPr lang="de-DE" b="1" dirty="0" err="1"/>
              <a:t>models</a:t>
            </a:r>
            <a:r>
              <a:rPr lang="de-DE" dirty="0"/>
              <a:t> in </a:t>
            </a:r>
            <a:r>
              <a:rPr lang="de-DE" dirty="0" err="1"/>
              <a:t>general</a:t>
            </a:r>
            <a:endParaRPr lang="de-DE" dirty="0" smtClean="0"/>
          </a:p>
          <a:p>
            <a:pPr lvl="1"/>
            <a:r>
              <a:rPr lang="de-DE" dirty="0" smtClean="0"/>
              <a:t>Linear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smtClean="0"/>
              <a:t>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credits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See Ata </a:t>
            </a:r>
            <a:r>
              <a:rPr lang="de-DE" dirty="0" err="1" smtClean="0"/>
              <a:t>Kaban's</a:t>
            </a:r>
            <a:r>
              <a:rPr lang="de-DE" dirty="0" smtClean="0"/>
              <a:t> </a:t>
            </a:r>
            <a:r>
              <a:rPr lang="de-DE" dirty="0" smtClean="0"/>
              <a:t>(Birmingham)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smtClean="0"/>
              <a:t>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</a:t>
            </a:r>
            <a:r>
              <a:rPr lang="de-DE" dirty="0" err="1" smtClean="0"/>
              <a:t>Moore's</a:t>
            </a:r>
            <a:r>
              <a:rPr lang="de-DE" dirty="0" smtClean="0"/>
              <a:t> </a:t>
            </a:r>
            <a:r>
              <a:rPr lang="de-DE" dirty="0" smtClean="0"/>
              <a:t>(Carnegie Mellon) </a:t>
            </a:r>
            <a:r>
              <a:rPr lang="de-DE" dirty="0" err="1" smtClean="0"/>
              <a:t>website</a:t>
            </a:r>
            <a:r>
              <a:rPr lang="de-DE" dirty="0" smtClean="0"/>
              <a:t> </a:t>
            </a:r>
            <a:r>
              <a:rPr lang="de-DE" dirty="0" smtClean="0"/>
              <a:t>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88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8885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4121</Words>
  <Application>Microsoft Office PowerPoint</Application>
  <PresentationFormat>On-screen Show (4:3)</PresentationFormat>
  <Paragraphs>658</Paragraphs>
  <Slides>87</Slides>
  <Notes>36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ＭＳ Ｐゴシック</vt:lpstr>
      <vt:lpstr>Arial</vt:lpstr>
      <vt:lpstr>Calibri</vt:lpstr>
      <vt:lpstr>Century Gothic</vt:lpstr>
      <vt:lpstr>Courier New</vt:lpstr>
      <vt:lpstr>Lucida Sans</vt:lpstr>
      <vt:lpstr>Monotype Sorts</vt:lpstr>
      <vt:lpstr>Times New Roman</vt:lpstr>
      <vt:lpstr>Tw Cen MT</vt:lpstr>
      <vt:lpstr>Wingdings</vt:lpstr>
      <vt:lpstr>Wingdings 2</vt:lpstr>
      <vt:lpstr>Office Theme</vt:lpstr>
      <vt:lpstr>1_Office Theme</vt:lpstr>
      <vt:lpstr>Dads Tie</vt:lpstr>
      <vt:lpstr>Median</vt:lpstr>
      <vt:lpstr>Document</vt:lpstr>
      <vt:lpstr>Equation</vt:lpstr>
      <vt:lpstr>Information Extraction Lecture 5 – Decision Trees (Basic Machine Learning)</vt:lpstr>
      <vt:lpstr>Lecture Today</vt:lpstr>
      <vt:lpstr>PowerPoint Presentation</vt:lpstr>
      <vt:lpstr>Lots of possible techniques 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IE by Boundary Detection</vt:lpstr>
      <vt:lpstr>IE by Boundary Detection</vt:lpstr>
      <vt:lpstr>IE by Boundary Detection</vt:lpstr>
      <vt:lpstr>IE by Boundary Detection</vt:lpstr>
      <vt:lpstr>IE by Boundary Detection</vt:lpstr>
      <vt:lpstr>Some concerns</vt:lpstr>
      <vt:lpstr>Learning to detect boundaries</vt:lpstr>
      <vt:lpstr>Problems with Sliding Windows  and Boundary Finders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fraser</cp:lastModifiedBy>
  <cp:revision>594</cp:revision>
  <dcterms:created xsi:type="dcterms:W3CDTF">2011-12-07T15:05:48Z</dcterms:created>
  <dcterms:modified xsi:type="dcterms:W3CDTF">2018-11-21T11:19:12Z</dcterms:modified>
</cp:coreProperties>
</file>