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7"/>
  </p:notesMasterIdLst>
  <p:handoutMasterIdLst>
    <p:handoutMasterId r:id="rId78"/>
  </p:handoutMasterIdLst>
  <p:sldIdLst>
    <p:sldId id="441" r:id="rId3"/>
    <p:sldId id="472" r:id="rId4"/>
    <p:sldId id="475" r:id="rId5"/>
    <p:sldId id="474" r:id="rId6"/>
    <p:sldId id="445" r:id="rId7"/>
    <p:sldId id="444" r:id="rId8"/>
    <p:sldId id="446" r:id="rId9"/>
    <p:sldId id="442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50" r:id="rId21"/>
    <p:sldId id="449" r:id="rId22"/>
    <p:sldId id="448" r:id="rId23"/>
    <p:sldId id="451" r:id="rId24"/>
    <p:sldId id="460" r:id="rId25"/>
    <p:sldId id="452" r:id="rId26"/>
    <p:sldId id="402" r:id="rId27"/>
    <p:sldId id="404" r:id="rId28"/>
    <p:sldId id="405" r:id="rId29"/>
    <p:sldId id="409" r:id="rId30"/>
    <p:sldId id="410" r:id="rId31"/>
    <p:sldId id="411" r:id="rId32"/>
    <p:sldId id="412" r:id="rId33"/>
    <p:sldId id="413" r:id="rId34"/>
    <p:sldId id="415" r:id="rId35"/>
    <p:sldId id="416" r:id="rId36"/>
    <p:sldId id="417" r:id="rId37"/>
    <p:sldId id="277" r:id="rId38"/>
    <p:sldId id="403" r:id="rId39"/>
    <p:sldId id="268" r:id="rId40"/>
    <p:sldId id="269" r:id="rId41"/>
    <p:sldId id="270" r:id="rId42"/>
    <p:sldId id="274" r:id="rId43"/>
    <p:sldId id="280" r:id="rId44"/>
    <p:sldId id="401" r:id="rId45"/>
    <p:sldId id="476" r:id="rId46"/>
    <p:sldId id="279" r:id="rId47"/>
    <p:sldId id="418" r:id="rId48"/>
    <p:sldId id="299" r:id="rId49"/>
    <p:sldId id="300" r:id="rId50"/>
    <p:sldId id="419" r:id="rId51"/>
    <p:sldId id="455" r:id="rId52"/>
    <p:sldId id="477" r:id="rId53"/>
    <p:sldId id="288" r:id="rId54"/>
    <p:sldId id="420" r:id="rId55"/>
    <p:sldId id="421" r:id="rId56"/>
    <p:sldId id="422" r:id="rId57"/>
    <p:sldId id="423" r:id="rId58"/>
    <p:sldId id="292" r:id="rId59"/>
    <p:sldId id="293" r:id="rId60"/>
    <p:sldId id="295" r:id="rId61"/>
    <p:sldId id="294" r:id="rId62"/>
    <p:sldId id="387" r:id="rId63"/>
    <p:sldId id="297" r:id="rId64"/>
    <p:sldId id="298" r:id="rId65"/>
    <p:sldId id="395" r:id="rId66"/>
    <p:sldId id="388" r:id="rId67"/>
    <p:sldId id="296" r:id="rId68"/>
    <p:sldId id="305" r:id="rId69"/>
    <p:sldId id="453" r:id="rId70"/>
    <p:sldId id="461" r:id="rId71"/>
    <p:sldId id="454" r:id="rId72"/>
    <p:sldId id="456" r:id="rId73"/>
    <p:sldId id="457" r:id="rId74"/>
    <p:sldId id="458" r:id="rId75"/>
    <p:sldId id="459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3" autoAdjust="0"/>
    <p:restoredTop sz="93979" autoAdjust="0"/>
  </p:normalViewPr>
  <p:slideViewPr>
    <p:cSldViewPr snapToGrid="0" snapToObjects="1">
      <p:cViewPr varScale="1">
        <p:scale>
          <a:sx n="83" d="100"/>
          <a:sy n="83" d="100"/>
        </p:scale>
        <p:origin x="672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10/24/2018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6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1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81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7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2018-2019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8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8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4"/>
            <a:ext cx="1160464" cy="641351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8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4"/>
            <a:ext cx="1830388" cy="641351"/>
            <a:chOff x="3206" y="1996"/>
            <a:chExt cx="1153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90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64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6" y="3962400"/>
            <a:ext cx="1838326" cy="685800"/>
            <a:chOff x="3974" y="2496"/>
            <a:chExt cx="1158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33" y="5454651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7" y="4718051"/>
            <a:ext cx="1665288" cy="736600"/>
            <a:chOff x="4742" y="2972"/>
            <a:chExt cx="1049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1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6" y="1492254"/>
            <a:ext cx="1506538" cy="641351"/>
            <a:chOff x="1718" y="940"/>
            <a:chExt cx="949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7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8" y="2681295"/>
            <a:ext cx="3624263" cy="2289175"/>
            <a:chOff x="1568" y="1689"/>
            <a:chExt cx="2283" cy="1442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251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71" y="1843090"/>
            <a:ext cx="4733925" cy="3951288"/>
            <a:chOff x="1315" y="1161"/>
            <a:chExt cx="2982" cy="2489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858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883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951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8" y="660418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32439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Pokerface (not that I am saying you would do this, for reasons of legality, or taste for that matter)</a:t>
            </a:r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64406"/>
              </p:ext>
            </p:extLst>
          </p:nvPr>
        </p:nvGraphicFramePr>
        <p:xfrm>
          <a:off x="1408091" y="2491735"/>
          <a:ext cx="609600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Type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Percentage of All Queries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Informational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81%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Navigational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10%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Transactional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baseline="0" dirty="0" smtClean="0"/>
                        <a:t>  </a:t>
                      </a:r>
                      <a:r>
                        <a:rPr lang="de-DE" sz="1900" dirty="0" smtClean="0"/>
                        <a:t>9%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zero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1" y="2819400"/>
            <a:ext cx="2121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6" y="2832100"/>
            <a:ext cx="1165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92" y="2832100"/>
            <a:ext cx="11929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807" y="2819400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82" y="661706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8613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1" y="3609976"/>
            <a:ext cx="4793278" cy="1200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7" y="4826005"/>
            <a:ext cx="5444097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1" y="5562605"/>
            <a:ext cx="2850438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2650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34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49"/>
            <a:ext cx="1457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Please check LSF</a:t>
            </a:r>
            <a:r>
              <a:rPr lang="de-DE" dirty="0" smtClean="0"/>
              <a:t> to make sure you are registered </a:t>
            </a:r>
          </a:p>
          <a:p>
            <a:pPr lvl="1"/>
            <a:r>
              <a:rPr lang="de-DE" dirty="0" smtClean="0"/>
              <a:t>Note that CIS students need to be registered for BOTH the Vorlesung and the Seminar (two registrations!)</a:t>
            </a:r>
            <a:endParaRPr lang="de-DE" dirty="0"/>
          </a:p>
          <a:p>
            <a:r>
              <a:rPr lang="de-DE" dirty="0" err="1" smtClean="0"/>
              <a:t>Later</a:t>
            </a:r>
            <a:r>
              <a:rPr lang="de-DE" dirty="0" smtClean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smtClean="0"/>
              <a:t>will  have to register yourself in LSF for the Klausur (and to get a grade in the Seminar)</a:t>
            </a:r>
          </a:p>
          <a:p>
            <a:pPr lvl="1"/>
            <a:r>
              <a:rPr lang="de-DE" dirty="0" smtClean="0"/>
              <a:t>Two "Klausur" registrations if you need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smtClean="0"/>
              <a:t>grades (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CISlers</a:t>
            </a:r>
            <a:r>
              <a:rPr lang="de-DE" dirty="0" smtClean="0"/>
              <a:t>)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6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21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6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34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5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7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52" y="2738815"/>
            <a:ext cx="754232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discussed 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9" y="684774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97" y="757645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9" y="1187118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90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31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" y="569161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1" y="2317312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9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503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72" y="1010995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31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8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6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7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90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73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6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93" y="5156026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9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5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Seminars this week: Referat topics</a:t>
            </a:r>
          </a:p>
          <a:p>
            <a:r>
              <a:rPr lang="de-DE" dirty="0" smtClean="0"/>
              <a:t>No seminars next </a:t>
            </a:r>
            <a:r>
              <a:rPr lang="de-DE" dirty="0" err="1" smtClean="0"/>
              <a:t>week</a:t>
            </a:r>
            <a:r>
              <a:rPr lang="de-DE" dirty="0" smtClean="0"/>
              <a:t> (EMNLP </a:t>
            </a:r>
            <a:r>
              <a:rPr lang="de-DE" dirty="0" err="1" smtClean="0"/>
              <a:t>conference</a:t>
            </a:r>
            <a:r>
              <a:rPr lang="de-DE" dirty="0" smtClean="0"/>
              <a:t>/</a:t>
            </a:r>
            <a:r>
              <a:rPr lang="de-DE" dirty="0" err="1" smtClean="0"/>
              <a:t>holiday</a:t>
            </a:r>
            <a:r>
              <a:rPr lang="de-DE" dirty="0" smtClean="0"/>
              <a:t>)</a:t>
            </a:r>
          </a:p>
          <a:p>
            <a:r>
              <a:rPr lang="de-DE" dirty="0" smtClean="0"/>
              <a:t>Seminars following Wednesday and Thursday: location TBD (see seminar web page!)</a:t>
            </a:r>
          </a:p>
          <a:p>
            <a:pPr lvl="1"/>
            <a:r>
              <a:rPr lang="de-DE" dirty="0" err="1" smtClean="0"/>
              <a:t>Exercise</a:t>
            </a:r>
            <a:r>
              <a:rPr lang="de-DE" dirty="0" smtClean="0"/>
              <a:t> with Tobias Eder (and me) doing rule-based extraction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python</a:t>
            </a:r>
            <a:endParaRPr lang="de-DE" dirty="0" smtClean="0"/>
          </a:p>
          <a:p>
            <a:pPr lvl="1"/>
            <a:r>
              <a:rPr lang="de-DE" dirty="0"/>
              <a:t>Bring </a:t>
            </a:r>
            <a:r>
              <a:rPr lang="de-DE" dirty="0" err="1"/>
              <a:t>your</a:t>
            </a:r>
            <a:r>
              <a:rPr lang="de-DE" dirty="0"/>
              <a:t> Linux </a:t>
            </a:r>
            <a:r>
              <a:rPr lang="de-DE" dirty="0" err="1"/>
              <a:t>laptop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Will practically apply handcrafted rule-based NER and measure performance with precision and recall</a:t>
            </a:r>
          </a:p>
          <a:p>
            <a:pPr lvl="1"/>
            <a:r>
              <a:rPr lang="de-DE" dirty="0" smtClean="0"/>
              <a:t>In a </a:t>
            </a:r>
            <a:r>
              <a:rPr lang="de-DE" dirty="0" err="1" smtClean="0"/>
              <a:t>later</a:t>
            </a:r>
            <a:r>
              <a:rPr lang="de-DE" dirty="0" smtClean="0"/>
              <a:t> </a:t>
            </a:r>
            <a:r>
              <a:rPr lang="de-DE" dirty="0" err="1" smtClean="0"/>
              <a:t>exercise</a:t>
            </a:r>
            <a:r>
              <a:rPr lang="de-DE" dirty="0" smtClean="0"/>
              <a:t> </a:t>
            </a:r>
            <a:r>
              <a:rPr lang="de-DE" dirty="0"/>
              <a:t>we will use the same data to build classifiers</a:t>
            </a:r>
          </a:p>
          <a:p>
            <a:pPr lvl="1"/>
            <a:r>
              <a:rPr lang="de-DE" dirty="0"/>
              <a:t>People </a:t>
            </a:r>
            <a:r>
              <a:rPr lang="de-DE" dirty="0" err="1"/>
              <a:t>only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Vorlesung </a:t>
            </a:r>
            <a:r>
              <a:rPr lang="de-DE" dirty="0" err="1"/>
              <a:t>are</a:t>
            </a:r>
            <a:r>
              <a:rPr lang="de-DE" dirty="0"/>
              <a:t> also </a:t>
            </a:r>
            <a:r>
              <a:rPr lang="de-DE" dirty="0" err="1"/>
              <a:t>invited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interested</a:t>
            </a:r>
            <a:r>
              <a:rPr lang="de-DE" dirty="0"/>
              <a:t> (but </a:t>
            </a:r>
            <a:r>
              <a:rPr lang="de-DE" dirty="0" err="1"/>
              <a:t>bonus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Hausarbeit in </a:t>
            </a:r>
            <a:r>
              <a:rPr lang="de-DE" dirty="0" err="1"/>
              <a:t>the</a:t>
            </a:r>
            <a:r>
              <a:rPr lang="de-DE" dirty="0"/>
              <a:t> Seminar </a:t>
            </a:r>
            <a:r>
              <a:rPr lang="de-DE" dirty="0" err="1"/>
              <a:t>unfortunately</a:t>
            </a:r>
            <a:r>
              <a:rPr lang="de-DE" dirty="0"/>
              <a:t>)</a:t>
            </a:r>
          </a:p>
          <a:p>
            <a:pPr lvl="1"/>
            <a:r>
              <a:rPr lang="de-DE" dirty="0" err="1" smtClean="0"/>
              <a:t>Thursday</a:t>
            </a:r>
            <a:r>
              <a:rPr lang="de-DE" dirty="0" smtClean="0"/>
              <a:t> will </a:t>
            </a:r>
            <a:r>
              <a:rPr lang="de-DE" dirty="0" err="1" smtClean="0"/>
              <a:t>probably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30 </a:t>
            </a:r>
            <a:r>
              <a:rPr lang="de-DE" dirty="0" err="1" smtClean="0"/>
              <a:t>or</a:t>
            </a:r>
            <a:r>
              <a:rPr lang="de-DE" dirty="0" smtClean="0"/>
              <a:t> 45 </a:t>
            </a:r>
            <a:r>
              <a:rPr lang="de-DE" dirty="0" err="1" smtClean="0"/>
              <a:t>minutes</a:t>
            </a:r>
            <a:r>
              <a:rPr lang="de-DE" dirty="0" smtClean="0"/>
              <a:t> </a:t>
            </a:r>
            <a:r>
              <a:rPr lang="de-DE" dirty="0" err="1" smtClean="0"/>
              <a:t>early</a:t>
            </a:r>
            <a:r>
              <a:rPr lang="de-DE" dirty="0" smtClean="0"/>
              <a:t> due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conflict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7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82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92359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8" y="1669315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30" y="2828265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8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8" y="4283786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94" y="4699593"/>
            <a:ext cx="744279" cy="3402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93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53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91" y="2179653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61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7" y="2641315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21" y="445057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1" y="5053549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8" y="507150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32" y="5071504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32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9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9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63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7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73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7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9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40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7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901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5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2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8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not valid!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8" y="6259816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2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5650" y="6617062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107246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5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71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6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14"/>
            <a:ext cx="9166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7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7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9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64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12" y="5222147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8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51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2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8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8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85" y="5141095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51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91" y="5224812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4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70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56" y="2053873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16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82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5"/>
            <a:ext cx="193268" cy="11007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6"/>
            <a:ext cx="193268" cy="9679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702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7" y="3867920"/>
            <a:ext cx="3497143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7006" y="5278685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5" y="5154826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21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9"/>
            <a:ext cx="1039932" cy="1455907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5"/>
            <a:ext cx="2318958" cy="107402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6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7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5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7" y="5837273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8" y="5616492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" y="1186915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8" y="4668291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40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6" y="2155199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8" y="5521151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9"/>
            <a:ext cx="41726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4"/>
            <a:ext cx="5301070" cy="801487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Reading for next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read Sarawagi Chapter 2 for next time (rule-based NER)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61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7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87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91" y="3121082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3" y="3013121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95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6" y="3071409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34" y="336071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3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45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92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1" y="3275543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30" y="923598"/>
            <a:ext cx="7889055" cy="2058447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41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45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2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62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76857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50550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830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103" y="785639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103" y="4635814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9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9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107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77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9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31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65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25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72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" y="1319281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43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34" y="3373489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45" y="4386317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30" y="5461613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9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9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1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87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6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9" y="153936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75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32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80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8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5" y="1754591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54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55" y="3789023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707" y="506325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707" y="609251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1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21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22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5"/>
            <a:ext cx="2335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81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42" y="5834817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95" y="6384985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25" y="6343566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7"/>
            <a:ext cx="2700670" cy="951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83" y="5404425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9"/>
            <a:ext cx="1369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54" y="2275364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46" y="2853069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6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56" y="4146704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8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96" y="4696032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9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 </a:t>
            </a:r>
          </a:p>
          <a:p>
            <a:r>
              <a:rPr lang="de-DE" dirty="0" smtClean="0"/>
              <a:t>Information Retrieval vs. Information Extraction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320449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00543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41321" y="413994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738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35" y="998303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6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4" y="2111308"/>
            <a:ext cx="251931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9" y="2591113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9" y="2115515"/>
            <a:ext cx="225499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8" y="2222121"/>
            <a:ext cx="225499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8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8" y="2306373"/>
            <a:ext cx="4592539" cy="52461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103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62" y="3258970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8" y="3513981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9" y="4811672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9" y="5327913"/>
            <a:ext cx="7938645" cy="78748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6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9" y="817269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6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8" y="4091957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21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9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20" y="2389954"/>
            <a:ext cx="342989" cy="801919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8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1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9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51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5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8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9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5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93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7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9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8" y="60858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8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9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51" y="3003206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51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3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704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3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24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507" y="4099995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53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4"/>
            <a:ext cx="372144" cy="756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92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504" y="5210681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9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8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8" y="1924498"/>
            <a:ext cx="6227637" cy="179690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703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7" y="4529471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13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9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9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23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57" y="706634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9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3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6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4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60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5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4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6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6" y="1350209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2007" y="2513421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5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70" y="296901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9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9" y="1403089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12" y="293278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4" y="2582449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52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50" y="323132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9" y="4111461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9" y="5399828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92" y="5235040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8" y="577346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8" y="541451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21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9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3" y="604528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8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31" y="6045817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35" y="604493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60" y="604493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84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87" y="6046594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80" y="6044934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33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10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61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62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74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5" y="923598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10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53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40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9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9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63" y="466946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7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9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5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57" y="573071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62" y="539804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63" y="5499881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400" y="6033113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9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717653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52" y="275907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717653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53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7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17" y="331295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91" y="540428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16" y="540428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56" y="608241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8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25" y="5391008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63" y="6069138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42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8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94" y="3381982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73" y="327153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5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9" y="1875885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50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4" y="3168548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9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97" y="4771897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6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97" y="5307633"/>
            <a:ext cx="6147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72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" y="3893449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6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85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80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80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1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30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7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11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53" y="4587880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805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5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8" y="5940427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" y="827901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9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61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23" y="4226355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33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73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at all is often considered better (in industry) when the match is doubtful</a:t>
            </a:r>
          </a:p>
          <a:p>
            <a:pPr lvl="1"/>
            <a:r>
              <a:rPr lang="de-DE" sz="1800" dirty="0" smtClean="0"/>
              <a:t>With rule-based it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today were original and from a variety of sources (see bottom right of each slide)</a:t>
            </a:r>
          </a:p>
          <a:p>
            <a:pPr lvl="1"/>
            <a:r>
              <a:rPr lang="de-DE" dirty="0" smtClean="0"/>
              <a:t>I'd particularly like to mention Jimmy Lin, Maryland and Fabian Suchanek, Télécom ParisTech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tasks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 CURRENTLY USED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5"/>
            <a:ext cx="461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Example (from previous slide):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63194" y="3305155"/>
            <a:ext cx="8789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Exercise: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Draw a FSM that can recognize comma-separated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sequences of the words “Elvis” and “Lisa”: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Elvis, Elvis,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Lisa, Elvis,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Lisa,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…</a:t>
            </a:r>
          </a:p>
        </p:txBody>
      </p:sp>
      <p:sp>
        <p:nvSpPr>
          <p:cNvPr id="19" name="TextBox 33"/>
          <p:cNvSpPr txBox="1"/>
          <p:nvPr/>
        </p:nvSpPr>
        <p:spPr>
          <a:xfrm>
            <a:off x="528355" y="170481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3460010" y="1704810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3517275" y="1774781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5256790" y="17139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5367220" y="1742514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7055908" y="1713962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7123814" y="175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4053619" y="199472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5850399" y="2003878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5553587" y="199901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4398733" y="158467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5391264" y="249330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6290000" y="1567697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20614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Non-Deterministic FSM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44" y="858505"/>
            <a:ext cx="8857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non-deterministic FSM </a:t>
            </a:r>
            <a:r>
              <a:rPr lang="en-US" sz="2400" dirty="0" smtClean="0">
                <a:latin typeface="Century Gothic"/>
                <a:cs typeface="Century Gothic"/>
              </a:rPr>
              <a:t>has a transition function that maps to a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set of states</a:t>
            </a:r>
            <a:r>
              <a:rPr lang="en-US" sz="2400" dirty="0" smtClean="0">
                <a:latin typeface="Century Gothic"/>
                <a:cs typeface="Century Gothic"/>
              </a:rPr>
              <a:t>.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42" y="6356356"/>
            <a:ext cx="267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c|ab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422899" y="502975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3329" y="519542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3219679" y="5038904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30109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018805" y="5038904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9235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2016508" y="5319668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813288" y="5328823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3516480" y="5323957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61622" y="494151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42322" y="580342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2889" y="4892638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38080" y="4859619"/>
            <a:ext cx="23487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44" y="1918572"/>
            <a:ext cx="66896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a state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 the set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</p:txBody>
      </p:sp>
      <p:sp>
        <p:nvSpPr>
          <p:cNvPr id="21" name="Oval 20"/>
          <p:cNvSpPr/>
          <p:nvPr/>
        </p:nvSpPr>
        <p:spPr>
          <a:xfrm>
            <a:off x="3219679" y="62365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2322" y="6341817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23" name="Straight Arrow Connector 22"/>
          <p:cNvCxnSpPr>
            <a:stCxn id="35" idx="5"/>
            <a:endCxn id="21" idx="2"/>
          </p:cNvCxnSpPr>
          <p:nvPr/>
        </p:nvCxnSpPr>
        <p:spPr>
          <a:xfrm rot="16200000" flipH="1">
            <a:off x="2073723" y="5380529"/>
            <a:ext cx="1001807" cy="129010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1626" y="5618757"/>
            <a:ext cx="70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    </a:t>
            </a:r>
          </a:p>
        </p:txBody>
      </p:sp>
      <p:cxnSp>
        <p:nvCxnSpPr>
          <p:cNvPr id="27" name="Straight Arrow Connector 26"/>
          <p:cNvCxnSpPr>
            <a:stCxn id="21" idx="6"/>
            <a:endCxn id="41" idx="3"/>
          </p:cNvCxnSpPr>
          <p:nvPr/>
        </p:nvCxnSpPr>
        <p:spPr>
          <a:xfrm flipV="1">
            <a:off x="3813288" y="5533829"/>
            <a:ext cx="1292449" cy="99265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1107" y="5803422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9264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3" grpId="0"/>
      <p:bldP spid="21" grpId="0" animBg="1"/>
      <p:bldP spid="22" grpId="0"/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0"/>
            <a:r>
              <a:rPr lang="de-DE" dirty="0" smtClean="0"/>
              <a:t>Information Retrieval</a:t>
            </a:r>
          </a:p>
          <a:p>
            <a:pPr lvl="1"/>
            <a:r>
              <a:rPr lang="de-DE" baseline="0" dirty="0" smtClean="0"/>
              <a:t>Given an information need, find me documents that meet this need from a collection of documents</a:t>
            </a:r>
          </a:p>
          <a:p>
            <a:pPr lvl="2"/>
            <a:r>
              <a:rPr lang="de-DE" dirty="0" smtClean="0"/>
              <a:t>For instance</a:t>
            </a:r>
            <a:r>
              <a:rPr lang="de-DE" baseline="0" dirty="0" smtClean="0"/>
              <a:t>: </a:t>
            </a:r>
            <a:r>
              <a:rPr lang="de-DE" dirty="0" smtClean="0"/>
              <a:t>Google</a:t>
            </a:r>
            <a:r>
              <a:rPr lang="de-DE" baseline="0" dirty="0" smtClean="0"/>
              <a:t> uses short queries representing an abstract information need to search the web</a:t>
            </a:r>
            <a:endParaRPr lang="de-DE" dirty="0" smtClean="0"/>
          </a:p>
          <a:p>
            <a:pPr lvl="0"/>
            <a:r>
              <a:rPr lang="de-DE" dirty="0" smtClean="0"/>
              <a:t>Non-traditional IE</a:t>
            </a:r>
          </a:p>
          <a:p>
            <a:pPr lvl="1"/>
            <a:r>
              <a:rPr lang="de-DE" dirty="0" smtClean="0"/>
              <a:t>Two other interesting IE scenarios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  <a:p>
            <a:pPr lvl="1"/>
            <a:r>
              <a:rPr lang="de-DE" dirty="0" smtClean="0"/>
              <a:t>Open IE</a:t>
            </a:r>
          </a:p>
          <a:p>
            <a:pPr lvl="2"/>
            <a:r>
              <a:rPr lang="de-DE" dirty="0" smtClean="0"/>
              <a:t>IE without predefined </a:t>
            </a:r>
            <a:r>
              <a:rPr lang="de-DE" dirty="0" err="1" smtClean="0"/>
              <a:t>templates</a:t>
            </a:r>
            <a:r>
              <a:rPr lang="de-DE" dirty="0" smtClean="0"/>
              <a:t>!</a:t>
            </a:r>
          </a:p>
          <a:p>
            <a:pPr lvl="2"/>
            <a:r>
              <a:rPr lang="de-DE" dirty="0" smtClean="0"/>
              <a:t>Will cover </a:t>
            </a:r>
            <a:r>
              <a:rPr lang="de-DE" dirty="0" err="1" smtClean="0"/>
              <a:t>this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pPr lvl="1"/>
            <a:r>
              <a:rPr lang="de-DE" dirty="0" smtClean="0"/>
              <a:t>IE</a:t>
            </a:r>
          </a:p>
          <a:p>
            <a:pPr lvl="1"/>
            <a:r>
              <a:rPr lang="de-DE" dirty="0" smtClean="0"/>
              <a:t>Non-traditional IE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5010</Words>
  <Application>Microsoft Office PowerPoint</Application>
  <PresentationFormat>On-screen Show (4:3)</PresentationFormat>
  <Paragraphs>1156</Paragraphs>
  <Slides>74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91" baseType="lpstr">
      <vt:lpstr>ＭＳ Ｐゴシック</vt:lpstr>
      <vt:lpstr>Arial</vt:lpstr>
      <vt:lpstr>Arial Narrow</vt:lpstr>
      <vt:lpstr>Calibri</vt:lpstr>
      <vt:lpstr>Century Gothic</vt:lpstr>
      <vt:lpstr>Consolas</vt:lpstr>
      <vt:lpstr>Lucida Grande</vt:lpstr>
      <vt:lpstr>Lucida Sans</vt:lpstr>
      <vt:lpstr>Palatino</vt:lpstr>
      <vt:lpstr>Symbol</vt:lpstr>
      <vt:lpstr>Tahoma</vt:lpstr>
      <vt:lpstr>Times</vt:lpstr>
      <vt:lpstr>Times New Roman</vt:lpstr>
      <vt:lpstr>Wingdings</vt:lpstr>
      <vt:lpstr>Zapf Dingbats</vt:lpstr>
      <vt:lpstr>Office Theme</vt:lpstr>
      <vt:lpstr>NLP-class</vt:lpstr>
      <vt:lpstr>Information Extraction Lecture 2 – IE Scenario, Text Selection/Processing,  Extraction of Closed &amp; Regular Sets</vt:lpstr>
      <vt:lpstr>Administravia I</vt:lpstr>
      <vt:lpstr>Administravia II</vt:lpstr>
      <vt:lpstr>Reading for next time</vt:lpstr>
      <vt:lpstr>Outline</vt:lpstr>
      <vt:lpstr>Relation Extraction: Disease Outbreaks</vt:lpstr>
      <vt:lpstr>IE tasks</vt:lpstr>
      <vt:lpstr>IE Scenarios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  <vt:lpstr>PowerPoint Presentation</vt:lpstr>
      <vt:lpstr>PowerPoint Presentation</vt:lpstr>
      <vt:lpstr>Finite State Machines</vt:lpstr>
      <vt:lpstr>Non-Deterministic FSM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fraser</cp:lastModifiedBy>
  <cp:revision>509</cp:revision>
  <dcterms:created xsi:type="dcterms:W3CDTF">2011-12-07T15:05:48Z</dcterms:created>
  <dcterms:modified xsi:type="dcterms:W3CDTF">2018-10-24T14:11:35Z</dcterms:modified>
</cp:coreProperties>
</file>