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77"/>
  </p:notesMasterIdLst>
  <p:handoutMasterIdLst>
    <p:handoutMasterId r:id="rId78"/>
  </p:handoutMasterIdLst>
  <p:sldIdLst>
    <p:sldId id="441" r:id="rId3"/>
    <p:sldId id="472" r:id="rId4"/>
    <p:sldId id="475" r:id="rId5"/>
    <p:sldId id="474" r:id="rId6"/>
    <p:sldId id="445" r:id="rId7"/>
    <p:sldId id="444" r:id="rId8"/>
    <p:sldId id="446" r:id="rId9"/>
    <p:sldId id="442" r:id="rId10"/>
    <p:sldId id="462" r:id="rId11"/>
    <p:sldId id="463" r:id="rId12"/>
    <p:sldId id="464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50" r:id="rId21"/>
    <p:sldId id="449" r:id="rId22"/>
    <p:sldId id="448" r:id="rId23"/>
    <p:sldId id="451" r:id="rId24"/>
    <p:sldId id="460" r:id="rId25"/>
    <p:sldId id="452" r:id="rId26"/>
    <p:sldId id="402" r:id="rId27"/>
    <p:sldId id="404" r:id="rId28"/>
    <p:sldId id="405" r:id="rId29"/>
    <p:sldId id="409" r:id="rId30"/>
    <p:sldId id="410" r:id="rId31"/>
    <p:sldId id="411" r:id="rId32"/>
    <p:sldId id="412" r:id="rId33"/>
    <p:sldId id="413" r:id="rId34"/>
    <p:sldId id="415" r:id="rId35"/>
    <p:sldId id="416" r:id="rId36"/>
    <p:sldId id="417" r:id="rId37"/>
    <p:sldId id="277" r:id="rId38"/>
    <p:sldId id="403" r:id="rId39"/>
    <p:sldId id="268" r:id="rId40"/>
    <p:sldId id="269" r:id="rId41"/>
    <p:sldId id="270" r:id="rId42"/>
    <p:sldId id="274" r:id="rId43"/>
    <p:sldId id="280" r:id="rId44"/>
    <p:sldId id="401" r:id="rId45"/>
    <p:sldId id="476" r:id="rId46"/>
    <p:sldId id="279" r:id="rId47"/>
    <p:sldId id="418" r:id="rId48"/>
    <p:sldId id="299" r:id="rId49"/>
    <p:sldId id="300" r:id="rId50"/>
    <p:sldId id="419" r:id="rId51"/>
    <p:sldId id="455" r:id="rId52"/>
    <p:sldId id="477" r:id="rId53"/>
    <p:sldId id="288" r:id="rId54"/>
    <p:sldId id="420" r:id="rId55"/>
    <p:sldId id="421" r:id="rId56"/>
    <p:sldId id="422" r:id="rId57"/>
    <p:sldId id="423" r:id="rId58"/>
    <p:sldId id="292" r:id="rId59"/>
    <p:sldId id="293" r:id="rId60"/>
    <p:sldId id="295" r:id="rId61"/>
    <p:sldId id="294" r:id="rId62"/>
    <p:sldId id="387" r:id="rId63"/>
    <p:sldId id="297" r:id="rId64"/>
    <p:sldId id="298" r:id="rId65"/>
    <p:sldId id="395" r:id="rId66"/>
    <p:sldId id="388" r:id="rId67"/>
    <p:sldId id="296" r:id="rId68"/>
    <p:sldId id="305" r:id="rId69"/>
    <p:sldId id="453" r:id="rId70"/>
    <p:sldId id="461" r:id="rId71"/>
    <p:sldId id="454" r:id="rId72"/>
    <p:sldId id="456" r:id="rId73"/>
    <p:sldId id="457" r:id="rId74"/>
    <p:sldId id="458" r:id="rId75"/>
    <p:sldId id="459" r:id="rId7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18" autoAdjust="0"/>
  </p:normalViewPr>
  <p:slideViewPr>
    <p:cSldViewPr snapToGrid="0" snapToObjects="1">
      <p:cViewPr varScale="1">
        <p:scale>
          <a:sx n="63" d="100"/>
          <a:sy n="63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handoutMaster" Target="handoutMasters/handoutMaster1.xml"/><Relationship Id="rId8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E0A4DB-8289-7C40-AE4C-3CEA8C4677D0}" type="datetime1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10/25/2017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367768" indent="-36917366" defTabSz="919572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040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0080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5120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0161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9D5EA4-DDD1-8148-8ADE-396F32D0C272}" type="slidenum">
              <a:rPr lang="en-US" sz="1200" b="0">
                <a:solidFill>
                  <a:prstClr val="white"/>
                </a:solidFill>
                <a:latin typeface="Palatino" charset="0"/>
              </a:rPr>
              <a:pPr/>
              <a:t>6</a:t>
            </a:fld>
            <a:endParaRPr lang="en-US" sz="1200" b="0" dirty="0">
              <a:solidFill>
                <a:prstClr val="white"/>
              </a:solidFill>
              <a:latin typeface="Palatino" charset="0"/>
            </a:endParaRPr>
          </a:p>
        </p:txBody>
      </p:sp>
      <p:sp>
        <p:nvSpPr>
          <p:cNvPr id="942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solidFill>
            <a:srgbClr val="FFFFFF"/>
          </a:solidFill>
          <a:ln/>
        </p:spPr>
      </p:sp>
      <p:sp>
        <p:nvSpPr>
          <p:cNvPr id="94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026"/>
            <a:ext cx="5486400" cy="4114487"/>
          </a:xfrm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08" tIns="46004" rIns="92008" bIns="46004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BD2B85-146A-4786-9F02-3F6D4DCA2E5A}" type="slidenum">
              <a:rPr lang="en-US" altLang="de-DE"/>
              <a:pPr/>
              <a:t>14</a:t>
            </a:fld>
            <a:endParaRPr lang="en-US" altLang="de-DE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280B5-C205-4AEA-B791-CB869CE785FE}" type="slidenum">
              <a:rPr lang="en-US" altLang="de-DE"/>
              <a:pPr/>
              <a:t>18</a:t>
            </a:fld>
            <a:endParaRPr lang="en-US" altLang="de-DE"/>
          </a:p>
        </p:txBody>
      </p:sp>
      <p:sp>
        <p:nvSpPr>
          <p:cNvPr id="105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</p:spPr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A4F66E-E396-E443-81FD-0890AFF8A6B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0" y="584200"/>
            <a:ext cx="3890964" cy="1828800"/>
          </a:xfrm>
        </p:spPr>
        <p:txBody>
          <a:bodyPr/>
          <a:lstStyle>
            <a:lvl1pPr algn="ctr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835400"/>
            <a:ext cx="3886200" cy="2235200"/>
          </a:xfrm>
        </p:spPr>
        <p:txBody>
          <a:bodyPr/>
          <a:lstStyle>
            <a:lvl1pPr marL="0" indent="0" algn="ctr">
              <a:spcBef>
                <a:spcPts val="900"/>
              </a:spcBef>
              <a:buFont typeface="Times" pitchFamily="-65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39000" y="6273800"/>
            <a:ext cx="12192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34000" y="62738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srgbClr val="E7D19A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0" y="6273800"/>
            <a:ext cx="765174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74C7FEE-6B48-4643-BCFB-F13B0E13E171}" type="slidenum">
              <a:rPr lang="en-US">
                <a:solidFill>
                  <a:srgbClr val="E7D19A"/>
                </a:solidFill>
              </a:rPr>
              <a:pPr/>
              <a:t>‹#›</a:t>
            </a:fld>
            <a:endParaRPr lang="en-US" dirty="0">
              <a:solidFill>
                <a:srgbClr val="E7D1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85344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60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2BDC8F-D922-0A4E-AAA0-9C7D97FF3D71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179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752600"/>
            <a:ext cx="38100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0960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2484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C7A63A-31A1-2C4C-95AA-A445DBCAB174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028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9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174876"/>
            <a:ext cx="4040188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7" y="2174876"/>
            <a:ext cx="4041775" cy="4098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2484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8194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1C68C3-6089-F349-9232-42643877B0C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125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C7101-16EA-C942-850C-355264FDE9E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04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8E5E2-1321-4548-96C8-615581C5A8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840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1905001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31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3124203"/>
            <a:ext cx="3008313" cy="30019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29988-E849-C549-AA67-252EA40F09C2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1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59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7882B1-C6D6-A945-BB8B-B7B1B12471B5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789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FA8D9-15F1-AF4D-8149-0C26EB27AC9C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5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81000"/>
            <a:ext cx="21145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61912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57BED9-9427-674C-8047-314E304C86F8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08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75438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526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076703"/>
            <a:ext cx="77724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43D734-B240-FB4D-AF6E-6869FD669100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9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ow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3400"/>
            <a:ext cx="6858000" cy="444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5181600" y="6273800"/>
            <a:ext cx="19812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2286000" y="6273800"/>
            <a:ext cx="28956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35DC5-7E65-8247-99AB-4E984F8A921E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101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lete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75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2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81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508000"/>
            <a:ext cx="7467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803400"/>
            <a:ext cx="7772400" cy="444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273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1F816EA-24CC-2048-859A-C5EA9F275392}" type="slidenum">
              <a:rPr lang="en-US" smtClean="0">
                <a:solidFill>
                  <a:prstClr val="black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3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Lucida Sans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685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8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4pPr>
      <a:lvl5pPr marL="17145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charset="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1717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6289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861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433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Times" pitchFamily="-65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xight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late.bing.co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example.com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2 – IE Scenario, Text Selection/Processing, </a:t>
            </a:r>
            <a:br>
              <a:rPr lang="en-US" sz="2400" dirty="0" smtClean="0"/>
            </a:br>
            <a:r>
              <a:rPr lang="en-US" sz="2400" dirty="0" smtClean="0"/>
              <a:t>Extraction of Closed &amp; Regular Sets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7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2017-2018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Information Retrieval (IR)</a:t>
            </a:r>
          </a:p>
          <a:p>
            <a:pPr lvl="1"/>
            <a:r>
              <a:rPr lang="de-DE" dirty="0" smtClean="0"/>
              <a:t>User has an "information need"</a:t>
            </a:r>
          </a:p>
          <a:p>
            <a:pPr lvl="1"/>
            <a:r>
              <a:rPr lang="de-DE" dirty="0" smtClean="0"/>
              <a:t>User formulates query to retrieval system</a:t>
            </a:r>
          </a:p>
          <a:p>
            <a:pPr lvl="1"/>
            <a:r>
              <a:rPr lang="de-DE" dirty="0" smtClean="0"/>
              <a:t>Query is used to return matching documents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44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de-DE"/>
              <a:t>The Information Retrieval Cycle</a:t>
            </a:r>
          </a:p>
        </p:txBody>
      </p:sp>
      <p:sp>
        <p:nvSpPr>
          <p:cNvPr id="1037315" name="Rectangle 3"/>
          <p:cNvSpPr>
            <a:spLocks noChangeArrowheads="1"/>
          </p:cNvSpPr>
          <p:nvPr/>
        </p:nvSpPr>
        <p:spPr bwMode="auto">
          <a:xfrm>
            <a:off x="1447808" y="1295400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Source</a:t>
            </a:r>
          </a:p>
          <a:p>
            <a:pPr algn="ctr" eaLnBrk="1" hangingPunct="1"/>
            <a:r>
              <a:rPr lang="en-US" altLang="de-DE" b="0"/>
              <a:t>Selection</a:t>
            </a:r>
          </a:p>
        </p:txBody>
      </p:sp>
      <p:sp>
        <p:nvSpPr>
          <p:cNvPr id="1037317" name="Rectangle 5"/>
          <p:cNvSpPr>
            <a:spLocks noChangeArrowheads="1"/>
          </p:cNvSpPr>
          <p:nvPr/>
        </p:nvSpPr>
        <p:spPr bwMode="auto">
          <a:xfrm>
            <a:off x="3810008" y="2971800"/>
            <a:ext cx="1279525" cy="54768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Search</a:t>
            </a:r>
          </a:p>
        </p:txBody>
      </p:sp>
      <p:grpSp>
        <p:nvGrpSpPr>
          <p:cNvPr id="1037348" name="Group 36"/>
          <p:cNvGrpSpPr>
            <a:grpSpLocks/>
          </p:cNvGrpSpPr>
          <p:nvPr/>
        </p:nvGrpSpPr>
        <p:grpSpPr bwMode="auto">
          <a:xfrm>
            <a:off x="3870329" y="2330454"/>
            <a:ext cx="1160464" cy="641351"/>
            <a:chOff x="2438" y="1468"/>
            <a:chExt cx="731" cy="404"/>
          </a:xfrm>
        </p:grpSpPr>
        <p:cxnSp>
          <p:nvCxnSpPr>
            <p:cNvPr id="1037318" name="AutoShape 6"/>
            <p:cNvCxnSpPr>
              <a:cxnSpLocks noChangeShapeType="1"/>
              <a:stCxn id="1037333" idx="3"/>
              <a:endCxn id="1037317" idx="0"/>
            </p:cNvCxnSpPr>
            <p:nvPr/>
          </p:nvCxnSpPr>
          <p:spPr bwMode="auto">
            <a:xfrm>
              <a:off x="2438" y="1517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19" name="Text Box 7"/>
            <p:cNvSpPr txBox="1">
              <a:spLocks noChangeArrowheads="1"/>
            </p:cNvSpPr>
            <p:nvPr/>
          </p:nvSpPr>
          <p:spPr bwMode="auto">
            <a:xfrm>
              <a:off x="2621" y="1468"/>
              <a:ext cx="54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altLang="de-DE" b="0" dirty="0"/>
                <a:t>Query</a:t>
              </a:r>
            </a:p>
          </p:txBody>
        </p:sp>
      </p:grpSp>
      <p:sp>
        <p:nvSpPr>
          <p:cNvPr id="1037321" name="Rectangle 9"/>
          <p:cNvSpPr>
            <a:spLocks noChangeArrowheads="1"/>
          </p:cNvSpPr>
          <p:nvPr/>
        </p:nvSpPr>
        <p:spPr bwMode="auto">
          <a:xfrm>
            <a:off x="5029208" y="3810000"/>
            <a:ext cx="12795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Selection</a:t>
            </a:r>
          </a:p>
        </p:txBody>
      </p:sp>
      <p:grpSp>
        <p:nvGrpSpPr>
          <p:cNvPr id="1037349" name="Group 37"/>
          <p:cNvGrpSpPr>
            <a:grpSpLocks/>
          </p:cNvGrpSpPr>
          <p:nvPr/>
        </p:nvGrpSpPr>
        <p:grpSpPr bwMode="auto">
          <a:xfrm>
            <a:off x="5089525" y="3168654"/>
            <a:ext cx="1830388" cy="641351"/>
            <a:chOff x="3206" y="1996"/>
            <a:chExt cx="1153" cy="404"/>
          </a:xfrm>
        </p:grpSpPr>
        <p:cxnSp>
          <p:nvCxnSpPr>
            <p:cNvPr id="1037322" name="AutoShape 10"/>
            <p:cNvCxnSpPr>
              <a:cxnSpLocks noChangeShapeType="1"/>
              <a:stCxn id="1037317" idx="3"/>
              <a:endCxn id="1037321" idx="0"/>
            </p:cNvCxnSpPr>
            <p:nvPr/>
          </p:nvCxnSpPr>
          <p:spPr bwMode="auto">
            <a:xfrm>
              <a:off x="3206" y="2045"/>
              <a:ext cx="36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3" name="Text Box 11"/>
            <p:cNvSpPr txBox="1">
              <a:spLocks noChangeArrowheads="1"/>
            </p:cNvSpPr>
            <p:nvPr/>
          </p:nvSpPr>
          <p:spPr bwMode="auto">
            <a:xfrm>
              <a:off x="3456" y="1996"/>
              <a:ext cx="90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Ranked List</a:t>
              </a:r>
            </a:p>
          </p:txBody>
        </p:sp>
      </p:grpSp>
      <p:sp>
        <p:nvSpPr>
          <p:cNvPr id="1037325" name="Rectangle 13"/>
          <p:cNvSpPr>
            <a:spLocks noChangeArrowheads="1"/>
          </p:cNvSpPr>
          <p:nvPr/>
        </p:nvSpPr>
        <p:spPr bwMode="auto">
          <a:xfrm>
            <a:off x="6114264" y="4648200"/>
            <a:ext cx="1413669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 dirty="0"/>
              <a:t>Examination</a:t>
            </a:r>
          </a:p>
        </p:txBody>
      </p:sp>
      <p:grpSp>
        <p:nvGrpSpPr>
          <p:cNvPr id="1037350" name="Group 38"/>
          <p:cNvGrpSpPr>
            <a:grpSpLocks/>
          </p:cNvGrpSpPr>
          <p:nvPr/>
        </p:nvGrpSpPr>
        <p:grpSpPr bwMode="auto">
          <a:xfrm>
            <a:off x="6308726" y="3962400"/>
            <a:ext cx="1838326" cy="685800"/>
            <a:chOff x="3974" y="2496"/>
            <a:chExt cx="1158" cy="432"/>
          </a:xfrm>
        </p:grpSpPr>
        <p:cxnSp>
          <p:nvCxnSpPr>
            <p:cNvPr id="1037326" name="AutoShape 14"/>
            <p:cNvCxnSpPr>
              <a:cxnSpLocks noChangeShapeType="1"/>
              <a:stCxn id="1037321" idx="3"/>
              <a:endCxn id="1037325" idx="0"/>
            </p:cNvCxnSpPr>
            <p:nvPr/>
          </p:nvCxnSpPr>
          <p:spPr bwMode="auto">
            <a:xfrm>
              <a:off x="3974" y="2573"/>
              <a:ext cx="323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27" name="Text Box 15"/>
            <p:cNvSpPr txBox="1">
              <a:spLocks noChangeArrowheads="1"/>
            </p:cNvSpPr>
            <p:nvPr/>
          </p:nvSpPr>
          <p:spPr bwMode="auto">
            <a:xfrm>
              <a:off x="4204" y="2496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Documents</a:t>
              </a:r>
            </a:p>
          </p:txBody>
        </p:sp>
      </p:grpSp>
      <p:sp>
        <p:nvSpPr>
          <p:cNvPr id="1037329" name="Rectangle 17"/>
          <p:cNvSpPr>
            <a:spLocks noChangeArrowheads="1"/>
          </p:cNvSpPr>
          <p:nvPr/>
        </p:nvSpPr>
        <p:spPr bwMode="auto">
          <a:xfrm>
            <a:off x="7451733" y="5454651"/>
            <a:ext cx="1279525" cy="547688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Delivery</a:t>
            </a:r>
          </a:p>
        </p:txBody>
      </p:sp>
      <p:grpSp>
        <p:nvGrpSpPr>
          <p:cNvPr id="1037351" name="Group 39"/>
          <p:cNvGrpSpPr>
            <a:grpSpLocks/>
          </p:cNvGrpSpPr>
          <p:nvPr/>
        </p:nvGrpSpPr>
        <p:grpSpPr bwMode="auto">
          <a:xfrm>
            <a:off x="7527927" y="4718051"/>
            <a:ext cx="1665288" cy="736600"/>
            <a:chOff x="4742" y="2972"/>
            <a:chExt cx="1049" cy="464"/>
          </a:xfrm>
        </p:grpSpPr>
        <p:cxnSp>
          <p:nvCxnSpPr>
            <p:cNvPr id="1037330" name="AutoShape 18"/>
            <p:cNvCxnSpPr>
              <a:cxnSpLocks noChangeShapeType="1"/>
              <a:stCxn id="1037325" idx="3"/>
              <a:endCxn id="1037329" idx="0"/>
            </p:cNvCxnSpPr>
            <p:nvPr/>
          </p:nvCxnSpPr>
          <p:spPr bwMode="auto">
            <a:xfrm>
              <a:off x="4742" y="3101"/>
              <a:ext cx="355" cy="33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1" name="Text Box 19"/>
            <p:cNvSpPr txBox="1">
              <a:spLocks noChangeArrowheads="1"/>
            </p:cNvSpPr>
            <p:nvPr/>
          </p:nvSpPr>
          <p:spPr bwMode="auto">
            <a:xfrm>
              <a:off x="4863" y="2972"/>
              <a:ext cx="92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 dirty="0"/>
                <a:t>Documents</a:t>
              </a:r>
            </a:p>
          </p:txBody>
        </p:sp>
      </p:grpSp>
      <p:sp>
        <p:nvSpPr>
          <p:cNvPr id="1037333" name="Rectangle 21"/>
          <p:cNvSpPr>
            <a:spLocks noChangeArrowheads="1"/>
          </p:cNvSpPr>
          <p:nvPr/>
        </p:nvSpPr>
        <p:spPr bwMode="auto">
          <a:xfrm>
            <a:off x="2489201" y="2133600"/>
            <a:ext cx="1381125" cy="5476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de-DE" b="0"/>
              <a:t>Query</a:t>
            </a:r>
          </a:p>
          <a:p>
            <a:pPr algn="ctr" eaLnBrk="1" hangingPunct="1"/>
            <a:r>
              <a:rPr lang="en-US" altLang="de-DE" b="0"/>
              <a:t>Formulation</a:t>
            </a:r>
          </a:p>
        </p:txBody>
      </p:sp>
      <p:grpSp>
        <p:nvGrpSpPr>
          <p:cNvPr id="1037347" name="Group 35"/>
          <p:cNvGrpSpPr>
            <a:grpSpLocks/>
          </p:cNvGrpSpPr>
          <p:nvPr/>
        </p:nvGrpSpPr>
        <p:grpSpPr bwMode="auto">
          <a:xfrm>
            <a:off x="2727326" y="1492254"/>
            <a:ext cx="1506538" cy="641351"/>
            <a:chOff x="1718" y="940"/>
            <a:chExt cx="949" cy="404"/>
          </a:xfrm>
        </p:grpSpPr>
        <p:cxnSp>
          <p:nvCxnSpPr>
            <p:cNvPr id="1037334" name="AutoShape 22"/>
            <p:cNvCxnSpPr>
              <a:cxnSpLocks noChangeShapeType="1"/>
              <a:stCxn id="1037315" idx="3"/>
              <a:endCxn id="1037333" idx="0"/>
            </p:cNvCxnSpPr>
            <p:nvPr/>
          </p:nvCxnSpPr>
          <p:spPr bwMode="auto">
            <a:xfrm>
              <a:off x="1718" y="989"/>
              <a:ext cx="285" cy="35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7335" name="Text Box 23"/>
            <p:cNvSpPr txBox="1">
              <a:spLocks noChangeArrowheads="1"/>
            </p:cNvSpPr>
            <p:nvPr/>
          </p:nvSpPr>
          <p:spPr bwMode="auto">
            <a:xfrm>
              <a:off x="1895" y="940"/>
              <a:ext cx="77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b="0"/>
                <a:t>Resource</a:t>
              </a:r>
            </a:p>
          </p:txBody>
        </p:sp>
      </p:grpSp>
      <p:grpSp>
        <p:nvGrpSpPr>
          <p:cNvPr id="1037352" name="Group 40"/>
          <p:cNvGrpSpPr>
            <a:grpSpLocks/>
          </p:cNvGrpSpPr>
          <p:nvPr/>
        </p:nvGrpSpPr>
        <p:grpSpPr bwMode="auto">
          <a:xfrm>
            <a:off x="2489208" y="2681295"/>
            <a:ext cx="3624263" cy="2289175"/>
            <a:chOff x="1568" y="1689"/>
            <a:chExt cx="2283" cy="1442"/>
          </a:xfrm>
        </p:grpSpPr>
        <p:sp>
          <p:nvSpPr>
            <p:cNvPr id="1037337" name="Text Box 25"/>
            <p:cNvSpPr txBox="1">
              <a:spLocks noChangeArrowheads="1"/>
            </p:cNvSpPr>
            <p:nvPr/>
          </p:nvSpPr>
          <p:spPr bwMode="auto">
            <a:xfrm>
              <a:off x="1568" y="2666"/>
              <a:ext cx="1251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de-DE" sz="1400" b="0" i="1" dirty="0"/>
                <a:t>query reformulation,</a:t>
              </a:r>
            </a:p>
            <a:p>
              <a:pPr eaLnBrk="1" hangingPunct="1"/>
              <a:r>
                <a:rPr lang="en-US" altLang="de-DE" sz="1400" b="0" i="1" dirty="0"/>
                <a:t>vocabulary learning,</a:t>
              </a:r>
            </a:p>
            <a:p>
              <a:pPr eaLnBrk="1" hangingPunct="1"/>
              <a:r>
                <a:rPr lang="en-US" altLang="de-DE" sz="1400" b="0" i="1" dirty="0"/>
                <a:t>relevance feedback</a:t>
              </a:r>
            </a:p>
          </p:txBody>
        </p:sp>
        <p:cxnSp>
          <p:nvCxnSpPr>
            <p:cNvPr id="1037338" name="AutoShape 26"/>
            <p:cNvCxnSpPr>
              <a:cxnSpLocks noChangeShapeType="1"/>
              <a:stCxn id="1037325" idx="1"/>
              <a:endCxn id="1037333" idx="2"/>
            </p:cNvCxnSpPr>
            <p:nvPr/>
          </p:nvCxnSpPr>
          <p:spPr bwMode="auto">
            <a:xfrm rot="10800000">
              <a:off x="2003" y="1689"/>
              <a:ext cx="1848" cy="141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39" name="AutoShape 27"/>
            <p:cNvCxnSpPr>
              <a:cxnSpLocks noChangeShapeType="1"/>
              <a:stCxn id="1037321" idx="1"/>
              <a:endCxn id="1037333" idx="2"/>
            </p:cNvCxnSpPr>
            <p:nvPr/>
          </p:nvCxnSpPr>
          <p:spPr bwMode="auto">
            <a:xfrm rot="10800000">
              <a:off x="2003" y="1689"/>
              <a:ext cx="1165" cy="884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37353" name="Group 41"/>
          <p:cNvGrpSpPr>
            <a:grpSpLocks/>
          </p:cNvGrpSpPr>
          <p:nvPr/>
        </p:nvGrpSpPr>
        <p:grpSpPr bwMode="auto">
          <a:xfrm>
            <a:off x="2087571" y="1843090"/>
            <a:ext cx="4733925" cy="3951288"/>
            <a:chOff x="1315" y="1161"/>
            <a:chExt cx="2982" cy="2489"/>
          </a:xfrm>
        </p:grpSpPr>
        <p:sp>
          <p:nvSpPr>
            <p:cNvPr id="1037341" name="Text Box 29"/>
            <p:cNvSpPr txBox="1">
              <a:spLocks noChangeArrowheads="1"/>
            </p:cNvSpPr>
            <p:nvPr/>
          </p:nvSpPr>
          <p:spPr bwMode="auto">
            <a:xfrm>
              <a:off x="1364" y="3456"/>
              <a:ext cx="1324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de-DE" sz="1400" b="0" i="1"/>
                <a:t>source reselection</a:t>
              </a:r>
            </a:p>
          </p:txBody>
        </p:sp>
        <p:cxnSp>
          <p:nvCxnSpPr>
            <p:cNvPr id="1037345" name="AutoShape 33"/>
            <p:cNvCxnSpPr>
              <a:cxnSpLocks noChangeShapeType="1"/>
              <a:stCxn id="1037325" idx="2"/>
              <a:endCxn id="1037315" idx="2"/>
            </p:cNvCxnSpPr>
            <p:nvPr/>
          </p:nvCxnSpPr>
          <p:spPr bwMode="auto">
            <a:xfrm rot="5400000" flipH="1">
              <a:off x="1750" y="726"/>
              <a:ext cx="2112" cy="2982"/>
            </a:xfrm>
            <a:prstGeom prst="bentConnector3">
              <a:avLst>
                <a:gd name="adj1" fmla="val -68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346" name="AutoShape 34"/>
            <p:cNvCxnSpPr>
              <a:cxnSpLocks noChangeShapeType="1"/>
              <a:stCxn id="1037321" idx="2"/>
              <a:endCxn id="1037315" idx="2"/>
            </p:cNvCxnSpPr>
            <p:nvPr/>
          </p:nvCxnSpPr>
          <p:spPr bwMode="auto">
            <a:xfrm rot="16200000" flipV="1">
              <a:off x="1651" y="825"/>
              <a:ext cx="1584" cy="2256"/>
            </a:xfrm>
            <a:prstGeom prst="bentConnector3">
              <a:avLst>
                <a:gd name="adj1" fmla="val -37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4" name="TextBox 4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8586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7317" grpId="0" animBg="1"/>
      <p:bldP spid="1037321" grpId="0" animBg="1"/>
      <p:bldP spid="1037325" grpId="0" animBg="1"/>
      <p:bldP spid="1037329" grpId="0" animBg="1"/>
      <p:bldP spid="10373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IR Test Collections</a:t>
            </a:r>
          </a:p>
        </p:txBody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de-DE" dirty="0"/>
              <a:t>Three components of a test collection:</a:t>
            </a:r>
          </a:p>
          <a:p>
            <a:pPr lvl="1"/>
            <a:r>
              <a:rPr lang="en-US" altLang="de-DE" dirty="0"/>
              <a:t>Collection of documents (corpus)</a:t>
            </a:r>
          </a:p>
          <a:p>
            <a:pPr lvl="1"/>
            <a:r>
              <a:rPr lang="en-US" altLang="de-DE" dirty="0"/>
              <a:t>Set of information needs (topics)</a:t>
            </a:r>
          </a:p>
          <a:p>
            <a:pPr lvl="1"/>
            <a:r>
              <a:rPr lang="en-US" altLang="de-DE" dirty="0"/>
              <a:t>Sets of documents that satisfy the information needs (relevance judgments)</a:t>
            </a:r>
          </a:p>
          <a:p>
            <a:r>
              <a:rPr lang="en-US" altLang="de-DE" dirty="0"/>
              <a:t>Metrics for assessing “performance”</a:t>
            </a:r>
          </a:p>
          <a:p>
            <a:pPr lvl="1"/>
            <a:r>
              <a:rPr lang="en-US" altLang="de-DE" dirty="0"/>
              <a:t>Precision</a:t>
            </a:r>
          </a:p>
          <a:p>
            <a:pPr lvl="1"/>
            <a:r>
              <a:rPr lang="en-US" altLang="de-DE" dirty="0"/>
              <a:t>Recall</a:t>
            </a:r>
          </a:p>
          <a:p>
            <a:pPr lvl="1"/>
            <a:r>
              <a:rPr lang="en-US" altLang="de-DE" dirty="0"/>
              <a:t>Other measures derived </a:t>
            </a:r>
            <a:r>
              <a:rPr lang="en-US" altLang="de-DE" dirty="0" smtClean="0"/>
              <a:t>therefrom (e.g., F1)</a:t>
            </a:r>
            <a:endParaRPr lang="en-US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68830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Where do they come from?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TREC = Text REtrieval Conferences</a:t>
            </a:r>
          </a:p>
          <a:p>
            <a:pPr lvl="1"/>
            <a:r>
              <a:rPr lang="en-US" altLang="de-DE"/>
              <a:t>Series of annual evaluations, started in 1992</a:t>
            </a:r>
          </a:p>
          <a:p>
            <a:pPr lvl="1"/>
            <a:r>
              <a:rPr lang="en-US" altLang="de-DE"/>
              <a:t>Organized into “tracks”</a:t>
            </a:r>
          </a:p>
          <a:p>
            <a:r>
              <a:rPr lang="en-US" altLang="de-DE"/>
              <a:t>Test collections are formed by “pooling”</a:t>
            </a:r>
          </a:p>
          <a:p>
            <a:pPr lvl="1"/>
            <a:r>
              <a:rPr lang="en-US" altLang="de-DE"/>
              <a:t>Gather results from all participants</a:t>
            </a:r>
          </a:p>
          <a:p>
            <a:pPr lvl="1"/>
            <a:r>
              <a:rPr lang="en-US" altLang="de-DE"/>
              <a:t>Corpus/topics/judgments can be reused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15951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Retrieval (IR)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de-DE" dirty="0" smtClean="0"/>
              <a:t>IMPORTANT ASSUMPTION: can </a:t>
            </a:r>
            <a:r>
              <a:rPr lang="en-GB" altLang="de-DE" dirty="0"/>
              <a:t>substitute “document” for “information”</a:t>
            </a:r>
          </a:p>
          <a:p>
            <a:r>
              <a:rPr lang="en-GB" altLang="de-DE" dirty="0"/>
              <a:t>IR systems</a:t>
            </a:r>
          </a:p>
          <a:p>
            <a:pPr lvl="1"/>
            <a:r>
              <a:rPr lang="en-GB" altLang="de-DE" dirty="0"/>
              <a:t>Use statistical methods</a:t>
            </a:r>
          </a:p>
          <a:p>
            <a:pPr lvl="1"/>
            <a:r>
              <a:rPr lang="en-GB" altLang="de-DE" dirty="0"/>
              <a:t>Rely on frequency of words in query, document, collection</a:t>
            </a:r>
          </a:p>
          <a:p>
            <a:pPr lvl="1"/>
            <a:r>
              <a:rPr lang="en-GB" altLang="de-DE" dirty="0"/>
              <a:t>Retrieve complete documents</a:t>
            </a:r>
          </a:p>
          <a:p>
            <a:pPr lvl="1"/>
            <a:r>
              <a:rPr lang="en-GB" altLang="de-DE" dirty="0"/>
              <a:t>Return ranked lists of “hits” based on relevance</a:t>
            </a:r>
          </a:p>
          <a:p>
            <a:r>
              <a:rPr lang="en-GB" altLang="de-DE" dirty="0"/>
              <a:t>Limitations</a:t>
            </a:r>
          </a:p>
          <a:p>
            <a:pPr lvl="1"/>
            <a:r>
              <a:rPr lang="en-GB" altLang="de-DE" dirty="0"/>
              <a:t>Answers </a:t>
            </a:r>
            <a:r>
              <a:rPr lang="en-GB" altLang="de-DE" dirty="0" smtClean="0"/>
              <a:t>information need </a:t>
            </a:r>
            <a:r>
              <a:rPr lang="en-GB" altLang="de-DE" dirty="0"/>
              <a:t>indirectly</a:t>
            </a:r>
          </a:p>
          <a:p>
            <a:pPr lvl="1"/>
            <a:r>
              <a:rPr lang="en-GB" altLang="de-DE" dirty="0"/>
              <a:t>Does not attempt to understand the “meaning” of user’s query or documents in the collection</a:t>
            </a:r>
          </a:p>
          <a:p>
            <a:pPr lvl="1"/>
            <a:endParaRPr lang="en-GB" alt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7183168" y="660418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324391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Traditional IR came out of the library sciences</a:t>
            </a:r>
          </a:p>
          <a:p>
            <a:r>
              <a:rPr lang="de-DE" dirty="0" smtClean="0"/>
              <a:t>Web search engines aren't only used like this</a:t>
            </a:r>
          </a:p>
          <a:p>
            <a:r>
              <a:rPr lang="de-DE" dirty="0" smtClean="0"/>
              <a:t>Broder (2002) defined a taxonomy of web search engine requests</a:t>
            </a:r>
          </a:p>
          <a:p>
            <a:pPr lvl="1"/>
            <a:r>
              <a:rPr lang="de-DE" dirty="0" smtClean="0"/>
              <a:t>Informational (traditional IR)</a:t>
            </a:r>
          </a:p>
          <a:p>
            <a:pPr lvl="2"/>
            <a:r>
              <a:rPr lang="de-DE" dirty="0" smtClean="0"/>
              <a:t>When was Martin Luther King, Jr. assassinated?</a:t>
            </a:r>
          </a:p>
          <a:p>
            <a:pPr lvl="2"/>
            <a:r>
              <a:rPr lang="de-DE" dirty="0"/>
              <a:t>T</a:t>
            </a:r>
            <a:r>
              <a:rPr lang="de-DE" dirty="0" smtClean="0"/>
              <a:t>ourist attractions in Munich</a:t>
            </a:r>
          </a:p>
          <a:p>
            <a:pPr lvl="1"/>
            <a:r>
              <a:rPr lang="de-DE" dirty="0" smtClean="0"/>
              <a:t>Navigational (usually, want a website)</a:t>
            </a:r>
          </a:p>
          <a:p>
            <a:pPr lvl="2"/>
            <a:r>
              <a:rPr lang="de-DE" dirty="0" smtClean="0"/>
              <a:t>Deutsche Bahn</a:t>
            </a:r>
          </a:p>
          <a:p>
            <a:pPr lvl="2"/>
            <a:r>
              <a:rPr lang="de-DE" dirty="0" smtClean="0"/>
              <a:t>CIS, Uni Muenchen</a:t>
            </a:r>
          </a:p>
          <a:p>
            <a:pPr lvl="1"/>
            <a:r>
              <a:rPr lang="de-DE" dirty="0" smtClean="0"/>
              <a:t>Transactional (want to do something)</a:t>
            </a:r>
          </a:p>
          <a:p>
            <a:pPr lvl="2"/>
            <a:r>
              <a:rPr lang="de-DE" dirty="0" smtClean="0"/>
              <a:t>Buy Lady Gaga Pokerface mp3</a:t>
            </a:r>
          </a:p>
          <a:p>
            <a:pPr lvl="2"/>
            <a:r>
              <a:rPr lang="de-DE" dirty="0" smtClean="0"/>
              <a:t>Download Lady Gaga Pokerface (not that I am saying you would do this, for reasons of legality, or taste for that matter)</a:t>
            </a:r>
          </a:p>
          <a:p>
            <a:pPr lvl="2"/>
            <a:r>
              <a:rPr lang="de-DE" dirty="0" smtClean="0"/>
              <a:t>Order new Harry Potter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Web Retrieval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Jansen et al (2007) studied 1.5 M queries</a:t>
            </a:r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endParaRPr lang="de-DE" dirty="0" smtClean="0"/>
          </a:p>
          <a:p>
            <a:pPr lvl="1"/>
            <a:endParaRPr lang="de-DE" dirty="0"/>
          </a:p>
          <a:p>
            <a:pPr lvl="1"/>
            <a:r>
              <a:rPr lang="de-DE" dirty="0" smtClean="0"/>
              <a:t>Note that this probably doesn't capture the original intent well</a:t>
            </a:r>
          </a:p>
          <a:p>
            <a:pPr lvl="2"/>
            <a:r>
              <a:rPr lang="de-DE" dirty="0"/>
              <a:t>I</a:t>
            </a:r>
            <a:r>
              <a:rPr lang="de-DE" dirty="0" smtClean="0"/>
              <a:t>nformational may often require extensive reformulation of queries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764406"/>
              </p:ext>
            </p:extLst>
          </p:nvPr>
        </p:nvGraphicFramePr>
        <p:xfrm>
          <a:off x="1408091" y="2491735"/>
          <a:ext cx="60960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7056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Type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Percentage of All Queries</a:t>
                      </a:r>
                      <a:endParaRPr lang="de-DE" sz="19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Informational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81%</a:t>
                      </a:r>
                      <a:endParaRPr lang="de-DE" sz="19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Navigational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dirty="0" smtClean="0"/>
                        <a:t>10%</a:t>
                      </a:r>
                      <a:endParaRPr lang="de-DE" sz="19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de-DE" sz="1900" dirty="0" smtClean="0"/>
                        <a:t>Transactional</a:t>
                      </a:r>
                      <a:endParaRPr lang="de-DE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900" baseline="0" dirty="0" smtClean="0"/>
                        <a:t>  </a:t>
                      </a:r>
                      <a:r>
                        <a:rPr lang="de-DE" sz="1900" dirty="0" smtClean="0"/>
                        <a:t>9%</a:t>
                      </a:r>
                      <a:endParaRPr lang="de-DE" sz="19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7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Extraction (IE)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Information Extraction is very different from Information Retrieval</a:t>
            </a:r>
          </a:p>
          <a:p>
            <a:pPr lvl="1"/>
            <a:r>
              <a:rPr lang="de-DE" dirty="0" smtClean="0"/>
              <a:t>Convert documents to zero or more database entries</a:t>
            </a:r>
          </a:p>
          <a:p>
            <a:pPr lvl="1"/>
            <a:r>
              <a:rPr lang="de-DE" dirty="0" smtClean="0"/>
              <a:t>Usually process entire corpus</a:t>
            </a:r>
          </a:p>
          <a:p>
            <a:r>
              <a:rPr lang="de-DE" dirty="0" smtClean="0"/>
              <a:t>Once you have the database</a:t>
            </a:r>
          </a:p>
          <a:p>
            <a:pPr lvl="1"/>
            <a:r>
              <a:rPr lang="de-DE" dirty="0" smtClean="0"/>
              <a:t>Analyst can do further manual analysis</a:t>
            </a:r>
          </a:p>
          <a:p>
            <a:pPr lvl="1"/>
            <a:r>
              <a:rPr lang="de-DE" dirty="0" smtClean="0"/>
              <a:t>Automatic analysis ("data mining")</a:t>
            </a:r>
          </a:p>
          <a:p>
            <a:pPr lvl="1"/>
            <a:r>
              <a:rPr lang="de-DE" dirty="0" smtClean="0"/>
              <a:t>Can also be presented to end-user in a specialized browsing or search interface</a:t>
            </a:r>
          </a:p>
          <a:p>
            <a:pPr lvl="2"/>
            <a:r>
              <a:rPr lang="de-DE" dirty="0" smtClean="0"/>
              <a:t>For instance, concert listings crawled from music club websites (Tourfilter, Songkick, etc)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0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Information Extraction (IE)</a:t>
            </a:r>
          </a:p>
        </p:txBody>
      </p:sp>
      <p:sp>
        <p:nvSpPr>
          <p:cNvPr id="104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de-DE" dirty="0"/>
              <a:t>IE systems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Identify documents of a specific type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Extract information according to pre-defined templates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Place the information into frame-like database records</a:t>
            </a:r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 lvl="1">
              <a:lnSpc>
                <a:spcPct val="90000"/>
              </a:lnSpc>
            </a:pPr>
            <a:endParaRPr lang="en-GB" altLang="de-DE" dirty="0"/>
          </a:p>
          <a:p>
            <a:pPr>
              <a:lnSpc>
                <a:spcPct val="90000"/>
              </a:lnSpc>
            </a:pPr>
            <a:r>
              <a:rPr lang="en-GB" altLang="de-DE" dirty="0"/>
              <a:t>Templates = </a:t>
            </a:r>
            <a:r>
              <a:rPr lang="en-GB" altLang="de-DE" dirty="0" smtClean="0"/>
              <a:t>sort of like pre-defined </a:t>
            </a:r>
            <a:r>
              <a:rPr lang="en-GB" altLang="de-DE" dirty="0"/>
              <a:t>questions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Extracted information = answers</a:t>
            </a:r>
          </a:p>
          <a:p>
            <a:pPr>
              <a:lnSpc>
                <a:spcPct val="90000"/>
              </a:lnSpc>
            </a:pPr>
            <a:r>
              <a:rPr lang="en-GB" altLang="de-DE" dirty="0"/>
              <a:t>Limitations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Templates are domain dependent and not easily portable</a:t>
            </a:r>
          </a:p>
          <a:p>
            <a:pPr lvl="1">
              <a:lnSpc>
                <a:spcPct val="90000"/>
              </a:lnSpc>
            </a:pPr>
            <a:r>
              <a:rPr lang="en-GB" altLang="de-DE" dirty="0"/>
              <a:t>One size does not fit all!</a:t>
            </a:r>
          </a:p>
        </p:txBody>
      </p:sp>
      <p:sp>
        <p:nvSpPr>
          <p:cNvPr id="1049604" name="Text Box 4"/>
          <p:cNvSpPr txBox="1">
            <a:spLocks noChangeArrowheads="1"/>
          </p:cNvSpPr>
          <p:nvPr/>
        </p:nvSpPr>
        <p:spPr bwMode="auto">
          <a:xfrm>
            <a:off x="2590801" y="2819400"/>
            <a:ext cx="2121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/>
              <a:t>Weather disaster:</a:t>
            </a:r>
          </a:p>
        </p:txBody>
      </p:sp>
      <p:sp>
        <p:nvSpPr>
          <p:cNvPr id="1049605" name="Text Box 5"/>
          <p:cNvSpPr txBox="1">
            <a:spLocks noChangeArrowheads="1"/>
          </p:cNvSpPr>
          <p:nvPr/>
        </p:nvSpPr>
        <p:spPr bwMode="auto">
          <a:xfrm>
            <a:off x="4860926" y="2832100"/>
            <a:ext cx="116570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/>
              <a:t>Type</a:t>
            </a:r>
          </a:p>
          <a:p>
            <a:r>
              <a:rPr lang="en-US" altLang="de-DE" b="0"/>
              <a:t>Date</a:t>
            </a:r>
          </a:p>
          <a:p>
            <a:r>
              <a:rPr lang="en-US" altLang="de-DE" b="0"/>
              <a:t>Location</a:t>
            </a:r>
          </a:p>
        </p:txBody>
      </p:sp>
      <p:sp>
        <p:nvSpPr>
          <p:cNvPr id="1049606" name="Text Box 6"/>
          <p:cNvSpPr txBox="1">
            <a:spLocks noChangeArrowheads="1"/>
          </p:cNvSpPr>
          <p:nvPr/>
        </p:nvSpPr>
        <p:spPr bwMode="auto">
          <a:xfrm>
            <a:off x="6059492" y="2832100"/>
            <a:ext cx="119295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b="0" dirty="0"/>
              <a:t>Damage</a:t>
            </a:r>
          </a:p>
          <a:p>
            <a:r>
              <a:rPr lang="en-US" altLang="de-DE" b="0" dirty="0"/>
              <a:t>Deaths</a:t>
            </a:r>
          </a:p>
          <a:p>
            <a:r>
              <a:rPr lang="en-US" altLang="de-DE" b="0" dirty="0"/>
              <a:t>...</a:t>
            </a:r>
          </a:p>
        </p:txBody>
      </p:sp>
      <p:sp>
        <p:nvSpPr>
          <p:cNvPr id="1049607" name="Rectangle 7"/>
          <p:cNvSpPr>
            <a:spLocks noChangeArrowheads="1"/>
          </p:cNvSpPr>
          <p:nvPr/>
        </p:nvSpPr>
        <p:spPr bwMode="auto">
          <a:xfrm>
            <a:off x="2590807" y="2819400"/>
            <a:ext cx="4672885" cy="9669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Box 7"/>
          <p:cNvSpPr txBox="1"/>
          <p:nvPr/>
        </p:nvSpPr>
        <p:spPr>
          <a:xfrm>
            <a:off x="7234682" y="6617062"/>
            <a:ext cx="19094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J. Lin</a:t>
            </a:r>
          </a:p>
        </p:txBody>
      </p:sp>
    </p:spTree>
    <p:extLst>
      <p:ext uri="{BB962C8B-B14F-4D97-AF65-F5344CB8AC3E}">
        <p14:creationId xmlns:p14="http://schemas.microsoft.com/office/powerpoint/2010/main" val="86130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Question answering</a:t>
            </a:r>
            <a:endParaRPr lang="en-US" altLang="de-DE" dirty="0"/>
          </a:p>
        </p:txBody>
      </p:sp>
      <p:sp>
        <p:nvSpPr>
          <p:cNvPr id="99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de-DE" sz="2800" dirty="0" smtClean="0"/>
              <a:t>Question answering can be loosely viewed as "just-in-time" Information Extraction</a:t>
            </a:r>
          </a:p>
          <a:p>
            <a:pPr lvl="1"/>
            <a:endParaRPr lang="en-US" altLang="de-DE" sz="2400" dirty="0" smtClean="0"/>
          </a:p>
          <a:p>
            <a:pPr lvl="1"/>
            <a:r>
              <a:rPr lang="en-US" altLang="de-DE" sz="2400" dirty="0" smtClean="0"/>
              <a:t>Some question types are easy to think of as IE templates, but some are not</a:t>
            </a:r>
            <a:endParaRPr lang="en-US" altLang="de-DE" sz="2400" dirty="0"/>
          </a:p>
        </p:txBody>
      </p:sp>
      <p:sp>
        <p:nvSpPr>
          <p:cNvPr id="994308" name="Text Box 4"/>
          <p:cNvSpPr txBox="1">
            <a:spLocks noChangeArrowheads="1"/>
          </p:cNvSpPr>
          <p:nvPr/>
        </p:nvSpPr>
        <p:spPr bwMode="auto">
          <a:xfrm>
            <a:off x="3740151" y="3609976"/>
            <a:ext cx="4793278" cy="1200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Who discovered Oxygen?</a:t>
            </a:r>
          </a:p>
          <a:p>
            <a:r>
              <a:rPr lang="en-US" altLang="de-DE" b="0" dirty="0"/>
              <a:t>When did Hawaii become a state?</a:t>
            </a:r>
          </a:p>
          <a:p>
            <a:r>
              <a:rPr lang="en-US" altLang="de-DE" b="0" dirty="0"/>
              <a:t>Where is Ayer’s Rock located?</a:t>
            </a:r>
          </a:p>
          <a:p>
            <a:r>
              <a:rPr lang="en-US" altLang="de-DE" b="0" dirty="0"/>
              <a:t>What team won the World Series in 1992?</a:t>
            </a:r>
          </a:p>
        </p:txBody>
      </p:sp>
      <p:sp>
        <p:nvSpPr>
          <p:cNvPr id="994310" name="Text Box 6"/>
          <p:cNvSpPr txBox="1">
            <a:spLocks noChangeArrowheads="1"/>
          </p:cNvSpPr>
          <p:nvPr/>
        </p:nvSpPr>
        <p:spPr bwMode="auto">
          <a:xfrm>
            <a:off x="3740157" y="4826005"/>
            <a:ext cx="5444097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 dirty="0"/>
              <a:t>What countries export oil?</a:t>
            </a:r>
          </a:p>
          <a:p>
            <a:r>
              <a:rPr lang="en-US" altLang="de-DE" b="0" dirty="0"/>
              <a:t>Name U.S. cities that have a “Shubert” theater.</a:t>
            </a:r>
          </a:p>
        </p:txBody>
      </p:sp>
      <p:sp>
        <p:nvSpPr>
          <p:cNvPr id="994311" name="Text Box 7"/>
          <p:cNvSpPr txBox="1">
            <a:spLocks noChangeArrowheads="1"/>
          </p:cNvSpPr>
          <p:nvPr/>
        </p:nvSpPr>
        <p:spPr bwMode="auto">
          <a:xfrm>
            <a:off x="3740151" y="5562605"/>
            <a:ext cx="2850438" cy="646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29" tIns="45714" rIns="91429" bIns="45714">
            <a:spAutoFit/>
          </a:bodyPr>
          <a:lstStyle/>
          <a:p>
            <a:r>
              <a:rPr lang="en-US" altLang="de-DE" b="0"/>
              <a:t>Who is Aaron Copland?</a:t>
            </a:r>
          </a:p>
          <a:p>
            <a:r>
              <a:rPr lang="en-US" altLang="de-DE" b="0"/>
              <a:t>What is a quasar?</a:t>
            </a:r>
          </a:p>
        </p:txBody>
      </p:sp>
      <p:sp>
        <p:nvSpPr>
          <p:cNvPr id="994312" name="Text Box 8"/>
          <p:cNvSpPr txBox="1">
            <a:spLocks noChangeArrowheads="1"/>
          </p:cNvSpPr>
          <p:nvPr/>
        </p:nvSpPr>
        <p:spPr bwMode="auto">
          <a:xfrm>
            <a:off x="2321392" y="3962400"/>
            <a:ext cx="12650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“Factoid”</a:t>
            </a:r>
          </a:p>
        </p:txBody>
      </p:sp>
      <p:sp>
        <p:nvSpPr>
          <p:cNvPr id="994313" name="Text Box 9"/>
          <p:cNvSpPr txBox="1">
            <a:spLocks noChangeArrowheads="1"/>
          </p:cNvSpPr>
          <p:nvPr/>
        </p:nvSpPr>
        <p:spPr bwMode="auto">
          <a:xfrm>
            <a:off x="2720391" y="4965700"/>
            <a:ext cx="7344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“List”</a:t>
            </a:r>
          </a:p>
        </p:txBody>
      </p:sp>
      <p:sp>
        <p:nvSpPr>
          <p:cNvPr id="994315" name="Text Box 11"/>
          <p:cNvSpPr txBox="1">
            <a:spLocks noChangeArrowheads="1"/>
          </p:cNvSpPr>
          <p:nvPr/>
        </p:nvSpPr>
        <p:spPr bwMode="auto">
          <a:xfrm>
            <a:off x="1976702" y="5683249"/>
            <a:ext cx="1457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“Definition”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382864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Please check LSF</a:t>
            </a:r>
            <a:r>
              <a:rPr lang="de-DE" dirty="0" smtClean="0"/>
              <a:t> to make sure you are registered </a:t>
            </a:r>
          </a:p>
          <a:p>
            <a:pPr lvl="1"/>
            <a:r>
              <a:rPr lang="de-DE" dirty="0" smtClean="0"/>
              <a:t>Note that CIS students need to be registered for BOTH the Vorlesung and the Seminar (two registrations!)</a:t>
            </a:r>
            <a:endParaRPr lang="de-DE" dirty="0"/>
          </a:p>
          <a:p>
            <a:r>
              <a:rPr lang="de-DE" dirty="0" smtClean="0"/>
              <a:t>Later you will  have to register yourself in LSF for the Klausur (and to get a grade in the Seminar)</a:t>
            </a:r>
          </a:p>
          <a:p>
            <a:pPr lvl="1"/>
            <a:r>
              <a:rPr lang="de-DE" dirty="0" smtClean="0"/>
              <a:t>Two "Klausur" registrations if you need both grades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7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An Example</a:t>
            </a:r>
          </a:p>
        </p:txBody>
      </p:sp>
      <p:sp>
        <p:nvSpPr>
          <p:cNvPr id="1054723" name="Text Box 3"/>
          <p:cNvSpPr txBox="1">
            <a:spLocks noChangeArrowheads="1"/>
          </p:cNvSpPr>
          <p:nvPr/>
        </p:nvSpPr>
        <p:spPr bwMode="auto">
          <a:xfrm>
            <a:off x="772732" y="1582997"/>
            <a:ext cx="7699420" cy="1477328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But many foreign investors remain </a:t>
            </a:r>
            <a:r>
              <a:rPr lang="en-US" altLang="de-DE" b="0" dirty="0" err="1">
                <a:solidFill>
                  <a:srgbClr val="000066"/>
                </a:solidFill>
              </a:rPr>
              <a:t>sceptical</a:t>
            </a:r>
            <a:r>
              <a:rPr lang="en-US" altLang="de-DE" b="0" dirty="0">
                <a:solidFill>
                  <a:srgbClr val="000066"/>
                </a:solidFill>
              </a:rPr>
              <a:t>, and western governments are withholding aid because of the </a:t>
            </a:r>
            <a:r>
              <a:rPr lang="en-US" altLang="de-DE" b="0" dirty="0" err="1">
                <a:solidFill>
                  <a:srgbClr val="000066"/>
                </a:solidFill>
              </a:rPr>
              <a:t>Slorc's</a:t>
            </a:r>
            <a:r>
              <a:rPr lang="en-US" altLang="de-DE" b="0" dirty="0">
                <a:solidFill>
                  <a:srgbClr val="000066"/>
                </a:solidFill>
              </a:rPr>
              <a:t> dismal human rights record and the continued detention of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the opposition leader who </a:t>
            </a:r>
            <a:r>
              <a:rPr lang="en-US" altLang="de-DE" b="0" dirty="0">
                <a:solidFill>
                  <a:srgbClr val="FF0000"/>
                </a:solidFill>
              </a:rPr>
              <a:t>won</a:t>
            </a:r>
            <a:r>
              <a:rPr lang="en-US" altLang="de-DE" b="0" dirty="0">
                <a:solidFill>
                  <a:srgbClr val="000066"/>
                </a:solidFill>
              </a:rPr>
              <a:t> the </a:t>
            </a:r>
            <a:r>
              <a:rPr lang="en-US" altLang="de-DE" b="0" dirty="0">
                <a:solidFill>
                  <a:srgbClr val="FF0000"/>
                </a:solidFill>
              </a:rPr>
              <a:t>Nobel Peace Prize</a:t>
            </a:r>
            <a:r>
              <a:rPr lang="en-US" altLang="de-DE" b="0" dirty="0">
                <a:solidFill>
                  <a:srgbClr val="000066"/>
                </a:solidFill>
              </a:rPr>
              <a:t> in </a:t>
            </a:r>
            <a:r>
              <a:rPr lang="en-US" altLang="de-DE" b="0" dirty="0">
                <a:solidFill>
                  <a:srgbClr val="FF0000"/>
                </a:solidFill>
              </a:rPr>
              <a:t>1991</a:t>
            </a:r>
            <a:r>
              <a:rPr lang="en-US" altLang="de-DE" b="0" dirty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054724" name="Text Box 4"/>
          <p:cNvSpPr txBox="1">
            <a:spLocks noChangeArrowheads="1"/>
          </p:cNvSpPr>
          <p:nvPr/>
        </p:nvSpPr>
        <p:spPr bwMode="auto">
          <a:xfrm>
            <a:off x="772732" y="3115234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military junta took power in 1988 as pro-democracy demonstrations were sweeping the country. It held elections in 1990, but has ignored their result. It has kept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 winner</a:t>
            </a:r>
            <a:r>
              <a:rPr lang="en-US" altLang="de-DE" b="0" dirty="0">
                <a:solidFill>
                  <a:srgbClr val="000066"/>
                </a:solidFill>
              </a:rPr>
              <a:t>,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 - leader of the opposition party which won a landslide victory in the poll - under house arrest since July 1989.</a:t>
            </a:r>
          </a:p>
        </p:txBody>
      </p:sp>
      <p:sp>
        <p:nvSpPr>
          <p:cNvPr id="1054725" name="Text Box 5"/>
          <p:cNvSpPr txBox="1">
            <a:spLocks noChangeArrowheads="1"/>
          </p:cNvSpPr>
          <p:nvPr/>
        </p:nvSpPr>
        <p:spPr bwMode="auto">
          <a:xfrm>
            <a:off x="772732" y="4936526"/>
            <a:ext cx="7685468" cy="1754326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e-DE" b="0" dirty="0">
                <a:solidFill>
                  <a:srgbClr val="000066"/>
                </a:solidFill>
              </a:rPr>
              <a:t>The regime, which is also engaged in a battle with insurgents near its eastern border with Thailand, ignored a 1990 election victory by an opposition party and is detaining its leader, </a:t>
            </a:r>
            <a:r>
              <a:rPr lang="en-US" altLang="de-DE" b="0" u="sng" dirty="0" err="1">
                <a:solidFill>
                  <a:srgbClr val="000066"/>
                </a:solidFill>
              </a:rPr>
              <a:t>Ms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Aung</a:t>
            </a:r>
            <a:r>
              <a:rPr lang="en-US" altLang="de-DE" b="0" u="sng" dirty="0">
                <a:solidFill>
                  <a:srgbClr val="000066"/>
                </a:solidFill>
              </a:rPr>
              <a:t> San </a:t>
            </a:r>
            <a:r>
              <a:rPr lang="en-US" altLang="de-DE" b="0" u="sng" dirty="0" err="1">
                <a:solidFill>
                  <a:srgbClr val="000066"/>
                </a:solidFill>
              </a:rPr>
              <a:t>Suu</a:t>
            </a:r>
            <a:r>
              <a:rPr lang="en-US" altLang="de-DE" b="0" u="sng" dirty="0">
                <a:solidFill>
                  <a:srgbClr val="000066"/>
                </a:solidFill>
              </a:rPr>
              <a:t> </a:t>
            </a:r>
            <a:r>
              <a:rPr lang="en-US" altLang="de-DE" b="0" u="sng" dirty="0" err="1">
                <a:solidFill>
                  <a:srgbClr val="000066"/>
                </a:solidFill>
              </a:rPr>
              <a:t>Kyi</a:t>
            </a:r>
            <a:r>
              <a:rPr lang="en-US" altLang="de-DE" b="0" dirty="0">
                <a:solidFill>
                  <a:srgbClr val="000066"/>
                </a:solidFill>
              </a:rPr>
              <a:t>, who was awarded the </a:t>
            </a:r>
            <a:r>
              <a:rPr lang="en-US" altLang="de-DE" b="0" dirty="0">
                <a:solidFill>
                  <a:srgbClr val="FF0000"/>
                </a:solidFill>
              </a:rPr>
              <a:t>1991 Nobel Peace Prize</a:t>
            </a:r>
            <a:r>
              <a:rPr lang="en-US" altLang="de-DE" b="0" dirty="0">
                <a:solidFill>
                  <a:srgbClr val="000066"/>
                </a:solidFill>
              </a:rPr>
              <a:t>. According to the British Red Cross, 5,000 or more refugees, mainly the elderly and women and children, are crossing into Bangladesh each day.</a:t>
            </a:r>
          </a:p>
        </p:txBody>
      </p:sp>
      <p:sp>
        <p:nvSpPr>
          <p:cNvPr id="1054726" name="Text Box 6"/>
          <p:cNvSpPr txBox="1">
            <a:spLocks noChangeArrowheads="1"/>
          </p:cNvSpPr>
          <p:nvPr/>
        </p:nvSpPr>
        <p:spPr bwMode="auto">
          <a:xfrm>
            <a:off x="1598621" y="1038379"/>
            <a:ext cx="52645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sz="2000" u="sng" dirty="0">
                <a:solidFill>
                  <a:srgbClr val="000066"/>
                </a:solidFill>
              </a:rPr>
              <a:t>Who</a:t>
            </a:r>
            <a:r>
              <a:rPr lang="en-US" altLang="de-DE" sz="2000" dirty="0">
                <a:solidFill>
                  <a:srgbClr val="000066"/>
                </a:solidFill>
              </a:rPr>
              <a:t> won the Nobel Peace Prize in 1991?</a:t>
            </a:r>
            <a:endParaRPr lang="en-US" altLang="de-DE" sz="2000" b="0" dirty="0"/>
          </a:p>
        </p:txBody>
      </p:sp>
      <p:sp>
        <p:nvSpPr>
          <p:cNvPr id="8" name="TextBox 7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83273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/>
              <a:t>Central Idea of Factoid QA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/>
              <a:t>Determine the semantic type of the expected answer</a:t>
            </a:r>
          </a:p>
          <a:p>
            <a:endParaRPr lang="en-US" altLang="de-DE"/>
          </a:p>
          <a:p>
            <a:r>
              <a:rPr lang="en-US" altLang="de-DE"/>
              <a:t>Retrieve documents that have keywords from the question</a:t>
            </a:r>
          </a:p>
          <a:p>
            <a:endParaRPr lang="en-US" altLang="de-DE"/>
          </a:p>
          <a:p>
            <a:r>
              <a:rPr lang="en-US" altLang="de-DE"/>
              <a:t>Look for named-entities of the proper type near keywords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2016125" y="2293966"/>
            <a:ext cx="60564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de-DE" dirty="0"/>
              <a:t>“Who won the Nobel Peace Prize in 1991?” is </a:t>
            </a:r>
            <a:r>
              <a:rPr lang="en-US" altLang="de-DE" dirty="0" smtClean="0"/>
              <a:t>looking</a:t>
            </a:r>
          </a:p>
          <a:p>
            <a:r>
              <a:rPr lang="en-US" altLang="de-DE" dirty="0" smtClean="0"/>
              <a:t> </a:t>
            </a:r>
            <a:r>
              <a:rPr lang="en-US" altLang="de-DE" dirty="0"/>
              <a:t>for a PERSON</a:t>
            </a:r>
          </a:p>
        </p:txBody>
      </p:sp>
      <p:sp>
        <p:nvSpPr>
          <p:cNvPr id="1043461" name="Text Box 5"/>
          <p:cNvSpPr txBox="1">
            <a:spLocks noChangeArrowheads="1"/>
          </p:cNvSpPr>
          <p:nvPr/>
        </p:nvSpPr>
        <p:spPr bwMode="auto">
          <a:xfrm>
            <a:off x="2016125" y="3868634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Retrieve documents that have the keywords “won”, “Nobel Peace Prize”, and “1991”</a:t>
            </a:r>
          </a:p>
        </p:txBody>
      </p:sp>
      <p:sp>
        <p:nvSpPr>
          <p:cNvPr id="1043462" name="Text Box 6"/>
          <p:cNvSpPr txBox="1">
            <a:spLocks noChangeArrowheads="1"/>
          </p:cNvSpPr>
          <p:nvPr/>
        </p:nvSpPr>
        <p:spPr bwMode="auto">
          <a:xfrm>
            <a:off x="2041883" y="5689925"/>
            <a:ext cx="6629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de-DE" dirty="0"/>
              <a:t>Look for a PERSON near the keywords “won”, “Nobel Peace Prize”, and “1991”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8" y="6617062"/>
            <a:ext cx="12602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J. Lin</a:t>
            </a:r>
          </a:p>
        </p:txBody>
      </p:sp>
    </p:spTree>
    <p:extLst>
      <p:ext uri="{BB962C8B-B14F-4D97-AF65-F5344CB8AC3E}">
        <p14:creationId xmlns:p14="http://schemas.microsoft.com/office/powerpoint/2010/main" val="296351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Structured Summarization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957"/>
            <a:ext cx="8229600" cy="1840979"/>
          </a:xfrm>
        </p:spPr>
        <p:txBody>
          <a:bodyPr>
            <a:noAutofit/>
          </a:bodyPr>
          <a:lstStyle/>
          <a:p>
            <a:r>
              <a:rPr lang="de-DE" sz="2000" dirty="0" smtClean="0"/>
              <a:t>Typical automatic summarization task is to take as input an article, and return a short text summary</a:t>
            </a:r>
          </a:p>
          <a:p>
            <a:pPr lvl="1"/>
            <a:r>
              <a:rPr lang="de-DE" sz="1600" dirty="0" smtClean="0"/>
              <a:t>Good systems often just choose sentences (reformulating sentences is difficult)</a:t>
            </a:r>
          </a:p>
          <a:p>
            <a:r>
              <a:rPr lang="de-DE" sz="2000" dirty="0" smtClean="0"/>
              <a:t>A structured summarization task might be to take a company website, say, </a:t>
            </a:r>
            <a:r>
              <a:rPr lang="de-DE" sz="2000" dirty="0" smtClean="0">
                <a:hlinkClick r:id="rId2"/>
              </a:rPr>
              <a:t>www.inxight.com</a:t>
            </a:r>
            <a:r>
              <a:rPr lang="de-DE" sz="2000" dirty="0" smtClean="0"/>
              <a:t>, and return something like this: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6452" y="2738815"/>
            <a:ext cx="754232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 Narrow" panose="020B0606020202030204" pitchFamily="34" charset="0"/>
              </a:rPr>
              <a:t>Company Name: Inxight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Founded:  </a:t>
            </a:r>
            <a:r>
              <a:rPr lang="de-DE" sz="2000" dirty="0" smtClean="0">
                <a:latin typeface="Arial Narrow" panose="020B0606020202030204" pitchFamily="34" charset="0"/>
              </a:rPr>
              <a:t>	    1997 </a:t>
            </a:r>
            <a:endParaRPr lang="de-DE" sz="2000" dirty="0">
              <a:latin typeface="Arial Narrow" panose="020B0606020202030204" pitchFamily="34" charset="0"/>
            </a:endParaRPr>
          </a:p>
          <a:p>
            <a:r>
              <a:rPr lang="de-DE" sz="2000" dirty="0">
                <a:latin typeface="Arial Narrow" panose="020B0606020202030204" pitchFamily="34" charset="0"/>
              </a:rPr>
              <a:t>History:  </a:t>
            </a:r>
            <a:r>
              <a:rPr lang="de-DE" sz="2000" dirty="0" smtClean="0">
                <a:latin typeface="Arial Narrow" panose="020B0606020202030204" pitchFamily="34" charset="0"/>
              </a:rPr>
              <a:t>		    Spun </a:t>
            </a:r>
            <a:r>
              <a:rPr lang="de-DE" sz="2000" dirty="0">
                <a:latin typeface="Arial Narrow" panose="020B0606020202030204" pitchFamily="34" charset="0"/>
              </a:rPr>
              <a:t>out from Xerox PARC Business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Focus:  </a:t>
            </a:r>
            <a:r>
              <a:rPr lang="de-DE" sz="2000" dirty="0" smtClean="0">
                <a:latin typeface="Arial Narrow" panose="020B0606020202030204" pitchFamily="34" charset="0"/>
              </a:rPr>
              <a:t>               Information </a:t>
            </a:r>
            <a:r>
              <a:rPr lang="de-DE" sz="2000" dirty="0">
                <a:latin typeface="Arial Narrow" panose="020B0606020202030204" pitchFamily="34" charset="0"/>
              </a:rPr>
              <a:t>Discovery from Unstructured Data Sources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Industry Focus:  </a:t>
            </a:r>
            <a:r>
              <a:rPr lang="de-DE" sz="2000" dirty="0" smtClean="0">
                <a:latin typeface="Arial Narrow" panose="020B0606020202030204" pitchFamily="34" charset="0"/>
              </a:rPr>
              <a:t> Enterprise</a:t>
            </a:r>
            <a:r>
              <a:rPr lang="de-DE" sz="2000" dirty="0">
                <a:latin typeface="Arial Narrow" panose="020B0606020202030204" pitchFamily="34" charset="0"/>
              </a:rPr>
              <a:t>, Government, Publishing, </a:t>
            </a:r>
            <a:r>
              <a:rPr lang="de-DE" sz="2000" dirty="0" smtClean="0">
                <a:latin typeface="Arial Narrow" panose="020B0606020202030204" pitchFamily="34" charset="0"/>
              </a:rPr>
              <a:t>Pharma/Life </a:t>
            </a:r>
            <a:r>
              <a:rPr lang="de-DE" sz="2000" dirty="0">
                <a:latin typeface="Arial Narrow" panose="020B0606020202030204" pitchFamily="34" charset="0"/>
              </a:rPr>
              <a:t>Sciences, </a:t>
            </a:r>
            <a:endParaRPr lang="de-DE" sz="2000" dirty="0" smtClean="0">
              <a:latin typeface="Arial Narrow" panose="020B0606020202030204" pitchFamily="34" charset="0"/>
            </a:endParaRP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Financial </a:t>
            </a:r>
            <a:r>
              <a:rPr lang="de-DE" sz="2000" dirty="0">
                <a:latin typeface="Arial Narrow" panose="020B0606020202030204" pitchFamily="34" charset="0"/>
              </a:rPr>
              <a:t>Services, OEM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Solutions:  </a:t>
            </a:r>
            <a:r>
              <a:rPr lang="de-DE" sz="2000" dirty="0" smtClean="0">
                <a:latin typeface="Arial Narrow" panose="020B0606020202030204" pitchFamily="34" charset="0"/>
              </a:rPr>
              <a:t>          Based </a:t>
            </a:r>
            <a:r>
              <a:rPr lang="de-DE" sz="2000" dirty="0">
                <a:latin typeface="Arial Narrow" panose="020B0606020202030204" pitchFamily="34" charset="0"/>
              </a:rPr>
              <a:t>on 20+ years of research at Xerox </a:t>
            </a:r>
            <a:r>
              <a:rPr lang="de-DE" sz="2000" dirty="0" smtClean="0">
                <a:latin typeface="Arial Narrow" panose="020B0606020202030204" pitchFamily="34" charset="0"/>
              </a:rPr>
              <a:t>PARC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Customers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       300 </a:t>
            </a:r>
            <a:r>
              <a:rPr lang="de-DE" sz="2000" dirty="0">
                <a:latin typeface="Arial Narrow" panose="020B0606020202030204" pitchFamily="34" charset="0"/>
              </a:rPr>
              <a:t>global 2000 customers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Patents:  </a:t>
            </a:r>
            <a:r>
              <a:rPr lang="de-DE" sz="2000" dirty="0" smtClean="0">
                <a:latin typeface="Arial Narrow" panose="020B0606020202030204" pitchFamily="34" charset="0"/>
              </a:rPr>
              <a:t>		    70 </a:t>
            </a:r>
            <a:r>
              <a:rPr lang="de-DE" sz="2000" dirty="0">
                <a:latin typeface="Arial Narrow" panose="020B0606020202030204" pitchFamily="34" charset="0"/>
              </a:rPr>
              <a:t>in information visualization, natural language </a:t>
            </a:r>
            <a:r>
              <a:rPr lang="de-DE" sz="2000" dirty="0" smtClean="0">
                <a:latin typeface="Arial Narrow" panose="020B0606020202030204" pitchFamily="34" charset="0"/>
              </a:rPr>
              <a:t>processing,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			    information </a:t>
            </a:r>
            <a:r>
              <a:rPr lang="de-DE" sz="2000" dirty="0">
                <a:latin typeface="Arial Narrow" panose="020B0606020202030204" pitchFamily="34" charset="0"/>
              </a:rPr>
              <a:t>retrieval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Headquarters:  </a:t>
            </a:r>
            <a:r>
              <a:rPr lang="de-DE" sz="2000" dirty="0" smtClean="0">
                <a:latin typeface="Arial Narrow" panose="020B0606020202030204" pitchFamily="34" charset="0"/>
              </a:rPr>
              <a:t>   Sunnyvale</a:t>
            </a:r>
            <a:r>
              <a:rPr lang="de-DE" sz="2000" dirty="0">
                <a:latin typeface="Arial Narrow" panose="020B0606020202030204" pitchFamily="34" charset="0"/>
              </a:rPr>
              <a:t>, CA </a:t>
            </a:r>
          </a:p>
          <a:p>
            <a:r>
              <a:rPr lang="de-DE" sz="2000" dirty="0" smtClean="0">
                <a:latin typeface="Arial Narrow" panose="020B0606020202030204" pitchFamily="34" charset="0"/>
              </a:rPr>
              <a:t>Offices</a:t>
            </a:r>
            <a:r>
              <a:rPr lang="de-DE" sz="2000" dirty="0">
                <a:latin typeface="Arial Narrow" panose="020B0606020202030204" pitchFamily="34" charset="0"/>
              </a:rPr>
              <a:t>:  </a:t>
            </a:r>
            <a:r>
              <a:rPr lang="de-DE" sz="2000" dirty="0" smtClean="0">
                <a:latin typeface="Arial Narrow" panose="020B0606020202030204" pitchFamily="34" charset="0"/>
              </a:rPr>
              <a:t>		    Sunnyvale</a:t>
            </a:r>
            <a:r>
              <a:rPr lang="de-DE" sz="2000" dirty="0">
                <a:latin typeface="Arial Narrow" panose="020B0606020202030204" pitchFamily="34" charset="0"/>
              </a:rPr>
              <a:t>, Minneapolis, New York, Washington DC, London</a:t>
            </a:r>
            <a:r>
              <a:rPr lang="de-DE" sz="2000" dirty="0" smtClean="0">
                <a:latin typeface="Arial Narrow" panose="020B0606020202030204" pitchFamily="34" charset="0"/>
              </a:rPr>
              <a:t>, </a:t>
            </a:r>
          </a:p>
          <a:p>
            <a:r>
              <a:rPr lang="de-DE" sz="2000" dirty="0">
                <a:latin typeface="Arial Narrow" panose="020B0606020202030204" pitchFamily="34" charset="0"/>
              </a:rPr>
              <a:t>	</a:t>
            </a:r>
            <a:r>
              <a:rPr lang="de-DE" sz="2000" dirty="0" smtClean="0">
                <a:latin typeface="Arial Narrow" panose="020B0606020202030204" pitchFamily="34" charset="0"/>
              </a:rPr>
              <a:t>		    Munich</a:t>
            </a:r>
            <a:r>
              <a:rPr lang="de-DE" sz="2000" dirty="0">
                <a:latin typeface="Arial Narrow" panose="020B0606020202030204" pitchFamily="34" charset="0"/>
              </a:rPr>
              <a:t>, </a:t>
            </a:r>
            <a:r>
              <a:rPr lang="de-DE" sz="2000" dirty="0" smtClean="0">
                <a:latin typeface="Arial Narrow" panose="020B0606020202030204" pitchFamily="34" charset="0"/>
              </a:rPr>
              <a:t>Boston</a:t>
            </a:r>
            <a:r>
              <a:rPr lang="de-DE" sz="2000" dirty="0">
                <a:latin typeface="Arial Narrow" panose="020B0606020202030204" pitchFamily="34" charset="0"/>
              </a:rPr>
              <a:t>, Boulder, </a:t>
            </a:r>
            <a:r>
              <a:rPr lang="de-DE" sz="2000" dirty="0" smtClean="0">
                <a:latin typeface="Arial Narrow" panose="020B0606020202030204" pitchFamily="34" charset="0"/>
              </a:rPr>
              <a:t>Antwerp</a:t>
            </a:r>
            <a:endParaRPr lang="de-DE" sz="2000" dirty="0">
              <a:latin typeface="Arial Narrow" panose="020B0606020202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9822" y="6629940"/>
            <a:ext cx="22749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Originally from Hersey/Inxight</a:t>
            </a:r>
          </a:p>
        </p:txBody>
      </p:sp>
    </p:spTree>
    <p:extLst>
      <p:ext uri="{BB962C8B-B14F-4D97-AF65-F5344CB8AC3E}">
        <p14:creationId xmlns:p14="http://schemas.microsoft.com/office/powerpoint/2010/main" val="26567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Non-traditional IE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discussed two other interesting IE scenarios</a:t>
            </a:r>
          </a:p>
          <a:p>
            <a:pPr lvl="1"/>
            <a:r>
              <a:rPr lang="de-DE" dirty="0" smtClean="0"/>
              <a:t>Question answering</a:t>
            </a:r>
          </a:p>
          <a:p>
            <a:pPr lvl="1"/>
            <a:r>
              <a:rPr lang="de-DE" dirty="0" smtClean="0"/>
              <a:t>Structured summarization</a:t>
            </a:r>
          </a:p>
          <a:p>
            <a:r>
              <a:rPr lang="de-DE" dirty="0" smtClean="0"/>
              <a:t>There are many more</a:t>
            </a:r>
          </a:p>
          <a:p>
            <a:pPr lvl="1"/>
            <a:r>
              <a:rPr lang="de-DE" dirty="0" smtClean="0"/>
              <a:t>For instance, think about how information from IE can be used to improve Google queries and results </a:t>
            </a:r>
          </a:p>
          <a:p>
            <a:pPr lvl="2"/>
            <a:r>
              <a:rPr lang="de-DE" dirty="0" smtClean="0"/>
              <a:t>As discussed in Sarawagi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bg1">
                    <a:lumMod val="75000"/>
                  </a:schemeClr>
                </a:solidFill>
              </a:rPr>
              <a:t>IE Scenario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1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the Sources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123342" y="1287583"/>
          <a:ext cx="1561020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880"/>
                <a:gridCol w="562070"/>
                <a:gridCol w="562070"/>
              </a:tblGrid>
              <a:tr h="381000"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19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34179" y="684774"/>
            <a:ext cx="648829" cy="2040159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3958597" y="757645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7510" y="1287583"/>
            <a:ext cx="4716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14" name="Folded Corner 13"/>
          <p:cNvSpPr/>
          <p:nvPr/>
        </p:nvSpPr>
        <p:spPr>
          <a:xfrm>
            <a:off x="2555549" y="1187118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5" name="TextBox 14"/>
          <p:cNvSpPr txBox="1"/>
          <p:nvPr/>
        </p:nvSpPr>
        <p:spPr>
          <a:xfrm>
            <a:off x="0" y="2772903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document collection can be given a priori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Closed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a specific document, all files on my computer, 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" y="4158831"/>
            <a:ext cx="8846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can aim to extract information from the entire Web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</a:t>
            </a:r>
            <a:r>
              <a:rPr lang="en-US" sz="2400" b="1" dirty="0" smtClean="0">
                <a:latin typeface="Century Gothic"/>
                <a:cs typeface="Century Gothic"/>
              </a:rPr>
              <a:t>Open</a:t>
            </a:r>
            <a:r>
              <a:rPr lang="en-US" sz="2400" dirty="0" smtClean="0">
                <a:latin typeface="Century Gothic"/>
                <a:cs typeface="Century Gothic"/>
              </a:rPr>
              <a:t> Information Extraction)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For this, we need to crawl the Web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" y="569161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system can find by itself the source documents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e.g., by using an Internet search engine such as Google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1" y="2317312"/>
            <a:ext cx="933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the documents to extract information from?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1561115"/>
            <a:ext cx="47527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Elvis Presley was a rock star.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猫王是摇滚明星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אלביס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היה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כוכב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רוק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 algn="r"/>
            <a:r>
              <a:rPr lang="en-US" sz="2400" dirty="0" err="1" smtClean="0">
                <a:latin typeface="Century Gothic"/>
                <a:cs typeface="Century Gothic"/>
              </a:rPr>
              <a:t>وكان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ألفيس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بريسلي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نجم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الروك</a:t>
            </a:r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록 스타 엘비스 </a:t>
            </a:r>
            <a:r>
              <a:rPr lang="en-US" sz="2400" dirty="0" err="1" smtClean="0">
                <a:latin typeface="Century Gothic"/>
                <a:cs typeface="Century Gothic"/>
              </a:rPr>
              <a:t>프레슬리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latin typeface="Century Gothic"/>
                <a:cs typeface="Century Gothic"/>
              </a:rPr>
              <a:t>ถูกดาวร็อก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1" y="647525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" dirty="0" smtClean="0">
                <a:latin typeface="Century Gothic"/>
                <a:cs typeface="Century Gothic"/>
              </a:rPr>
              <a:t>Source: </a:t>
            </a:r>
            <a:r>
              <a:rPr lang="en-US" sz="500" dirty="0" smtClean="0">
                <a:latin typeface="Century Gothic"/>
                <a:cs typeface="Century Gothic"/>
                <a:hlinkClick r:id="rId2"/>
              </a:rPr>
              <a:t>http://translate.bing.com</a:t>
            </a:r>
            <a:endParaRPr lang="en-US" sz="500" dirty="0" smtClean="0">
              <a:latin typeface="Century Gothic"/>
              <a:cs typeface="Century Gothic"/>
            </a:endParaRPr>
          </a:p>
          <a:p>
            <a:r>
              <a:rPr lang="en-US" sz="500" dirty="0" smtClean="0">
                <a:latin typeface="Century Gothic"/>
                <a:cs typeface="Century Gothic"/>
              </a:rPr>
              <a:t>Probably not correct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578" y="1561115"/>
            <a:ext cx="41834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(Latin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(Chinese script, “simplified”)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(Hebrew)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(Arabic)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(Korean script)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(Thai script)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ASCII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4058" y="936503"/>
            <a:ext cx="3431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100,000 different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from 90 scripts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18572" y="1010995"/>
            <a:ext cx="41254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One byte with 8 bits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per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(can store numbers 0-255)</a:t>
            </a:r>
          </a:p>
        </p:txBody>
      </p:sp>
      <p:sp>
        <p:nvSpPr>
          <p:cNvPr id="6" name="Down Arrow 5"/>
          <p:cNvSpPr/>
          <p:nvPr/>
        </p:nvSpPr>
        <p:spPr>
          <a:xfrm rot="16200000">
            <a:off x="3611731" y="702084"/>
            <a:ext cx="648829" cy="1812930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56471" y="923598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" y="2456126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encode so many characters in 8 bits?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93402" y="3613667"/>
            <a:ext cx="86867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26 letters + 26 lowercase letters + punctuation ≈ 100 chars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Encode them as follows: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A=65, 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B=66,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C=67,</a:t>
            </a:r>
          </a:p>
          <a:p>
            <a:pPr lvl="0"/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…                                                          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93402" y="5894690"/>
            <a:ext cx="5589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Works only for English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3147" y="3009873"/>
            <a:ext cx="84209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</a:pP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Ignore all non-English characters (</a:t>
            </a:r>
            <a:r>
              <a:rPr lang="en-US" sz="2400" b="1" dirty="0" smtClean="0">
                <a:solidFill>
                  <a:prstClr val="black"/>
                </a:solidFill>
                <a:cs typeface="Century Gothic"/>
              </a:rPr>
              <a:t>ASCII standard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Code Pages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301965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For each script, develop a different mapping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(a </a:t>
            </a:r>
            <a:r>
              <a:rPr lang="en-US" sz="2400" b="1" dirty="0" smtClean="0">
                <a:latin typeface="Century Gothic"/>
                <a:cs typeface="Century Gothic"/>
              </a:rPr>
              <a:t>code-page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2871619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Hebrew code page: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he-IL" sz="2400" dirty="0" smtClean="0">
                <a:solidFill>
                  <a:srgbClr val="0000FF"/>
                </a:solidFill>
                <a:cs typeface="Century Gothic"/>
              </a:rPr>
              <a:t>א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,...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Western code page: 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...., 226=</a:t>
            </a:r>
            <a:r>
              <a:rPr lang="fr-FR" sz="2400" dirty="0" smtClean="0">
                <a:solidFill>
                  <a:srgbClr val="0000FF"/>
                </a:solidFill>
                <a:cs typeface="Century Gothic"/>
              </a:rPr>
              <a:t>à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,...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Greek code page:    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...., 226=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                               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(most code pages map characters 0-127 like ASCII)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10793" y="5156026"/>
            <a:ext cx="6242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Disadvantages: 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cs typeface="Century Gothic"/>
              </a:rPr>
              <a:t>  We need to know the right code page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   </a:t>
            </a:r>
            <a:r>
              <a:rPr lang="en-US" sz="2400" dirty="0" smtClean="0"/>
              <a:t>We cannot mix scripts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1" y="1625129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Invent special sequences for special characters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</a:t>
            </a:r>
            <a:r>
              <a:rPr lang="en-US" sz="2400" b="1" dirty="0" smtClean="0">
                <a:latin typeface="Century Gothic"/>
                <a:cs typeface="Century Gothic"/>
              </a:rPr>
              <a:t>HTML entities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-1" y="3194789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        &amp;</a:t>
            </a:r>
            <a:r>
              <a:rPr lang="en-US" sz="2400" dirty="0" err="1" smtClean="0">
                <a:solidFill>
                  <a:srgbClr val="0000FF"/>
                </a:solidFill>
                <a:cs typeface="Century Gothic"/>
              </a:rPr>
              <a:t>egrave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;  =  è, 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93402" y="4272405"/>
            <a:ext cx="8271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Very clumsy for non-English documents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Seminars this week: Referat topics</a:t>
            </a:r>
          </a:p>
          <a:p>
            <a:r>
              <a:rPr lang="de-DE" dirty="0" smtClean="0"/>
              <a:t>No seminars next week (Wed holiday, Thursday cancelled)</a:t>
            </a:r>
          </a:p>
          <a:p>
            <a:r>
              <a:rPr lang="de-DE" dirty="0" smtClean="0"/>
              <a:t>Seminars following Wednesday and Thursday: location TBD (see seminar web page!)</a:t>
            </a:r>
          </a:p>
          <a:p>
            <a:pPr lvl="1"/>
            <a:r>
              <a:rPr lang="de-DE" dirty="0" smtClean="0"/>
              <a:t>Bring your Linux laptop if you want </a:t>
            </a:r>
          </a:p>
          <a:p>
            <a:pPr lvl="1"/>
            <a:r>
              <a:rPr lang="de-DE" dirty="0" smtClean="0"/>
              <a:t>Exercise with Tobias Eder (and me) doing rule-based extraction with python</a:t>
            </a:r>
          </a:p>
          <a:p>
            <a:pPr lvl="1"/>
            <a:r>
              <a:rPr lang="de-DE" dirty="0" smtClean="0"/>
              <a:t>People only in the Vorlesung are also invited if interested (but bonus points are only available as part of the Hausarbeit in the Seminar unfortunately)</a:t>
            </a:r>
          </a:p>
          <a:p>
            <a:pPr lvl="1"/>
            <a:r>
              <a:rPr lang="de-DE" dirty="0" smtClean="0"/>
              <a:t>Will practically apply handcrafted rule-based NER and measure performance with precision and recall</a:t>
            </a:r>
          </a:p>
          <a:p>
            <a:pPr lvl="1"/>
            <a:r>
              <a:rPr lang="de-DE" dirty="0" smtClean="0"/>
              <a:t>Later </a:t>
            </a:r>
            <a:r>
              <a:rPr lang="de-DE" dirty="0"/>
              <a:t>we will use the same data to build classifiers</a:t>
            </a:r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Unicode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5094" y="125464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4 bytes per character   (</a:t>
            </a:r>
            <a:r>
              <a:rPr lang="en-US" sz="2400" b="1" dirty="0" smtClean="0">
                <a:latin typeface="Century Gothic"/>
                <a:cs typeface="Century Gothic"/>
              </a:rPr>
              <a:t>Unicode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3402" y="4497577"/>
            <a:ext cx="80618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cs typeface="Century Gothic"/>
              </a:rPr>
              <a:t>Disadvantage: Takes 4 times as much space as ASCII</a:t>
            </a:r>
            <a:endParaRPr lang="fr-FR" dirty="0"/>
          </a:p>
        </p:txBody>
      </p:sp>
      <p:sp>
        <p:nvSpPr>
          <p:cNvPr id="14" name="TextBox 12"/>
          <p:cNvSpPr txBox="1"/>
          <p:nvPr/>
        </p:nvSpPr>
        <p:spPr>
          <a:xfrm>
            <a:off x="184699" y="2604982"/>
            <a:ext cx="87328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...65=A, 66=B, ..., 1001=</a:t>
            </a:r>
            <a:r>
              <a:rPr lang="en-US" sz="2400" dirty="0" smtClean="0">
                <a:solidFill>
                  <a:srgbClr val="0000FF"/>
                </a:solidFill>
                <a:latin typeface="Lucida Grande"/>
                <a:ea typeface="Lucida Grande"/>
                <a:cs typeface="Lucida Grande"/>
              </a:rPr>
              <a:t>α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..., 2001=리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923598"/>
            <a:ext cx="9143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Compress 4 bytes Unicode into 1-4 bytes (</a:t>
            </a:r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TextBox 18"/>
          <p:cNvSpPr txBox="1"/>
          <p:nvPr/>
        </p:nvSpPr>
        <p:spPr>
          <a:xfrm>
            <a:off x="8" y="1669315"/>
            <a:ext cx="879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 to 0x7F   </a:t>
            </a:r>
            <a:r>
              <a:rPr lang="en-US" sz="2400" dirty="0" smtClean="0">
                <a:latin typeface="Century Gothic"/>
                <a:cs typeface="Century Gothic"/>
              </a:rPr>
              <a:t>in Unicode: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Latin alphabet, punctuation and numbers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8230" y="2828265"/>
            <a:ext cx="90057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them as follows:</a:t>
            </a:r>
          </a:p>
          <a:p>
            <a:r>
              <a:rPr lang="en-US" sz="2400" dirty="0" smtClean="0">
                <a:cs typeface="Century Gothic"/>
              </a:rPr>
              <a:t>   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	</a:t>
            </a:r>
          </a:p>
          <a:p>
            <a:r>
              <a:rPr lang="en-US" sz="2400" dirty="0" smtClean="0">
                <a:cs typeface="Century Gothic"/>
              </a:rPr>
              <a:t>(i.e., put them into a byte, fill up the 7 least significant bits)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525358"/>
            <a:ext cx="90057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Advantage: An UTF-8 byte that represents such a character is equal to the ASCI byte that represents this character.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27328" y="4283786"/>
            <a:ext cx="76554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 = 0x41 = 1000001</a:t>
            </a:r>
          </a:p>
          <a:p>
            <a:endParaRPr lang="en-US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			 </a:t>
            </a:r>
            <a:r>
              <a:rPr lang="en-US" sz="24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1000001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2477394" y="4699593"/>
            <a:ext cx="744279" cy="3402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180193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Characters   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0x80-0x7FF  </a:t>
            </a:r>
            <a:r>
              <a:rPr lang="en-US" sz="2400" dirty="0" smtClean="0">
                <a:latin typeface="Century Gothic"/>
                <a:cs typeface="Century Gothic"/>
              </a:rPr>
              <a:t>in Unicode (11 bits):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Greek, Arabic, Hebrew,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1" y="2179653"/>
            <a:ext cx="3508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247860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2503412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3338594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421791" y="2179653"/>
            <a:ext cx="388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/>
                </a:solidFill>
              </a:rPr>
              <a:t>ç = 0xE7 = 00011100111 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78056" y="3107761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Flèche vers le bas 20"/>
          <p:cNvSpPr/>
          <p:nvPr/>
        </p:nvSpPr>
        <p:spPr>
          <a:xfrm>
            <a:off x="6553207" y="2641315"/>
            <a:ext cx="326065" cy="369332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27321" y="4450570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</a:t>
            </a:r>
            <a:r>
              <a:rPr lang="fr-FR" sz="2400" dirty="0" smtClean="0"/>
              <a:t>ç                                     a     d     e</a:t>
            </a:r>
            <a:r>
              <a:rPr lang="en-US" sz="2400" dirty="0" smtClean="0">
                <a:latin typeface="Century Gothic"/>
                <a:cs typeface="Century Gothic"/>
              </a:rPr>
              <a:t>    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20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7551" y="505354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0x66</a:t>
            </a:r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2013098" y="5071504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0x61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1736635" y="5650132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572532" y="5071504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0xE7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50775" y="5650132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30" name="Rectangle 29"/>
          <p:cNvSpPr/>
          <p:nvPr/>
        </p:nvSpPr>
        <p:spPr>
          <a:xfrm>
            <a:off x="6879265" y="5056869"/>
            <a:ext cx="19190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0x61       ….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6602807" y="563549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1488549"/>
            <a:ext cx="879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Characters     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0x800-0xFFFF</a:t>
            </a:r>
            <a:r>
              <a:rPr lang="en-US" sz="2400" dirty="0" smtClean="0">
                <a:cs typeface="Century Gothic"/>
              </a:rPr>
              <a:t>  in Unicode (16 bits):  </a:t>
            </a:r>
          </a:p>
          <a:p>
            <a:r>
              <a:rPr lang="en-US" sz="2400" dirty="0" smtClean="0">
                <a:cs typeface="Century Gothic"/>
              </a:rPr>
              <a:t>mainly Chinese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200" y="2892063"/>
            <a:ext cx="5499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Encode as follows:</a:t>
            </a:r>
          </a:p>
          <a:p>
            <a:r>
              <a:rPr lang="en-US" sz="2400" dirty="0" smtClean="0">
                <a:cs typeface="Century Gothic"/>
              </a:rPr>
              <a:t>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    </a:t>
            </a:r>
            <a:r>
              <a:rPr lang="en-US" sz="2400" dirty="0" err="1" smtClean="0">
                <a:cs typeface="Century Gothic"/>
              </a:rPr>
              <a:t>10</a:t>
            </a:r>
            <a:r>
              <a:rPr lang="en-US" sz="2400" dirty="0" err="1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 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1" name="Accolade fermante 10"/>
          <p:cNvSpPr/>
          <p:nvPr/>
        </p:nvSpPr>
        <p:spPr>
          <a:xfrm rot="5400000">
            <a:off x="1158532" y="3191015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 rot="5400000">
            <a:off x="2630198" y="3215823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03772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353349" y="4051005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Accolade fermante 26"/>
          <p:cNvSpPr/>
          <p:nvPr/>
        </p:nvSpPr>
        <p:spPr>
          <a:xfrm rot="5400000">
            <a:off x="4037292" y="3229994"/>
            <a:ext cx="255184" cy="1319266"/>
          </a:xfrm>
          <a:prstGeom prst="righ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760443" y="4065177"/>
            <a:ext cx="1158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byte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4" grpId="0" animBg="1"/>
      <p:bldP spid="17" grpId="0"/>
      <p:bldP spid="18" grpId="0"/>
      <p:bldP spid="27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15" name="TextBox 19"/>
          <p:cNvSpPr txBox="1"/>
          <p:nvPr/>
        </p:nvSpPr>
        <p:spPr>
          <a:xfrm>
            <a:off x="0" y="754873"/>
            <a:ext cx="8798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Decoding (mapping a sequence of bytes to characters):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079" y="1216537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063260" y="1605469"/>
            <a:ext cx="666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“normal” character 00-0x7F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9351" y="2368440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19" name="ZoneTexte 18"/>
          <p:cNvSpPr txBox="1"/>
          <p:nvPr/>
        </p:nvSpPr>
        <p:spPr>
          <a:xfrm>
            <a:off x="1045532" y="2746737"/>
            <a:ext cx="7752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an “extended” character  0x80 - 0x77F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one byte will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0357" y="3764901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006538" y="4132565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“Chinese” character, two bytes follow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57" y="4817524"/>
            <a:ext cx="54993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 If the byte starts with   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xxxxxx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1045532" y="5172858"/>
            <a:ext cx="7752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it’s a follower byte, not valid!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6338" y="6259816"/>
            <a:ext cx="8516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                   a                  </a:t>
            </a:r>
            <a:r>
              <a:rPr lang="fr-FR" sz="2400" dirty="0" smtClean="0"/>
              <a:t>ç                                   a             </a:t>
            </a:r>
            <a:r>
              <a:rPr lang="en-US" sz="2400" dirty="0" smtClean="0"/>
              <a:t>…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820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1100110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36635" y="5880056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50775" y="5880056"/>
            <a:ext cx="3508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Century Gothic"/>
              </a:rPr>
              <a:t>110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00011  </a:t>
            </a:r>
            <a:r>
              <a:rPr lang="en-US" sz="2400" dirty="0" smtClean="0">
                <a:cs typeface="Century Gothic"/>
              </a:rPr>
              <a:t>10</a:t>
            </a:r>
            <a:r>
              <a:rPr lang="en-US" sz="2400" dirty="0" smtClean="0">
                <a:solidFill>
                  <a:srgbClr val="FF0000"/>
                </a:solidFill>
                <a:cs typeface="Century Gothic"/>
              </a:rPr>
              <a:t>100111</a:t>
            </a:r>
            <a:r>
              <a:rPr lang="en-US" sz="2400" dirty="0" smtClean="0">
                <a:cs typeface="Century Gothic"/>
              </a:rPr>
              <a:t>	</a:t>
            </a:r>
            <a:endParaRPr lang="fr-FR" sz="2400" dirty="0"/>
          </a:p>
        </p:txBody>
      </p:sp>
      <p:sp>
        <p:nvSpPr>
          <p:cNvPr id="26" name="Rectangle 25"/>
          <p:cNvSpPr/>
          <p:nvPr/>
        </p:nvSpPr>
        <p:spPr>
          <a:xfrm>
            <a:off x="6602807" y="5865421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/>
              <a:t>0</a:t>
            </a:r>
            <a:r>
              <a:rPr lang="fr-FR" sz="2400" dirty="0" smtClean="0">
                <a:solidFill>
                  <a:srgbClr val="FF0000"/>
                </a:solidFill>
              </a:rPr>
              <a:t>1100001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05650" y="6617062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 Encoding: UTF-8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" y="107246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UTF-8</a:t>
            </a:r>
            <a:r>
              <a:rPr lang="en-US" sz="2400" dirty="0" smtClean="0">
                <a:latin typeface="Century Gothic"/>
                <a:cs typeface="Century Gothic"/>
              </a:rPr>
              <a:t> is a way to encode all Unicode characters into a variable sequence of 1-4 bytes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14" name="TextBox 17"/>
          <p:cNvSpPr txBox="1"/>
          <p:nvPr/>
        </p:nvSpPr>
        <p:spPr>
          <a:xfrm>
            <a:off x="1" y="5401345"/>
            <a:ext cx="80409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 the following, we will assume that the document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is a sequence of characters, without worrying about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encoding</a:t>
            </a:r>
          </a:p>
        </p:txBody>
      </p:sp>
      <p:sp>
        <p:nvSpPr>
          <p:cNvPr id="18" name="TextBox 21"/>
          <p:cNvSpPr txBox="1"/>
          <p:nvPr/>
        </p:nvSpPr>
        <p:spPr>
          <a:xfrm>
            <a:off x="0" y="2299371"/>
            <a:ext cx="831670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Advantages: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common Western characters require only 1 byte (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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backwards compatibility with ASCII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stream readability (follower bytes cannot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be confused with marker bytes)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sorting compliance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9382" y="855896"/>
            <a:ext cx="7952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find out the language of a document?</a:t>
            </a:r>
          </a:p>
        </p:txBody>
      </p:sp>
      <p:sp>
        <p:nvSpPr>
          <p:cNvPr id="11" name="Folded Corner 10"/>
          <p:cNvSpPr/>
          <p:nvPr/>
        </p:nvSpPr>
        <p:spPr>
          <a:xfrm>
            <a:off x="1734738" y="1594884"/>
            <a:ext cx="4818462" cy="1061005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einer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der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größten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Rockstars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aller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Zeiten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53" y="3246714"/>
            <a:ext cx="9166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Watch for certain characters or scripts 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(umlauts, Chinese characters etc.)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These are not always specific, Italian similar to Spanish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59" y="4491407"/>
            <a:ext cx="87382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the meta-information associated with a Web page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This is usually not very reliable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3960" y="5475797"/>
            <a:ext cx="81692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Use a dictionary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But: It is costly to maintain and scan a dictionary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thousands of languages 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9" name="ZoneTexte 28"/>
          <p:cNvSpPr txBox="1"/>
          <p:nvPr/>
        </p:nvSpPr>
        <p:spPr>
          <a:xfrm>
            <a:off x="13960" y="2817609"/>
            <a:ext cx="3888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techniques: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2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detection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960" y="1385264"/>
            <a:ext cx="913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 how often each character appears in the text.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0612" y="5222147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74678" y="4924626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81044" y="507187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30079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2374" y="5086213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82279" y="4851951"/>
            <a:ext cx="193268" cy="37232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58924" y="461622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350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11124" y="4630029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0" name="ZoneTexte 29"/>
          <p:cNvSpPr txBox="1"/>
          <p:nvPr/>
        </p:nvSpPr>
        <p:spPr>
          <a:xfrm>
            <a:off x="13960" y="923598"/>
            <a:ext cx="893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Histogram technique</a:t>
            </a:r>
            <a:r>
              <a:rPr lang="en-US" sz="2400" dirty="0" smtClean="0">
                <a:latin typeface="Century Gothic"/>
                <a:cs typeface="Century Gothic"/>
              </a:rPr>
              <a:t> for language detection: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59382" y="2119348"/>
            <a:ext cx="248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Document: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32" name="Straight Arrow Connector 17"/>
          <p:cNvCxnSpPr/>
          <p:nvPr/>
        </p:nvCxnSpPr>
        <p:spPr>
          <a:xfrm>
            <a:off x="3365985" y="5141095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8"/>
          <p:cNvCxnSpPr/>
          <p:nvPr/>
        </p:nvCxnSpPr>
        <p:spPr>
          <a:xfrm rot="5400000" flipH="1" flipV="1">
            <a:off x="3070051" y="4843574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20"/>
          <p:cNvSpPr txBox="1"/>
          <p:nvPr/>
        </p:nvSpPr>
        <p:spPr>
          <a:xfrm>
            <a:off x="3365191" y="5224812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476417" y="499082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25452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98380" y="5005161"/>
            <a:ext cx="193268" cy="13805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77652" y="4548442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54297" y="4535170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8303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106497" y="4548977"/>
            <a:ext cx="193268" cy="59478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42556" y="2053873"/>
            <a:ext cx="3327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German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46" name="Straight Arrow Connector 17"/>
          <p:cNvCxnSpPr/>
          <p:nvPr/>
        </p:nvCxnSpPr>
        <p:spPr>
          <a:xfrm>
            <a:off x="6481016" y="5091563"/>
            <a:ext cx="2236389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8"/>
          <p:cNvCxnSpPr/>
          <p:nvPr/>
        </p:nvCxnSpPr>
        <p:spPr>
          <a:xfrm rot="5400000" flipH="1" flipV="1">
            <a:off x="6185082" y="4794045"/>
            <a:ext cx="591860" cy="1588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91448" y="4527431"/>
            <a:ext cx="193268" cy="55192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840483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02778" y="4527431"/>
            <a:ext cx="193268" cy="56626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92683" y="4983625"/>
            <a:ext cx="193268" cy="110071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669328" y="4983626"/>
            <a:ext cx="193268" cy="96799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9454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8221528" y="4983623"/>
            <a:ext cx="193268" cy="110604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207279" y="2065702"/>
            <a:ext cx="2510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French corpus: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8" name="Connecteur droit 57"/>
          <p:cNvCxnSpPr/>
          <p:nvPr/>
        </p:nvCxnSpPr>
        <p:spPr>
          <a:xfrm rot="16200000" flipH="1">
            <a:off x="1194427" y="3867920"/>
            <a:ext cx="3497143" cy="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20"/>
          <p:cNvSpPr txBox="1"/>
          <p:nvPr/>
        </p:nvSpPr>
        <p:spPr>
          <a:xfrm>
            <a:off x="327006" y="5278685"/>
            <a:ext cx="3078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sp>
        <p:nvSpPr>
          <p:cNvPr id="60" name="TextBox 20"/>
          <p:cNvSpPr txBox="1"/>
          <p:nvPr/>
        </p:nvSpPr>
        <p:spPr>
          <a:xfrm>
            <a:off x="6469985" y="5154826"/>
            <a:ext cx="2482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b c ä ö ü ß ...</a:t>
            </a:r>
          </a:p>
        </p:txBody>
      </p:sp>
      <p:pic>
        <p:nvPicPr>
          <p:cNvPr id="126978" name="Picture 2" descr="http://t2.gstatic.com/images?q=tbn:ANd9GcSAYKMBXp5KbjJ4CZJaZRBQAH0amq6rz6AE5jpeDh7zhb3WDd7D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050" y="2572921"/>
            <a:ext cx="1203431" cy="1457095"/>
          </a:xfrm>
          <a:prstGeom prst="rect">
            <a:avLst/>
          </a:prstGeom>
          <a:noFill/>
        </p:spPr>
      </p:pic>
      <p:pic>
        <p:nvPicPr>
          <p:cNvPr id="126980" name="Picture 4" descr="http://t2.gstatic.com/images?q=tbn:ANd9GcT8d67HbvGeUIHyJKkTIIvmUSCBZpz4Ld1bGl1o3iRJnCcYbKJ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22664" y="2609949"/>
            <a:ext cx="1039932" cy="1455907"/>
          </a:xfrm>
          <a:prstGeom prst="rect">
            <a:avLst/>
          </a:prstGeom>
          <a:noFill/>
        </p:spPr>
      </p:pic>
      <p:sp>
        <p:nvSpPr>
          <p:cNvPr id="45" name="Folded Corner 10"/>
          <p:cNvSpPr/>
          <p:nvPr/>
        </p:nvSpPr>
        <p:spPr>
          <a:xfrm>
            <a:off x="316068" y="2817605"/>
            <a:ext cx="2318958" cy="107402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Elvis Presley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ist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…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Flèche vers le bas 47"/>
          <p:cNvSpPr/>
          <p:nvPr/>
        </p:nvSpPr>
        <p:spPr>
          <a:xfrm>
            <a:off x="1185642" y="4093808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7" name="Flèche vers le bas 56"/>
          <p:cNvSpPr/>
          <p:nvPr/>
        </p:nvSpPr>
        <p:spPr>
          <a:xfrm>
            <a:off x="4457115" y="41223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1" name="Flèche vers le bas 60"/>
          <p:cNvSpPr/>
          <p:nvPr/>
        </p:nvSpPr>
        <p:spPr>
          <a:xfrm>
            <a:off x="7233935" y="4119432"/>
            <a:ext cx="373282" cy="40510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16068" y="6356356"/>
            <a:ext cx="7718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Then compare to the counts on standard corpora.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4" name="Flèche courbée vers le haut 63"/>
          <p:cNvSpPr/>
          <p:nvPr/>
        </p:nvSpPr>
        <p:spPr>
          <a:xfrm>
            <a:off x="1475547" y="5740347"/>
            <a:ext cx="2981568" cy="458436"/>
          </a:xfrm>
          <a:prstGeom prst="curvedUpArrow">
            <a:avLst>
              <a:gd name="adj1" fmla="val 56963"/>
              <a:gd name="adj2" fmla="val 96757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6" name="Flèche courbée vers le haut 65"/>
          <p:cNvSpPr/>
          <p:nvPr/>
        </p:nvSpPr>
        <p:spPr>
          <a:xfrm>
            <a:off x="1425920" y="5818315"/>
            <a:ext cx="5405804" cy="458436"/>
          </a:xfrm>
          <a:prstGeom prst="curvedUpArrow">
            <a:avLst>
              <a:gd name="adj1" fmla="val 84360"/>
              <a:gd name="adj2" fmla="val 148190"/>
              <a:gd name="adj3" fmla="val 25000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6553207" y="5837273"/>
            <a:ext cx="2399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not very 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4352618" y="5616492"/>
            <a:ext cx="155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Century Gothic"/>
                <a:cs typeface="Century Gothic"/>
              </a:rPr>
              <a:t>similar</a:t>
            </a:r>
            <a:endParaRPr lang="fr-FR" sz="2400" i="1" dirty="0" smtClean="0">
              <a:latin typeface="Century Gothic"/>
              <a:cs typeface="Century Gothic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1" grpId="0"/>
      <p:bldP spid="34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9" grpId="0"/>
      <p:bldP spid="60" grpId="0"/>
      <p:bldP spid="45" grpId="0" animBg="1"/>
      <p:bldP spid="48" grpId="0" animBg="1"/>
      <p:bldP spid="57" grpId="0" animBg="1"/>
      <p:bldP spid="61" grpId="0" animBg="1"/>
      <p:bldP spid="63" grpId="0"/>
      <p:bldP spid="64" grpId="0" animBg="1"/>
      <p:bldP spid="66" grpId="0" animBg="1"/>
      <p:bldP spid="67" grpId="0"/>
      <p:bldP spid="6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Structured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" y="1186915"/>
            <a:ext cx="41726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nsolas"/>
                <a:cs typeface="Consolas"/>
              </a:rPr>
              <a:t>Name				Number</a:t>
            </a:r>
          </a:p>
          <a:p>
            <a:r>
              <a:rPr lang="en-US" sz="2400" dirty="0" smtClean="0">
                <a:latin typeface="Consolas"/>
                <a:cs typeface="Consolas"/>
              </a:rPr>
              <a:t>D. Johnson		30714 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Smith			20934</a:t>
            </a:r>
          </a:p>
          <a:p>
            <a:r>
              <a:rPr lang="en-US" sz="2400" dirty="0" smtClean="0">
                <a:latin typeface="Consolas"/>
                <a:cs typeface="Consolas"/>
              </a:rPr>
              <a:t>S. </a:t>
            </a:r>
            <a:r>
              <a:rPr lang="en-US" sz="2400" dirty="0" err="1" smtClean="0">
                <a:latin typeface="Consolas"/>
                <a:cs typeface="Consolas"/>
              </a:rPr>
              <a:t>Shenker</a:t>
            </a:r>
            <a:r>
              <a:rPr lang="en-US" sz="2400" dirty="0" smtClean="0">
                <a:latin typeface="Consolas"/>
                <a:cs typeface="Consolas"/>
              </a:rPr>
              <a:t>		20259</a:t>
            </a:r>
          </a:p>
          <a:p>
            <a:r>
              <a:rPr lang="en-US" sz="2400" dirty="0" smtClean="0">
                <a:latin typeface="Consolas"/>
                <a:cs typeface="Consolas"/>
              </a:rPr>
              <a:t>Y. Wang 			19471</a:t>
            </a:r>
          </a:p>
          <a:p>
            <a:r>
              <a:rPr lang="en-US" sz="2400" dirty="0" smtClean="0">
                <a:latin typeface="Consolas"/>
                <a:cs typeface="Consolas"/>
              </a:rPr>
              <a:t>J. Lee			18969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A. Gupta 		18884 </a:t>
            </a:r>
          </a:p>
          <a:p>
            <a:pPr marL="342900" indent="-342900"/>
            <a:r>
              <a:rPr lang="en-US" sz="2400" dirty="0" smtClean="0">
                <a:latin typeface="Consolas"/>
                <a:cs typeface="Consolas"/>
              </a:rPr>
              <a:t>R. </a:t>
            </a:r>
            <a:r>
              <a:rPr lang="en-US" sz="2400" dirty="0" err="1" smtClean="0">
                <a:latin typeface="Consolas"/>
                <a:cs typeface="Consolas"/>
              </a:rPr>
              <a:t>Rivest</a:t>
            </a:r>
            <a:r>
              <a:rPr lang="en-US" sz="2400" dirty="0" smtClean="0">
                <a:latin typeface="Consolas"/>
                <a:cs typeface="Consolas"/>
              </a:rPr>
              <a:t> 		18038 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27456" y="1946179"/>
          <a:ext cx="361654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1370"/>
                <a:gridCol w="1755174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Citations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D. Johnson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30714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J. Smith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20937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618" y="4668291"/>
            <a:ext cx="7357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TSV file  (values separated by tabulator)</a:t>
            </a:r>
          </a:p>
          <a:p>
            <a:pPr>
              <a:buFont typeface="Arial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smtClean="0">
                <a:cs typeface="Century Gothic"/>
              </a:rPr>
              <a:t>CSV (values separated by comma)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Curved Down Arrow 7"/>
          <p:cNvSpPr/>
          <p:nvPr/>
        </p:nvSpPr>
        <p:spPr>
          <a:xfrm rot="467279">
            <a:off x="2737818" y="932240"/>
            <a:ext cx="5301070" cy="700169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567966" y="2155199"/>
          <a:ext cx="341399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Artist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Empire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Burlesque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Bob</a:t>
                      </a:r>
                      <a:r>
                        <a:rPr lang="en-US" sz="2400" baseline="0" dirty="0" smtClean="0">
                          <a:latin typeface="Century Gothic"/>
                          <a:cs typeface="Century Gothic"/>
                        </a:rPr>
                        <a:t> Dylan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275968" y="5521151"/>
            <a:ext cx="6277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XML file (Extensible Markup Language)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YAML (</a:t>
            </a:r>
            <a:r>
              <a:rPr lang="en-US" sz="2400" dirty="0" err="1" smtClean="0">
                <a:latin typeface="Century Gothic"/>
                <a:cs typeface="Century Gothic"/>
              </a:rPr>
              <a:t>Yaml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Ain’t</a:t>
            </a:r>
            <a:r>
              <a:rPr lang="en-US" sz="2400" dirty="0" smtClean="0">
                <a:latin typeface="Century Gothic"/>
                <a:cs typeface="Century Gothic"/>
              </a:rPr>
              <a:t> a Markup Language)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14439" y="843199"/>
            <a:ext cx="4172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/>
                <a:cs typeface="Consolas"/>
              </a:rPr>
              <a:t>&lt;catalog&gt;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&lt;title&gt;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Empire Burlesque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&lt;/title&gt;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Bob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firstName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nsolas"/>
                <a:cs typeface="Consolas"/>
              </a:rPr>
              <a:t>           Dylan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  &lt;/</a:t>
            </a:r>
            <a:r>
              <a:rPr lang="en-US" sz="2000" dirty="0" err="1" smtClean="0">
                <a:latin typeface="Consolas"/>
                <a:cs typeface="Consolas"/>
              </a:rPr>
              <a:t>lastName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    &lt;artist&gt;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  &lt;/</a:t>
            </a:r>
            <a:r>
              <a:rPr lang="en-US" sz="2000" dirty="0" err="1" smtClean="0">
                <a:latin typeface="Consolas"/>
                <a:cs typeface="Consolas"/>
              </a:rPr>
              <a:t>cd</a:t>
            </a:r>
            <a:r>
              <a:rPr lang="en-US" sz="2000" dirty="0" smtClean="0">
                <a:latin typeface="Consolas"/>
                <a:cs typeface="Consolas"/>
              </a:rPr>
              <a:t>&gt;</a:t>
            </a:r>
          </a:p>
          <a:p>
            <a:r>
              <a:rPr lang="en-US" sz="2000" dirty="0" smtClean="0">
                <a:latin typeface="Consolas"/>
                <a:cs typeface="Consolas"/>
              </a:rPr>
              <a:t>...</a:t>
            </a:r>
          </a:p>
        </p:txBody>
      </p:sp>
      <p:sp>
        <p:nvSpPr>
          <p:cNvPr id="8" name="Curved Down Arrow 7"/>
          <p:cNvSpPr/>
          <p:nvPr/>
        </p:nvSpPr>
        <p:spPr>
          <a:xfrm rot="21322624" flipV="1">
            <a:off x="2626537" y="3747234"/>
            <a:ext cx="5301070" cy="801487"/>
          </a:xfrm>
          <a:prstGeom prst="curvedDownArrow">
            <a:avLst>
              <a:gd name="adj1" fmla="val 33257"/>
              <a:gd name="adj2" fmla="val 58415"/>
              <a:gd name="adj3" fmla="val 34768"/>
            </a:avLst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11" name="Down Arrow 18"/>
          <p:cNvSpPr/>
          <p:nvPr/>
        </p:nvSpPr>
        <p:spPr>
          <a:xfrm rot="16200000">
            <a:off x="4131074" y="1748746"/>
            <a:ext cx="648829" cy="2143943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TextBox 19"/>
          <p:cNvSpPr txBox="1"/>
          <p:nvPr/>
        </p:nvSpPr>
        <p:spPr>
          <a:xfrm>
            <a:off x="3405468" y="1818173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 animBg="1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Reading for next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Please read Sarawagi Chapter 2 for next time (rule-based NER)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6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Semi-Structured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28508" y="5546361"/>
            <a:ext cx="7628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with table (Hypertext Markup Lang.)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cs typeface="Century Gothic"/>
              </a:rPr>
              <a:t>  Wiki file with table (later in this class)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" y="2825145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2008-11-24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Miles away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7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047"/>
            <a:ext cx="5486400" cy="207010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263087" y="3319719"/>
          <a:ext cx="37936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506"/>
                <a:gridCol w="1841107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Miles away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2008-11-24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088791" y="3121082"/>
            <a:ext cx="648829" cy="1699755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472633" y="3013121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72995"/>
            <a:ext cx="8686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</a:rPr>
              <a:t>Founded in 1215 as a colony of Genoa, Monaco has been ruled by the House of </a:t>
            </a:r>
            <a:r>
              <a:rPr lang="en-US" sz="2400" dirty="0" err="1" smtClean="0">
                <a:solidFill>
                  <a:schemeClr val="accent1"/>
                </a:solidFill>
              </a:rPr>
              <a:t>Grimaldi</a:t>
            </a:r>
            <a:r>
              <a:rPr lang="en-US" sz="2400" dirty="0" smtClean="0">
                <a:solidFill>
                  <a:schemeClr val="accent1"/>
                </a:solidFill>
              </a:rPr>
              <a:t> since 1297, except when under French control from 1789 to 1814. Designated as a protectorate of Sardinia from 1815 until 1860 by the Treaty of Vienna, Monaco's </a:t>
            </a:r>
          </a:p>
          <a:p>
            <a:r>
              <a:rPr lang="en-US" sz="2400" dirty="0" smtClean="0">
                <a:solidFill>
                  <a:schemeClr val="accent1"/>
                </a:solidFill>
              </a:rPr>
              <a:t>sovereignty …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“Unstructured”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" y="5151815"/>
            <a:ext cx="457529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File formats: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HTML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text file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word processing document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076995" y="4691319"/>
          <a:ext cx="3609813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2943"/>
                <a:gridCol w="165687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Event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Date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Foundation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1215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8141173">
            <a:off x="5066566" y="3071409"/>
            <a:ext cx="648829" cy="1555577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49934" y="3360719"/>
            <a:ext cx="1877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1" grpId="0" animBg="1"/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Sources: Mixed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023" y="3221093"/>
            <a:ext cx="41726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&lt;table&gt;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</a:t>
            </a:r>
            <a:r>
              <a:rPr lang="en-US" sz="2400" dirty="0" err="1" smtClean="0">
                <a:solidFill>
                  <a:schemeClr val="accent1"/>
                </a:solidFill>
                <a:latin typeface="Consolas"/>
                <a:cs typeface="Consolas"/>
              </a:rPr>
              <a:t>tr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&gt;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</a:t>
            </a:r>
            <a:r>
              <a:rPr lang="en-US" sz="2400" dirty="0" smtClean="0">
                <a:solidFill>
                  <a:schemeClr val="accent1"/>
                </a:solidFill>
                <a:latin typeface="Consolas"/>
                <a:cs typeface="Consolas"/>
              </a:rPr>
              <a:t>&lt;td&gt;</a:t>
            </a:r>
            <a:r>
              <a:rPr lang="en-US" sz="2400" dirty="0" smtClean="0">
                <a:latin typeface="Consolas"/>
                <a:cs typeface="Consolas"/>
              </a:rPr>
              <a:t> Professor.   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Computational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Neuroscience, </a:t>
            </a:r>
          </a:p>
          <a:p>
            <a:r>
              <a:rPr lang="en-US" sz="2400" dirty="0" smtClean="0">
                <a:latin typeface="Consolas"/>
                <a:cs typeface="Consolas"/>
              </a:rPr>
              <a:t>         ...</a:t>
            </a:r>
          </a:p>
          <a:p>
            <a:r>
              <a:rPr lang="en-US" sz="2400" dirty="0" smtClean="0">
                <a:latin typeface="Consolas"/>
                <a:cs typeface="Consolas"/>
              </a:rPr>
              <a:t>...  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453045" y="3598704"/>
          <a:ext cx="341399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121"/>
                <a:gridCol w="165687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Name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Title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entury Gothic"/>
                          <a:cs typeface="Century Gothic"/>
                        </a:rPr>
                        <a:t>Barte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Professor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entury Gothic"/>
                          <a:cs typeface="Century Gothic"/>
                        </a:rPr>
                        <a:t>...</a:t>
                      </a:r>
                      <a:endParaRPr lang="en-US" sz="240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Down Arrow 10"/>
          <p:cNvSpPr/>
          <p:nvPr/>
        </p:nvSpPr>
        <p:spPr>
          <a:xfrm rot="16200000">
            <a:off x="4568492" y="3921697"/>
            <a:ext cx="648829" cy="890416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985381" y="3275543"/>
            <a:ext cx="1451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Information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entury Gothic"/>
                <a:cs typeface="Century Gothic"/>
              </a:rPr>
              <a:t>Extraction</a:t>
            </a:r>
          </a:p>
        </p:txBody>
      </p:sp>
      <p:pic>
        <p:nvPicPr>
          <p:cNvPr id="8" name="Picture 9" descr="2002_10_16_101227_shot"/>
          <p:cNvPicPr>
            <a:picLocks noChangeAspect="1" noChangeArrowheads="1"/>
          </p:cNvPicPr>
          <p:nvPr/>
        </p:nvPicPr>
        <p:blipFill>
          <a:blip r:embed="rId2"/>
          <a:srcRect b="57411"/>
          <a:stretch>
            <a:fillRect/>
          </a:stretch>
        </p:blipFill>
        <p:spPr bwMode="auto">
          <a:xfrm>
            <a:off x="275030" y="923598"/>
            <a:ext cx="7889055" cy="2058447"/>
          </a:xfrm>
          <a:prstGeom prst="rect">
            <a:avLst/>
          </a:prstGeom>
          <a:noFill/>
          <a:ln w="12700" cmpd="sng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0" y="6102141"/>
            <a:ext cx="899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Different IE approaches work with different types of sources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 animBg="1"/>
      <p:bldP spid="12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Selection Summary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2636845"/>
            <a:ext cx="8846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have to deal with character  encodings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(ASCII, Code Pages, UTF-8,…) and detect the language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" y="3861121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Our documents may be structured, semi-structured or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unstructured.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6" y="1533562"/>
            <a:ext cx="8021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We can extract from the entire Web, or from certain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Internet domains, thematic domains or files.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576857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250550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3830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103" y="785639"/>
            <a:ext cx="88767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Tokenization </a:t>
            </a:r>
            <a:r>
              <a:rPr lang="en-US" sz="2400" dirty="0" smtClean="0">
                <a:latin typeface="Century Gothic"/>
                <a:cs typeface="Century Gothic"/>
              </a:rPr>
              <a:t>is the process of splitting a text into tokens.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token </a:t>
            </a:r>
            <a:r>
              <a:rPr lang="en-US" sz="2400" dirty="0" smtClean="0">
                <a:latin typeface="Century Gothic"/>
                <a:cs typeface="Century Gothic"/>
              </a:rPr>
              <a:t>is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word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punctuation symbol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dirty="0" err="1" smtClean="0">
                <a:latin typeface="Century Gothic"/>
                <a:cs typeface="Century Gothic"/>
              </a:rPr>
              <a:t>url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number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date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or any other sequence of characters regarded as a unit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103" y="4635814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948239" y="485590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100639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649107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3820277" y="487579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776629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5336931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6505765" y="487024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7991825" y="4855905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194572" y="487578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Tokenization Challenges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" y="1319281"/>
            <a:ext cx="9102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In 2011 ,  President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Sarkozy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spoke this sample sentence  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443" y="1947977"/>
            <a:ext cx="84107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Challenges: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In some languages (Chinese, Japanese),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words are not separated by white spaces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834" y="3373489"/>
            <a:ext cx="86693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URLs, acronyms, etc.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</a:t>
            </a:r>
            <a:r>
              <a:rPr lang="en-US" sz="2400" dirty="0" smtClean="0">
                <a:latin typeface="Century Gothic"/>
                <a:cs typeface="Century Gothic"/>
                <a:hlinkClick r:id="rId2"/>
              </a:rPr>
              <a:t>http://example.com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,   2010-09-24, U.S.A.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7645" y="4386317"/>
            <a:ext cx="8279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We have to deal consistently with compound words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              hostname, host-name, host name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2930" y="5461613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2400" dirty="0" smtClean="0">
                <a:latin typeface="Century Gothic"/>
                <a:cs typeface="Century Gothic"/>
              </a:rPr>
              <a:t>  Solution depends on the language and the domain.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Naive solution: split by white spaces and punctuation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cxnSp>
        <p:nvCxnSpPr>
          <p:cNvPr id="32" name="Straight Connector 15"/>
          <p:cNvCxnSpPr/>
          <p:nvPr/>
        </p:nvCxnSpPr>
        <p:spPr>
          <a:xfrm rot="5400000">
            <a:off x="946649" y="153937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18"/>
          <p:cNvCxnSpPr/>
          <p:nvPr/>
        </p:nvCxnSpPr>
        <p:spPr>
          <a:xfrm rot="5400000">
            <a:off x="1099049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9"/>
          <p:cNvCxnSpPr/>
          <p:nvPr/>
        </p:nvCxnSpPr>
        <p:spPr>
          <a:xfrm rot="5400000">
            <a:off x="2647517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/>
          <p:cNvCxnSpPr/>
          <p:nvPr/>
        </p:nvCxnSpPr>
        <p:spPr>
          <a:xfrm rot="5400000">
            <a:off x="3818687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22"/>
          <p:cNvCxnSpPr/>
          <p:nvPr/>
        </p:nvCxnSpPr>
        <p:spPr>
          <a:xfrm rot="5400000">
            <a:off x="4775036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23"/>
          <p:cNvCxnSpPr/>
          <p:nvPr/>
        </p:nvCxnSpPr>
        <p:spPr>
          <a:xfrm rot="5400000">
            <a:off x="5335339" y="1539369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4"/>
          <p:cNvCxnSpPr/>
          <p:nvPr/>
        </p:nvCxnSpPr>
        <p:spPr>
          <a:xfrm rot="5400000">
            <a:off x="6504175" y="1553710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25"/>
          <p:cNvCxnSpPr/>
          <p:nvPr/>
        </p:nvCxnSpPr>
        <p:spPr>
          <a:xfrm rot="5400000">
            <a:off x="7990232" y="1539367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0"/>
          <p:cNvCxnSpPr/>
          <p:nvPr/>
        </p:nvCxnSpPr>
        <p:spPr>
          <a:xfrm rot="5400000">
            <a:off x="192980" y="1559253"/>
            <a:ext cx="441783" cy="1588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Strings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7064" y="923598"/>
            <a:ext cx="9116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strings that differ only slightly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and mean the same thing.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609825" y="1754591"/>
          <a:ext cx="5076979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897226"/>
                <a:gridCol w="2179753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singer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2815554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strings, i.e., convert strings that mean the same to one common form: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355" y="3789023"/>
            <a:ext cx="79819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Lowercasing</a:t>
            </a:r>
            <a:r>
              <a:rPr lang="en-US" sz="2400" dirty="0" smtClean="0">
                <a:latin typeface="Century Gothic"/>
                <a:cs typeface="Century Gothic"/>
              </a:rPr>
              <a:t>, i.e., converting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all characters to lower case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707" y="5063255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Removing accents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b="1" dirty="0" smtClean="0">
                <a:latin typeface="Century Gothic"/>
                <a:cs typeface="Century Gothic"/>
              </a:rPr>
              <a:t>umlauts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résumé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resume, </a:t>
            </a:r>
            <a:r>
              <a:rPr lang="en-US" sz="2400" dirty="0" err="1" smtClean="0">
                <a:latin typeface="Century Gothic"/>
                <a:cs typeface="Century Gothic"/>
              </a:rPr>
              <a:t>Universität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</a:rPr>
              <a:t>Universitaet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707" y="6092510"/>
            <a:ext cx="79819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sz="2400" b="1" dirty="0" smtClean="0">
                <a:latin typeface="Century Gothic"/>
                <a:cs typeface="Century Gothic"/>
              </a:rPr>
              <a:t>   Normalizing abbreviations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U.S.A.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USA,    US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USA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Normalization: Literals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81531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Problem: We might extract different </a:t>
            </a:r>
            <a:r>
              <a:rPr lang="en-US" sz="2400" b="1" dirty="0" smtClean="0">
                <a:latin typeface="Century Gothic"/>
                <a:cs typeface="Century Gothic"/>
              </a:rPr>
              <a:t>literals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(numbers, dates, etc.) that mean the same.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5382" y="1824244"/>
          <a:ext cx="4409060" cy="9144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642"/>
                <a:gridCol w="1816418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1935-01-08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Century Gothic"/>
                          <a:cs typeface="Century Gothic"/>
                        </a:rPr>
                        <a:t>08/01/35</a:t>
                      </a:r>
                      <a:endParaRPr lang="en-US" sz="24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47957" y="2996421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Solution: </a:t>
            </a:r>
            <a:r>
              <a:rPr lang="en-US" sz="2400" b="1" dirty="0" smtClean="0">
                <a:latin typeface="Century Gothic"/>
                <a:cs typeface="Century Gothic"/>
              </a:rPr>
              <a:t>Normalize</a:t>
            </a:r>
            <a:r>
              <a:rPr lang="en-US" sz="2400" dirty="0" smtClean="0">
                <a:latin typeface="Century Gothic"/>
                <a:cs typeface="Century Gothic"/>
              </a:rPr>
              <a:t> the literals, i.e., convert equivalent literals to one standard form: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7422" y="4015583"/>
            <a:ext cx="268535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08/01/35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 Jan. 1935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January 8</a:t>
            </a:r>
            <a:r>
              <a:rPr lang="en-US" sz="2400" baseline="30000" dirty="0" smtClean="0">
                <a:latin typeface="Century Gothic"/>
                <a:cs typeface="Century Gothic"/>
              </a:rPr>
              <a:t>th</a:t>
            </a:r>
            <a:r>
              <a:rPr lang="en-US" sz="2400" dirty="0" smtClean="0">
                <a:latin typeface="Century Gothic"/>
                <a:cs typeface="Century Gothic"/>
              </a:rPr>
              <a:t>, 1935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65325" y="3981795"/>
            <a:ext cx="23358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1.67 meters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167 cm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6 feet 5 inches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1213581" y="5639249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Down Arrow 11"/>
          <p:cNvSpPr/>
          <p:nvPr/>
        </p:nvSpPr>
        <p:spPr>
          <a:xfrm>
            <a:off x="6947442" y="5834817"/>
            <a:ext cx="648829" cy="630651"/>
          </a:xfrm>
          <a:prstGeom prst="down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814495" y="6384985"/>
            <a:ext cx="1749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1935-01-08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87425" y="6343566"/>
            <a:ext cx="1067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1.67m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0" grpId="0"/>
      <p:bldP spid="11" grpId="0" animBg="1"/>
      <p:bldP spid="12" grpId="0" animBg="1"/>
      <p:bldP spid="17" grpId="0"/>
      <p:bldP spid="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102878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Conceptually, normalization groups tokens into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equivalence classes and chooses one representative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for each class.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882502" y="5157691"/>
            <a:ext cx="4412512" cy="156378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167421" y="2775097"/>
            <a:ext cx="2700670" cy="95149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pic>
        <p:nvPicPr>
          <p:cNvPr id="19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83" y="5404425"/>
            <a:ext cx="1665145" cy="1198659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1758550" y="2700669"/>
            <a:ext cx="13692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résumé,</a:t>
            </a:r>
          </a:p>
          <a:p>
            <a:r>
              <a:rPr lang="en-US" sz="2400" dirty="0" smtClean="0">
                <a:cs typeface="Century Gothic"/>
              </a:rPr>
              <a:t>resume,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Resume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711854" y="2275364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resume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538346" y="2853069"/>
            <a:ext cx="20297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cs typeface="Century Gothic"/>
              </a:rPr>
              <a:t>8</a:t>
            </a:r>
            <a:r>
              <a:rPr lang="en-US" sz="2400" baseline="30000" dirty="0" smtClean="0">
                <a:cs typeface="Century Gothic"/>
              </a:rPr>
              <a:t>th</a:t>
            </a:r>
            <a:r>
              <a:rPr lang="en-US" sz="2400" dirty="0" smtClean="0">
                <a:cs typeface="Century Gothic"/>
              </a:rPr>
              <a:t> Jan 1935,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01/08/1935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4569" y="2313436"/>
            <a:ext cx="176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1935-01-08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44556" y="4146704"/>
            <a:ext cx="8250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Take care not to normalize too aggressively: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3121" y="2757368"/>
            <a:ext cx="2583712" cy="1128709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498696" y="4696032"/>
            <a:ext cx="1502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bush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258185" y="5617089"/>
            <a:ext cx="164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Bush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IE Scenario </a:t>
            </a:r>
            <a:endParaRPr lang="de-DE" dirty="0" smtClean="0"/>
          </a:p>
          <a:p>
            <a:r>
              <a:rPr lang="de-DE" dirty="0" smtClean="0"/>
              <a:t>Information </a:t>
            </a:r>
            <a:r>
              <a:rPr lang="de-DE" dirty="0" smtClean="0"/>
              <a:t>Retrieval vs. Information Extraction</a:t>
            </a:r>
          </a:p>
          <a:p>
            <a:r>
              <a:rPr lang="de-DE" dirty="0" smtClean="0"/>
              <a:t>Source selection</a:t>
            </a:r>
          </a:p>
          <a:p>
            <a:r>
              <a:rPr lang="de-DE" dirty="0" smtClean="0"/>
              <a:t>Tokenization and normalization</a:t>
            </a:r>
          </a:p>
          <a:p>
            <a:r>
              <a:rPr lang="de-DE" dirty="0" smtClean="0"/>
              <a:t>Extraction of entities in closed and regular sets</a:t>
            </a:r>
            <a:r>
              <a:rPr lang="de-DE" dirty="0"/>
              <a:t> </a:t>
            </a:r>
            <a:endParaRPr lang="de-DE" dirty="0" smtClean="0"/>
          </a:p>
          <a:p>
            <a:pPr lvl="1"/>
            <a:r>
              <a:rPr lang="de-DE" dirty="0" smtClean="0"/>
              <a:t>e.g., dates, country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8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Caveats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Even the "simple" task of normalization can be difficult</a:t>
            </a:r>
            <a:endParaRPr lang="de-DE" dirty="0"/>
          </a:p>
          <a:p>
            <a:pPr lvl="1"/>
            <a:r>
              <a:rPr lang="de-DE" dirty="0" smtClean="0"/>
              <a:t>Sometimes you require information about the semantic class</a:t>
            </a:r>
          </a:p>
          <a:p>
            <a:pPr lvl="1"/>
            <a:r>
              <a:rPr lang="de-DE" dirty="0" smtClean="0"/>
              <a:t>If the sentence is "Bush is characteristic.", is it bush or Bush?</a:t>
            </a:r>
          </a:p>
          <a:p>
            <a:pPr lvl="2"/>
            <a:r>
              <a:rPr lang="de-DE" dirty="0" smtClean="0"/>
              <a:t>Hint, you need at least the previous sentence...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75788" y="2567227"/>
            <a:ext cx="1213794" cy="646331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Source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Selection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105" y="4007387"/>
            <a:ext cx="1733167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Tokenization&amp;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Normalization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1374" y="5628407"/>
            <a:ext cx="169469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Named Entity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Recognition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87400" y="2564861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Instance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91000" y="4107314"/>
            <a:ext cx="1289135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Fact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Extraction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965509" y="5981801"/>
            <a:ext cx="2629246" cy="646331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Ontological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Information Extraction</a:t>
            </a:r>
          </a:p>
        </p:txBody>
      </p:sp>
      <p:sp>
        <p:nvSpPr>
          <p:cNvPr id="38" name="Folded Corner 37"/>
          <p:cNvSpPr/>
          <p:nvPr/>
        </p:nvSpPr>
        <p:spPr>
          <a:xfrm>
            <a:off x="2051723" y="2586851"/>
            <a:ext cx="591969" cy="842151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2548781"/>
            <a:ext cx="4138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931070" y="3894750"/>
            <a:ext cx="13644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</a:rPr>
              <a:t>05/01/67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  <a:latin typeface="Century Gothic"/>
                <a:cs typeface="Century Gothic"/>
                <a:sym typeface="Wingdings"/>
              </a:rPr>
              <a:t>1967-05-01</a:t>
            </a:r>
            <a:endParaRPr lang="en-US" sz="1800" dirty="0" smtClean="0">
              <a:solidFill>
                <a:prstClr val="black"/>
              </a:solidFill>
              <a:latin typeface="Century Gothic"/>
              <a:cs typeface="Century Gothic"/>
            </a:endParaRPr>
          </a:p>
        </p:txBody>
      </p:sp>
      <p:cxnSp>
        <p:nvCxnSpPr>
          <p:cNvPr id="42" name="Straight Connector 41"/>
          <p:cNvCxnSpPr>
            <a:stCxn id="23" idx="2"/>
            <a:endCxn id="24" idx="0"/>
          </p:cNvCxnSpPr>
          <p:nvPr/>
        </p:nvCxnSpPr>
        <p:spPr>
          <a:xfrm>
            <a:off x="1082685" y="3213558"/>
            <a:ext cx="4" cy="79382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4" idx="2"/>
            <a:endCxn id="25" idx="0"/>
          </p:cNvCxnSpPr>
          <p:nvPr/>
        </p:nvCxnSpPr>
        <p:spPr>
          <a:xfrm flipH="1">
            <a:off x="1078722" y="4653718"/>
            <a:ext cx="3967" cy="974689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2" idx="2"/>
            <a:endCxn id="33" idx="0"/>
          </p:cNvCxnSpPr>
          <p:nvPr/>
        </p:nvCxnSpPr>
        <p:spPr>
          <a:xfrm>
            <a:off x="4631968" y="3211192"/>
            <a:ext cx="3600" cy="896122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" idx="2"/>
          </p:cNvCxnSpPr>
          <p:nvPr/>
        </p:nvCxnSpPr>
        <p:spPr>
          <a:xfrm flipH="1">
            <a:off x="4635567" y="4753645"/>
            <a:ext cx="1" cy="1228155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380312" y="5720867"/>
            <a:ext cx="1645002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white"/>
                </a:solidFill>
                <a:latin typeface="Century Gothic"/>
                <a:cs typeface="Century Gothic"/>
              </a:rPr>
              <a:t>And Beyond!</a:t>
            </a:r>
          </a:p>
        </p:txBody>
      </p:sp>
      <p:cxnSp>
        <p:nvCxnSpPr>
          <p:cNvPr id="59" name="Straight Connector 58"/>
          <p:cNvCxnSpPr>
            <a:stCxn id="37" idx="3"/>
            <a:endCxn id="58" idx="1"/>
          </p:cNvCxnSpPr>
          <p:nvPr/>
        </p:nvCxnSpPr>
        <p:spPr>
          <a:xfrm flipV="1">
            <a:off x="6594755" y="5905533"/>
            <a:ext cx="785557" cy="399434"/>
          </a:xfrm>
          <a:prstGeom prst="line">
            <a:avLst/>
          </a:prstGeom>
          <a:ln w="38100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320449"/>
              </p:ext>
            </p:extLst>
          </p:nvPr>
        </p:nvGraphicFramePr>
        <p:xfrm>
          <a:off x="5724131" y="2427315"/>
          <a:ext cx="3203738" cy="128016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0945"/>
                <a:gridCol w="1562793"/>
              </a:tblGrid>
              <a:tr h="42395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Name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Person Type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40575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musician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415636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Angela</a:t>
                      </a:r>
                      <a:r>
                        <a:rPr lang="en-US" sz="1600" b="0" baseline="0" dirty="0" smtClean="0">
                          <a:latin typeface="Century Gothic"/>
                          <a:cs typeface="Century Gothic"/>
                        </a:rPr>
                        <a:t> Merkel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politician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195426" y="965548"/>
            <a:ext cx="8049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Information Extraction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(IE) is the process of extracting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Century Gothic"/>
                <a:cs typeface="Century Gothic"/>
              </a:rPr>
              <a:t>structured information</a:t>
            </a: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 from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entury Gothic"/>
                <a:cs typeface="Century Gothic"/>
              </a:rPr>
              <a:t>unstructured machine-readable documents </a:t>
            </a:r>
          </a:p>
        </p:txBody>
      </p:sp>
      <p:cxnSp>
        <p:nvCxnSpPr>
          <p:cNvPr id="64" name="Curved Connector 63"/>
          <p:cNvCxnSpPr>
            <a:stCxn id="25" idx="3"/>
            <a:endCxn id="32" idx="1"/>
          </p:cNvCxnSpPr>
          <p:nvPr/>
        </p:nvCxnSpPr>
        <p:spPr>
          <a:xfrm flipV="1">
            <a:off x="1926069" y="2888027"/>
            <a:ext cx="2061331" cy="3063546"/>
          </a:xfrm>
          <a:prstGeom prst="curvedConnector3">
            <a:avLst>
              <a:gd name="adj1" fmla="val 66131"/>
            </a:avLst>
          </a:prstGeom>
          <a:ln w="38100">
            <a:solidFill>
              <a:schemeClr val="accent1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Folded Corner 70"/>
          <p:cNvSpPr/>
          <p:nvPr/>
        </p:nvSpPr>
        <p:spPr>
          <a:xfrm>
            <a:off x="2051720" y="5628407"/>
            <a:ext cx="1874842" cy="81902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prstClr val="black"/>
              </a:solidFill>
              <a:cs typeface="Century Gothic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... married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Elvis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prstClr val="black"/>
                </a:solidFill>
                <a:cs typeface="Century Gothic"/>
              </a:rPr>
              <a:t>on </a:t>
            </a:r>
            <a:r>
              <a:rPr lang="en-US" sz="1600" u="sng" dirty="0" smtClean="0">
                <a:solidFill>
                  <a:prstClr val="black"/>
                </a:solidFill>
                <a:cs typeface="Century Gothic"/>
              </a:rPr>
              <a:t>1967-05-01</a:t>
            </a:r>
            <a:endParaRPr lang="en-US" sz="1600" u="sng" dirty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452320" y="6597352"/>
            <a:ext cx="175400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50" dirty="0" smtClean="0">
                <a:latin typeface="Century Gothic"/>
                <a:cs typeface="Century Gothic"/>
              </a:rPr>
              <a:t>Tip of the hat: Suchanek</a:t>
            </a:r>
          </a:p>
        </p:txBody>
      </p:sp>
      <p:graphicFrame>
        <p:nvGraphicFramePr>
          <p:cNvPr id="96" name="Table 9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500543"/>
              </p:ext>
            </p:extLst>
          </p:nvPr>
        </p:nvGraphicFramePr>
        <p:xfrm>
          <a:off x="5721595" y="4139941"/>
          <a:ext cx="3278780" cy="136308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0026"/>
                <a:gridCol w="1100141"/>
                <a:gridCol w="1158613"/>
              </a:tblGrid>
              <a:tr h="415433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Relation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Entity1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entury Gothic"/>
                          <a:cs typeface="Century Gothic"/>
                        </a:rPr>
                        <a:t>Entity2</a:t>
                      </a:r>
                      <a:endParaRPr lang="en-US" sz="1600" b="1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590204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Married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Elvis Presley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Priscilla Beaulieu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  <a:tr h="357447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CEO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Tim Cook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latin typeface="Century Gothic"/>
                          <a:cs typeface="Century Gothic"/>
                        </a:rPr>
                        <a:t>Apple</a:t>
                      </a:r>
                      <a:endParaRPr lang="en-US" sz="1600" b="0" dirty="0">
                        <a:latin typeface="Century Gothic"/>
                        <a:cs typeface="Century Gothic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0" y="267189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41321" y="4139941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✓</a:t>
            </a:r>
            <a:endParaRPr lang="en-US" sz="2400" b="1" dirty="0" smtClean="0">
              <a:solidFill>
                <a:srgbClr val="00800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7388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Named Entity Recognition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83635" y="998303"/>
            <a:ext cx="8730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/>
                <a:cs typeface="Century Gothic"/>
              </a:rPr>
              <a:t>Named Entity Recognition </a:t>
            </a:r>
            <a:r>
              <a:rPr lang="en-US" sz="2400" dirty="0" smtClean="0">
                <a:latin typeface="Century Gothic"/>
                <a:cs typeface="Century Gothic"/>
              </a:rPr>
              <a:t>(NER) is the process of finding entities (people, cities, organizations, dates, ...) in a text.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022" y="2328536"/>
            <a:ext cx="8868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Elvis Presley was born in 1935 in East Tupelo, Mississippi.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1059414" y="2111308"/>
            <a:ext cx="251931" cy="1712155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Left Brace 17"/>
          <p:cNvSpPr/>
          <p:nvPr/>
        </p:nvSpPr>
        <p:spPr>
          <a:xfrm rot="16200000">
            <a:off x="4158879" y="2591113"/>
            <a:ext cx="225497" cy="760204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Left Brace 30"/>
          <p:cNvSpPr/>
          <p:nvPr/>
        </p:nvSpPr>
        <p:spPr>
          <a:xfrm rot="16200000">
            <a:off x="5699749" y="2115515"/>
            <a:ext cx="225499" cy="1711400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2" name="Left Brace 31"/>
          <p:cNvSpPr/>
          <p:nvPr/>
        </p:nvSpPr>
        <p:spPr>
          <a:xfrm rot="16200000">
            <a:off x="7404458" y="2222121"/>
            <a:ext cx="225499" cy="1464091"/>
          </a:xfrm>
          <a:prstGeom prst="leftBrac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1" grpId="0" animBg="1"/>
      <p:bldP spid="3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Closed Set Extraction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923598"/>
            <a:ext cx="8864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we have an exhaustive set of the entities we want to extract, we can use </a:t>
            </a:r>
            <a:r>
              <a:rPr lang="en-US" sz="2400" b="1" dirty="0" smtClean="0">
                <a:latin typeface="Century Gothic"/>
                <a:cs typeface="Century Gothic"/>
              </a:rPr>
              <a:t>closed set extraction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Comparing every string in the text to every string in the set.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224018" y="2306373"/>
            <a:ext cx="4592539" cy="524619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in Tupelo,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Mississippi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but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335" y="2121103"/>
            <a:ext cx="3368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States of the USA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 Texas, Mississippi,… }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224562" y="3258970"/>
            <a:ext cx="4591995" cy="1408703"/>
          </a:xfrm>
          <a:prstGeom prst="foldedCorner">
            <a:avLst>
              <a:gd name="adj" fmla="val 2022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while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Germany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and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were opposed to a 3</a:t>
            </a:r>
            <a:r>
              <a:rPr lang="en-US" sz="2400" baseline="30000" dirty="0" smtClean="0">
                <a:solidFill>
                  <a:schemeClr val="tx1"/>
                </a:solidFill>
                <a:latin typeface="Century Gothic"/>
                <a:cs typeface="Century Gothic"/>
              </a:rPr>
              <a:t>rd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World War, 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778" y="3513981"/>
            <a:ext cx="41665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Countries of the World (?)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{France, Germany, USA,…}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2469" y="4811672"/>
            <a:ext cx="4123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May not always be trivial...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425309" y="5327913"/>
            <a:ext cx="7938645" cy="78748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a great fan of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France 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Gall, whose songs...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23" name="TextBox 8"/>
          <p:cNvSpPr txBox="1"/>
          <p:nvPr/>
        </p:nvSpPr>
        <p:spPr>
          <a:xfrm>
            <a:off x="92461" y="6259816"/>
            <a:ext cx="8864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How can we do that efficiently?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6" grpId="0"/>
      <p:bldP spid="20" grpId="0"/>
      <p:bldP spid="22" grpId="0" animBg="1"/>
      <p:bldP spid="2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" name="ZoneTexte 10"/>
          <p:cNvSpPr txBox="1"/>
          <p:nvPr/>
        </p:nvSpPr>
        <p:spPr>
          <a:xfrm>
            <a:off x="92469" y="817269"/>
            <a:ext cx="78713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err="1" smtClean="0">
                <a:latin typeface="Century Gothic"/>
                <a:cs typeface="Century Gothic"/>
              </a:rPr>
              <a:t>trie</a:t>
            </a:r>
            <a:r>
              <a:rPr lang="en-US" sz="2400" b="1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Century Gothic"/>
                <a:cs typeface="Century Gothic"/>
              </a:rPr>
              <a:t>is pair of a </a:t>
            </a:r>
            <a:r>
              <a:rPr lang="en-US" sz="2400" dirty="0" err="1" smtClean="0">
                <a:latin typeface="Century Gothic"/>
                <a:cs typeface="Century Gothic"/>
              </a:rPr>
              <a:t>boolean</a:t>
            </a:r>
            <a:r>
              <a:rPr lang="en-US" sz="2400" dirty="0" smtClean="0">
                <a:latin typeface="Century Gothic"/>
                <a:cs typeface="Century Gothic"/>
              </a:rPr>
              <a:t> truth value,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and a function from characters to tries.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2461" y="1711846"/>
            <a:ext cx="81903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 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containing “Elvis”, </a:t>
            </a:r>
          </a:p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                “Elisa” and “Eli”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29" name="Connecteur droit avec flèche 28"/>
          <p:cNvCxnSpPr>
            <a:stCxn id="1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8" idx="2"/>
            <a:endCxn id="21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21" idx="2"/>
            <a:endCxn id="23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>
            <a:stCxn id="23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>
            <a:stCxn id="18" idx="2"/>
            <a:endCxn id="25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25" idx="2"/>
            <a:endCxn id="26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6" idx="2"/>
            <a:endCxn id="27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ccolade ouvrante 48"/>
          <p:cNvSpPr/>
          <p:nvPr/>
        </p:nvSpPr>
        <p:spPr>
          <a:xfrm flipH="1">
            <a:off x="7837048" y="4091957"/>
            <a:ext cx="224077" cy="916105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8207288" y="4398921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7673350" y="259059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52" name="Accolade ouvrante 51"/>
          <p:cNvSpPr/>
          <p:nvPr/>
        </p:nvSpPr>
        <p:spPr>
          <a:xfrm flipH="1">
            <a:off x="7225220" y="2389954"/>
            <a:ext cx="342989" cy="801919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Accolade ouvrante 52"/>
          <p:cNvSpPr/>
          <p:nvPr/>
        </p:nvSpPr>
        <p:spPr>
          <a:xfrm flipH="1">
            <a:off x="7632008" y="5950475"/>
            <a:ext cx="342989" cy="829340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8008538" y="6083113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305119" y="2917099"/>
            <a:ext cx="38734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latin typeface="Century Gothic"/>
                <a:cs typeface="Century Gothic"/>
              </a:rPr>
              <a:t> contains a string, if the string denotes a path from the root to a node marked with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67" name="Connecteur droit avec flèche 66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Accolade ouvrante 77"/>
          <p:cNvSpPr/>
          <p:nvPr/>
        </p:nvSpPr>
        <p:spPr>
          <a:xfrm flipH="1">
            <a:off x="7837051" y="3191867"/>
            <a:ext cx="342989" cy="831044"/>
          </a:xfrm>
          <a:prstGeom prst="leftBrace">
            <a:avLst/>
          </a:prstGeom>
          <a:ln w="381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/>
          <p:cNvSpPr txBox="1"/>
          <p:nvPr/>
        </p:nvSpPr>
        <p:spPr>
          <a:xfrm>
            <a:off x="8180032" y="3341052"/>
            <a:ext cx="670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Trie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/>
      <p:bldP spid="51" grpId="0"/>
      <p:bldP spid="52" grpId="0" animBg="1"/>
      <p:bldP spid="53" grpId="0" animBg="1"/>
      <p:bldP spid="54" grpId="0"/>
      <p:bldP spid="66" grpId="0"/>
      <p:bldP spid="78" grpId="0" animBg="1"/>
      <p:bldP spid="79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Values to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4" name="ZoneTexte 13"/>
          <p:cNvSpPr txBox="1"/>
          <p:nvPr/>
        </p:nvSpPr>
        <p:spPr>
          <a:xfrm>
            <a:off x="83443" y="923598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540308" y="1422389"/>
            <a:ext cx="4829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Switch the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 to TRUE (</a:t>
            </a:r>
            <a:r>
              <a:rPr lang="en-US" sz="2400" dirty="0" smtClean="0">
                <a:solidFill>
                  <a:schemeClr val="accent3"/>
                </a:solidFill>
                <a:latin typeface="Century Gothic"/>
                <a:cs typeface="Century Gothic"/>
                <a:sym typeface="Wingdings"/>
              </a:rPr>
              <a:t></a:t>
            </a:r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  <a:sym typeface="Wingdings"/>
              </a:rPr>
              <a:t>)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0278" y="2068205"/>
            <a:ext cx="8190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Example: Adding “Elias”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457200" y="2590593"/>
            <a:ext cx="723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/>
                </a:solidFill>
                <a:latin typeface="Century Gothic"/>
                <a:cs typeface="Century Gothic"/>
              </a:rPr>
              <a:t>Add the corresponding sub-</a:t>
            </a:r>
            <a:r>
              <a:rPr lang="en-US" sz="2400" dirty="0" err="1" smtClean="0">
                <a:solidFill>
                  <a:schemeClr val="accent1"/>
                </a:solidFill>
                <a:latin typeface="Century Gothic"/>
                <a:cs typeface="Century Gothic"/>
              </a:rPr>
              <a:t>trie</a:t>
            </a:r>
            <a:endParaRPr lang="fr-FR" sz="2400" dirty="0" smtClean="0">
              <a:solidFill>
                <a:schemeClr val="accent1"/>
              </a:solidFill>
              <a:latin typeface="Century Gothic"/>
              <a:cs typeface="Century Gothic"/>
            </a:endParaRPr>
          </a:p>
        </p:txBody>
      </p:sp>
      <p:cxnSp>
        <p:nvCxnSpPr>
          <p:cNvPr id="44" name="Connecteur droit avec flèche 43"/>
          <p:cNvCxnSpPr/>
          <p:nvPr/>
        </p:nvCxnSpPr>
        <p:spPr>
          <a:xfrm rot="5400000">
            <a:off x="8177297" y="5792883"/>
            <a:ext cx="549592" cy="15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/>
          <p:nvPr/>
        </p:nvCxnSpPr>
        <p:spPr>
          <a:xfrm rot="16200000" flipH="1">
            <a:off x="7710277" y="4314601"/>
            <a:ext cx="427467" cy="105617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ZoneTexte 66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75" name="Connecteur droit avec flèche 74"/>
          <p:cNvCxnSpPr>
            <a:stCxn id="67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>
            <a:stCxn id="68" idx="2"/>
            <a:endCxn id="69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stCxn id="69" idx="2"/>
            <a:endCxn id="70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>
            <a:stCxn id="70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68" idx="2"/>
            <a:endCxn id="72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72" idx="2"/>
            <a:endCxn id="73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73" idx="2"/>
            <a:endCxn id="74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6" name="ZoneTexte 85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7171849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8228848" y="608585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8220588" y="5056428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7887426" y="43989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451299" y="551809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38" grpId="0"/>
      <p:bldP spid="39" grpId="0"/>
      <p:bldP spid="73" grpId="0" animBg="1"/>
      <p:bldP spid="94" grpId="0" animBg="1"/>
      <p:bldP spid="95" grpId="0" animBg="1"/>
      <p:bldP spid="96" grpId="0" animBg="1"/>
      <p:bldP spid="97" grpId="0"/>
      <p:bldP spid="98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Parsing with Tries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9" name="Folded Corner 23"/>
          <p:cNvSpPr/>
          <p:nvPr/>
        </p:nvSpPr>
        <p:spPr>
          <a:xfrm>
            <a:off x="155451" y="3003206"/>
            <a:ext cx="5029707" cy="1930327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t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E l v </a:t>
            </a:r>
            <a:r>
              <a:rPr lang="en-US" sz="2400" dirty="0" err="1" smtClean="0">
                <a:solidFill>
                  <a:schemeClr val="tx1"/>
                </a:solidFill>
                <a:latin typeface="Century Gothic"/>
                <a:cs typeface="Century Gothic"/>
              </a:rPr>
              <a:t>i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 s    is as powerful as El Nino.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155451" y="923593"/>
            <a:ext cx="89885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every character in the text,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advance as far as possible in the tree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report match if you meet a node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marked with </a:t>
            </a:r>
            <a:r>
              <a:rPr lang="en-US" sz="2400" dirty="0" smtClean="0">
                <a:cs typeface="Century Gothic"/>
              </a:rPr>
              <a:t>TRUE (</a:t>
            </a:r>
            <a:r>
              <a:rPr lang="en-US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r>
              <a:rPr lang="en-US" sz="2400" dirty="0" smtClean="0">
                <a:cs typeface="Century Gothic"/>
                <a:sym typeface="Wingdings"/>
              </a:rPr>
              <a:t>)</a:t>
            </a:r>
            <a:endParaRPr lang="fr-FR" sz="2400" dirty="0" smtClean="0">
              <a:cs typeface="Century Gothic"/>
            </a:endParaRPr>
          </a:p>
          <a:p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61773" y="3572563"/>
            <a:ext cx="770292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982236" y="3347704"/>
            <a:ext cx="4267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128400"/>
                </a:solidFill>
                <a:cs typeface="Century Gothic"/>
                <a:sym typeface="Wingdings"/>
              </a:rPr>
              <a:t></a:t>
            </a:r>
            <a:endParaRPr lang="fr-FR" dirty="0"/>
          </a:p>
        </p:txBody>
      </p:sp>
      <p:cxnSp>
        <p:nvCxnSpPr>
          <p:cNvPr id="55" name="Connecteur droit avec flèche 54"/>
          <p:cNvCxnSpPr/>
          <p:nvPr/>
        </p:nvCxnSpPr>
        <p:spPr>
          <a:xfrm>
            <a:off x="457203" y="3809363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ZoneTexte 68"/>
          <p:cNvSpPr txBox="1"/>
          <p:nvPr/>
        </p:nvSpPr>
        <p:spPr>
          <a:xfrm>
            <a:off x="733647" y="3580124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0" name="Connecteur droit avec flèche 69"/>
          <p:cNvCxnSpPr/>
          <p:nvPr/>
        </p:nvCxnSpPr>
        <p:spPr>
          <a:xfrm>
            <a:off x="641507" y="4099995"/>
            <a:ext cx="276447" cy="1588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917946" y="3870753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cxnSp>
        <p:nvCxnSpPr>
          <p:cNvPr id="72" name="Connecteur droit avec flèche 71"/>
          <p:cNvCxnSpPr>
            <a:endCxn id="73" idx="1"/>
          </p:cNvCxnSpPr>
          <p:nvPr/>
        </p:nvCxnSpPr>
        <p:spPr>
          <a:xfrm>
            <a:off x="3973034" y="3572564"/>
            <a:ext cx="372144" cy="756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345178" y="3349292"/>
            <a:ext cx="839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entury Gothic"/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641504" y="5210681"/>
            <a:ext cx="2899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found Elvis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49113" y="5826649"/>
            <a:ext cx="5518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Time: O(</a:t>
            </a:r>
            <a:r>
              <a:rPr lang="en-US" sz="2400" dirty="0" err="1" smtClean="0">
                <a:latin typeface="Century Gothic"/>
                <a:cs typeface="Century Gothic"/>
              </a:rPr>
              <a:t>textLength</a:t>
            </a:r>
            <a:r>
              <a:rPr lang="en-US" sz="2400" dirty="0" smtClean="0">
                <a:latin typeface="Century Gothic"/>
                <a:cs typeface="Century Gothic"/>
              </a:rPr>
              <a:t> * </a:t>
            </a:r>
            <a:r>
              <a:rPr lang="en-US" sz="2400" dirty="0" err="1" smtClean="0">
                <a:latin typeface="Century Gothic"/>
                <a:cs typeface="Century Gothic"/>
              </a:rPr>
              <a:t>longestEntity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392915" y="2359761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6392915" y="3220997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673450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673450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5673450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7172643" y="4167296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7172643" y="507106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7172643" y="6082320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3"/>
                </a:solidFill>
                <a:cs typeface="Century Gothic"/>
                <a:sym typeface="Wingdings"/>
              </a:rPr>
              <a:t>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cxnSp>
        <p:nvCxnSpPr>
          <p:cNvPr id="86" name="Connecteur droit avec flèche 85"/>
          <p:cNvCxnSpPr>
            <a:stCxn id="78" idx="2"/>
          </p:cNvCxnSpPr>
          <p:nvPr/>
        </p:nvCxnSpPr>
        <p:spPr>
          <a:xfrm>
            <a:off x="6616199" y="2821426"/>
            <a:ext cx="7088" cy="399569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79" idx="2"/>
            <a:endCxn id="80" idx="0"/>
          </p:cNvCxnSpPr>
          <p:nvPr/>
        </p:nvCxnSpPr>
        <p:spPr>
          <a:xfrm flipH="1">
            <a:off x="5896734" y="3682662"/>
            <a:ext cx="719465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80" idx="2"/>
            <a:endCxn id="81" idx="0"/>
          </p:cNvCxnSpPr>
          <p:nvPr/>
        </p:nvCxnSpPr>
        <p:spPr>
          <a:xfrm>
            <a:off x="5896734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eur droit avec flèche 88"/>
          <p:cNvCxnSpPr>
            <a:stCxn id="81" idx="2"/>
          </p:cNvCxnSpPr>
          <p:nvPr/>
        </p:nvCxnSpPr>
        <p:spPr>
          <a:xfrm>
            <a:off x="5896734" y="5532727"/>
            <a:ext cx="796" cy="54959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79" idx="2"/>
            <a:endCxn id="83" idx="0"/>
          </p:cNvCxnSpPr>
          <p:nvPr/>
        </p:nvCxnSpPr>
        <p:spPr>
          <a:xfrm>
            <a:off x="6616199" y="3682662"/>
            <a:ext cx="779728" cy="484634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83" idx="2"/>
            <a:endCxn id="84" idx="0"/>
          </p:cNvCxnSpPr>
          <p:nvPr/>
        </p:nvCxnSpPr>
        <p:spPr>
          <a:xfrm>
            <a:off x="7395927" y="4628961"/>
            <a:ext cx="0" cy="44210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Connecteur droit avec flèche 91"/>
          <p:cNvCxnSpPr>
            <a:stCxn id="84" idx="2"/>
            <a:endCxn id="85" idx="0"/>
          </p:cNvCxnSpPr>
          <p:nvPr/>
        </p:nvCxnSpPr>
        <p:spPr>
          <a:xfrm>
            <a:off x="7395927" y="5532727"/>
            <a:ext cx="0" cy="549593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avec flèche 92"/>
          <p:cNvCxnSpPr/>
          <p:nvPr/>
        </p:nvCxnSpPr>
        <p:spPr>
          <a:xfrm rot="16200000" flipH="1">
            <a:off x="6416413" y="2156425"/>
            <a:ext cx="399572" cy="708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6400006" y="1498522"/>
            <a:ext cx="446567" cy="46166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cs typeface="Century Gothic"/>
                <a:sym typeface="Wingdings"/>
              </a:rPr>
              <a:t></a:t>
            </a:r>
            <a:endParaRPr lang="fr-FR" sz="2400" dirty="0" smtClean="0">
              <a:solidFill>
                <a:srgbClr val="FF0000"/>
              </a:solidFill>
              <a:cs typeface="Century Gothic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679986" y="1928289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6679992" y="2821425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l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5953435" y="3571883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v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7013146" y="3561252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5953435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5953435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446334" y="4609397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446334" y="5533521"/>
            <a:ext cx="333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  <a:endParaRPr lang="fr-FR" sz="2400" dirty="0" smtClean="0">
              <a:latin typeface="Century Gothic"/>
              <a:cs typeface="Century Gothic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3" grpId="0"/>
      <p:bldP spid="69" grpId="0"/>
      <p:bldP spid="71" grpId="0"/>
      <p:bldP spid="73" grpId="0"/>
      <p:bldP spid="76" grpId="0"/>
      <p:bldP spid="7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NER: Patterns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4" y="923598"/>
            <a:ext cx="798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If the entities follow a certain pattern, we can use </a:t>
            </a:r>
            <a:r>
              <a:rPr lang="en-US" sz="2400" b="1" dirty="0" smtClean="0">
                <a:latin typeface="Century Gothic"/>
                <a:cs typeface="Century Gothic"/>
              </a:rPr>
              <a:t>patterns</a:t>
            </a:r>
          </a:p>
        </p:txBody>
      </p:sp>
      <p:sp>
        <p:nvSpPr>
          <p:cNvPr id="22" name="Folded Corner 21"/>
          <p:cNvSpPr/>
          <p:nvPr/>
        </p:nvSpPr>
        <p:spPr>
          <a:xfrm>
            <a:off x="8" y="1924498"/>
            <a:ext cx="6227637" cy="1796903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was born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1935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 His mother...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started playing guitar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1937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when...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... had his first concert in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1939</a:t>
            </a:r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, although...</a:t>
            </a:r>
            <a:endParaRPr lang="en-US" sz="2400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60252" y="2316703"/>
            <a:ext cx="2683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Years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(4 digit numbers)</a:t>
            </a:r>
          </a:p>
        </p:txBody>
      </p:sp>
      <p:sp>
        <p:nvSpPr>
          <p:cNvPr id="24" name="Folded Corner 23"/>
          <p:cNvSpPr/>
          <p:nvPr/>
        </p:nvSpPr>
        <p:spPr>
          <a:xfrm>
            <a:off x="457207" y="4529471"/>
            <a:ext cx="4501617" cy="1699168"/>
          </a:xfrm>
          <a:prstGeom prst="foldedCorner">
            <a:avLst>
              <a:gd name="adj" fmla="val 35323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bIns="0"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Office: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01 23 45 67 89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Mobile: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06 19 35 01 08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Home: </a:t>
            </a:r>
            <a:r>
              <a:rPr lang="en-US" sz="2400" u="sng" dirty="0" smtClean="0">
                <a:solidFill>
                  <a:schemeClr val="tx1"/>
                </a:solidFill>
                <a:latin typeface="Century Gothic"/>
                <a:cs typeface="Century Gothic"/>
              </a:rPr>
              <a:t>09 77 12 94 65</a:t>
            </a:r>
            <a:endParaRPr lang="en-US" sz="2400" u="sng" dirty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0562" y="4606813"/>
            <a:ext cx="26645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Phone numbers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(groups of digits)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4" grpId="0" animBg="1"/>
      <p:bldP spid="2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/>
          <p:nvPr/>
        </p:nvSpPr>
        <p:spPr>
          <a:xfrm>
            <a:off x="4911063" y="4014054"/>
            <a:ext cx="4176959" cy="122098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-27690" y="4014059"/>
            <a:ext cx="443184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43601" y="1296759"/>
            <a:ext cx="3822312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-1" y="1181123"/>
            <a:ext cx="4404153" cy="884447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057" y="706634"/>
            <a:ext cx="7688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pattern </a:t>
            </a:r>
            <a:r>
              <a:rPr lang="en-US" sz="2400" dirty="0" smtClean="0">
                <a:latin typeface="Century Gothic"/>
                <a:cs typeface="Century Gothic"/>
              </a:rPr>
              <a:t>is a string that generalizes a set of strings.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978" y="4014059"/>
            <a:ext cx="37449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       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0|1|2|3|4|5|6|7|8|9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7192" y="514613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2185" y="511386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7777" y="49528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0704" y="54774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1288" y="51737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4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0508" y="532560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51679" y="499426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07581" y="520135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9924" y="565694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4704" y="498046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6106" y="1350209"/>
            <a:ext cx="41280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sequences of the letter ‘a’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              a+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780" y="26652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32007" y="2513421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24926" y="3272735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877470" y="296901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333640" y="2604869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52369" y="1403089"/>
            <a:ext cx="3159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‘a’, followed by ‘</a:t>
            </a:r>
            <a:r>
              <a:rPr lang="en-US" sz="2400" dirty="0" err="1" smtClean="0">
                <a:latin typeface="Century Gothic"/>
                <a:cs typeface="Century Gothic"/>
              </a:rPr>
              <a:t>b’s</a:t>
            </a:r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smtClean="0">
                <a:latin typeface="Century Gothic"/>
                <a:cs typeface="Century Gothic"/>
              </a:rPr>
              <a:t>        </a:t>
            </a:r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latin typeface="Century Gothic"/>
                <a:cs typeface="Century Gothic"/>
              </a:rPr>
              <a:t>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50112" y="2932785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44194" y="2582449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95320" y="2434452"/>
            <a:ext cx="165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06150" y="3231320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75509" y="4111461"/>
            <a:ext cx="4158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       sequence of digits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(0|1|2|3|4|5|6|7|8|9)+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82179" y="5399828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987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19192" y="5235040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6543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94948" y="577346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5643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827288" y="5414514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5321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31999" y="6356721"/>
            <a:ext cx="795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=&gt; Let’s find a systematic way of expressing patterns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33925" y="6694335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47" grpId="0" animBg="1"/>
      <p:bldP spid="46" grpId="0" animBg="1"/>
      <p:bldP spid="7" grpId="0"/>
      <p:bldP spid="8" grpId="0"/>
      <p:bldP spid="9" grpId="0"/>
      <p:bldP spid="10" grpId="0"/>
      <p:bldP spid="11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3" grpId="0"/>
      <p:bldP spid="44" grpId="0"/>
      <p:bldP spid="45" grpId="0"/>
      <p:bldP spid="50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776177"/>
            <a:ext cx="8962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regular expression</a:t>
            </a:r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) over a set of symbols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is: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1.  the empty string</a:t>
            </a:r>
          </a:p>
          <a:p>
            <a:pPr marL="457200" indent="-457200">
              <a:buAutoNum type="arabicPeriod" startAt="2"/>
            </a:pPr>
            <a:r>
              <a:rPr lang="en-US" sz="2400" dirty="0" smtClean="0">
                <a:latin typeface="Century Gothic"/>
                <a:cs typeface="Century Gothic"/>
              </a:rPr>
              <a:t>or the string consisting of an element of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 </a:t>
            </a:r>
          </a:p>
          <a:p>
            <a:pPr marL="457200" indent="-457200"/>
            <a:r>
              <a:rPr lang="en-US" sz="2400" dirty="0" smtClean="0">
                <a:latin typeface="Lucida Grande"/>
                <a:ea typeface="Lucida Grande"/>
                <a:cs typeface="Century Gothic"/>
              </a:rPr>
              <a:t>	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(a single character)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3.  or the string AB where A and B are regular expressions 	(</a:t>
            </a:r>
            <a:r>
              <a:rPr lang="en-US" sz="2400" b="1" dirty="0" smtClean="0">
                <a:latin typeface="Century Gothic"/>
                <a:ea typeface="Lucida Grande"/>
                <a:cs typeface="Century Gothic"/>
              </a:rPr>
              <a:t>concatenation</a:t>
            </a:r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)</a:t>
            </a:r>
            <a:endParaRPr lang="en-US" sz="2400" dirty="0" smtClean="0">
              <a:latin typeface="Century Gothic"/>
              <a:cs typeface="Century Gothic"/>
            </a:endParaRPr>
          </a:p>
          <a:p>
            <a:pPr marL="457200" indent="-457200">
              <a:buAutoNum type="arabicPeriod" startAt="4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(A|B),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and B are regular expressions  (</a:t>
            </a:r>
            <a:r>
              <a:rPr lang="en-US" sz="2400" b="1" dirty="0" smtClean="0">
                <a:latin typeface="Century Gothic"/>
                <a:cs typeface="Century Gothic"/>
              </a:rPr>
              <a:t>alternation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 marL="457200" indent="-457200">
              <a:buAutoNum type="arabicPeriod" startAt="5"/>
            </a:pPr>
            <a:r>
              <a:rPr lang="en-US" sz="2400" dirty="0" smtClean="0">
                <a:latin typeface="Century Gothic"/>
                <a:cs typeface="Century Gothic"/>
              </a:rPr>
              <a:t>or a string of the form (A)*, </a:t>
            </a:r>
          </a:p>
          <a:p>
            <a:pPr marL="457200" indent="-457200"/>
            <a:r>
              <a:rPr lang="en-US" sz="2400" dirty="0" smtClean="0">
                <a:latin typeface="Century Gothic"/>
                <a:cs typeface="Century Gothic"/>
              </a:rPr>
              <a:t>	where A is a regular expression (</a:t>
            </a:r>
            <a:r>
              <a:rPr lang="en-US" sz="2400" b="1" dirty="0" err="1" smtClean="0">
                <a:latin typeface="Century Gothic"/>
                <a:cs typeface="Century Gothic"/>
              </a:rPr>
              <a:t>Kleene</a:t>
            </a:r>
            <a:r>
              <a:rPr lang="en-US" sz="2400" b="1" dirty="0" smtClean="0">
                <a:latin typeface="Century Gothic"/>
                <a:cs typeface="Century Gothic"/>
              </a:rPr>
              <a:t> star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" y="4944149"/>
            <a:ext cx="896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For example, with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={</a:t>
            </a:r>
            <a:r>
              <a:rPr lang="en-US" sz="2400" dirty="0" err="1" smtClean="0">
                <a:latin typeface="Century Gothic"/>
                <a:cs typeface="Century Gothic"/>
              </a:rPr>
              <a:t>a,b</a:t>
            </a:r>
            <a:r>
              <a:rPr lang="en-US" sz="2400" dirty="0" smtClean="0">
                <a:latin typeface="Century Gothic"/>
                <a:cs typeface="Century Gothic"/>
              </a:rPr>
              <a:t>}, the following strings are regular expressions:</a:t>
            </a:r>
          </a:p>
        </p:txBody>
      </p:sp>
      <p:sp>
        <p:nvSpPr>
          <p:cNvPr id="7" name="Oval 6"/>
          <p:cNvSpPr/>
          <p:nvPr/>
        </p:nvSpPr>
        <p:spPr>
          <a:xfrm>
            <a:off x="457203" y="604528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2125" y="6045284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9" name="Oval 8"/>
          <p:cNvSpPr/>
          <p:nvPr/>
        </p:nvSpPr>
        <p:spPr>
          <a:xfrm>
            <a:off x="1506931" y="6045817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1850" y="604581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584835" y="6044934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9760" y="6044934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716826" y="6045284"/>
            <a:ext cx="764624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08887" y="6046594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989080" y="6044934"/>
            <a:ext cx="1155681" cy="52332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11167" y="6044933"/>
            <a:ext cx="1228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 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3" grpId="0"/>
      <p:bldP spid="14" grpId="0" animBg="1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Extraction: Disease Outbreaks</a:t>
            </a:r>
            <a:endParaRPr lang="el-GR" dirty="0"/>
          </a:p>
        </p:txBody>
      </p:sp>
      <p:sp>
        <p:nvSpPr>
          <p:cNvPr id="93188" name="AutoShape 4"/>
          <p:cNvSpPr>
            <a:spLocks noChangeArrowheads="1"/>
          </p:cNvSpPr>
          <p:nvPr/>
        </p:nvSpPr>
        <p:spPr bwMode="auto">
          <a:xfrm>
            <a:off x="381026" y="2311401"/>
            <a:ext cx="6248399" cy="1692275"/>
          </a:xfrm>
          <a:prstGeom prst="flowChartDocument">
            <a:avLst/>
          </a:prstGeom>
          <a:solidFill>
            <a:schemeClr val="accent1">
              <a:alpha val="50195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May 19 1995, Atlanta -- The Centers for Disease Control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and Prevention, which is in the front line of the world's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response to the deadly Ebola epidemic in Zaire , </a:t>
            </a:r>
            <a:b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is finding itself hard pressed to cope with the crisis… </a:t>
            </a:r>
          </a:p>
        </p:txBody>
      </p:sp>
      <p:graphicFrame>
        <p:nvGraphicFramePr>
          <p:cNvPr id="1437701" name="Group 5"/>
          <p:cNvGraphicFramePr>
            <a:graphicFrameLocks noGrp="1"/>
          </p:cNvGraphicFramePr>
          <p:nvPr/>
        </p:nvGraphicFramePr>
        <p:xfrm>
          <a:off x="4418013" y="4159249"/>
          <a:ext cx="4608512" cy="1844539"/>
        </p:xfrm>
        <a:graphic>
          <a:graphicData uri="http://schemas.openxmlformats.org/drawingml/2006/table">
            <a:tbl>
              <a:tblPr/>
              <a:tblGrid>
                <a:gridCol w="1373187"/>
                <a:gridCol w="2044700"/>
                <a:gridCol w="1190625"/>
              </a:tblGrid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Disease Name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Location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Jan.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Malaria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Ethiopia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0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Mad Cow Disease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U.K.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Feb.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Pneumonia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5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May 1995</a:t>
                      </a: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Ebola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charset="0"/>
                        </a:rPr>
                        <a:t>Zaire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727" name="Rectangle 31"/>
          <p:cNvSpPr>
            <a:spLocks noChangeArrowheads="1"/>
          </p:cNvSpPr>
          <p:nvPr/>
        </p:nvSpPr>
        <p:spPr bwMode="auto">
          <a:xfrm>
            <a:off x="547688" y="4997710"/>
            <a:ext cx="2957512" cy="109855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8" name="Rectangle 32"/>
          <p:cNvSpPr>
            <a:spLocks noChangeArrowheads="1"/>
          </p:cNvSpPr>
          <p:nvPr/>
        </p:nvSpPr>
        <p:spPr bwMode="auto">
          <a:xfrm>
            <a:off x="393879" y="2414432"/>
            <a:ext cx="15240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29" name="Rectangle 33"/>
          <p:cNvSpPr>
            <a:spLocks noChangeArrowheads="1"/>
          </p:cNvSpPr>
          <p:nvPr/>
        </p:nvSpPr>
        <p:spPr bwMode="auto">
          <a:xfrm>
            <a:off x="3213279" y="2983963"/>
            <a:ext cx="6096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0" name="Rectangle 34"/>
          <p:cNvSpPr>
            <a:spLocks noChangeArrowheads="1"/>
          </p:cNvSpPr>
          <p:nvPr/>
        </p:nvSpPr>
        <p:spPr bwMode="auto">
          <a:xfrm>
            <a:off x="5079642" y="2983963"/>
            <a:ext cx="533400" cy="304800"/>
          </a:xfrm>
          <a:prstGeom prst="rect">
            <a:avLst/>
          </a:prstGeom>
          <a:noFill/>
          <a:ln w="25400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1" name="Text Box 35"/>
          <p:cNvSpPr txBox="1">
            <a:spLocks noChangeArrowheads="1"/>
          </p:cNvSpPr>
          <p:nvPr/>
        </p:nvSpPr>
        <p:spPr bwMode="auto">
          <a:xfrm>
            <a:off x="395288" y="5105661"/>
            <a:ext cx="3033712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defTabSz="9144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prstClr val="black"/>
              </a:buClr>
              <a:buSzPct val="75000"/>
              <a:buFont typeface="Wingdings" charset="0"/>
              <a:buNone/>
            </a:pP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Information </a:t>
            </a:r>
            <a:b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</a:br>
            <a:r>
              <a:rPr lang="en-US" sz="1800" dirty="0">
                <a:solidFill>
                  <a:prstClr val="black"/>
                </a:solidFill>
                <a:latin typeface="Tahoma" charset="0"/>
                <a:cs typeface="Arial" charset="0"/>
              </a:rPr>
              <a:t>Extraction System </a:t>
            </a:r>
          </a:p>
        </p:txBody>
      </p:sp>
      <p:sp>
        <p:nvSpPr>
          <p:cNvPr id="1437732" name="Rectangle 36"/>
          <p:cNvSpPr>
            <a:spLocks noChangeArrowheads="1"/>
          </p:cNvSpPr>
          <p:nvPr/>
        </p:nvSpPr>
        <p:spPr bwMode="auto">
          <a:xfrm>
            <a:off x="4379923" y="5639062"/>
            <a:ext cx="4764087" cy="4238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3" name="AutoShape 37"/>
          <p:cNvSpPr>
            <a:spLocks noChangeArrowheads="1"/>
          </p:cNvSpPr>
          <p:nvPr/>
        </p:nvSpPr>
        <p:spPr bwMode="auto">
          <a:xfrm>
            <a:off x="1971675" y="3999174"/>
            <a:ext cx="381000" cy="954087"/>
          </a:xfrm>
          <a:prstGeom prst="downArrow">
            <a:avLst>
              <a:gd name="adj1" fmla="val 50000"/>
              <a:gd name="adj2" fmla="val 62604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437734" name="AutoShape 38"/>
          <p:cNvSpPr>
            <a:spLocks noChangeArrowheads="1"/>
          </p:cNvSpPr>
          <p:nvPr/>
        </p:nvSpPr>
        <p:spPr bwMode="auto">
          <a:xfrm rot="-5400000">
            <a:off x="3762375" y="5381625"/>
            <a:ext cx="381000" cy="895350"/>
          </a:xfrm>
          <a:prstGeom prst="downArrow">
            <a:avLst>
              <a:gd name="adj1" fmla="val 50000"/>
              <a:gd name="adj2" fmla="val 5875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7238" y="6488491"/>
            <a:ext cx="15167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de-DE" sz="1100" dirty="0" smtClean="0">
                <a:solidFill>
                  <a:prstClr val="black"/>
                </a:solidFill>
                <a:latin typeface="Lucida Sans" charset="0"/>
                <a:ea typeface="ＭＳ Ｐゴシック" charset="0"/>
              </a:rPr>
              <a:t>Slide from Manning</a:t>
            </a:r>
            <a:endParaRPr lang="de-DE" sz="1100" dirty="0">
              <a:solidFill>
                <a:prstClr val="black"/>
              </a:solidFill>
              <a:latin typeface="Lucida San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56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7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37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37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727" grpId="0" animBg="1"/>
      <p:bldP spid="1437728" grpId="0" animBg="1"/>
      <p:bldP spid="1437729" grpId="0" animBg="1"/>
      <p:bldP spid="1437730" grpId="0" animBg="1"/>
      <p:bldP spid="1437731" grpId="0"/>
      <p:bldP spid="1437732" grpId="0" animBg="1"/>
      <p:bldP spid="1437733" grpId="0" animBg="1"/>
      <p:bldP spid="143773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5" y="923598"/>
            <a:ext cx="7401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</a:t>
            </a:r>
            <a:r>
              <a:rPr lang="en-US" sz="2400" b="1" dirty="0" smtClean="0">
                <a:latin typeface="Century Gothic"/>
                <a:cs typeface="Century Gothic"/>
              </a:rPr>
              <a:t>matches </a:t>
            </a:r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a single character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the string consists of just that character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10" y="2854364"/>
            <a:ext cx="845776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 smtClean="0">
              <a:latin typeface="Century Gothic"/>
              <a:cs typeface="Century Gothic"/>
            </a:endParaRP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(A)*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zero or more parts that match A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9399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207269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20726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58290" y="2291753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288540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77802" y="285779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094" y="2802569"/>
            <a:ext cx="2872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949263" y="466946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43740" y="4710877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(a)*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37806" y="5347590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6445" y="4680725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00257" y="573071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41862" y="5398049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080163" y="5499881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28400" y="6033113"/>
            <a:ext cx="1234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5" grpId="0"/>
      <p:bldP spid="26" grpId="0"/>
      <p:bldP spid="27" grpId="0"/>
      <p:bldP spid="28" grpId="0"/>
      <p:bldP spid="2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 Matching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902" y="1283939"/>
            <a:ext cx="68788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Matching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of the form (A|B)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matches either A or 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9902" y="4110272"/>
            <a:ext cx="87222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string matches a regular expression of the form AB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if it consists of two parts, where the first part matches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and the second part matches B 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8" name="Oval 7"/>
          <p:cNvSpPr/>
          <p:nvPr/>
        </p:nvSpPr>
        <p:spPr>
          <a:xfrm>
            <a:off x="904482" y="2717653"/>
            <a:ext cx="94880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552" y="2759072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a|b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0" name="Oval 9"/>
          <p:cNvSpPr/>
          <p:nvPr/>
        </p:nvSpPr>
        <p:spPr>
          <a:xfrm>
            <a:off x="2153563" y="2717653"/>
            <a:ext cx="1504735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58480" y="2717653"/>
            <a:ext cx="13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a|(b</a:t>
            </a:r>
            <a:r>
              <a:rPr lang="en-US" sz="2400" dirty="0" smtClean="0">
                <a:latin typeface="Century Gothic"/>
                <a:cs typeface="Century Gothic"/>
              </a:rPr>
              <a:t>)*)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28005" y="2802137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9169" y="339578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447" y="329914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1817" y="3312953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932091" y="5404280"/>
            <a:ext cx="618449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37016" y="540428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3956" y="6082410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ab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216493" y="5391008"/>
            <a:ext cx="1068520" cy="52208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21425" y="5391008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b(a</a:t>
            </a:r>
            <a:r>
              <a:rPr lang="en-US" sz="2400" dirty="0" smtClean="0">
                <a:latin typeface="Century Gothic"/>
                <a:cs typeface="Century Gothic"/>
              </a:rPr>
              <a:t>)*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78363" y="6069138"/>
            <a:ext cx="814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baa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41809" y="5405928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regular expression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55613" y="5916742"/>
            <a:ext cx="29931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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matching strings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1512" y="361668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78494" y="3381982"/>
            <a:ext cx="604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bb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81173" y="3271534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bbbb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30758" y="6428629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4669" y="6288922"/>
            <a:ext cx="144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baaaaa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/>
      <p:bldP spid="30" grpId="0"/>
      <p:bldP spid="31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11046" y="731345"/>
            <a:ext cx="90172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Given an ordered set of symbols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, we define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[</a:t>
            </a:r>
            <a:r>
              <a:rPr lang="en-US" sz="2400" dirty="0" err="1" smtClean="0">
                <a:latin typeface="Century Gothic"/>
                <a:cs typeface="Century Gothic"/>
              </a:rPr>
              <a:t>x-y</a:t>
            </a:r>
            <a:r>
              <a:rPr lang="en-US" sz="2400" dirty="0" smtClean="0">
                <a:latin typeface="Century Gothic"/>
                <a:cs typeface="Century Gothic"/>
              </a:rPr>
              <a:t>] for two symbols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and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, to be the alternation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  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|...|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       (meaning: any of the symbols in the range)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61179" y="1875885"/>
            <a:ext cx="5182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 = 0|1|2|3|4|5|6|7|8|9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0" y="2337550"/>
            <a:ext cx="65614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A+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A(A)*             (meaning: one or more A’s)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34204" y="3168548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     [0-9]+ = [0-9][0-9]*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586" y="3940899"/>
            <a:ext cx="79399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</a:t>
            </a:r>
            <a:r>
              <a:rPr lang="en-US" sz="2400" dirty="0" err="1" smtClean="0">
                <a:latin typeface="Century Gothic"/>
                <a:cs typeface="Century Gothic"/>
              </a:rPr>
              <a:t>A{x,y</a:t>
            </a:r>
            <a:r>
              <a:rPr lang="en-US" sz="2400" dirty="0" smtClean="0">
                <a:latin typeface="Century Gothic"/>
                <a:cs typeface="Century Gothic"/>
              </a:rPr>
              <a:t>}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and integers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&lt;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to be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 A...A|A...A|A...A|...|A...A   (meaning: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to </a:t>
            </a:r>
            <a:r>
              <a:rPr lang="en-US" sz="2400" dirty="0" err="1" smtClean="0">
                <a:latin typeface="Century Gothic"/>
                <a:cs typeface="Century Gothic"/>
              </a:rPr>
              <a:t>y</a:t>
            </a:r>
            <a:r>
              <a:rPr lang="en-US" sz="2400" dirty="0" smtClean="0">
                <a:latin typeface="Century Gothic"/>
                <a:cs typeface="Century Gothic"/>
              </a:rPr>
              <a:t> A’s)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332497" y="4771897"/>
            <a:ext cx="3132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f{4,6}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ffff|fffff|ffffff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2649" y="6356356"/>
            <a:ext cx="54906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. to be an arbitrary symbol from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endParaRPr lang="en-US" sz="2400" dirty="0" smtClean="0">
              <a:latin typeface="Lucida Grande"/>
              <a:ea typeface="Lucida Grande"/>
              <a:cs typeface="Lucida Grande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9397" y="5307633"/>
            <a:ext cx="61478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A? for 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A to be</a:t>
            </a:r>
          </a:p>
          <a:p>
            <a:r>
              <a:rPr lang="en-US" sz="2400" dirty="0" smtClean="0">
                <a:latin typeface="Century Gothic"/>
                <a:ea typeface="Lucida Grande"/>
                <a:cs typeface="Century Gothic"/>
              </a:rPr>
              <a:t>        (|A)          (meaning: an optional A)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68420" y="5985272"/>
            <a:ext cx="1996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? = 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a(|b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)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Things that are easy to express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907425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| B  	Either A or B                                 (Use a backslash for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A*		      Zero+ occurrences of A             the character itself, A+		      One+ occurrences of A              e.g., \+ for a plus)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A{</a:t>
            </a:r>
            <a:r>
              <a:rPr lang="en-US" sz="2400" dirty="0" err="1" smtClean="0">
                <a:latin typeface="Century Gothic"/>
                <a:cs typeface="Century Gothic"/>
              </a:rPr>
              <a:t>x,y</a:t>
            </a:r>
            <a:r>
              <a:rPr lang="en-US" sz="2400" dirty="0" smtClean="0">
                <a:latin typeface="Century Gothic"/>
                <a:cs typeface="Century Gothic"/>
              </a:rPr>
              <a:t>}	      x to y occurrences of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A?		      an optional A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[a-z]	      One of the characters in the range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.		      An arbitrary symbol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" y="3893449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471776"/>
            <a:ext cx="26645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digit or a letter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5058185"/>
            <a:ext cx="34900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A sequence of 8 digits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654080"/>
            <a:ext cx="5580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5 pairs of digits, separated by space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008" y="6245580"/>
            <a:ext cx="3436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Century Gothic"/>
                <a:cs typeface="Century Gothic"/>
              </a:rPr>
              <a:t>HTML tags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48178" y="3937251"/>
            <a:ext cx="36133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Person names: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Dr. Elvis Presley </a:t>
            </a:r>
          </a:p>
          <a:p>
            <a:r>
              <a:rPr lang="en-US" sz="2400" dirty="0" smtClean="0">
                <a:solidFill>
                  <a:srgbClr val="7030A0"/>
                </a:solidFill>
                <a:cs typeface="Century Gothic"/>
              </a:rPr>
              <a:t>  Prof. Dr. Elvis Presley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Names &amp; Groups in </a:t>
            </a:r>
            <a:r>
              <a:rPr lang="en-US" dirty="0" err="1" smtClean="0"/>
              <a:t>Regexes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-3443" y="1154430"/>
            <a:ext cx="6888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When using regular expressions in a program,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it is common to </a:t>
            </a:r>
            <a:r>
              <a:rPr lang="en-US" sz="2400" b="1" dirty="0" smtClean="0">
                <a:latin typeface="Century Gothic"/>
                <a:cs typeface="Century Gothic"/>
              </a:rPr>
              <a:t>name</a:t>
            </a:r>
            <a:r>
              <a:rPr lang="en-US" sz="2400" dirty="0" smtClean="0">
                <a:latin typeface="Century Gothic"/>
                <a:cs typeface="Century Gothic"/>
              </a:rPr>
              <a:t> them: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4570" y="1985427"/>
            <a:ext cx="5799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digits=“[0-9]+”;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</a:t>
            </a:r>
            <a:r>
              <a:rPr lang="en-US" sz="2400" smtClean="0">
                <a:solidFill>
                  <a:srgbClr val="0000FF"/>
                </a:solidFill>
                <a:latin typeface="Century Gothic"/>
                <a:cs typeface="Century Gothic"/>
              </a:rPr>
              <a:t>separator=“( |-)”;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</a:t>
            </a:r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digits+separator+digits</a:t>
            </a:r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;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  <p:sp>
        <p:nvSpPr>
          <p:cNvPr id="19" name="TextBox 31"/>
          <p:cNvSpPr txBox="1"/>
          <p:nvPr/>
        </p:nvSpPr>
        <p:spPr>
          <a:xfrm>
            <a:off x="-47625" y="3584411"/>
            <a:ext cx="777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Parts of a regular expression can be singled out by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bracketed </a:t>
            </a:r>
            <a:r>
              <a:rPr lang="en-US" sz="2400" b="1" dirty="0" smtClean="0">
                <a:latin typeface="Century Gothic"/>
                <a:cs typeface="Century Gothic"/>
              </a:rPr>
              <a:t>groups</a:t>
            </a:r>
            <a:r>
              <a:rPr lang="en-US" sz="2400" dirty="0" smtClean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20" name="TextBox 8"/>
          <p:cNvSpPr txBox="1"/>
          <p:nvPr/>
        </p:nvSpPr>
        <p:spPr>
          <a:xfrm>
            <a:off x="495053" y="4587880"/>
            <a:ext cx="6357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input=“The cat caught the mouse.”</a:t>
            </a:r>
          </a:p>
        </p:txBody>
      </p:sp>
      <p:sp>
        <p:nvSpPr>
          <p:cNvPr id="21" name="TextBox 8"/>
          <p:cNvSpPr txBox="1"/>
          <p:nvPr/>
        </p:nvSpPr>
        <p:spPr>
          <a:xfrm>
            <a:off x="495045" y="5130805"/>
            <a:ext cx="77219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String pattern=“The ([a-z]+) caught </a:t>
            </a:r>
            <a:r>
              <a:rPr lang="en-US" sz="2400" dirty="0" smtClean="0">
                <a:solidFill>
                  <a:srgbClr val="0000FF"/>
                </a:solidFill>
                <a:cs typeface="Century Gothic"/>
              </a:rPr>
              <a:t>the ([a-z]+)\\.”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8"/>
          <p:cNvSpPr txBox="1"/>
          <p:nvPr/>
        </p:nvSpPr>
        <p:spPr>
          <a:xfrm>
            <a:off x="1218690" y="5763145"/>
            <a:ext cx="37609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first group: “cat”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second group: “mouse”</a:t>
            </a:r>
          </a:p>
        </p:txBody>
      </p:sp>
      <p:sp>
        <p:nvSpPr>
          <p:cNvPr id="25" name="Flèche droite 24"/>
          <p:cNvSpPr/>
          <p:nvPr/>
        </p:nvSpPr>
        <p:spPr>
          <a:xfrm>
            <a:off x="504578" y="5940427"/>
            <a:ext cx="666495" cy="369332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5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" y="827901"/>
            <a:ext cx="84048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 can be matched efficiently by a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Finite State Machine (Finite State Automaton, FSA, FSM)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9023" y="1765739"/>
            <a:ext cx="5912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FSM</a:t>
            </a:r>
            <a:r>
              <a:rPr lang="en-US" sz="2400" dirty="0" smtClean="0">
                <a:latin typeface="Century Gothic"/>
                <a:cs typeface="Century Gothic"/>
              </a:rPr>
              <a:t> is a quintuple of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of symbols (the </a:t>
            </a:r>
            <a:r>
              <a:rPr lang="en-US" sz="2400" b="1" dirty="0" smtClean="0">
                <a:latin typeface="Century Gothic"/>
                <a:cs typeface="Century Gothic"/>
              </a:rPr>
              <a:t>alphabet</a:t>
            </a:r>
            <a:r>
              <a:rPr lang="en-US" sz="2400" dirty="0" smtClean="0">
                <a:latin typeface="Century Gothic"/>
                <a:cs typeface="Century Gothic"/>
              </a:rPr>
              <a:t>)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set S of </a:t>
            </a:r>
            <a:r>
              <a:rPr lang="en-US" sz="2400" b="1" dirty="0" smtClean="0">
                <a:latin typeface="Century Gothic"/>
                <a:cs typeface="Century Gothic"/>
              </a:rPr>
              <a:t>states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An </a:t>
            </a:r>
            <a:r>
              <a:rPr lang="en-US" sz="2400" b="1" dirty="0" smtClean="0">
                <a:latin typeface="Century Gothic"/>
                <a:cs typeface="Century Gothic"/>
              </a:rPr>
              <a:t>initial state</a:t>
            </a:r>
            <a:r>
              <a:rPr lang="en-US" sz="2400" dirty="0" smtClean="0">
                <a:latin typeface="Century Gothic"/>
                <a:cs typeface="Century Gothic"/>
              </a:rPr>
              <a:t>, 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ε</a:t>
            </a:r>
            <a:r>
              <a:rPr lang="en-US" sz="2400" dirty="0" smtClean="0">
                <a:latin typeface="Century Gothic"/>
                <a:cs typeface="Century Gothic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</a:rPr>
              <a:t>state transition function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:S </a:t>
            </a:r>
            <a:r>
              <a:rPr lang="en-US" sz="2400" dirty="0" err="1" smtClean="0">
                <a:latin typeface="Century Gothic"/>
                <a:cs typeface="Century Gothic"/>
              </a:rPr>
              <a:t>x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Σ</a:t>
            </a:r>
            <a:r>
              <a:rPr lang="en-US" sz="2400" dirty="0" smtClean="0">
                <a:latin typeface="Century Gothic"/>
                <a:cs typeface="Century Gothic"/>
              </a:rPr>
              <a:t> </a:t>
            </a:r>
            <a:r>
              <a:rPr lang="en-US" sz="2400" dirty="0" err="1" smtClean="0">
                <a:latin typeface="Century Gothic"/>
                <a:cs typeface="Century Gothic"/>
                <a:sym typeface="Wingdings"/>
              </a:rPr>
              <a:t>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 A </a:t>
            </a:r>
            <a:r>
              <a:rPr lang="en-US" sz="2400" b="1" dirty="0" smtClean="0">
                <a:latin typeface="Century Gothic"/>
                <a:cs typeface="Century Gothic"/>
                <a:sym typeface="Wingdings"/>
              </a:rPr>
              <a:t>set of accepting states</a:t>
            </a:r>
            <a:r>
              <a:rPr lang="en-US" sz="2400" dirty="0" smtClean="0">
                <a:latin typeface="Century Gothic"/>
                <a:cs typeface="Century Gothic"/>
                <a:sym typeface="Wingdings"/>
              </a:rPr>
              <a:t> F &lt; S</a:t>
            </a:r>
            <a:r>
              <a:rPr lang="en-US" sz="2400" dirty="0" smtClean="0">
                <a:latin typeface="Century Gothic"/>
                <a:cs typeface="Century Gothic"/>
              </a:rPr>
              <a:t>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4" name="Rectangular Callout 53"/>
          <p:cNvSpPr/>
          <p:nvPr/>
        </p:nvSpPr>
        <p:spPr>
          <a:xfrm>
            <a:off x="86961" y="6200957"/>
            <a:ext cx="6196889" cy="657043"/>
          </a:xfrm>
          <a:prstGeom prst="wedgeRectCallout">
            <a:avLst>
              <a:gd name="adj1" fmla="val -33918"/>
              <a:gd name="adj2" fmla="val -163390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Implicitly: All unmentioned inputs go to some artificial failure state</a:t>
            </a:r>
          </a:p>
        </p:txBody>
      </p:sp>
      <p:sp>
        <p:nvSpPr>
          <p:cNvPr id="55" name="Rectangular Callout 54"/>
          <p:cNvSpPr/>
          <p:nvPr/>
        </p:nvSpPr>
        <p:spPr>
          <a:xfrm>
            <a:off x="5981223" y="4226355"/>
            <a:ext cx="3162781" cy="1032247"/>
          </a:xfrm>
          <a:prstGeom prst="wedgeRectCallout">
            <a:avLst>
              <a:gd name="adj1" fmla="val -75844"/>
              <a:gd name="adj2" fmla="val 2035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entury Gothic"/>
                <a:cs typeface="Century Gothic"/>
              </a:rPr>
              <a:t>Accepting states usually depicted with double ring.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4" grpId="0" animBg="1"/>
      <p:bldP spid="55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0"/>
            <a:ext cx="91919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the state </a:t>
            </a:r>
            <a:r>
              <a:rPr lang="en-US" sz="2400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err="1" smtClean="0">
                <a:latin typeface="Century Gothic"/>
                <a:cs typeface="Century Gothic"/>
              </a:rPr>
              <a:t>(s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,input.charAt(i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6071912" y="3305155"/>
            <a:ext cx="234872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endParaRPr lang="en-US" sz="2400" dirty="0" smtClean="0"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smtClean="0">
                <a:solidFill>
                  <a:srgbClr val="0000FF"/>
                </a:solidFill>
                <a:latin typeface="Century Gothic"/>
                <a:cs typeface="Century Gothic"/>
              </a:rPr>
              <a:t>ac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19" name="TextBox 33"/>
          <p:cNvSpPr txBox="1"/>
          <p:nvPr/>
        </p:nvSpPr>
        <p:spPr>
          <a:xfrm>
            <a:off x="1957021" y="4095056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676447" y="4678761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733712" y="4748732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2473219" y="468791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2583657" y="4716465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4272353" y="4687913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4340251" y="472709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1270056" y="496867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3066836" y="4977831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2770028" y="497296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1615170" y="4558625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2595870" y="545243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3506437" y="4541648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Regular Expressions Summary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1212112"/>
            <a:ext cx="764504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Regular expressions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express a wide range of patterns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can be matched efficiently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are employed in a wide variety of applications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(e.g., in text editors, NER systems, normalization,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 UNIX </a:t>
            </a:r>
            <a:r>
              <a:rPr lang="en-US" sz="2400" dirty="0" err="1" smtClean="0">
                <a:latin typeface="Century Gothic"/>
                <a:cs typeface="Century Gothic"/>
              </a:rPr>
              <a:t>grep</a:t>
            </a:r>
            <a:r>
              <a:rPr lang="en-US" sz="2400" dirty="0" smtClean="0">
                <a:latin typeface="Century Gothic"/>
                <a:cs typeface="Century Gothic"/>
              </a:rPr>
              <a:t> tool etc.)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605" y="4189233"/>
            <a:ext cx="4559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Input: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Manual design of the </a:t>
            </a:r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82619" y="4203573"/>
            <a:ext cx="39116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Condition: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Entities follow a pattern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Entity matching techniques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A last word for today on Entity Matching</a:t>
            </a:r>
          </a:p>
          <a:p>
            <a:r>
              <a:rPr lang="de-DE" sz="2000" b="1" dirty="0" smtClean="0"/>
              <a:t>Rule-based techniques</a:t>
            </a:r>
            <a:r>
              <a:rPr lang="de-DE" sz="2000" dirty="0" smtClean="0"/>
              <a:t> are still heavily used heavily in (older) industrial applications</a:t>
            </a:r>
          </a:p>
          <a:p>
            <a:pPr lvl="1"/>
            <a:r>
              <a:rPr lang="de-DE" sz="1800" dirty="0"/>
              <a:t>The patterns </a:t>
            </a:r>
            <a:r>
              <a:rPr lang="de-DE" sz="1800" dirty="0" smtClean="0"/>
              <a:t>sometimes don't capture an entity when they should</a:t>
            </a:r>
          </a:p>
          <a:p>
            <a:pPr lvl="2"/>
            <a:r>
              <a:rPr lang="de-DE" sz="1400" dirty="0" smtClean="0"/>
              <a:t>But the emphasis in industry is often on being right when you do match</a:t>
            </a:r>
          </a:p>
          <a:p>
            <a:pPr lvl="2"/>
            <a:r>
              <a:rPr lang="de-DE" sz="1400" dirty="0" smtClean="0"/>
              <a:t>Not matching at all is often considered better (in industry) when the match is doubtful</a:t>
            </a:r>
          </a:p>
          <a:p>
            <a:pPr lvl="1"/>
            <a:r>
              <a:rPr lang="de-DE" sz="1800" dirty="0" smtClean="0"/>
              <a:t>With rule-based it is easy to understand what is happening</a:t>
            </a:r>
          </a:p>
          <a:p>
            <a:pPr lvl="2"/>
            <a:r>
              <a:rPr lang="de-DE" sz="1400" dirty="0" smtClean="0"/>
              <a:t>Easy to make changes so that a particular example is extracted correctly</a:t>
            </a:r>
          </a:p>
          <a:p>
            <a:r>
              <a:rPr lang="de-DE" sz="2000" dirty="0" smtClean="0"/>
              <a:t>However, </a:t>
            </a:r>
            <a:r>
              <a:rPr lang="de-DE" sz="2000" b="1" dirty="0" smtClean="0"/>
              <a:t>statistical techniques</a:t>
            </a:r>
            <a:r>
              <a:rPr lang="de-DE" sz="2000" dirty="0"/>
              <a:t> </a:t>
            </a:r>
            <a:r>
              <a:rPr lang="de-DE" sz="2000" dirty="0" smtClean="0"/>
              <a:t>have recently become much more popular</a:t>
            </a:r>
          </a:p>
          <a:p>
            <a:pPr lvl="1"/>
            <a:r>
              <a:rPr lang="de-DE" sz="1800" dirty="0" smtClean="0"/>
              <a:t>E.g., Google</a:t>
            </a:r>
          </a:p>
          <a:p>
            <a:pPr lvl="1"/>
            <a:r>
              <a:rPr lang="de-DE" sz="1800" dirty="0" smtClean="0"/>
              <a:t>Emphasis is much more on higher coverage and noisier input</a:t>
            </a:r>
          </a:p>
          <a:p>
            <a:pPr lvl="1"/>
            <a:r>
              <a:rPr lang="de-DE" sz="1800" dirty="0" smtClean="0"/>
              <a:t>We will discuss both in this class</a:t>
            </a:r>
          </a:p>
          <a:p>
            <a:pPr lvl="2"/>
            <a:r>
              <a:rPr lang="de-DE" sz="1400" dirty="0" smtClean="0"/>
              <a:t>But with a stronger emphasis on statistical techniques and hybrid techniques (combining rules with statistics)</a:t>
            </a:r>
          </a:p>
          <a:p>
            <a:r>
              <a:rPr lang="de-DE" sz="2200" dirty="0" smtClean="0"/>
              <a:t>Don't forget to read Sarawagi on rule-based NER!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</a:p>
          <a:p>
            <a:pPr lvl="1"/>
            <a:r>
              <a:rPr lang="de-DE" dirty="0" smtClean="0"/>
              <a:t>Slides today were original and from a variety of sources (see bottom right of each slide)</a:t>
            </a:r>
          </a:p>
          <a:p>
            <a:pPr lvl="1"/>
            <a:r>
              <a:rPr lang="de-DE" dirty="0" smtClean="0"/>
              <a:t>I'd particularly like to mention Jimmy Lin, Maryland and Fabian Suchanek, Télécom ParisTech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tasks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Many IE tasks are defined like this:</a:t>
            </a:r>
          </a:p>
          <a:p>
            <a:pPr lvl="1"/>
            <a:r>
              <a:rPr lang="de-DE" dirty="0" smtClean="0"/>
              <a:t>Get me a database like this</a:t>
            </a:r>
          </a:p>
          <a:p>
            <a:pPr lvl="1"/>
            <a:r>
              <a:rPr lang="de-DE" dirty="0" smtClean="0"/>
              <a:t>For instance, let's say I want a database listing severe disease outbreaks by country and month/year</a:t>
            </a:r>
          </a:p>
          <a:p>
            <a:r>
              <a:rPr lang="de-DE" dirty="0" smtClean="0"/>
              <a:t>Then you find a corpus containing this information</a:t>
            </a:r>
          </a:p>
          <a:p>
            <a:pPr lvl="1"/>
            <a:r>
              <a:rPr lang="de-DE" dirty="0" smtClean="0"/>
              <a:t>And run information extraction on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7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2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NOT CURRENTLY USED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Finite State Machines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930925"/>
            <a:ext cx="461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Example (from previous slide):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73</a:t>
            </a:fld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63194" y="3305155"/>
            <a:ext cx="87894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Exercise:</a:t>
            </a:r>
          </a:p>
          <a:p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Draw a FSM that can recognize comma-separated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sequences of the words “Elvis” and “Lisa”: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Elvis, Elvis,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cs typeface="Century Gothic"/>
              </a:rPr>
              <a:t>        Lisa, Elvis,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Lisa, Lisa, Elvis</a:t>
            </a:r>
          </a:p>
          <a:p>
            <a:r>
              <a:rPr lang="en-US" sz="2400" i="1" dirty="0" smtClean="0">
                <a:solidFill>
                  <a:srgbClr val="7030A0"/>
                </a:solidFill>
                <a:latin typeface="Century Gothic"/>
                <a:cs typeface="Century Gothic"/>
              </a:rPr>
              <a:t>        …</a:t>
            </a:r>
          </a:p>
        </p:txBody>
      </p:sp>
      <p:sp>
        <p:nvSpPr>
          <p:cNvPr id="19" name="TextBox 33"/>
          <p:cNvSpPr txBox="1"/>
          <p:nvPr/>
        </p:nvSpPr>
        <p:spPr>
          <a:xfrm>
            <a:off x="528355" y="1704810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0" name="Oval 34"/>
          <p:cNvSpPr/>
          <p:nvPr/>
        </p:nvSpPr>
        <p:spPr>
          <a:xfrm>
            <a:off x="3460010" y="1704810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1" name="TextBox 35"/>
          <p:cNvSpPr txBox="1"/>
          <p:nvPr/>
        </p:nvSpPr>
        <p:spPr>
          <a:xfrm>
            <a:off x="3517275" y="1774781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22" name="Oval 36"/>
          <p:cNvSpPr/>
          <p:nvPr/>
        </p:nvSpPr>
        <p:spPr>
          <a:xfrm>
            <a:off x="5256790" y="17139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3" name="TextBox 37"/>
          <p:cNvSpPr txBox="1"/>
          <p:nvPr/>
        </p:nvSpPr>
        <p:spPr>
          <a:xfrm>
            <a:off x="5367220" y="1742514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24" name="Oval 40"/>
          <p:cNvSpPr/>
          <p:nvPr/>
        </p:nvSpPr>
        <p:spPr>
          <a:xfrm>
            <a:off x="7055908" y="1713962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5" name="TextBox 41"/>
          <p:cNvSpPr txBox="1"/>
          <p:nvPr/>
        </p:nvSpPr>
        <p:spPr>
          <a:xfrm>
            <a:off x="7123814" y="1753148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26" name="Straight Arrow Connector 43"/>
          <p:cNvCxnSpPr>
            <a:stCxn id="20" idx="6"/>
            <a:endCxn id="22" idx="2"/>
          </p:cNvCxnSpPr>
          <p:nvPr/>
        </p:nvCxnSpPr>
        <p:spPr>
          <a:xfrm>
            <a:off x="4053619" y="1994727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4"/>
          <p:cNvCxnSpPr>
            <a:stCxn id="22" idx="6"/>
            <a:endCxn id="24" idx="2"/>
          </p:cNvCxnSpPr>
          <p:nvPr/>
        </p:nvCxnSpPr>
        <p:spPr>
          <a:xfrm>
            <a:off x="5850399" y="2003878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48"/>
          <p:cNvCxnSpPr>
            <a:stCxn id="22" idx="5"/>
            <a:endCxn id="22" idx="3"/>
          </p:cNvCxnSpPr>
          <p:nvPr/>
        </p:nvCxnSpPr>
        <p:spPr>
          <a:xfrm rot="5400000">
            <a:off x="5553587" y="1999016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9"/>
          <p:cNvSpPr txBox="1"/>
          <p:nvPr/>
        </p:nvSpPr>
        <p:spPr>
          <a:xfrm>
            <a:off x="4398733" y="1584671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30" name="TextBox 50"/>
          <p:cNvSpPr txBox="1"/>
          <p:nvPr/>
        </p:nvSpPr>
        <p:spPr>
          <a:xfrm>
            <a:off x="5391264" y="249330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1" name="TextBox 51"/>
          <p:cNvSpPr txBox="1"/>
          <p:nvPr/>
        </p:nvSpPr>
        <p:spPr>
          <a:xfrm>
            <a:off x="6290000" y="1567697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206147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Non-Deterministic FSM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544" y="858505"/>
            <a:ext cx="88577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</a:t>
            </a:r>
            <a:r>
              <a:rPr lang="en-US" sz="2400" b="1" dirty="0" smtClean="0">
                <a:latin typeface="Century Gothic"/>
                <a:cs typeface="Century Gothic"/>
              </a:rPr>
              <a:t>non-deterministic FSM </a:t>
            </a:r>
            <a:r>
              <a:rPr lang="en-US" sz="2400" dirty="0" smtClean="0">
                <a:latin typeface="Century Gothic"/>
                <a:cs typeface="Century Gothic"/>
              </a:rPr>
              <a:t>has a transition function that maps to a 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set of states</a:t>
            </a:r>
            <a:r>
              <a:rPr lang="en-US" sz="2400" dirty="0" smtClean="0">
                <a:latin typeface="Century Gothic"/>
                <a:cs typeface="Century Gothic"/>
              </a:rPr>
              <a:t>. </a:t>
            </a:r>
          </a:p>
          <a:p>
            <a:pPr>
              <a:buFontTx/>
              <a:buChar char="•"/>
            </a:pPr>
            <a:endParaRPr lang="en-US" sz="2400" dirty="0" smtClean="0">
              <a:latin typeface="Century Gothic"/>
              <a:cs typeface="Century Gothic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142" y="6356356"/>
            <a:ext cx="26741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entury Gothic"/>
                <a:cs typeface="Century Gothic"/>
              </a:rPr>
              <a:t>Regex</a:t>
            </a:r>
            <a:r>
              <a:rPr lang="en-US" sz="2400" dirty="0" smtClean="0">
                <a:latin typeface="Century Gothic"/>
                <a:cs typeface="Century Gothic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ab</a:t>
            </a:r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*</a:t>
            </a:r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c|ab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1422899" y="5029753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33329" y="519542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0</a:t>
            </a:r>
          </a:p>
        </p:txBody>
      </p:sp>
      <p:sp>
        <p:nvSpPr>
          <p:cNvPr id="37" name="Oval 36"/>
          <p:cNvSpPr/>
          <p:nvPr/>
        </p:nvSpPr>
        <p:spPr>
          <a:xfrm>
            <a:off x="3219679" y="5038904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330109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1</a:t>
            </a:r>
          </a:p>
        </p:txBody>
      </p:sp>
      <p:sp>
        <p:nvSpPr>
          <p:cNvPr id="41" name="Oval 40"/>
          <p:cNvSpPr/>
          <p:nvPr/>
        </p:nvSpPr>
        <p:spPr>
          <a:xfrm>
            <a:off x="5018805" y="5038904"/>
            <a:ext cx="593609" cy="579841"/>
          </a:xfrm>
          <a:prstGeom prst="ellipse">
            <a:avLst/>
          </a:prstGeom>
          <a:noFill/>
          <a:ln w="127000" cmpd="dbl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129235" y="5163153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3</a:t>
            </a:r>
          </a:p>
        </p:txBody>
      </p:sp>
      <p:cxnSp>
        <p:nvCxnSpPr>
          <p:cNvPr id="44" name="Straight Arrow Connector 43"/>
          <p:cNvCxnSpPr>
            <a:stCxn id="35" idx="6"/>
            <a:endCxn id="37" idx="2"/>
          </p:cNvCxnSpPr>
          <p:nvPr/>
        </p:nvCxnSpPr>
        <p:spPr>
          <a:xfrm>
            <a:off x="2016508" y="5319668"/>
            <a:ext cx="1203171" cy="915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7" idx="6"/>
            <a:endCxn id="41" idx="2"/>
          </p:cNvCxnSpPr>
          <p:nvPr/>
        </p:nvCxnSpPr>
        <p:spPr>
          <a:xfrm>
            <a:off x="3813288" y="5328823"/>
            <a:ext cx="1205517" cy="158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37" idx="5"/>
            <a:endCxn id="37" idx="3"/>
          </p:cNvCxnSpPr>
          <p:nvPr/>
        </p:nvCxnSpPr>
        <p:spPr>
          <a:xfrm rot="5400000">
            <a:off x="3516480" y="5323957"/>
            <a:ext cx="1588" cy="419745"/>
          </a:xfrm>
          <a:prstGeom prst="bentConnector3">
            <a:avLst>
              <a:gd name="adj1" fmla="val 19742821"/>
            </a:avLst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361622" y="4941516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42322" y="5803422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52889" y="4892638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c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338080" y="4859619"/>
            <a:ext cx="234872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Sample inputs:</a:t>
            </a: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abbbc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abc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r>
              <a:rPr lang="en-US" sz="2400" dirty="0" err="1" smtClean="0">
                <a:solidFill>
                  <a:srgbClr val="0000FF"/>
                </a:solidFill>
                <a:latin typeface="Century Gothic"/>
                <a:cs typeface="Century Gothic"/>
              </a:rPr>
              <a:t>elvis</a:t>
            </a:r>
            <a:endParaRPr lang="en-US" sz="2400" dirty="0" smtClean="0">
              <a:solidFill>
                <a:srgbClr val="0000FF"/>
              </a:solidFill>
              <a:latin typeface="Century Gothic"/>
              <a:cs typeface="Century Gothic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1544" y="1918572"/>
            <a:ext cx="668965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A FSM </a:t>
            </a:r>
            <a:r>
              <a:rPr lang="en-US" sz="2400" b="1" dirty="0" smtClean="0">
                <a:latin typeface="Century Gothic"/>
                <a:cs typeface="Century Gothic"/>
              </a:rPr>
              <a:t>accepts</a:t>
            </a:r>
            <a:r>
              <a:rPr lang="en-US" sz="2400" dirty="0" smtClean="0">
                <a:latin typeface="Century Gothic"/>
                <a:cs typeface="Century Gothic"/>
              </a:rPr>
              <a:t> an input string, if there exists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a sequence of states, such that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starts with the start state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it ends with an accepting state </a:t>
            </a:r>
          </a:p>
          <a:p>
            <a:pPr>
              <a:buFontTx/>
              <a:buChar char="•"/>
            </a:pPr>
            <a:r>
              <a:rPr lang="en-US" sz="2400" dirty="0" smtClean="0">
                <a:latin typeface="Century Gothic"/>
                <a:cs typeface="Century Gothic"/>
              </a:rPr>
              <a:t>  the </a:t>
            </a:r>
            <a:r>
              <a:rPr lang="en-US" sz="2400" dirty="0" err="1" smtClean="0">
                <a:latin typeface="Century Gothic"/>
                <a:cs typeface="Century Gothic"/>
              </a:rPr>
              <a:t>i-th</a:t>
            </a:r>
            <a:r>
              <a:rPr lang="en-US" sz="2400" dirty="0" smtClean="0">
                <a:latin typeface="Century Gothic"/>
                <a:cs typeface="Century Gothic"/>
              </a:rPr>
              <a:t> state, 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, is followed by a state </a:t>
            </a:r>
          </a:p>
          <a:p>
            <a:r>
              <a:rPr lang="en-US" sz="2400" dirty="0" smtClean="0">
                <a:latin typeface="Century Gothic"/>
                <a:cs typeface="Century Gothic"/>
              </a:rPr>
              <a:t>    in the set </a:t>
            </a:r>
            <a:r>
              <a:rPr lang="en-US" sz="2400" dirty="0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s</a:t>
            </a:r>
            <a:r>
              <a:rPr lang="en-US" sz="2400" baseline="-250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err="1" smtClean="0">
                <a:latin typeface="Century Gothic"/>
                <a:cs typeface="Century Gothic"/>
              </a:rPr>
              <a:t>,input.charAt</a:t>
            </a:r>
            <a:r>
              <a:rPr lang="en-US" sz="2400" dirty="0" smtClean="0">
                <a:latin typeface="Century Gothic"/>
                <a:cs typeface="Century Gothic"/>
              </a:rPr>
              <a:t>(</a:t>
            </a:r>
            <a:r>
              <a:rPr lang="en-US" sz="2400" dirty="0" err="1" smtClean="0">
                <a:latin typeface="Century Gothic"/>
                <a:cs typeface="Century Gothic"/>
              </a:rPr>
              <a:t>i</a:t>
            </a:r>
            <a:r>
              <a:rPr lang="en-US" sz="2400" dirty="0" smtClean="0">
                <a:latin typeface="Century Gothic"/>
                <a:cs typeface="Century Gothic"/>
              </a:rPr>
              <a:t>))</a:t>
            </a:r>
          </a:p>
        </p:txBody>
      </p:sp>
      <p:sp>
        <p:nvSpPr>
          <p:cNvPr id="21" name="Oval 20"/>
          <p:cNvSpPr/>
          <p:nvPr/>
        </p:nvSpPr>
        <p:spPr>
          <a:xfrm>
            <a:off x="3219679" y="6236562"/>
            <a:ext cx="593609" cy="579841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42322" y="6341817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entury Gothic"/>
                <a:cs typeface="Century Gothic"/>
              </a:rPr>
              <a:t>s</a:t>
            </a:r>
            <a:r>
              <a:rPr lang="en-US" sz="2400" baseline="-25000" dirty="0" smtClean="0">
                <a:latin typeface="Century Gothic"/>
                <a:cs typeface="Century Gothic"/>
              </a:rPr>
              <a:t>4</a:t>
            </a:r>
          </a:p>
        </p:txBody>
      </p:sp>
      <p:cxnSp>
        <p:nvCxnSpPr>
          <p:cNvPr id="23" name="Straight Arrow Connector 22"/>
          <p:cNvCxnSpPr>
            <a:stCxn id="35" idx="5"/>
            <a:endCxn id="21" idx="2"/>
          </p:cNvCxnSpPr>
          <p:nvPr/>
        </p:nvCxnSpPr>
        <p:spPr>
          <a:xfrm rot="16200000" flipH="1">
            <a:off x="2073723" y="5380529"/>
            <a:ext cx="1001807" cy="1290103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61626" y="5618757"/>
            <a:ext cx="705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entury Gothic"/>
                <a:cs typeface="Century Gothic"/>
              </a:rPr>
              <a:t>a    </a:t>
            </a:r>
          </a:p>
        </p:txBody>
      </p:sp>
      <p:cxnSp>
        <p:nvCxnSpPr>
          <p:cNvPr id="27" name="Straight Arrow Connector 26"/>
          <p:cNvCxnSpPr>
            <a:stCxn id="21" idx="6"/>
            <a:endCxn id="41" idx="3"/>
          </p:cNvCxnSpPr>
          <p:nvPr/>
        </p:nvCxnSpPr>
        <p:spPr>
          <a:xfrm flipV="1">
            <a:off x="3813288" y="5533829"/>
            <a:ext cx="1292449" cy="99265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91107" y="5803422"/>
            <a:ext cx="1038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Century Gothic"/>
                <a:cs typeface="Century Gothic"/>
              </a:rPr>
              <a:t>b</a:t>
            </a:r>
            <a:endParaRPr lang="en-US" sz="2400" dirty="0" smtClean="0">
              <a:solidFill>
                <a:srgbClr val="FF0000"/>
              </a:solidFill>
              <a:latin typeface="Century Gothic"/>
              <a:cs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69530" y="6617062"/>
            <a:ext cx="15744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Suchanek</a:t>
            </a:r>
          </a:p>
        </p:txBody>
      </p:sp>
    </p:spTree>
    <p:extLst>
      <p:ext uri="{BB962C8B-B14F-4D97-AF65-F5344CB8AC3E}">
        <p14:creationId xmlns:p14="http://schemas.microsoft.com/office/powerpoint/2010/main" val="92647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7" grpId="0" animBg="1"/>
      <p:bldP spid="38" grpId="0"/>
      <p:bldP spid="41" grpId="0" animBg="1"/>
      <p:bldP spid="42" grpId="0"/>
      <p:bldP spid="50" grpId="0"/>
      <p:bldP spid="51" grpId="0"/>
      <p:bldP spid="52" grpId="0"/>
      <p:bldP spid="53" grpId="0"/>
      <p:bldP spid="21" grpId="0" animBg="1"/>
      <p:bldP spid="22" grpId="0"/>
      <p:bldP spid="26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IE Scenarios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de-DE" dirty="0" smtClean="0"/>
              <a:t>Traditional Information Extraction</a:t>
            </a:r>
          </a:p>
          <a:p>
            <a:pPr lvl="1"/>
            <a:r>
              <a:rPr lang="de-DE" dirty="0" smtClean="0"/>
              <a:t>This will be the main focus in the course</a:t>
            </a:r>
          </a:p>
          <a:p>
            <a:pPr lvl="1"/>
            <a:r>
              <a:rPr lang="de-DE" dirty="0" smtClean="0"/>
              <a:t>Which templates we want is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 outbreaks</a:t>
            </a:r>
          </a:p>
          <a:p>
            <a:pPr lvl="1"/>
            <a:r>
              <a:rPr lang="de-DE" dirty="0" smtClean="0"/>
              <a:t>Instance types are predefined</a:t>
            </a:r>
          </a:p>
          <a:p>
            <a:pPr lvl="2"/>
            <a:r>
              <a:rPr lang="de-DE" dirty="0" smtClean="0"/>
              <a:t>For our example: </a:t>
            </a:r>
            <a:r>
              <a:rPr lang="de-DE" b="1" dirty="0" smtClean="0"/>
              <a:t>diseases, locations, dates</a:t>
            </a:r>
          </a:p>
          <a:p>
            <a:pPr lvl="1"/>
            <a:r>
              <a:rPr lang="de-DE" dirty="0" smtClean="0"/>
              <a:t>Relation types are predefined</a:t>
            </a:r>
          </a:p>
          <a:p>
            <a:pPr lvl="2"/>
            <a:r>
              <a:rPr lang="de-DE" dirty="0" smtClean="0"/>
              <a:t>For our example, outbreak: </a:t>
            </a:r>
            <a:r>
              <a:rPr lang="de-DE" b="1" dirty="0" smtClean="0"/>
              <a:t>when, what, where</a:t>
            </a:r>
            <a:r>
              <a:rPr lang="de-DE" dirty="0" smtClean="0"/>
              <a:t>?</a:t>
            </a:r>
          </a:p>
          <a:p>
            <a:pPr lvl="1"/>
            <a:r>
              <a:rPr lang="de-DE" dirty="0" smtClean="0"/>
              <a:t>Corpus is often clearly specified</a:t>
            </a:r>
          </a:p>
          <a:p>
            <a:pPr lvl="2"/>
            <a:r>
              <a:rPr lang="de-DE" dirty="0" smtClean="0"/>
              <a:t>For our example: a </a:t>
            </a:r>
            <a:r>
              <a:rPr lang="de-DE" b="1" dirty="0" smtClean="0"/>
              <a:t>newspaper corpus</a:t>
            </a:r>
            <a:r>
              <a:rPr lang="de-DE" dirty="0" smtClean="0"/>
              <a:t> (e.g., the New York Times), with new articles appearing each day</a:t>
            </a:r>
          </a:p>
          <a:p>
            <a:r>
              <a:rPr lang="de-DE" dirty="0" smtClean="0"/>
              <a:t>However, there are other interesting scenarios...</a:t>
            </a:r>
          </a:p>
          <a:p>
            <a:pPr lvl="1"/>
            <a:endParaRPr lang="de-DE" dirty="0" smtClean="0"/>
          </a:p>
          <a:p>
            <a:pPr lvl="2"/>
            <a:endParaRPr lang="de-DE" dirty="0" smtClean="0"/>
          </a:p>
          <a:p>
            <a:pPr lvl="0"/>
            <a:r>
              <a:rPr lang="de-DE" dirty="0" smtClean="0"/>
              <a:t>Information Retrieval</a:t>
            </a:r>
          </a:p>
          <a:p>
            <a:pPr lvl="1"/>
            <a:r>
              <a:rPr lang="de-DE" baseline="0" dirty="0" smtClean="0"/>
              <a:t>Given an information need, find me documents that meet this need from a collection of documents</a:t>
            </a:r>
          </a:p>
          <a:p>
            <a:pPr lvl="2"/>
            <a:r>
              <a:rPr lang="de-DE" dirty="0" smtClean="0"/>
              <a:t>For instance</a:t>
            </a:r>
            <a:r>
              <a:rPr lang="de-DE" baseline="0" dirty="0" smtClean="0"/>
              <a:t>: </a:t>
            </a:r>
            <a:r>
              <a:rPr lang="de-DE" dirty="0" smtClean="0"/>
              <a:t>Google</a:t>
            </a:r>
            <a:r>
              <a:rPr lang="de-DE" baseline="0" dirty="0" smtClean="0"/>
              <a:t> uses short queries representing an abstract information need to search the web</a:t>
            </a:r>
            <a:endParaRPr lang="de-DE" dirty="0" smtClean="0"/>
          </a:p>
          <a:p>
            <a:pPr lvl="0"/>
            <a:r>
              <a:rPr lang="de-DE" dirty="0" smtClean="0"/>
              <a:t>Non-traditional IE</a:t>
            </a:r>
          </a:p>
          <a:p>
            <a:pPr lvl="1"/>
            <a:r>
              <a:rPr lang="de-DE" dirty="0" smtClean="0"/>
              <a:t>Two other interesting IE scenarios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  <a:p>
            <a:pPr lvl="1"/>
            <a:r>
              <a:rPr lang="de-DE" dirty="0" smtClean="0"/>
              <a:t>Open IE</a:t>
            </a:r>
          </a:p>
          <a:p>
            <a:pPr lvl="2"/>
            <a:r>
              <a:rPr lang="de-DE" dirty="0" smtClean="0"/>
              <a:t>IE without predefined templates! Will cover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Information Retrieval (IR) vs. Information Extraction (IE)</a:t>
            </a:r>
          </a:p>
          <a:p>
            <a:pPr lvl="1"/>
            <a:r>
              <a:rPr lang="de-DE" dirty="0" smtClean="0"/>
              <a:t>Traditional IR</a:t>
            </a:r>
          </a:p>
          <a:p>
            <a:pPr lvl="1"/>
            <a:r>
              <a:rPr lang="de-DE" dirty="0" smtClean="0"/>
              <a:t>Web IR</a:t>
            </a:r>
          </a:p>
          <a:p>
            <a:pPr lvl="1"/>
            <a:r>
              <a:rPr lang="de-DE" dirty="0" smtClean="0"/>
              <a:t>IE</a:t>
            </a:r>
          </a:p>
          <a:p>
            <a:pPr lvl="1"/>
            <a:r>
              <a:rPr lang="de-DE" dirty="0" smtClean="0"/>
              <a:t>Non-traditional IE</a:t>
            </a:r>
          </a:p>
          <a:p>
            <a:pPr lvl="2"/>
            <a:r>
              <a:rPr lang="de-DE" dirty="0" smtClean="0"/>
              <a:t>Question Answering</a:t>
            </a:r>
          </a:p>
          <a:p>
            <a:pPr lvl="2"/>
            <a:r>
              <a:rPr lang="de-DE" dirty="0" smtClean="0"/>
              <a:t>Structured Summarization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3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NLP-class">
  <a:themeElements>
    <a:clrScheme name="NLP Class">
      <a:dk1>
        <a:sysClr val="windowText" lastClr="000000"/>
      </a:dk1>
      <a:lt1>
        <a:sysClr val="window" lastClr="FFFFFF"/>
      </a:lt1>
      <a:dk2>
        <a:srgbClr val="605435"/>
      </a:dk2>
      <a:lt2>
        <a:srgbClr val="E7D19A"/>
      </a:lt2>
      <a:accent1>
        <a:srgbClr val="A4001D"/>
      </a:accent1>
      <a:accent2>
        <a:srgbClr val="2584BB"/>
      </a:accent2>
      <a:accent3>
        <a:srgbClr val="BB57BE"/>
      </a:accent3>
      <a:accent4>
        <a:srgbClr val="177245"/>
      </a:accent4>
      <a:accent5>
        <a:srgbClr val="35ACA2"/>
      </a:accent5>
      <a:accent6>
        <a:srgbClr val="FF8700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65" charset="0"/>
          </a:defRPr>
        </a:defPPr>
      </a:lstStyle>
    </a:lnDef>
  </a:objectDefaults>
  <a:extraClrSchemeLst>
    <a:extraClrScheme>
      <a:clrScheme name="nlp-lucida-sc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lp-lucida-sc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lp-lucida-schem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4985</Words>
  <Application>Microsoft Office PowerPoint</Application>
  <PresentationFormat>On-screen Show (4:3)</PresentationFormat>
  <Paragraphs>1154</Paragraphs>
  <Slides>74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74</vt:i4>
      </vt:variant>
    </vt:vector>
  </HeadingPairs>
  <TitlesOfParts>
    <vt:vector size="76" baseType="lpstr">
      <vt:lpstr>Office Theme</vt:lpstr>
      <vt:lpstr>NLP-class</vt:lpstr>
      <vt:lpstr>Information Extraction Lecture 2 – IE Scenario, Text Selection/Processing,  Extraction of Closed &amp; Regular Sets</vt:lpstr>
      <vt:lpstr>Administravia I</vt:lpstr>
      <vt:lpstr>Administravia II</vt:lpstr>
      <vt:lpstr>Reading for next time</vt:lpstr>
      <vt:lpstr>Outline</vt:lpstr>
      <vt:lpstr>Relation Extraction: Disease Outbreaks</vt:lpstr>
      <vt:lpstr>IE tasks</vt:lpstr>
      <vt:lpstr>IE Scenarios</vt:lpstr>
      <vt:lpstr>Outline</vt:lpstr>
      <vt:lpstr>Information Retrieval</vt:lpstr>
      <vt:lpstr>The Information Retrieval Cycle</vt:lpstr>
      <vt:lpstr>IR Test Collections</vt:lpstr>
      <vt:lpstr>Where do they come from?</vt:lpstr>
      <vt:lpstr>Information Retrieval (IR)</vt:lpstr>
      <vt:lpstr>Web Retrieval</vt:lpstr>
      <vt:lpstr>Web Retrieval</vt:lpstr>
      <vt:lpstr>Information Extraction (IE)</vt:lpstr>
      <vt:lpstr>Information Extraction (IE)</vt:lpstr>
      <vt:lpstr>Question answering</vt:lpstr>
      <vt:lpstr>An Example</vt:lpstr>
      <vt:lpstr>Central Idea of Factoid QA</vt:lpstr>
      <vt:lpstr>Structured Summarization</vt:lpstr>
      <vt:lpstr>Non-traditional IE</vt:lpstr>
      <vt:lpstr>Outline</vt:lpstr>
      <vt:lpstr>Finding the Sources</vt:lpstr>
      <vt:lpstr>Scripts</vt:lpstr>
      <vt:lpstr>Char Encoding: ASCII</vt:lpstr>
      <vt:lpstr>Char Encoding: Code Pages</vt:lpstr>
      <vt:lpstr>Char Encoding: HTML</vt:lpstr>
      <vt:lpstr>Char Encoding: Unicode</vt:lpstr>
      <vt:lpstr>Char Encoding: UTF-8</vt:lpstr>
      <vt:lpstr>Char Encoding: UTF-8</vt:lpstr>
      <vt:lpstr>Char Encoding: UTF-8</vt:lpstr>
      <vt:lpstr>Char Encoding: UTF-8</vt:lpstr>
      <vt:lpstr>Char Encoding: UTF-8</vt:lpstr>
      <vt:lpstr>Language detection</vt:lpstr>
      <vt:lpstr>Language detection</vt:lpstr>
      <vt:lpstr>Sources: Structured</vt:lpstr>
      <vt:lpstr>Sources: Semi-Structured</vt:lpstr>
      <vt:lpstr>Sources: Semi-Structured</vt:lpstr>
      <vt:lpstr>Sources: “Unstructured”</vt:lpstr>
      <vt:lpstr>Sources: Mixed</vt:lpstr>
      <vt:lpstr>Source Selection Summary</vt:lpstr>
      <vt:lpstr>Information Extraction</vt:lpstr>
      <vt:lpstr>Tokenization</vt:lpstr>
      <vt:lpstr>Tokenization Challenges</vt:lpstr>
      <vt:lpstr>Normalization: Strings</vt:lpstr>
      <vt:lpstr>Normalization: Literals</vt:lpstr>
      <vt:lpstr>Normalization</vt:lpstr>
      <vt:lpstr>Caveats</vt:lpstr>
      <vt:lpstr>Information Extraction</vt:lpstr>
      <vt:lpstr>Named Entity Recognition</vt:lpstr>
      <vt:lpstr>Closed Set Extraction</vt:lpstr>
      <vt:lpstr>Tries</vt:lpstr>
      <vt:lpstr>Adding Values to Tries</vt:lpstr>
      <vt:lpstr>Parsing with Tries</vt:lpstr>
      <vt:lpstr>NER: Patterns</vt:lpstr>
      <vt:lpstr>Patterns</vt:lpstr>
      <vt:lpstr>Regular Expressions</vt:lpstr>
      <vt:lpstr>Regular Expression Matching</vt:lpstr>
      <vt:lpstr>Regular Expression Matching</vt:lpstr>
      <vt:lpstr>Additional Regexes</vt:lpstr>
      <vt:lpstr>Things that are easy to express</vt:lpstr>
      <vt:lpstr>Names &amp; Groups in Regexes</vt:lpstr>
      <vt:lpstr>Finite State Machines</vt:lpstr>
      <vt:lpstr>Finite State Machines</vt:lpstr>
      <vt:lpstr>Regular Expressions Summary</vt:lpstr>
      <vt:lpstr>Entity matching techniques</vt:lpstr>
      <vt:lpstr>PowerPoint Presentation</vt:lpstr>
      <vt:lpstr>PowerPoint Presentation</vt:lpstr>
      <vt:lpstr>PowerPoint Presentation</vt:lpstr>
      <vt:lpstr>PowerPoint Presentation</vt:lpstr>
      <vt:lpstr>Finite State Machines</vt:lpstr>
      <vt:lpstr>Non-Deterministic FSM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Scenario, Source, Regular Classes</dc:title>
  <dc:creator>Alexander Fraser</dc:creator>
  <cp:lastModifiedBy>alex</cp:lastModifiedBy>
  <cp:revision>504</cp:revision>
  <dcterms:created xsi:type="dcterms:W3CDTF">2011-12-07T15:05:48Z</dcterms:created>
  <dcterms:modified xsi:type="dcterms:W3CDTF">2017-10-25T12:16:18Z</dcterms:modified>
</cp:coreProperties>
</file>