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02" r:id="rId2"/>
    <p:sldMasterId id="2147483827" r:id="rId3"/>
    <p:sldMasterId id="2147483834" r:id="rId4"/>
    <p:sldMasterId id="2147483847" r:id="rId5"/>
  </p:sldMasterIdLst>
  <p:notesMasterIdLst>
    <p:notesMasterId r:id="rId80"/>
  </p:notesMasterIdLst>
  <p:handoutMasterIdLst>
    <p:handoutMasterId r:id="rId81"/>
  </p:handoutMasterIdLst>
  <p:sldIdLst>
    <p:sldId id="441" r:id="rId6"/>
    <p:sldId id="1044" r:id="rId7"/>
    <p:sldId id="1117" r:id="rId8"/>
    <p:sldId id="1048" r:id="rId9"/>
    <p:sldId id="1049" r:id="rId10"/>
    <p:sldId id="1050" r:id="rId11"/>
    <p:sldId id="1051" r:id="rId12"/>
    <p:sldId id="1052" r:id="rId13"/>
    <p:sldId id="1053" r:id="rId14"/>
    <p:sldId id="1054" r:id="rId15"/>
    <p:sldId id="1055" r:id="rId16"/>
    <p:sldId id="1056" r:id="rId17"/>
    <p:sldId id="1057" r:id="rId18"/>
    <p:sldId id="1058" r:id="rId19"/>
    <p:sldId id="1059" r:id="rId20"/>
    <p:sldId id="1060" r:id="rId21"/>
    <p:sldId id="1061" r:id="rId22"/>
    <p:sldId id="1062" r:id="rId23"/>
    <p:sldId id="1063" r:id="rId24"/>
    <p:sldId id="1064" r:id="rId25"/>
    <p:sldId id="1065" r:id="rId26"/>
    <p:sldId id="1066" r:id="rId27"/>
    <p:sldId id="1067" r:id="rId28"/>
    <p:sldId id="1068" r:id="rId29"/>
    <p:sldId id="1069" r:id="rId30"/>
    <p:sldId id="1070" r:id="rId31"/>
    <p:sldId id="1071" r:id="rId32"/>
    <p:sldId id="1072" r:id="rId33"/>
    <p:sldId id="1073" r:id="rId34"/>
    <p:sldId id="1074" r:id="rId35"/>
    <p:sldId id="1075" r:id="rId36"/>
    <p:sldId id="1076" r:id="rId37"/>
    <p:sldId id="1077" r:id="rId38"/>
    <p:sldId id="1078" r:id="rId39"/>
    <p:sldId id="1079" r:id="rId40"/>
    <p:sldId id="1080" r:id="rId41"/>
    <p:sldId id="1081" r:id="rId42"/>
    <p:sldId id="1082" r:id="rId43"/>
    <p:sldId id="1083" r:id="rId44"/>
    <p:sldId id="1084" r:id="rId45"/>
    <p:sldId id="1085" r:id="rId46"/>
    <p:sldId id="1086" r:id="rId47"/>
    <p:sldId id="1087" r:id="rId48"/>
    <p:sldId id="1088" r:id="rId49"/>
    <p:sldId id="1089" r:id="rId50"/>
    <p:sldId id="1090" r:id="rId51"/>
    <p:sldId id="1091" r:id="rId52"/>
    <p:sldId id="1092" r:id="rId53"/>
    <p:sldId id="1093" r:id="rId54"/>
    <p:sldId id="1094" r:id="rId55"/>
    <p:sldId id="1095" r:id="rId56"/>
    <p:sldId id="1096" r:id="rId57"/>
    <p:sldId id="1097" r:id="rId58"/>
    <p:sldId id="1098" r:id="rId59"/>
    <p:sldId id="1099" r:id="rId60"/>
    <p:sldId id="1100" r:id="rId61"/>
    <p:sldId id="1101" r:id="rId62"/>
    <p:sldId id="1102" r:id="rId63"/>
    <p:sldId id="1103" r:id="rId64"/>
    <p:sldId id="1104" r:id="rId65"/>
    <p:sldId id="1105" r:id="rId66"/>
    <p:sldId id="1106" r:id="rId67"/>
    <p:sldId id="1107" r:id="rId68"/>
    <p:sldId id="1108" r:id="rId69"/>
    <p:sldId id="1109" r:id="rId70"/>
    <p:sldId id="1110" r:id="rId71"/>
    <p:sldId id="1111" r:id="rId72"/>
    <p:sldId id="1112" r:id="rId73"/>
    <p:sldId id="1113" r:id="rId74"/>
    <p:sldId id="1114" r:id="rId75"/>
    <p:sldId id="1116" r:id="rId76"/>
    <p:sldId id="1115" r:id="rId77"/>
    <p:sldId id="954" r:id="rId78"/>
    <p:sldId id="798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80639" autoAdjust="0"/>
  </p:normalViewPr>
  <p:slideViewPr>
    <p:cSldViewPr snapToGrid="0" snapToObjects="1"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theme" Target="theme/theme1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61" Type="http://schemas.openxmlformats.org/officeDocument/2006/relationships/slide" Target="slides/slide56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4DE10A4-89ED-4515-B0A8-CAE8223B320E}" type="slidenum">
              <a:rPr lang="en-US" altLang="de-DE" sz="1200">
                <a:solidFill>
                  <a:prstClr val="black"/>
                </a:solidFill>
              </a:rPr>
              <a:pPr eaLnBrk="1" hangingPunct="1"/>
              <a:t>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31BF666-29C5-4520-966A-AA15C96D142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BECE6B-7886-4B1C-A99F-027A540430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2AA4C2-DAD0-411D-9CA7-530C3186F3F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7277BA7-0941-4843-B93A-1B9743F1C32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0035C40-7A1B-44AE-83C7-0C76C119CDD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45FDC78-B030-4C37-A753-B31B7BD766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1BF363E4-462D-4693-9D12-BEA6879C97A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55425C9-0FFA-4742-94CE-1FCD8031F9C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EA0E960-7211-4026-9C3A-2DD357F5697F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231DC86-1659-4B46-93DA-8B20B42CCD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2106723-1B17-4A6B-9D61-C0710F87D7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6C58B0E-C320-425D-8261-C965E20B3D0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BC63DA0-5B1E-4967-B3F8-7C49E9F47316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A15893D-A513-4E8C-89F3-47AB3BC80D3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FEA23A0-2A54-4719-861F-B2224916939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Many approaches to sentiment analysis </a:t>
            </a:r>
            <a:r>
              <a:rPr lang="en-US" altLang="de-DE" smtClean="0">
                <a:sym typeface="Wingdings" pitchFamily="2" charset="2"/>
              </a:rPr>
              <a:t> use a lexicon of positive/negative words and phrases.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 these lexicons, words are tagged with what we call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prior polarity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Out of context, does a word seem to evoke something positive or something negative?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beautiful, horrid</a:t>
            </a:r>
          </a:p>
          <a:p>
            <a:pPr lvl="2" eaLnBrk="1" hangingPunct="1">
              <a:buFontTx/>
              <a:buChar char="•"/>
            </a:pPr>
            <a:endParaRPr lang="en-US" altLang="de-DE" smtClean="0">
              <a:sym typeface="Wingdings" pitchFamily="2" charset="2"/>
            </a:endParaRPr>
          </a:p>
          <a:p>
            <a:pPr eaLnBrk="1" hangingPunct="1">
              <a:buFontTx/>
              <a:buChar char="•"/>
            </a:pPr>
            <a:r>
              <a:rPr lang="en-US" altLang="de-DE" smtClean="0"/>
              <a:t>However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words </a:t>
            </a:r>
            <a:r>
              <a:rPr lang="en-US" altLang="de-DE" smtClean="0">
                <a:sym typeface="Wingdings" pitchFamily="2" charset="2"/>
              </a:rPr>
              <a:t>may appear in a phrases that express a different polarity in context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For example, in the sentence:  READ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Although the </a:t>
            </a:r>
            <a:r>
              <a:rPr lang="en-US" altLang="de-DE" b="1" smtClean="0"/>
              <a:t>prior</a:t>
            </a:r>
            <a:r>
              <a:rPr lang="en-US" altLang="de-DE" smtClean="0"/>
              <a:t> polarity of “horrid” </a:t>
            </a:r>
            <a:r>
              <a:rPr lang="en-US" altLang="de-DE" smtClean="0">
                <a:sym typeface="Wingdings" pitchFamily="2" charset="2"/>
              </a:rPr>
              <a:t> negative 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“Wonderfully horrid” has positive polarity in this context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Call this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contextual polarity</a:t>
            </a:r>
            <a:endParaRPr lang="en-US" altLang="de-DE" b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00D96F8-0596-4538-95A1-75E44394E18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To give an example of the complexity of the problem of identifying contextual polarity </a:t>
            </a:r>
            <a:r>
              <a:rPr lang="en-US" altLang="de-DE" smtClean="0">
                <a:sym typeface="Wingdings" pitchFamily="2" charset="2"/>
              </a:rPr>
              <a:t> consider this sentence</a:t>
            </a:r>
            <a:r>
              <a:rPr lang="en-US" altLang="de-DE" smtClean="0"/>
              <a:t> </a:t>
            </a:r>
            <a:r>
              <a:rPr lang="en-US" altLang="de-DE" smtClean="0">
                <a:sym typeface="Wingdings" pitchFamily="2" charset="2"/>
              </a:rPr>
              <a:t> READ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6801B06-3E91-4D1F-BA24-FB510828A42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green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I’ve identified the words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Polluters, in red, has a negative prior polarity.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F417651-C62F-4D6D-A855-E38C5BEA8F7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So what is their contextual polarity?</a:t>
            </a:r>
          </a:p>
          <a:p>
            <a:pPr marL="228600" indent="-228600" eaLnBrk="1" hangingPunct="1"/>
            <a:endParaRPr lang="en-US" altLang="de-DE" dirty="0" smtClean="0"/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“Trust” is</a:t>
            </a:r>
            <a:r>
              <a:rPr lang="en-US" altLang="de-DE" dirty="0" smtClean="0">
                <a:sym typeface="Wingdings" pitchFamily="2" charset="2"/>
              </a:rPr>
              <a:t> simply part of a referring expression  not even being used to express a sentiment.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The same true for “polluters”, in the context of this article.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2. “reason” is negated  giving it a negative contextual polarity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3. The phrase: “no reason at all to believe”  changes polarity of the proposition that follows it.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Because “reasonable” falls within this proposition  its contextual polarity is negative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4. Only “well” has same prior and contextual polarity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CC07B1F-0470-4A22-94AC-7AA163012CD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Step 2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We use 10 features.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43D84-C8B0-477A-975A-01F8142077B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Word token and word prior polarity </a:t>
            </a:r>
            <a:r>
              <a:rPr lang="en-US" altLang="de-DE" smtClean="0">
                <a:sym typeface="Wingdings" pitchFamily="2" charset="2"/>
              </a:rPr>
              <a:t> same as before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764AB0C-8134-4ADA-AD9C-C55A4CDFA05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We have two features to capture different types of negation: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 negated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captures negations that are more local, such as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Not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Does not look very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However, note that certain phrases, such as “not only”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intensify rather than negate an expression</a:t>
            </a:r>
          </a:p>
          <a:p>
            <a:pPr lvl="4" eaLnBrk="1" hangingPunct="1">
              <a:buFontTx/>
              <a:buChar char="•"/>
            </a:pPr>
            <a:r>
              <a:rPr lang="en-US" altLang="de-DE" smtClean="0"/>
              <a:t> In “not only good, but amazing”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“not’’ is not negating the positive attitude.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We check for these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determining the value of this feature.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Char char="•"/>
            </a:pPr>
            <a:r>
              <a:rPr lang="en-US" altLang="de-DE" smtClean="0"/>
              <a:t>With the negated subject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look for a longer distance dependency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example, in the sentence: READ: </a:t>
            </a:r>
            <a:r>
              <a:rPr lang="en-US" altLang="de-DE" smtClean="0">
                <a:sym typeface="Wingdings" pitchFamily="2" charset="2"/>
              </a:rPr>
              <a:t> “</a:t>
            </a:r>
            <a:r>
              <a:rPr lang="en-US" altLang="de-DE" smtClean="0"/>
              <a:t>support” is being negated because the subject is being negated </a:t>
            </a:r>
            <a:r>
              <a:rPr lang="en-US" altLang="de-DE" smtClean="0">
                <a:sym typeface="Wingdings" pitchFamily="2" charset="2"/>
              </a:rPr>
              <a:t> giving</a:t>
            </a:r>
            <a:r>
              <a:rPr lang="en-US" altLang="de-DE" smtClean="0"/>
              <a:t> it a negative sentiment rather than a positive one.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FEA189D-6845-4D02-83C0-E3430B1A2D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E8EBCA6-3EF6-44F6-9AA8-AE167162E20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have features to capture when words from the lexicon modify each other, this time, taking into account their prior polarity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These are again determined using the dependency parse tree for the sentence.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 “substantial challenge”, we have a feature capturing that “challenge” is being modified by a word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And there is a feature for “substantial” capturing that it is </a:t>
            </a:r>
            <a:r>
              <a:rPr lang="en-US" altLang="de-DE" b="1" smtClean="0"/>
              <a:t>modifying</a:t>
            </a:r>
            <a:r>
              <a:rPr lang="en-US" altLang="de-DE" smtClean="0"/>
              <a:t> a clue with a negative prior polarity.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535AFD1-2749-4B7A-8EB9-5EBEF591753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Conjunction polarity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similar to the last two features.  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It captures whether a word is in a conjunction with another word from the lexicon.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for “good”, the conjunction feature captures that it is in a conjunction with a negative word 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2EB040A-8858-4F7C-AF79-6EAA8AA5754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These last three features look in a window of four words before, searching for the presence of particular types of polarity influencers.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 General polarity shifters </a:t>
            </a:r>
            <a:r>
              <a:rPr lang="en-US" altLang="de-DE" dirty="0" smtClean="0">
                <a:sym typeface="Wingdings" pitchFamily="2" charset="2"/>
              </a:rPr>
              <a:t> flip polarity of a word or phrase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negative polarity shifters  shift polarity to negative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positive polarity shifters  shift polarity to positive</a:t>
            </a:r>
          </a:p>
          <a:p>
            <a:pPr marL="228600" indent="-228600" eaLnBrk="1" hangingPunct="1">
              <a:buFontTx/>
              <a:buAutoNum type="arabicPeriod"/>
            </a:pPr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Read through examples.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6E87F00-A7D6-4BD4-8B1A-57743A689F2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Looking at the results of the contextual polarity classifier: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our classifier using all 10 features significantly outperforms our two baseline classifiers.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Our baselines are the same as before …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Interesting, in our corpus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it seems easier to recognize the negative phrases than the positive.</a:t>
            </a:r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9A12CD0-9E49-473E-85E0-F9B11B65A10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Again, when we look at the details for precision and recall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see the simpler classifiers take turns doing better or worse.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Using just the word token </a:t>
            </a:r>
            <a:r>
              <a:rPr lang="en-US" altLang="de-DE" smtClean="0">
                <a:sym typeface="Wingdings" pitchFamily="2" charset="2"/>
              </a:rPr>
              <a:t> does well for positive precision,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When we add the prior polarity  positive recall &amp; negative precision improve, but at the expense of positive precision and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It’s only when all the features are used together  get both higher precisions and higher recalls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05C1595-208A-4FC8-9FE7-3DB9AEE7E0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38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2241E-0A3C-4260-9D8F-80001B9C092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39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A7F50AD-55D4-424D-A79B-49A3C2DBFF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CEC41EF-6A77-4E99-B82B-D68A31DD123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3DB2066-9487-45C9-9A4A-FFBC27D482E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E525FAD-D429-4878-BA23-8197F8AD8AF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CA47553-FCC8-4B80-93C1-E9864842266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DE206A0-DA1E-4791-BB68-65D3AA373404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97C791-8FD5-4EE6-9AF3-9760677ECFF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5A72A2C-CCAD-4FFA-A681-69674E7B274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88ADE40-8FA7-4FE3-94A3-78E0DBA2D642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235C23-38E8-4927-9B72-435EE865123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8CDB493-715E-42C4-8B16-8494DC49573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55A7D46-E2AE-4F9B-968D-806814C69A1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9C0E2B8-1FD4-4618-ADFA-546A9D5167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ED0631C-35B3-419A-95CE-0A4AF25EA768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46A50BF-3B7E-45F9-B78B-8B8E11441411}" type="slidenum">
              <a:rPr lang="en-US" altLang="de-DE" sz="1200">
                <a:solidFill>
                  <a:prstClr val="black"/>
                </a:solidFill>
              </a:rPr>
              <a:pPr eaLnBrk="1" hangingPunct="1"/>
              <a:t>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4830445-E6CF-4BF8-A33D-E1D112EA2646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F5DD21-2CBD-4A9F-874B-CBA37532125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00E4BED-0EB4-4DFD-905D-B0055790FDF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39BF8EE-0F40-4943-BD1F-01CFB069DC6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D81F99-1293-4503-9A5F-221F29C0128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1165D50-5744-4ACF-A05C-BC7151210C7D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35983D0-7384-4B3C-A909-036C80B12F7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2442034-94E2-4139-9431-07F8D06A9D1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E0AAFC0-8A8C-480B-AB6E-3FBCF93B4D6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9355746-D630-4239-8C92-EDA6D974A88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6A2A18-CC1F-4F8A-A078-A1EB0835EA8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C8FCBF-2B13-423D-A8B5-4B045156AA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764BF9F-0DC7-49F1-8D6A-CD653BDD56B3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48CB7AC-0227-4DBE-8384-677B429668A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ראינו שבמישור היומי לא ניתן להרוויח כסף, לאחר שקיבלנו קורפוס עם מחירי המניה בכל 5 דקות נראה האם בעזרת </a:t>
            </a:r>
            <a:r>
              <a:rPr lang="en-US" altLang="de-DE" sz="1400" smtClean="0">
                <a:latin typeface="Tahoma" pitchFamily="34" charset="0"/>
                <a:cs typeface="Tahoma" pitchFamily="34" charset="0"/>
              </a:rPr>
              <a:t>RT Response</a:t>
            </a:r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 נוכל לגרוף רווחים.</a:t>
            </a:r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46B2D6-C751-4EDA-B20F-55B6BBF931C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0810552-3E82-40A4-9736-56D5CE37247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115760-9E46-4D5C-B6E9-A0EDF820C4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EAAEFE0-3765-4696-B492-4991F5FB1F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70D2831-FF7B-46D4-A141-F6A86F802A3C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D7BA017-975F-457A-AB7F-94F0CECCFD9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B427D96-26DA-4DAF-8723-14E1C03A51D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6183AAC-79AD-491C-AF61-0EB2A931E2D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4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8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56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0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21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4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2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8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36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35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59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4267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2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defRPr>
            </a:lvl2pPr>
            <a:lvl3pPr>
              <a:defRPr sz="2000">
                <a:solidFill>
                  <a:srgbClr val="800000"/>
                </a:solidFill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92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168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09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531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36FA5-F45C-4870-8BC6-B88D95DA8FB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7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F0AD3-2A1B-4D32-8DAF-D7850B06EC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7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5ABA6-CCC4-42A6-A5D3-4454FF7F55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52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C9E8-E319-4442-9E01-20A8C42575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580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B55E5-759E-4B8E-8057-CA4D958F77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6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B0FCA-11A5-41C3-8CC2-CD9D09DD7B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58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32A22-B047-4A99-8AF9-0EB43D3D41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48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4799-1EF0-4840-A818-75C47012D7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26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7E5B-1CC2-4CDD-8AE9-8120F071A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960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0BB68-45DB-4E7B-BD21-BFB4530520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1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2774-5507-47D0-A819-BFDE8D1E5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76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5B93-4F27-4431-B8CE-E871B6059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7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10C92-689D-40A4-82D0-D6DD4B4303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117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D399-7E70-4134-A75A-894BE73E9B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103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C0D42-BEB1-47E5-9FED-DDDCDA0F3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2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9105E-C24A-46F3-AF71-F2057D6A89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7B9-88BA-49FF-B066-FDC7DA57B5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81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91056-7AC1-478F-9175-AD78816811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8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6FC4-91EC-4293-B8A3-FA4EF6BC31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77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6FDA-BE86-4385-8D89-8681C9199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162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7D5E-E10D-4302-907B-4F5EBBAFC4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28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5AAB2-744C-44DA-9A56-8592554801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C9B22-6C4E-4A9F-B3B0-6A7747A07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775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BD3F-7764-4B03-92B1-7158C02AE4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150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6E52-E8A5-4FFA-9D59-847D68F15F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7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21.12.2016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8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0825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155575" y="301625"/>
            <a:ext cx="80740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301625" y="1216025"/>
            <a:ext cx="8229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94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ts val="5800"/>
        </a:lnSpc>
        <a:spcBef>
          <a:spcPct val="0"/>
        </a:spcBef>
        <a:spcAft>
          <a:spcPct val="0"/>
        </a:spcAft>
        <a:defRPr lang="en-US" sz="3200" kern="1200" dirty="0">
          <a:solidFill>
            <a:srgbClr val="990000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Palatino Linotype"/>
          <a:ea typeface="MS PGothic" pitchFamily="34" charset="-128"/>
          <a:cs typeface="MS PGothic" charset="0"/>
        </a:defRPr>
      </a:lvl1pPr>
      <a:lvl2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2pPr>
      <a:lvl3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3pPr>
      <a:lvl4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4pPr>
      <a:lvl5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400" kern="1200">
          <a:solidFill>
            <a:schemeClr val="tx1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2200" kern="1200">
          <a:solidFill>
            <a:srgbClr val="003366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0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1800" kern="1200">
          <a:solidFill>
            <a:srgbClr val="003366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16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EF00EB13-CD6F-4369-B8A8-2894F29B2AC1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2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806B472A-1500-41BB-A893-8D6794A7520A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8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4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10 – Sentiment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2016-2017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Clauses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Might flip word sentiment</a:t>
            </a:r>
          </a:p>
          <a:p>
            <a:pPr lvl="1" eaLnBrk="1" hangingPunct="1"/>
            <a:r>
              <a:rPr lang="en-US" altLang="de-DE" i="1" smtClean="0"/>
              <a:t>“not good at all”</a:t>
            </a:r>
          </a:p>
          <a:p>
            <a:pPr lvl="1" eaLnBrk="1" hangingPunct="1"/>
            <a:r>
              <a:rPr lang="en-US" altLang="de-DE" i="1" smtClean="0"/>
              <a:t>“not all good”</a:t>
            </a:r>
          </a:p>
          <a:p>
            <a:pPr eaLnBrk="1" hangingPunct="1"/>
            <a:r>
              <a:rPr lang="en-US" altLang="de-DE" smtClean="0"/>
              <a:t>Might express sentiment not in any word</a:t>
            </a:r>
          </a:p>
          <a:p>
            <a:pPr lvl="1" eaLnBrk="1" hangingPunct="1"/>
            <a:r>
              <a:rPr lang="en-US" altLang="de-DE" i="1" smtClean="0"/>
              <a:t>“convinced my watch had stopped”</a:t>
            </a:r>
          </a:p>
          <a:p>
            <a:pPr lvl="1" eaLnBrk="1" hangingPunct="1"/>
            <a:r>
              <a:rPr lang="en-US" altLang="de-DE" i="1" smtClean="0"/>
              <a:t>“got up and walked out”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860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Sentences/Documents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z="2800" smtClean="0"/>
              <a:t>Might express multiple sentiments</a:t>
            </a:r>
          </a:p>
          <a:p>
            <a:pPr lvl="1" eaLnBrk="1" hangingPunct="1"/>
            <a:r>
              <a:rPr lang="en-US" altLang="de-DE" sz="2700" i="1" smtClean="0"/>
              <a:t>“The acting was great but the story was a bore”</a:t>
            </a:r>
          </a:p>
          <a:p>
            <a:pPr lvl="1" eaLnBrk="1" hangingPunct="1"/>
            <a:endParaRPr lang="en-US" altLang="de-DE" sz="2700" i="1" smtClean="0"/>
          </a:p>
          <a:p>
            <a:pPr eaLnBrk="1" hangingPunct="1"/>
            <a:r>
              <a:rPr lang="en-US" altLang="de-DE" sz="2800" smtClean="0"/>
              <a:t>Problem even more severe at document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000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200" smtClean="0"/>
              <a:t>Two Approaches to Classifying Documents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Bottom-Up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Assign sentiment 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clause sentiment from word sentiment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document sentiment from clause sentiment</a:t>
            </a:r>
          </a:p>
          <a:p>
            <a:pPr eaLnBrk="1" hangingPunct="1">
              <a:lnSpc>
                <a:spcPct val="90000"/>
              </a:lnSpc>
            </a:pP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Top-Down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Get labeled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Use text categorization methods to learn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word/clause sentiment from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5768" y="6416842"/>
            <a:ext cx="389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455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43000" y="3962400"/>
            <a:ext cx="6858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“The US </a:t>
            </a:r>
            <a:r>
              <a:rPr lang="en-US" altLang="de-DE" sz="2000" smtClean="0">
                <a:solidFill>
                  <a:srgbClr val="FF0000"/>
                </a:solidFill>
                <a:latin typeface="Tahoma" pitchFamily="34" charset="0"/>
              </a:rPr>
              <a:t>fears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a spill-over’’, </a:t>
            </a:r>
            <a:r>
              <a:rPr lang="en-US" altLang="de-DE" sz="2000" smtClean="0">
                <a:solidFill>
                  <a:srgbClr val="008000"/>
                </a:solidFill>
                <a:latin typeface="Tahoma" pitchFamily="34" charset="0"/>
              </a:rPr>
              <a:t>said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Xirao-Nima, a professor of foreign affairs at the Central University for Nationalities.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62000" y="3962400"/>
            <a:ext cx="7620000" cy="990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2590800" y="3733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981200" y="34290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Xirao-Nima, US)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572000" y="38862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181600" y="35052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" y="3352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(Writer)</a:t>
            </a:r>
          </a:p>
        </p:txBody>
      </p:sp>
      <p:cxnSp>
        <p:nvCxnSpPr>
          <p:cNvPr id="16395" name="AutoShape 11"/>
          <p:cNvCxnSpPr>
            <a:cxnSpLocks noChangeShapeType="1"/>
          </p:cNvCxnSpPr>
          <p:nvPr/>
        </p:nvCxnSpPr>
        <p:spPr bwMode="auto">
          <a:xfrm rot="10800000" flipH="1" flipV="1">
            <a:off x="609600" y="3536950"/>
            <a:ext cx="138113" cy="920750"/>
          </a:xfrm>
          <a:prstGeom prst="curvedConnector3">
            <a:avLst>
              <a:gd name="adj1" fmla="val -16551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566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/>
            <a:r>
              <a:rPr lang="en-US" altLang="de-DE" smtClean="0"/>
              <a:t>Opinion about what?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816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Laptop Review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de-DE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800" smtClean="0"/>
              <a:t>I should say that I am a </a:t>
            </a:r>
            <a:r>
              <a:rPr lang="en-US" altLang="de-DE" sz="2800" smtClean="0">
                <a:solidFill>
                  <a:schemeClr val="accent2"/>
                </a:solidFill>
              </a:rPr>
              <a:t>normal</a:t>
            </a:r>
            <a:r>
              <a:rPr lang="en-US" altLang="de-DE" sz="2800" smtClean="0"/>
              <a:t> user and this laptop satisfied all my expectations, the screen size is </a:t>
            </a:r>
            <a:r>
              <a:rPr lang="en-US" altLang="de-DE" sz="2800" smtClean="0">
                <a:solidFill>
                  <a:schemeClr val="accent2"/>
                </a:solidFill>
              </a:rPr>
              <a:t>perfect</a:t>
            </a:r>
            <a:r>
              <a:rPr lang="en-US" altLang="de-DE" sz="2800" smtClean="0"/>
              <a:t>, its very </a:t>
            </a:r>
            <a:r>
              <a:rPr lang="en-US" altLang="de-DE" sz="2800" smtClean="0">
                <a:solidFill>
                  <a:schemeClr val="accent2"/>
                </a:solidFill>
              </a:rPr>
              <a:t>light, powerful, bright, </a:t>
            </a:r>
            <a:r>
              <a:rPr lang="en-US" altLang="de-DE" sz="2800" smtClean="0"/>
              <a:t>lighter, elegant, delicate... But the only think that I regret is the Battery life, barely 2 hours... some times less... it is </a:t>
            </a:r>
            <a:r>
              <a:rPr lang="en-US" altLang="de-DE" sz="2800" smtClean="0">
                <a:solidFill>
                  <a:srgbClr val="FF3300"/>
                </a:solidFill>
              </a:rPr>
              <a:t>too short</a:t>
            </a:r>
            <a:r>
              <a:rPr lang="en-US" altLang="de-DE" sz="2800" smtClean="0"/>
              <a:t>... this laptop for a flight trip is </a:t>
            </a:r>
            <a:r>
              <a:rPr lang="en-US" altLang="de-DE" sz="2800" smtClean="0">
                <a:solidFill>
                  <a:srgbClr val="FF3300"/>
                </a:solidFill>
              </a:rPr>
              <a:t>not good</a:t>
            </a:r>
            <a:r>
              <a:rPr lang="en-US" altLang="de-DE" sz="2800" smtClean="0"/>
              <a:t> companion... </a:t>
            </a:r>
            <a:br>
              <a:rPr lang="en-US" altLang="de-DE" sz="2800" smtClean="0"/>
            </a:br>
            <a:r>
              <a:rPr lang="en-US" altLang="de-DE" sz="2800" smtClean="0"/>
              <a:t>Even the short battery life I can say that I am </a:t>
            </a:r>
            <a:r>
              <a:rPr lang="en-US" altLang="de-DE" sz="2800" smtClean="0">
                <a:solidFill>
                  <a:schemeClr val="accent2"/>
                </a:solidFill>
              </a:rPr>
              <a:t>very happy</a:t>
            </a:r>
            <a:r>
              <a:rPr lang="en-US" altLang="de-DE" sz="2800" smtClean="0"/>
              <a:t> with my Laptop VAIO and I consider that I did the best decision. I am sure that I did the </a:t>
            </a:r>
            <a:r>
              <a:rPr lang="en-US" altLang="de-DE" sz="2800" smtClean="0">
                <a:solidFill>
                  <a:schemeClr val="accent2"/>
                </a:solidFill>
              </a:rPr>
              <a:t>best</a:t>
            </a:r>
            <a:r>
              <a:rPr lang="en-US" altLang="de-DE" sz="2800" smtClean="0"/>
              <a:t> decision buying the SONY VAIO </a:t>
            </a:r>
            <a:br>
              <a:rPr lang="en-US" altLang="de-DE" sz="2800" smtClean="0"/>
            </a:b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082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189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  <a:p>
            <a:pPr eaLnBrk="1" hangingPunct="1">
              <a:buFontTx/>
              <a:buNone/>
            </a:pPr>
            <a:r>
              <a:rPr lang="en-US" altLang="de-DE" sz="2400" smtClean="0"/>
              <a:t>Not quite. </a:t>
            </a:r>
          </a:p>
          <a:p>
            <a:pPr eaLnBrk="1" hangingPunct="1">
              <a:buFontTx/>
              <a:buNone/>
            </a:pPr>
            <a:r>
              <a:rPr lang="en-US" altLang="de-DE" sz="2400" smtClean="0">
                <a:solidFill>
                  <a:schemeClr val="accent2"/>
                </a:solidFill>
              </a:rPr>
              <a:t>exceptional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008000"/>
                </a:solidFill>
              </a:rPr>
              <a:t>unusual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FF3300"/>
                </a:solidFill>
              </a:rPr>
              <a:t>weird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425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Better Idea</a:t>
            </a:r>
            <a:r>
              <a:rPr lang="en-US" altLang="de-DE" sz="3600" smtClean="0"/>
              <a:t/>
            </a:r>
            <a:br>
              <a:rPr lang="en-US" altLang="de-DE" sz="3600" smtClean="0"/>
            </a:br>
            <a:r>
              <a:rPr lang="en-US" altLang="de-DE" sz="1800" smtClean="0"/>
              <a:t>Hatzivassiloglou &amp; McKeown 1997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Build training set: label all adj. with frequency &gt; 20; test agreement with human annotators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Extract all </a:t>
            </a:r>
            <a:r>
              <a:rPr lang="en-US" altLang="de-DE" smtClean="0">
                <a:solidFill>
                  <a:srgbClr val="A50021"/>
                </a:solidFill>
              </a:rPr>
              <a:t>conjoined</a:t>
            </a:r>
            <a:r>
              <a:rPr lang="en-US" altLang="de-DE" smtClean="0"/>
              <a:t> adjectives</a:t>
            </a:r>
          </a:p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pic>
        <p:nvPicPr>
          <p:cNvPr id="21508" name="Picture 4" descr="verynice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54400"/>
            <a:ext cx="54864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0" y="33528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791200" y="4495800"/>
            <a:ext cx="2743200" cy="798513"/>
          </a:xfrm>
          <a:prstGeom prst="rect">
            <a:avLst/>
          </a:prstGeom>
          <a:noFill/>
          <a:ln w="1905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comfortable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scenic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800600" y="4724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21512" name="Group 8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1513" name="Oval 9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4" name="Oval 10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5" name="Oval 11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6" name="Oval 12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7" name="Rectangle 13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8" name="Oval 14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621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3</a:t>
            </a:r>
            <a:r>
              <a:rPr lang="en-US" altLang="de-DE" smtClean="0"/>
              <a:t>. </a:t>
            </a:r>
            <a:r>
              <a:rPr lang="en-US" altLang="de-DE" sz="2800" smtClean="0"/>
              <a:t>A supervised learning algorithm builds a </a:t>
            </a:r>
            <a:r>
              <a:rPr lang="en-US" altLang="de-DE" sz="2800" smtClean="0">
                <a:solidFill>
                  <a:srgbClr val="990099"/>
                </a:solidFill>
              </a:rPr>
              <a:t>graph</a:t>
            </a:r>
            <a:r>
              <a:rPr lang="en-US" altLang="de-DE" sz="2800" smtClean="0"/>
              <a:t> of adjectives linked by the same or different semantic orientation</a:t>
            </a:r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33528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400800" y="38100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343400" y="40386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2538" name="AutoShape 10"/>
          <p:cNvCxnSpPr>
            <a:cxnSpLocks noChangeShapeType="1"/>
            <a:stCxn id="22532" idx="2"/>
            <a:endCxn id="22533" idx="0"/>
          </p:cNvCxnSpPr>
          <p:nvPr/>
        </p:nvCxnSpPr>
        <p:spPr bwMode="auto">
          <a:xfrm flipH="1">
            <a:off x="990600" y="3748088"/>
            <a:ext cx="27051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AutoShape 11"/>
          <p:cNvCxnSpPr>
            <a:cxnSpLocks noChangeShapeType="1"/>
            <a:stCxn id="22534" idx="1"/>
            <a:endCxn id="22536" idx="3"/>
          </p:cNvCxnSpPr>
          <p:nvPr/>
        </p:nvCxnSpPr>
        <p:spPr bwMode="auto">
          <a:xfrm flipH="1">
            <a:off x="5953125" y="4003675"/>
            <a:ext cx="43815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12"/>
          <p:cNvCxnSpPr>
            <a:cxnSpLocks noChangeShapeType="1"/>
            <a:stCxn id="22534" idx="2"/>
            <a:endCxn id="22537" idx="0"/>
          </p:cNvCxnSpPr>
          <p:nvPr/>
        </p:nvCxnSpPr>
        <p:spPr bwMode="auto">
          <a:xfrm flipH="1">
            <a:off x="5105400" y="4205288"/>
            <a:ext cx="2057400" cy="1347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3"/>
          <p:cNvCxnSpPr>
            <a:cxnSpLocks noChangeShapeType="1"/>
            <a:stCxn id="22535" idx="3"/>
            <a:endCxn id="22537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AutoShape 14"/>
          <p:cNvCxnSpPr>
            <a:cxnSpLocks noChangeShapeType="1"/>
            <a:stCxn id="22532" idx="2"/>
            <a:endCxn id="22537" idx="1"/>
          </p:cNvCxnSpPr>
          <p:nvPr/>
        </p:nvCxnSpPr>
        <p:spPr bwMode="auto">
          <a:xfrm>
            <a:off x="3695700" y="3748088"/>
            <a:ext cx="638175" cy="20081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2544" name="AutoShape 16"/>
          <p:cNvCxnSpPr>
            <a:cxnSpLocks noChangeShapeType="1"/>
            <a:stCxn id="22533" idx="2"/>
            <a:endCxn id="22543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AutoShape 17"/>
          <p:cNvCxnSpPr>
            <a:cxnSpLocks noChangeShapeType="1"/>
            <a:stCxn id="22535" idx="0"/>
            <a:endCxn id="22543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AutoShape 18"/>
          <p:cNvCxnSpPr>
            <a:cxnSpLocks noChangeShapeType="1"/>
            <a:stCxn id="22532" idx="2"/>
            <a:endCxn id="22543" idx="0"/>
          </p:cNvCxnSpPr>
          <p:nvPr/>
        </p:nvCxnSpPr>
        <p:spPr bwMode="auto">
          <a:xfrm flipH="1">
            <a:off x="1752600" y="3748088"/>
            <a:ext cx="1943100" cy="1423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AutoShape 19"/>
          <p:cNvCxnSpPr>
            <a:cxnSpLocks noChangeShapeType="1"/>
            <a:stCxn id="22543" idx="3"/>
            <a:endCxn id="22537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2549" name="AutoShape 21"/>
          <p:cNvCxnSpPr>
            <a:cxnSpLocks noChangeShapeType="1"/>
            <a:stCxn id="22548" idx="3"/>
            <a:endCxn id="22532" idx="1"/>
          </p:cNvCxnSpPr>
          <p:nvPr/>
        </p:nvCxnSpPr>
        <p:spPr bwMode="auto">
          <a:xfrm>
            <a:off x="1609725" y="3470275"/>
            <a:ext cx="15049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22"/>
          <p:cNvCxnSpPr>
            <a:cxnSpLocks noChangeShapeType="1"/>
            <a:stCxn id="22536" idx="2"/>
            <a:endCxn id="22537" idx="0"/>
          </p:cNvCxnSpPr>
          <p:nvPr/>
        </p:nvCxnSpPr>
        <p:spPr bwMode="auto">
          <a:xfrm flipH="1">
            <a:off x="5105400" y="4433888"/>
            <a:ext cx="38100" cy="1119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51" name="Group 23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2552" name="Oval 24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3" name="Oval 25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4" name="Oval 26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5" name="Oval 27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6" name="Rectangle 28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7" name="Oval 29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0927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Klausur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Klausur is on15.02</a:t>
            </a:r>
          </a:p>
          <a:p>
            <a:r>
              <a:rPr lang="de-DE" dirty="0" smtClean="0"/>
              <a:t>Before that (probably on 08.02 but maybe on 01.02, to be determined), I will do a review for the Klausur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4. A </a:t>
            </a:r>
            <a:r>
              <a:rPr lang="en-US" altLang="de-DE" sz="2800" smtClean="0">
                <a:solidFill>
                  <a:srgbClr val="990099"/>
                </a:solidFill>
              </a:rPr>
              <a:t>clustering algorithm</a:t>
            </a:r>
            <a:r>
              <a:rPr lang="en-US" altLang="de-DE" sz="2800" smtClean="0"/>
              <a:t> partitions the adjectives into two subsets</a:t>
            </a:r>
          </a:p>
          <a:p>
            <a:pPr marL="609600" indent="-609600" eaLnBrk="1" hangingPunct="1">
              <a:buFontTx/>
              <a:buNone/>
            </a:pPr>
            <a:endParaRPr lang="en-US" altLang="de-DE" sz="2800" smtClean="0"/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133600" y="35814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629400" y="3886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3434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3562" name="AutoShape 10"/>
          <p:cNvCxnSpPr>
            <a:cxnSpLocks noChangeShapeType="1"/>
            <a:stCxn id="23556" idx="2"/>
            <a:endCxn id="23557" idx="0"/>
          </p:cNvCxnSpPr>
          <p:nvPr/>
        </p:nvCxnSpPr>
        <p:spPr bwMode="auto">
          <a:xfrm flipH="1">
            <a:off x="990600" y="3976688"/>
            <a:ext cx="1714500" cy="280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AutoShape 11"/>
          <p:cNvCxnSpPr>
            <a:cxnSpLocks noChangeShapeType="1"/>
            <a:stCxn id="23558" idx="1"/>
            <a:endCxn id="23560" idx="3"/>
          </p:cNvCxnSpPr>
          <p:nvPr/>
        </p:nvCxnSpPr>
        <p:spPr bwMode="auto">
          <a:xfrm flipH="1">
            <a:off x="6181725" y="4079875"/>
            <a:ext cx="438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AutoShape 12"/>
          <p:cNvCxnSpPr>
            <a:cxnSpLocks noChangeShapeType="1"/>
            <a:stCxn id="23558" idx="2"/>
            <a:endCxn id="23561" idx="0"/>
          </p:cNvCxnSpPr>
          <p:nvPr/>
        </p:nvCxnSpPr>
        <p:spPr bwMode="auto">
          <a:xfrm flipH="1">
            <a:off x="5105400" y="4281488"/>
            <a:ext cx="2286000" cy="127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AutoShape 13"/>
          <p:cNvCxnSpPr>
            <a:cxnSpLocks noChangeShapeType="1"/>
            <a:stCxn id="23559" idx="3"/>
            <a:endCxn id="23561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AutoShape 14"/>
          <p:cNvCxnSpPr>
            <a:cxnSpLocks noChangeShapeType="1"/>
            <a:stCxn id="23556" idx="2"/>
            <a:endCxn id="23561" idx="1"/>
          </p:cNvCxnSpPr>
          <p:nvPr/>
        </p:nvCxnSpPr>
        <p:spPr bwMode="auto">
          <a:xfrm>
            <a:off x="2705100" y="3976688"/>
            <a:ext cx="1628775" cy="17795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3568" name="AutoShape 16"/>
          <p:cNvCxnSpPr>
            <a:cxnSpLocks noChangeShapeType="1"/>
            <a:stCxn id="23557" idx="2"/>
            <a:endCxn id="23567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AutoShape 17"/>
          <p:cNvCxnSpPr>
            <a:cxnSpLocks noChangeShapeType="1"/>
            <a:stCxn id="23559" idx="0"/>
            <a:endCxn id="23567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AutoShape 18"/>
          <p:cNvCxnSpPr>
            <a:cxnSpLocks noChangeShapeType="1"/>
            <a:stCxn id="23556" idx="2"/>
            <a:endCxn id="23567" idx="0"/>
          </p:cNvCxnSpPr>
          <p:nvPr/>
        </p:nvCxnSpPr>
        <p:spPr bwMode="auto">
          <a:xfrm flipH="1">
            <a:off x="1752600" y="3976688"/>
            <a:ext cx="952500" cy="1195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1" name="AutoShape 19"/>
          <p:cNvCxnSpPr>
            <a:cxnSpLocks noChangeShapeType="1"/>
            <a:stCxn id="23567" idx="3"/>
            <a:endCxn id="23561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3573" name="AutoShape 21"/>
          <p:cNvCxnSpPr>
            <a:cxnSpLocks noChangeShapeType="1"/>
            <a:stCxn id="23572" idx="3"/>
            <a:endCxn id="23556" idx="1"/>
          </p:cNvCxnSpPr>
          <p:nvPr/>
        </p:nvCxnSpPr>
        <p:spPr bwMode="auto">
          <a:xfrm>
            <a:off x="1609725" y="3470275"/>
            <a:ext cx="5143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4" name="AutoShape 22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 flipH="1">
            <a:off x="5105400" y="4738688"/>
            <a:ext cx="2667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495800" y="3124200"/>
            <a:ext cx="9906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slow</a:t>
            </a:r>
          </a:p>
        </p:txBody>
      </p:sp>
      <p:cxnSp>
        <p:nvCxnSpPr>
          <p:cNvPr id="23576" name="AutoShape 24"/>
          <p:cNvCxnSpPr>
            <a:cxnSpLocks noChangeShapeType="1"/>
            <a:stCxn id="23556" idx="3"/>
            <a:endCxn id="23575" idx="1"/>
          </p:cNvCxnSpPr>
          <p:nvPr/>
        </p:nvCxnSpPr>
        <p:spPr bwMode="auto">
          <a:xfrm flipV="1">
            <a:off x="3286125" y="3317875"/>
            <a:ext cx="1200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3657600" y="2438400"/>
            <a:ext cx="4724400" cy="4038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cxnSp>
        <p:nvCxnSpPr>
          <p:cNvPr id="23578" name="AutoShape 26"/>
          <p:cNvCxnSpPr>
            <a:cxnSpLocks noChangeShapeType="1"/>
            <a:stCxn id="23575" idx="2"/>
            <a:endCxn id="23560" idx="0"/>
          </p:cNvCxnSpPr>
          <p:nvPr/>
        </p:nvCxnSpPr>
        <p:spPr bwMode="auto">
          <a:xfrm>
            <a:off x="4991100" y="3519488"/>
            <a:ext cx="3810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9" name="AutoShape 27"/>
          <p:cNvCxnSpPr>
            <a:cxnSpLocks noChangeShapeType="1"/>
            <a:stCxn id="23558" idx="1"/>
            <a:endCxn id="23575" idx="3"/>
          </p:cNvCxnSpPr>
          <p:nvPr/>
        </p:nvCxnSpPr>
        <p:spPr bwMode="auto">
          <a:xfrm flipH="1" flipV="1">
            <a:off x="5495925" y="3317875"/>
            <a:ext cx="112395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80" name="Oval 28"/>
          <p:cNvSpPr>
            <a:spLocks noChangeArrowheads="1"/>
          </p:cNvSpPr>
          <p:nvPr/>
        </p:nvSpPr>
        <p:spPr bwMode="auto">
          <a:xfrm rot="-2932328">
            <a:off x="342900" y="2552700"/>
            <a:ext cx="3733800" cy="4419600"/>
          </a:xfrm>
          <a:prstGeom prst="ellips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752600" y="2819400"/>
            <a:ext cx="609600" cy="5286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2800" b="1" smtClean="0">
                <a:solidFill>
                  <a:srgbClr val="000000"/>
                </a:solidFill>
                <a:latin typeface="Arial" charset="0"/>
              </a:rPr>
              <a:t>+</a:t>
            </a:r>
          </a:p>
        </p:txBody>
      </p:sp>
      <p:grpSp>
        <p:nvGrpSpPr>
          <p:cNvPr id="23582" name="Group 30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3583" name="Oval 31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4" name="Oval 32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5" name="Oval 33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6" name="Oval 34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7" name="Rectangle 35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8" name="Oval 36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9421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7738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718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PMI-IR</a:t>
            </a:r>
            <a:r>
              <a:rPr lang="en-US" altLang="de-DE" sz="2400" smtClean="0"/>
              <a:t> estimates PMI by issuing queries to a search engine</a:t>
            </a:r>
            <a:endParaRPr lang="en-US" altLang="de-DE" sz="2400" smtClean="0">
              <a:solidFill>
                <a:schemeClr val="bg2"/>
              </a:solidFill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33400" y="5353050"/>
          <a:ext cx="8305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8" imgW="4038480" imgH="457200" progId="Equation.3">
                  <p:embed/>
                </p:oleObj>
              </mc:Choice>
              <mc:Fallback>
                <p:oleObj name="Equation" r:id="rId8" imgW="403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53050"/>
                        <a:ext cx="83058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134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These -- and related -- methods have been used to generate sentiment dictionaries</a:t>
            </a:r>
          </a:p>
          <a:p>
            <a:pPr eaLnBrk="1" hangingPunct="1"/>
            <a:r>
              <a:rPr lang="en-US" altLang="de-DE" sz="2800" smtClean="0"/>
              <a:t>Sentinet</a:t>
            </a:r>
          </a:p>
          <a:p>
            <a:pPr eaLnBrk="1" hangingPunct="1"/>
            <a:r>
              <a:rPr lang="en-US" altLang="de-DE" sz="2800" smtClean="0"/>
              <a:t>General Enquirer</a:t>
            </a:r>
          </a:p>
          <a:p>
            <a:pPr eaLnBrk="1" hangingPunct="1"/>
            <a:r>
              <a:rPr lang="en-US" altLang="de-DE" sz="2800" smtClean="0"/>
              <a:t>…</a:t>
            </a:r>
          </a:p>
          <a:p>
            <a:pPr eaLnBrk="1" hangingPunct="1"/>
            <a:endParaRPr lang="en-US" altLang="de-DE" sz="2800" smtClean="0"/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8718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Bottom-Up: Words to Clauses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Assume we know the “polarity” of a word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Does its context flip its polarity?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012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5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3100" b="1" u="sng" smtClean="0"/>
              <a:t>Prior polarity</a:t>
            </a:r>
            <a:r>
              <a:rPr lang="en-US" altLang="de-DE" sz="3000" smtClean="0"/>
              <a:t>:</a:t>
            </a:r>
            <a:r>
              <a:rPr lang="en-US" altLang="de-DE" sz="3000" smtClean="0">
                <a:sym typeface="Wingdings" pitchFamily="2" charset="2"/>
              </a:rPr>
              <a:t> out of context, positive or negative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ym typeface="Wingdings" pitchFamily="2" charset="2"/>
              </a:rPr>
              <a:t>    </a:t>
            </a:r>
            <a:r>
              <a:rPr lang="en-US" altLang="de-DE" sz="2600" i="1" smtClean="0"/>
              <a:t>beautiful</a:t>
            </a:r>
            <a:r>
              <a:rPr lang="en-US" altLang="de-DE" sz="2600" smtClean="0"/>
              <a:t> </a:t>
            </a:r>
            <a:r>
              <a:rPr lang="en-US" altLang="de-DE" sz="2600" smtClean="0">
                <a:sym typeface="Wingdings" pitchFamily="2" charset="2"/>
              </a:rPr>
              <a:t></a:t>
            </a: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positive        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       </a:t>
            </a:r>
            <a:r>
              <a:rPr lang="en-US" altLang="de-DE" sz="2600" i="1" smtClean="0">
                <a:sym typeface="Wingdings" pitchFamily="2" charset="2"/>
              </a:rPr>
              <a:t>horrid</a:t>
            </a:r>
            <a:r>
              <a:rPr lang="en-US" altLang="de-DE" sz="2600" smtClean="0">
                <a:sym typeface="Wingdings" pitchFamily="2" charset="2"/>
              </a:rPr>
              <a:t> </a:t>
            </a:r>
            <a:r>
              <a:rPr lang="en-US" altLang="de-DE" sz="2600" smtClean="0">
                <a:solidFill>
                  <a:srgbClr val="FF0000"/>
                </a:solidFill>
                <a:sym typeface="Wingdings" pitchFamily="2" charset="2"/>
              </a:rPr>
              <a:t> negative</a:t>
            </a:r>
            <a:endParaRPr lang="en-US" altLang="de-DE" sz="26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3000" smtClean="0"/>
              <a:t>A word may appear in a phrase that expresses a different polarity in context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600" b="1" u="sng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de-DE" sz="2600" b="1" smtClean="0">
                <a:solidFill>
                  <a:srgbClr val="FFCC00"/>
                </a:solidFill>
              </a:rPr>
              <a:t>	</a:t>
            </a:r>
            <a:r>
              <a:rPr lang="en-US" altLang="de-DE" sz="2600" b="1" u="sng" smtClean="0"/>
              <a:t>Contextual polarity</a:t>
            </a:r>
            <a:r>
              <a:rPr lang="en-US" altLang="de-DE" smtClean="0"/>
              <a:t>	</a:t>
            </a:r>
            <a:endParaRPr lang="en-US" altLang="de-DE" sz="3000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4724400"/>
            <a:ext cx="7010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“Cheers to Timothy Whitfield for the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wonderfully</a:t>
            </a:r>
            <a:r>
              <a:rPr lang="en-US" altLang="de-DE" smtClean="0">
                <a:solidFill>
                  <a:srgbClr val="00FF00"/>
                </a:solidFill>
                <a:latin typeface="Arial" charset="0"/>
              </a:rPr>
              <a:t>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horrid</a:t>
            </a: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 visuals.”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z="3600" smtClean="0"/>
              <a:t>Prior Polarity versus Contextual Polarity</a:t>
            </a:r>
            <a:br>
              <a:rPr lang="en-US" altLang="de-DE" sz="3600" smtClean="0"/>
            </a:br>
            <a:r>
              <a:rPr lang="en-US" altLang="de-DE" sz="3600" smtClean="0"/>
              <a:t>					</a:t>
            </a:r>
            <a:r>
              <a:rPr lang="en-US" altLang="de-DE" sz="2800" smtClean="0"/>
              <a:t>Wilson et al 2005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2220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05800" cy="3081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Trust, sums up well the general thrust of the reaction of environmental movements: there is no reason at all to believe that the polluters are suddenly going to become reasonable.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7976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521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V="1">
            <a:off x="2971800" y="2590800"/>
            <a:ext cx="1066800" cy="228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1981200" y="3962400"/>
            <a:ext cx="1752600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895600" y="2438400"/>
            <a:ext cx="12192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638800" y="2438400"/>
            <a:ext cx="9144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828800" y="3810000"/>
            <a:ext cx="18288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905000" y="4343400"/>
            <a:ext cx="23622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4267200" y="3429000"/>
            <a:ext cx="15240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752600" y="5334000"/>
            <a:ext cx="19812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prior polarity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 flipV="1">
            <a:off x="3733800" y="5334000"/>
            <a:ext cx="15240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257800" y="51816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Contextual polarity</a:t>
            </a:r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3962400" y="4267200"/>
            <a:ext cx="3276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609600" y="47244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0822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10" grpId="0" animBg="1"/>
      <p:bldP spid="553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Today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we will take a tangent and look at another problem in information extraction: sentiment analysis</a:t>
            </a:r>
          </a:p>
          <a:p>
            <a:r>
              <a:rPr lang="de-DE" dirty="0" smtClean="0"/>
              <a:t>Next year, we will hear about updating ontologies with IE and also Open IE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54238"/>
            <a:ext cx="7772400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Positive polarity shifter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0727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8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9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0730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1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0732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0733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0734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0735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0736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0737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0726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0687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25675"/>
            <a:ext cx="3814763" cy="387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509838"/>
            <a:ext cx="3525837" cy="1776412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token</a:t>
            </a:r>
            <a:r>
              <a:rPr lang="en-US" altLang="de-DE" sz="2000" smtClean="0"/>
              <a:t>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FF"/>
                </a:solidFill>
              </a:rPr>
              <a:t>			        </a:t>
            </a:r>
            <a:r>
              <a:rPr lang="en-US" altLang="de-DE" sz="2000" b="1" i="1" smtClean="0">
                <a:solidFill>
                  <a:srgbClr val="00FF00"/>
                </a:solidFill>
              </a:rPr>
              <a:t>terrifies</a:t>
            </a:r>
            <a:endParaRPr lang="en-US" altLang="de-DE" sz="20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de-DE" sz="2000" b="1" i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CC"/>
                </a:solidFill>
              </a:rPr>
              <a:t>                              </a:t>
            </a:r>
            <a:r>
              <a:rPr lang="en-US" altLang="de-DE" sz="2000" b="1" smtClean="0">
                <a:solidFill>
                  <a:srgbClr val="00FF00"/>
                </a:solidFill>
              </a:rPr>
              <a:t>negative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1752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3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4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1755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56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1757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1758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1759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1760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1761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1762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1751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407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82800"/>
            <a:ext cx="3814763" cy="401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 subject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2133600"/>
            <a:ext cx="4648200" cy="3886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600" b="1" smtClean="0">
                <a:solidFill>
                  <a:srgbClr val="FFFF00"/>
                </a:solidFill>
              </a:rPr>
              <a:t>Binary features</a:t>
            </a:r>
            <a:r>
              <a:rPr lang="en-US" altLang="de-DE" sz="2600" b="1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b="1" smtClean="0"/>
              <a:t>Negated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de-DE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>
                <a:solidFill>
                  <a:srgbClr val="00FF00"/>
                </a:solidFill>
              </a:rPr>
              <a:t>not</a:t>
            </a:r>
            <a:r>
              <a:rPr lang="en-US" altLang="de-DE" i="1" smtClean="0"/>
              <a:t> good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/>
              <a:t>does</a:t>
            </a:r>
            <a:r>
              <a:rPr lang="en-US" altLang="de-DE" b="1" i="1" smtClean="0">
                <a:solidFill>
                  <a:srgbClr val="00FF00"/>
                </a:solidFill>
              </a:rPr>
              <a:t> not</a:t>
            </a:r>
            <a:r>
              <a:rPr lang="en-US" altLang="de-DE" i="1" smtClean="0"/>
              <a:t> look very good</a:t>
            </a:r>
            <a:endParaRPr lang="en-US" altLang="de-DE" sz="1800" b="1" i="1" smtClean="0">
              <a:solidFill>
                <a:srgbClr val="FFCC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SzPct val="85000"/>
              <a:buFont typeface="Wingdings" pitchFamily="2" charset="2"/>
              <a:buChar char="v"/>
            </a:pPr>
            <a:r>
              <a:rPr lang="en-US" altLang="de-DE" b="1" i="1" smtClean="0">
                <a:solidFill>
                  <a:srgbClr val="FF0000"/>
                </a:solidFill>
              </a:rPr>
              <a:t>not only</a:t>
            </a:r>
            <a:r>
              <a:rPr lang="en-US" altLang="de-DE" smtClean="0"/>
              <a:t> </a:t>
            </a:r>
            <a:r>
              <a:rPr lang="en-US" altLang="de-DE" i="1" smtClean="0"/>
              <a:t>good but amazing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de-DE" sz="1600" smtClean="0"/>
              <a:t>    </a:t>
            </a:r>
            <a:endParaRPr lang="en-US" altLang="de-DE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400" b="1" smtClean="0"/>
              <a:t>Negated subject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200" i="1" smtClean="0"/>
              <a:t>	</a:t>
            </a:r>
            <a:r>
              <a:rPr lang="en-US" altLang="de-DE" sz="2400" b="1" i="1" smtClean="0">
                <a:solidFill>
                  <a:srgbClr val="00FF00"/>
                </a:solidFill>
              </a:rPr>
              <a:t>No</a:t>
            </a:r>
            <a:r>
              <a:rPr lang="en-US" altLang="de-DE" sz="2400" i="1" smtClean="0">
                <a:solidFill>
                  <a:srgbClr val="00FF00"/>
                </a:solidFill>
              </a:rPr>
              <a:t> </a:t>
            </a:r>
            <a:r>
              <a:rPr lang="en-US" altLang="de-DE" sz="2400" b="1" i="1" smtClean="0">
                <a:solidFill>
                  <a:srgbClr val="00FF00"/>
                </a:solidFill>
              </a:rPr>
              <a:t>politically prudent Israeli</a:t>
            </a:r>
            <a:r>
              <a:rPr lang="en-US" altLang="de-DE" sz="2200" i="1" smtClean="0"/>
              <a:t> </a:t>
            </a:r>
            <a:r>
              <a:rPr lang="en-US" altLang="de-DE" sz="2400" i="1" smtClean="0"/>
              <a:t>could </a:t>
            </a:r>
            <a:r>
              <a:rPr lang="en-US" altLang="de-DE" sz="2400" i="1" u="sng" smtClean="0"/>
              <a:t>support</a:t>
            </a:r>
            <a:r>
              <a:rPr lang="en-US" altLang="de-DE" sz="2400" i="1" smtClean="0"/>
              <a:t> either of them</a:t>
            </a:r>
            <a:r>
              <a:rPr lang="en-US" altLang="de-DE" sz="2400" smtClean="0"/>
              <a:t>.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2774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2776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7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8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2779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780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2781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2782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2783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2784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2785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2786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2775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749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343400" cy="33528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Modifies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		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substantial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de-DE" sz="180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Modified by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lvl="2" eaLnBrk="1" hangingPunct="1">
              <a:spcBef>
                <a:spcPct val="50000"/>
              </a:spcBef>
              <a:buFontTx/>
              <a:buNone/>
            </a:pPr>
            <a:r>
              <a:rPr lang="en-US" altLang="de-DE" sz="1600" smtClean="0"/>
              <a:t>               </a:t>
            </a:r>
            <a:r>
              <a:rPr lang="en-US" altLang="de-DE" sz="1600" b="1" i="1" smtClean="0">
                <a:solidFill>
                  <a:srgbClr val="00FF00"/>
                </a:solidFill>
              </a:rPr>
              <a:t>challenge</a:t>
            </a:r>
            <a:r>
              <a:rPr lang="en-US" altLang="de-DE" sz="1600" b="1" smtClean="0">
                <a:solidFill>
                  <a:srgbClr val="00FF00"/>
                </a:solidFill>
              </a:rPr>
              <a:t>: positive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4800600" y="5486400"/>
            <a:ext cx="3733800" cy="609600"/>
            <a:chOff x="3024" y="3408"/>
            <a:chExt cx="2352" cy="384"/>
          </a:xfrm>
        </p:grpSpPr>
        <p:sp>
          <p:nvSpPr>
            <p:cNvPr id="33812" name="Freeform 6"/>
            <p:cNvSpPr>
              <a:spLocks/>
            </p:cNvSpPr>
            <p:nvPr/>
          </p:nvSpPr>
          <p:spPr bwMode="auto">
            <a:xfrm>
              <a:off x="3744" y="364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3813" name="Text Box 7"/>
            <p:cNvSpPr txBox="1">
              <a:spLocks noChangeArrowheads="1"/>
            </p:cNvSpPr>
            <p:nvPr/>
          </p:nvSpPr>
          <p:spPr bwMode="auto">
            <a:xfrm>
              <a:off x="3024" y="3408"/>
              <a:ext cx="2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substantial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challenge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</p:grpSp>
      <p:grpSp>
        <p:nvGrpSpPr>
          <p:cNvPr id="33798" name="Group 8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3799" name="Group 9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3801" name="AutoShape 10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3" name="AutoShape 12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3806" name="AutoShape 15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3807" name="Text Box 16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3809" name="Text Box 18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3810" name="Text Box 19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3811" name="Text Box 20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3800" name="Freeform 21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031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Conjunction polarity</a:t>
            </a:r>
            <a:endParaRPr lang="en-US" altLang="de-DE" sz="240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362200"/>
            <a:ext cx="4191000" cy="1981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Conjunction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               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good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5257800" y="4572000"/>
            <a:ext cx="2895600" cy="609600"/>
            <a:chOff x="3360" y="2688"/>
            <a:chExt cx="1824" cy="384"/>
          </a:xfrm>
        </p:grpSpPr>
        <p:sp>
          <p:nvSpPr>
            <p:cNvPr id="34836" name="Freeform 6"/>
            <p:cNvSpPr>
              <a:spLocks/>
            </p:cNvSpPr>
            <p:nvPr/>
          </p:nvSpPr>
          <p:spPr bwMode="auto">
            <a:xfrm>
              <a:off x="3600" y="292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4837" name="Text Box 7"/>
            <p:cNvSpPr txBox="1">
              <a:spLocks noChangeArrowheads="1"/>
            </p:cNvSpPr>
            <p:nvPr/>
          </p:nvSpPr>
          <p:spPr bwMode="auto">
            <a:xfrm>
              <a:off x="3360" y="2688"/>
              <a:ext cx="18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good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and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evil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  <p:sp>
          <p:nvSpPr>
            <p:cNvPr id="34838" name="Freeform 8"/>
            <p:cNvSpPr>
              <a:spLocks/>
            </p:cNvSpPr>
            <p:nvPr/>
          </p:nvSpPr>
          <p:spPr bwMode="auto">
            <a:xfrm flipH="1">
              <a:off x="4272" y="2928"/>
              <a:ext cx="336" cy="144"/>
            </a:xfrm>
            <a:custGeom>
              <a:avLst/>
              <a:gdLst>
                <a:gd name="T0" fmla="*/ 0 w 576"/>
                <a:gd name="T1" fmla="*/ 0 h 144"/>
                <a:gd name="T2" fmla="*/ 98 w 576"/>
                <a:gd name="T3" fmla="*/ 144 h 144"/>
                <a:gd name="T4" fmla="*/ 196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4823" name="Group 10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4825" name="AutoShape 11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6" name="AutoShape 12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7" name="AutoShape 13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4828" name="AutoShape 14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829" name="AutoShape 15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4830" name="AutoShape 16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4831" name="Text Box 17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4832" name="AutoShape 18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4833" name="Text Box 19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4834" name="Text Box 20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4835" name="Text Box 21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4824" name="Freeform 22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331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Conjunction polarity</a:t>
            </a:r>
            <a:endParaRPr lang="en-US" altLang="de-DE" sz="2000" b="1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Positive polarity shifter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113380"/>
            <a:ext cx="3814762" cy="474462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pose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>
                <a:solidFill>
                  <a:srgbClr val="FF0000"/>
                </a:solidFill>
              </a:rPr>
              <a:t> </a:t>
            </a:r>
            <a:r>
              <a:rPr lang="en-US" altLang="de-DE" sz="2400" i="1" smtClean="0"/>
              <a:t>threat</a:t>
            </a:r>
            <a:r>
              <a:rPr lang="en-US" altLang="de-DE" sz="24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contains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/>
              <a:t> truth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lack</a:t>
            </a:r>
            <a:r>
              <a:rPr lang="en-US" altLang="de-DE" sz="2400" i="1" smtClean="0"/>
              <a:t> of understanding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Positive polarity shifter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abate</a:t>
            </a:r>
            <a:r>
              <a:rPr lang="en-US" altLang="de-DE" sz="2400" i="1" smtClean="0"/>
              <a:t> the damage</a:t>
            </a: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5848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49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50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5851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852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5853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5854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5855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5856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5857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5858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5847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31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2057400"/>
          <a:ext cx="7781925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7781925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4104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5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6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4107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4109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4110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4111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4112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4113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4114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4103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2667000" y="1905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440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2209800"/>
          <a:ext cx="82391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823912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1371600" y="3276600"/>
            <a:ext cx="152400" cy="990600"/>
          </a:xfrm>
          <a:prstGeom prst="down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676400" y="3276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1981200" y="32766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2590800" y="34290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819400" y="3352800"/>
            <a:ext cx="152400" cy="1143000"/>
          </a:xfrm>
          <a:prstGeom prst="downArrow">
            <a:avLst>
              <a:gd name="adj1" fmla="val 50000"/>
              <a:gd name="adj2" fmla="val 1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3048000" y="3352800"/>
            <a:ext cx="152400" cy="685800"/>
          </a:xfrm>
          <a:prstGeom prst="downArrow">
            <a:avLst>
              <a:gd name="adj1" fmla="val 50000"/>
              <a:gd name="adj2" fmla="val 1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3733800" y="2362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962400" y="23622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4191000" y="23622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4800600" y="3124200"/>
            <a:ext cx="152400" cy="838200"/>
          </a:xfrm>
          <a:prstGeom prst="down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5029200" y="3124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5" name="AutoShape 15"/>
          <p:cNvSpPr>
            <a:spLocks noChangeArrowheads="1"/>
          </p:cNvSpPr>
          <p:nvPr/>
        </p:nvSpPr>
        <p:spPr bwMode="auto">
          <a:xfrm>
            <a:off x="5334000" y="3124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5138" name="Group 17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5140" name="AutoShape 18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1" name="AutoShape 19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2" name="AutoShape 20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5143" name="AutoShape 21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44" name="AutoShape 22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5145" name="AutoShape 23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5146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5147" name="AutoShape 25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5148" name="Text Box 26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5149" name="Text Box 27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5150" name="Text Box 28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5139" name="Freeform 29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137" name="Text Box 30"/>
          <p:cNvSpPr txBox="1">
            <a:spLocks noChangeArrowheads="1"/>
          </p:cNvSpPr>
          <p:nvPr/>
        </p:nvSpPr>
        <p:spPr bwMode="auto">
          <a:xfrm>
            <a:off x="2667000" y="1981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3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  <p:bldP spid="71692" grpId="0" animBg="1"/>
      <p:bldP spid="71693" grpId="0" animBg="1"/>
      <p:bldP spid="71694" grpId="0" animBg="1"/>
      <p:bldP spid="7169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mtClean="0"/>
              <a:t>Text Categorization</a:t>
            </a:r>
            <a:br>
              <a:rPr lang="en-US" altLang="de-DE" smtClean="0"/>
            </a:br>
            <a:r>
              <a:rPr lang="en-US" altLang="de-DE" sz="3600" smtClean="0"/>
              <a:t>Moshe Koppel</a:t>
            </a:r>
            <a:br>
              <a:rPr lang="en-US" altLang="de-DE" sz="3600" smtClean="0"/>
            </a:br>
            <a:r>
              <a:rPr lang="en-US" altLang="de-DE" sz="3400" smtClean="0"/>
              <a:t>Lecture 9: Top-Down Sentiment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Work with Jonathan Schler, Itai Shtrimberg</a:t>
            </a:r>
          </a:p>
          <a:p>
            <a:pPr eaLnBrk="1" hangingPunct="1"/>
            <a:r>
              <a:rPr lang="en-US" altLang="de-DE" sz="2000" smtClean="0"/>
              <a:t>Some slides from Bo Pang, Michael Gamon</a:t>
            </a:r>
          </a:p>
        </p:txBody>
      </p:sp>
    </p:spTree>
    <p:extLst>
      <p:ext uri="{BB962C8B-B14F-4D97-AF65-F5344CB8AC3E}">
        <p14:creationId xmlns:p14="http://schemas.microsoft.com/office/powerpoint/2010/main" val="44111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Top-Down Sentiment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So far we’ve seen attempts to determine document sentiment from word/clause sentiment</a:t>
            </a:r>
          </a:p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Now we’ll look at the old-fashioned supervised method: get labeled documents and learn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793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Text Categorization</a:t>
            </a:r>
            <a:br>
              <a:rPr lang="en-US" altLang="de-DE" dirty="0" smtClean="0"/>
            </a:br>
            <a:r>
              <a:rPr lang="en-US" altLang="de-DE" sz="3600" dirty="0" smtClean="0"/>
              <a:t>Moshe Koppel</a:t>
            </a:r>
            <a:r>
              <a:rPr lang="en-US" altLang="de-DE" dirty="0" smtClean="0"/>
              <a:t/>
            </a:r>
            <a:br>
              <a:rPr lang="en-US" altLang="de-DE" dirty="0" smtClean="0"/>
            </a:br>
            <a:r>
              <a:rPr lang="en-US" altLang="de-DE" sz="3200" dirty="0" smtClean="0"/>
              <a:t>Lecture 8: Bottom-Up Sentiment Analysis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Some slides adapted from Theresa Wilson and others</a:t>
            </a:r>
          </a:p>
        </p:txBody>
      </p:sp>
    </p:spTree>
    <p:extLst>
      <p:ext uri="{BB962C8B-B14F-4D97-AF65-F5344CB8AC3E}">
        <p14:creationId xmlns:p14="http://schemas.microsoft.com/office/powerpoint/2010/main" val="7859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Finding Labeled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Online reviews accompanied by star ratings provide a ready source of labeled data</a:t>
            </a:r>
          </a:p>
          <a:p>
            <a:pPr lvl="1" eaLnBrk="1" hangingPunct="1"/>
            <a:r>
              <a:rPr lang="en-US" altLang="de-DE" smtClean="0"/>
              <a:t>movie reviews </a:t>
            </a:r>
          </a:p>
          <a:p>
            <a:pPr lvl="1" eaLnBrk="1" hangingPunct="1"/>
            <a:r>
              <a:rPr lang="en-US" altLang="de-DE" smtClean="0"/>
              <a:t>book reviews</a:t>
            </a:r>
          </a:p>
          <a:p>
            <a:pPr lvl="1" eaLnBrk="1" hangingPunct="1"/>
            <a:r>
              <a:rPr lang="en-US" altLang="de-DE" smtClean="0"/>
              <a:t>product 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0266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Movie Reviews </a:t>
            </a:r>
            <a:r>
              <a:rPr lang="en-US" altLang="de-DE" sz="2000" dirty="0" smtClean="0"/>
              <a:t>(Pang, Lee and V. 2002)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Source: Internet Movie Database (IMDb)</a:t>
            </a:r>
          </a:p>
          <a:p>
            <a:pPr eaLnBrk="1" hangingPunct="1"/>
            <a:endParaRPr lang="en-US" altLang="de-DE" dirty="0" smtClean="0"/>
          </a:p>
          <a:p>
            <a:pPr eaLnBrk="1" hangingPunct="1"/>
            <a:r>
              <a:rPr lang="en-US" altLang="de-DE" dirty="0" smtClean="0"/>
              <a:t>4 or 5 stars = positive; 1 or 2 stars = negative</a:t>
            </a:r>
          </a:p>
          <a:p>
            <a:pPr lvl="1" eaLnBrk="1" hangingPunct="1"/>
            <a:r>
              <a:rPr lang="en-US" altLang="de-DE" dirty="0" smtClean="0"/>
              <a:t>700 negative reviews</a:t>
            </a:r>
          </a:p>
          <a:p>
            <a:pPr lvl="1" eaLnBrk="1" hangingPunct="1"/>
            <a:r>
              <a:rPr lang="en-US" altLang="de-DE" dirty="0" smtClean="0"/>
              <a:t>700 positive reviews</a:t>
            </a:r>
          </a:p>
          <a:p>
            <a:pPr lvl="1" eaLnBrk="1" hangingPunct="1"/>
            <a:endParaRPr lang="en-US" altLang="de-DE" dirty="0" smtClean="0"/>
          </a:p>
          <a:p>
            <a:pPr lvl="1" eaLnBrk="1" hangingPunct="1"/>
            <a:endParaRPr lang="en-US" altLang="de-DE" dirty="0" smtClean="0"/>
          </a:p>
          <a:p>
            <a:pPr eaLnBrk="1" hangingPunct="1"/>
            <a:endParaRPr lang="en-US" altLang="de-D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632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Evaluation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Initial feature set:</a:t>
            </a:r>
          </a:p>
          <a:p>
            <a:pPr lvl="1" eaLnBrk="1" hangingPunct="1"/>
            <a:r>
              <a:rPr lang="en-US" altLang="de-DE" sz="2400" dirty="0" smtClean="0"/>
              <a:t>16,165 unigrams appearing at least 4 times in the 1400-document corpus</a:t>
            </a:r>
          </a:p>
          <a:p>
            <a:pPr lvl="1" eaLnBrk="1" hangingPunct="1"/>
            <a:r>
              <a:rPr lang="en-US" altLang="de-DE" sz="2400" dirty="0" smtClean="0"/>
              <a:t>16,165 most often occurring bigrams in the same data</a:t>
            </a:r>
          </a:p>
          <a:p>
            <a:pPr lvl="1" eaLnBrk="1" hangingPunct="1"/>
            <a:r>
              <a:rPr lang="en-US" altLang="de-DE" sz="2400" dirty="0" smtClean="0"/>
              <a:t>Negated unigrams (when "not" appears to the left of a word)</a:t>
            </a:r>
          </a:p>
          <a:p>
            <a:pPr lvl="1" eaLnBrk="1" hangingPunct="1"/>
            <a:endParaRPr lang="en-US" altLang="de-DE" sz="2400" dirty="0" smtClean="0"/>
          </a:p>
          <a:p>
            <a:pPr eaLnBrk="1" hangingPunct="1"/>
            <a:r>
              <a:rPr lang="en-US" altLang="de-DE" sz="2800" dirty="0" smtClean="0"/>
              <a:t>Test method: 3-fold cross-validation </a:t>
            </a:r>
          </a:p>
          <a:p>
            <a:pPr eaLnBrk="1" hangingPunct="1">
              <a:buFontTx/>
              <a:buNone/>
            </a:pPr>
            <a:r>
              <a:rPr lang="en-US" altLang="de-DE" sz="2400" dirty="0" smtClean="0"/>
              <a:t>			(so about 933 training examples)</a:t>
            </a:r>
          </a:p>
          <a:p>
            <a:pPr eaLnBrk="1" hangingPunct="1"/>
            <a:endParaRPr lang="en-US" altLang="de-DE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684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Results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7772400" cy="1987550"/>
          </a:xfrm>
        </p:spPr>
        <p:txBody>
          <a:bodyPr/>
          <a:lstStyle/>
          <a:p>
            <a:pPr eaLnBrk="1" hangingPunct="1"/>
            <a:endParaRPr lang="en-US" altLang="de-DE" sz="2800" smtClean="0"/>
          </a:p>
        </p:txBody>
      </p:sp>
      <p:pic>
        <p:nvPicPr>
          <p:cNvPr id="9220" name="Picture 5" descr="image001"/>
          <p:cNvPicPr>
            <a:picLocks noChangeAspect="1" noChangeArrowheads="1"/>
          </p:cNvPicPr>
          <p:nvPr/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28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Observations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z="2800" smtClean="0"/>
              <a:t>In most cases, SVM slightly better than NB</a:t>
            </a:r>
          </a:p>
          <a:p>
            <a:pPr eaLnBrk="1" hangingPunct="1"/>
            <a:r>
              <a:rPr lang="en-US" altLang="de-DE" sz="2800" smtClean="0"/>
              <a:t>Binary features good enough</a:t>
            </a:r>
          </a:p>
          <a:p>
            <a:pPr eaLnBrk="1" hangingPunct="1"/>
            <a:r>
              <a:rPr lang="en-US" altLang="de-DE" sz="2800" smtClean="0"/>
              <a:t>Drastic feature filtering doesn’t hurt much</a:t>
            </a:r>
          </a:p>
          <a:p>
            <a:pPr eaLnBrk="1" hangingPunct="1"/>
            <a:r>
              <a:rPr lang="en-US" altLang="de-DE" sz="2800" smtClean="0"/>
              <a:t>Bigrams don’t help (others have found them useful)</a:t>
            </a:r>
          </a:p>
          <a:p>
            <a:pPr eaLnBrk="1" hangingPunct="1"/>
            <a:r>
              <a:rPr lang="en-US" altLang="de-DE" sz="2800" smtClean="0"/>
              <a:t>POS tagging doesn’t help</a:t>
            </a:r>
          </a:p>
          <a:p>
            <a:pPr eaLnBrk="1" hangingPunct="1"/>
            <a:r>
              <a:rPr lang="en-US" altLang="de-DE" sz="2800" smtClean="0"/>
              <a:t>Benchmark for future work: 80%+</a:t>
            </a:r>
          </a:p>
          <a:p>
            <a:pPr eaLnBrk="1" hangingPunct="1">
              <a:buFontTx/>
              <a:buNone/>
            </a:pPr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807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Looking at Useful Features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Many top features are unsurprising </a:t>
            </a:r>
            <a:r>
              <a:rPr lang="en-US" altLang="de-DE" sz="2000" smtClean="0"/>
              <a:t>(e.g. </a:t>
            </a:r>
            <a:r>
              <a:rPr lang="en-US" altLang="de-DE" sz="2000" i="1" smtClean="0"/>
              <a:t>boring</a:t>
            </a:r>
            <a:r>
              <a:rPr lang="en-US" altLang="de-DE" sz="2000" smtClean="0"/>
              <a:t>)</a:t>
            </a:r>
          </a:p>
          <a:p>
            <a:pPr eaLnBrk="1" hangingPunct="1"/>
            <a:r>
              <a:rPr lang="en-US" altLang="de-DE" smtClean="0"/>
              <a:t>Some are very unexpected </a:t>
            </a:r>
          </a:p>
          <a:p>
            <a:pPr lvl="1" eaLnBrk="1" hangingPunct="1"/>
            <a:r>
              <a:rPr lang="en-US" altLang="de-DE" i="1" smtClean="0"/>
              <a:t>tv</a:t>
            </a:r>
            <a:r>
              <a:rPr lang="en-US" altLang="de-DE" smtClean="0"/>
              <a:t> is a negative word</a:t>
            </a:r>
          </a:p>
          <a:p>
            <a:pPr lvl="1" eaLnBrk="1" hangingPunct="1"/>
            <a:r>
              <a:rPr lang="en-US" altLang="de-DE" i="1" smtClean="0"/>
              <a:t>flaws</a:t>
            </a:r>
            <a:r>
              <a:rPr lang="en-US" altLang="de-DE" smtClean="0"/>
              <a:t> is a positive word</a:t>
            </a:r>
          </a:p>
          <a:p>
            <a:pPr eaLnBrk="1" hangingPunct="1"/>
            <a:r>
              <a:rPr lang="en-US" altLang="de-DE" smtClean="0"/>
              <a:t>That’s why bottom-up methods are fighting an uphill battle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413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Other Genres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same method has been used in a variety of genres</a:t>
            </a:r>
          </a:p>
          <a:p>
            <a:pPr eaLnBrk="1" hangingPunct="1"/>
            <a:r>
              <a:rPr lang="en-US" altLang="de-DE" smtClean="0"/>
              <a:t>Results are better than using bottom-up methods</a:t>
            </a:r>
          </a:p>
          <a:p>
            <a:pPr eaLnBrk="1" hangingPunct="1"/>
            <a:r>
              <a:rPr lang="en-US" altLang="de-DE" smtClean="0"/>
              <a:t>Using a model learned on one genre for another genre does not work well</a:t>
            </a:r>
          </a:p>
        </p:txBody>
      </p:sp>
    </p:spTree>
    <p:extLst>
      <p:ext uri="{BB962C8B-B14F-4D97-AF65-F5344CB8AC3E}">
        <p14:creationId xmlns:p14="http://schemas.microsoft.com/office/powerpoint/2010/main" val="28440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Cheating (Ignoring Neutrals)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de-DE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One nasty trick that researchers use is to ignore neutral data (e.g. movies with three stars)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Models learned this way won’t work in the real world where many documents are neutral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The optimistic view is that neutral documents will lie near the negative/positive boundary in a learned model.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5747" y="6409656"/>
            <a:ext cx="4636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63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990600" y="2209800"/>
            <a:ext cx="6629400" cy="4114800"/>
            <a:chOff x="3060" y="1800"/>
            <a:chExt cx="4860" cy="3780"/>
          </a:xfrm>
        </p:grpSpPr>
        <p:sp>
          <p:nvSpPr>
            <p:cNvPr id="14340" name="Oval 4"/>
            <p:cNvSpPr>
              <a:spLocks noChangeArrowheads="1"/>
            </p:cNvSpPr>
            <p:nvPr/>
          </p:nvSpPr>
          <p:spPr bwMode="auto">
            <a:xfrm>
              <a:off x="3060" y="342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auto">
            <a:xfrm>
              <a:off x="3780" y="32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auto">
            <a:xfrm>
              <a:off x="522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3960" y="37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auto">
            <a:xfrm>
              <a:off x="3960" y="540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450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5580" y="46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04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4980" y="53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5760" y="50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46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6120" y="30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55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72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63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5" name="Oval 19"/>
            <p:cNvSpPr>
              <a:spLocks noChangeArrowheads="1"/>
            </p:cNvSpPr>
            <p:nvPr/>
          </p:nvSpPr>
          <p:spPr bwMode="auto">
            <a:xfrm>
              <a:off x="6660" y="37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630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6480" y="21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5460" y="36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7740" y="234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4680" y="180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3240" y="288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3240" y="252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480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5363" name="Group 52"/>
          <p:cNvGrpSpPr>
            <a:grpSpLocks/>
          </p:cNvGrpSpPr>
          <p:nvPr/>
        </p:nvGrpSpPr>
        <p:grpSpPr bwMode="auto">
          <a:xfrm>
            <a:off x="609600" y="2057400"/>
            <a:ext cx="7467600" cy="4495800"/>
            <a:chOff x="3060" y="1800"/>
            <a:chExt cx="4860" cy="3780"/>
          </a:xfrm>
        </p:grpSpPr>
        <p:grpSp>
          <p:nvGrpSpPr>
            <p:cNvPr id="15364" name="Group 53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sp>
            <p:nvSpPr>
              <p:cNvPr id="15371" name="Oval 54"/>
              <p:cNvSpPr>
                <a:spLocks noChangeArrowheads="1"/>
              </p:cNvSpPr>
              <p:nvPr/>
            </p:nvSpPr>
            <p:spPr bwMode="auto">
              <a:xfrm>
                <a:off x="3060" y="342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2" name="Oval 55"/>
              <p:cNvSpPr>
                <a:spLocks noChangeArrowheads="1"/>
              </p:cNvSpPr>
              <p:nvPr/>
            </p:nvSpPr>
            <p:spPr bwMode="auto">
              <a:xfrm>
                <a:off x="3780" y="32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3" name="Oval 56"/>
              <p:cNvSpPr>
                <a:spLocks noChangeArrowheads="1"/>
              </p:cNvSpPr>
              <p:nvPr/>
            </p:nvSpPr>
            <p:spPr bwMode="auto">
              <a:xfrm>
                <a:off x="522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4" name="Oval 57"/>
              <p:cNvSpPr>
                <a:spLocks noChangeArrowheads="1"/>
              </p:cNvSpPr>
              <p:nvPr/>
            </p:nvSpPr>
            <p:spPr bwMode="auto">
              <a:xfrm>
                <a:off x="3960" y="37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5" name="Oval 58"/>
              <p:cNvSpPr>
                <a:spLocks noChangeArrowheads="1"/>
              </p:cNvSpPr>
              <p:nvPr/>
            </p:nvSpPr>
            <p:spPr bwMode="auto">
              <a:xfrm>
                <a:off x="3960" y="540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6" name="Oval 59"/>
              <p:cNvSpPr>
                <a:spLocks noChangeArrowheads="1"/>
              </p:cNvSpPr>
              <p:nvPr/>
            </p:nvSpPr>
            <p:spPr bwMode="auto">
              <a:xfrm>
                <a:off x="450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7" name="Oval 60"/>
              <p:cNvSpPr>
                <a:spLocks noChangeArrowheads="1"/>
              </p:cNvSpPr>
              <p:nvPr/>
            </p:nvSpPr>
            <p:spPr bwMode="auto">
              <a:xfrm>
                <a:off x="5580" y="46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8" name="Oval 61"/>
              <p:cNvSpPr>
                <a:spLocks noChangeArrowheads="1"/>
              </p:cNvSpPr>
              <p:nvPr/>
            </p:nvSpPr>
            <p:spPr bwMode="auto">
              <a:xfrm>
                <a:off x="504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9" name="Oval 62"/>
              <p:cNvSpPr>
                <a:spLocks noChangeArrowheads="1"/>
              </p:cNvSpPr>
              <p:nvPr/>
            </p:nvSpPr>
            <p:spPr bwMode="auto">
              <a:xfrm>
                <a:off x="4980" y="53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0" name="Oval 63"/>
              <p:cNvSpPr>
                <a:spLocks noChangeArrowheads="1"/>
              </p:cNvSpPr>
              <p:nvPr/>
            </p:nvSpPr>
            <p:spPr bwMode="auto">
              <a:xfrm>
                <a:off x="5760" y="50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1" name="Oval 64"/>
              <p:cNvSpPr>
                <a:spLocks noChangeArrowheads="1"/>
              </p:cNvSpPr>
              <p:nvPr/>
            </p:nvSpPr>
            <p:spPr bwMode="auto">
              <a:xfrm>
                <a:off x="46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2" name="Oval 65"/>
              <p:cNvSpPr>
                <a:spLocks noChangeArrowheads="1"/>
              </p:cNvSpPr>
              <p:nvPr/>
            </p:nvSpPr>
            <p:spPr bwMode="auto">
              <a:xfrm>
                <a:off x="6120" y="30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3" name="Oval 66"/>
              <p:cNvSpPr>
                <a:spLocks noChangeArrowheads="1"/>
              </p:cNvSpPr>
              <p:nvPr/>
            </p:nvSpPr>
            <p:spPr bwMode="auto">
              <a:xfrm>
                <a:off x="55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4" name="Oval 67"/>
              <p:cNvSpPr>
                <a:spLocks noChangeArrowheads="1"/>
              </p:cNvSpPr>
              <p:nvPr/>
            </p:nvSpPr>
            <p:spPr bwMode="auto">
              <a:xfrm>
                <a:off x="72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5" name="Oval 68"/>
              <p:cNvSpPr>
                <a:spLocks noChangeArrowheads="1"/>
              </p:cNvSpPr>
              <p:nvPr/>
            </p:nvSpPr>
            <p:spPr bwMode="auto">
              <a:xfrm>
                <a:off x="63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6" name="Oval 69"/>
              <p:cNvSpPr>
                <a:spLocks noChangeArrowheads="1"/>
              </p:cNvSpPr>
              <p:nvPr/>
            </p:nvSpPr>
            <p:spPr bwMode="auto">
              <a:xfrm>
                <a:off x="6660" y="37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7" name="Oval 70"/>
              <p:cNvSpPr>
                <a:spLocks noChangeArrowheads="1"/>
              </p:cNvSpPr>
              <p:nvPr/>
            </p:nvSpPr>
            <p:spPr bwMode="auto">
              <a:xfrm>
                <a:off x="63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8" name="Oval 71"/>
              <p:cNvSpPr>
                <a:spLocks noChangeArrowheads="1"/>
              </p:cNvSpPr>
              <p:nvPr/>
            </p:nvSpPr>
            <p:spPr bwMode="auto">
              <a:xfrm>
                <a:off x="6480" y="21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9" name="Oval 72"/>
              <p:cNvSpPr>
                <a:spLocks noChangeArrowheads="1"/>
              </p:cNvSpPr>
              <p:nvPr/>
            </p:nvSpPr>
            <p:spPr bwMode="auto">
              <a:xfrm>
                <a:off x="5460" y="36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0" name="Oval 73"/>
              <p:cNvSpPr>
                <a:spLocks noChangeArrowheads="1"/>
              </p:cNvSpPr>
              <p:nvPr/>
            </p:nvSpPr>
            <p:spPr bwMode="auto">
              <a:xfrm>
                <a:off x="7740" y="234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1" name="Oval 74"/>
              <p:cNvSpPr>
                <a:spLocks noChangeArrowheads="1"/>
              </p:cNvSpPr>
              <p:nvPr/>
            </p:nvSpPr>
            <p:spPr bwMode="auto">
              <a:xfrm>
                <a:off x="4680" y="180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2" name="Line 75"/>
              <p:cNvSpPr>
                <a:spLocks noChangeShapeType="1"/>
              </p:cNvSpPr>
              <p:nvPr/>
            </p:nvSpPr>
            <p:spPr bwMode="auto">
              <a:xfrm>
                <a:off x="3240" y="288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3" name="Line 76"/>
              <p:cNvSpPr>
                <a:spLocks noChangeShapeType="1"/>
              </p:cNvSpPr>
              <p:nvPr/>
            </p:nvSpPr>
            <p:spPr bwMode="auto">
              <a:xfrm>
                <a:off x="3240" y="252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65" name="Oval 77"/>
            <p:cNvSpPr>
              <a:spLocks noChangeArrowheads="1"/>
            </p:cNvSpPr>
            <p:nvPr/>
          </p:nvSpPr>
          <p:spPr bwMode="auto">
            <a:xfrm>
              <a:off x="3780" y="28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6" name="Oval 78"/>
            <p:cNvSpPr>
              <a:spLocks noChangeArrowheads="1"/>
            </p:cNvSpPr>
            <p:nvPr/>
          </p:nvSpPr>
          <p:spPr bwMode="auto">
            <a:xfrm>
              <a:off x="4320" y="32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7" name="Oval 79"/>
            <p:cNvSpPr>
              <a:spLocks noChangeArrowheads="1"/>
            </p:cNvSpPr>
            <p:nvPr/>
          </p:nvSpPr>
          <p:spPr bwMode="auto">
            <a:xfrm>
              <a:off x="4860" y="360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8" name="Oval 80"/>
            <p:cNvSpPr>
              <a:spLocks noChangeArrowheads="1"/>
            </p:cNvSpPr>
            <p:nvPr/>
          </p:nvSpPr>
          <p:spPr bwMode="auto">
            <a:xfrm>
              <a:off x="5940" y="432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9" name="Oval 81"/>
            <p:cNvSpPr>
              <a:spLocks noChangeArrowheads="1"/>
            </p:cNvSpPr>
            <p:nvPr/>
          </p:nvSpPr>
          <p:spPr bwMode="auto">
            <a:xfrm>
              <a:off x="5580" y="41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70" name="Oval 82"/>
            <p:cNvSpPr>
              <a:spLocks noChangeArrowheads="1"/>
            </p:cNvSpPr>
            <p:nvPr/>
          </p:nvSpPr>
          <p:spPr bwMode="auto">
            <a:xfrm>
              <a:off x="6660" y="46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8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Sentiment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Determine if a sentence/document expresses positive/negative/neutral sentiment towards some object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416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Real World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609600" y="1981200"/>
            <a:ext cx="7467600" cy="4495800"/>
            <a:chOff x="3060" y="1800"/>
            <a:chExt cx="4860" cy="3780"/>
          </a:xfrm>
        </p:grpSpPr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grpSp>
            <p:nvGrpSpPr>
              <p:cNvPr id="16393" name="Group 5"/>
              <p:cNvGrpSpPr>
                <a:grpSpLocks/>
              </p:cNvGrpSpPr>
              <p:nvPr/>
            </p:nvGrpSpPr>
            <p:grpSpPr bwMode="auto">
              <a:xfrm>
                <a:off x="3060" y="1800"/>
                <a:ext cx="4860" cy="3780"/>
                <a:chOff x="3060" y="1800"/>
                <a:chExt cx="4860" cy="3780"/>
              </a:xfrm>
            </p:grpSpPr>
            <p:sp>
              <p:nvSpPr>
                <p:cNvPr id="16400" name="Oval 6"/>
                <p:cNvSpPr>
                  <a:spLocks noChangeArrowheads="1"/>
                </p:cNvSpPr>
                <p:nvPr/>
              </p:nvSpPr>
              <p:spPr bwMode="auto">
                <a:xfrm>
                  <a:off x="3060" y="342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1" name="Oval 7"/>
                <p:cNvSpPr>
                  <a:spLocks noChangeArrowheads="1"/>
                </p:cNvSpPr>
                <p:nvPr/>
              </p:nvSpPr>
              <p:spPr bwMode="auto">
                <a:xfrm>
                  <a:off x="3780" y="32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2" name="Oval 8"/>
                <p:cNvSpPr>
                  <a:spLocks noChangeArrowheads="1"/>
                </p:cNvSpPr>
                <p:nvPr/>
              </p:nvSpPr>
              <p:spPr bwMode="auto">
                <a:xfrm>
                  <a:off x="522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3" name="Oval 9"/>
                <p:cNvSpPr>
                  <a:spLocks noChangeArrowheads="1"/>
                </p:cNvSpPr>
                <p:nvPr/>
              </p:nvSpPr>
              <p:spPr bwMode="auto">
                <a:xfrm>
                  <a:off x="3960" y="37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4" name="Oval 10"/>
                <p:cNvSpPr>
                  <a:spLocks noChangeArrowheads="1"/>
                </p:cNvSpPr>
                <p:nvPr/>
              </p:nvSpPr>
              <p:spPr bwMode="auto">
                <a:xfrm>
                  <a:off x="3960" y="540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5" name="Oval 11"/>
                <p:cNvSpPr>
                  <a:spLocks noChangeArrowheads="1"/>
                </p:cNvSpPr>
                <p:nvPr/>
              </p:nvSpPr>
              <p:spPr bwMode="auto">
                <a:xfrm>
                  <a:off x="450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6" name="Oval 12"/>
                <p:cNvSpPr>
                  <a:spLocks noChangeArrowheads="1"/>
                </p:cNvSpPr>
                <p:nvPr/>
              </p:nvSpPr>
              <p:spPr bwMode="auto">
                <a:xfrm>
                  <a:off x="5580" y="46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7" name="Oval 13"/>
                <p:cNvSpPr>
                  <a:spLocks noChangeArrowheads="1"/>
                </p:cNvSpPr>
                <p:nvPr/>
              </p:nvSpPr>
              <p:spPr bwMode="auto">
                <a:xfrm>
                  <a:off x="504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8" name="Oval 14"/>
                <p:cNvSpPr>
                  <a:spLocks noChangeArrowheads="1"/>
                </p:cNvSpPr>
                <p:nvPr/>
              </p:nvSpPr>
              <p:spPr bwMode="auto">
                <a:xfrm>
                  <a:off x="4980" y="53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9" name="Oval 15"/>
                <p:cNvSpPr>
                  <a:spLocks noChangeArrowheads="1"/>
                </p:cNvSpPr>
                <p:nvPr/>
              </p:nvSpPr>
              <p:spPr bwMode="auto">
                <a:xfrm>
                  <a:off x="5760" y="50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0" name="Oval 16"/>
                <p:cNvSpPr>
                  <a:spLocks noChangeArrowheads="1"/>
                </p:cNvSpPr>
                <p:nvPr/>
              </p:nvSpPr>
              <p:spPr bwMode="auto">
                <a:xfrm>
                  <a:off x="46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1" name="Oval 17"/>
                <p:cNvSpPr>
                  <a:spLocks noChangeArrowheads="1"/>
                </p:cNvSpPr>
                <p:nvPr/>
              </p:nvSpPr>
              <p:spPr bwMode="auto">
                <a:xfrm>
                  <a:off x="6120" y="30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2" name="Oval 18"/>
                <p:cNvSpPr>
                  <a:spLocks noChangeArrowheads="1"/>
                </p:cNvSpPr>
                <p:nvPr/>
              </p:nvSpPr>
              <p:spPr bwMode="auto">
                <a:xfrm>
                  <a:off x="55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3" name="Oval 19"/>
                <p:cNvSpPr>
                  <a:spLocks noChangeArrowheads="1"/>
                </p:cNvSpPr>
                <p:nvPr/>
              </p:nvSpPr>
              <p:spPr bwMode="auto">
                <a:xfrm>
                  <a:off x="72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4" name="Oval 20"/>
                <p:cNvSpPr>
                  <a:spLocks noChangeArrowheads="1"/>
                </p:cNvSpPr>
                <p:nvPr/>
              </p:nvSpPr>
              <p:spPr bwMode="auto">
                <a:xfrm>
                  <a:off x="63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5" name="Oval 21"/>
                <p:cNvSpPr>
                  <a:spLocks noChangeArrowheads="1"/>
                </p:cNvSpPr>
                <p:nvPr/>
              </p:nvSpPr>
              <p:spPr bwMode="auto">
                <a:xfrm>
                  <a:off x="6660" y="37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6" name="Oval 22"/>
                <p:cNvSpPr>
                  <a:spLocks noChangeArrowheads="1"/>
                </p:cNvSpPr>
                <p:nvPr/>
              </p:nvSpPr>
              <p:spPr bwMode="auto">
                <a:xfrm>
                  <a:off x="630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7" name="Oval 23"/>
                <p:cNvSpPr>
                  <a:spLocks noChangeArrowheads="1"/>
                </p:cNvSpPr>
                <p:nvPr/>
              </p:nvSpPr>
              <p:spPr bwMode="auto">
                <a:xfrm>
                  <a:off x="6480" y="21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8" name="Oval 24"/>
                <p:cNvSpPr>
                  <a:spLocks noChangeArrowheads="1"/>
                </p:cNvSpPr>
                <p:nvPr/>
              </p:nvSpPr>
              <p:spPr bwMode="auto">
                <a:xfrm>
                  <a:off x="5460" y="36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9" name="Oval 25"/>
                <p:cNvSpPr>
                  <a:spLocks noChangeArrowheads="1"/>
                </p:cNvSpPr>
                <p:nvPr/>
              </p:nvSpPr>
              <p:spPr bwMode="auto">
                <a:xfrm>
                  <a:off x="7740" y="234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0" name="Oval 26"/>
                <p:cNvSpPr>
                  <a:spLocks noChangeArrowheads="1"/>
                </p:cNvSpPr>
                <p:nvPr/>
              </p:nvSpPr>
              <p:spPr bwMode="auto">
                <a:xfrm>
                  <a:off x="4680" y="180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1" name="Line 27"/>
                <p:cNvSpPr>
                  <a:spLocks noChangeShapeType="1"/>
                </p:cNvSpPr>
                <p:nvPr/>
              </p:nvSpPr>
              <p:spPr bwMode="auto">
                <a:xfrm>
                  <a:off x="3240" y="288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2" name="Line 28"/>
                <p:cNvSpPr>
                  <a:spLocks noChangeShapeType="1"/>
                </p:cNvSpPr>
                <p:nvPr/>
              </p:nvSpPr>
              <p:spPr bwMode="auto">
                <a:xfrm>
                  <a:off x="3240" y="252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6394" name="Oval 29"/>
              <p:cNvSpPr>
                <a:spLocks noChangeArrowheads="1"/>
              </p:cNvSpPr>
              <p:nvPr/>
            </p:nvSpPr>
            <p:spPr bwMode="auto">
              <a:xfrm>
                <a:off x="3420" y="378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5" name="Oval 30"/>
              <p:cNvSpPr>
                <a:spLocks noChangeArrowheads="1"/>
              </p:cNvSpPr>
              <p:nvPr/>
            </p:nvSpPr>
            <p:spPr bwMode="auto">
              <a:xfrm>
                <a:off x="5040" y="306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>
                <a:off x="5580" y="34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7" name="Oval 32"/>
              <p:cNvSpPr>
                <a:spLocks noChangeArrowheads="1"/>
              </p:cNvSpPr>
              <p:nvPr/>
            </p:nvSpPr>
            <p:spPr bwMode="auto">
              <a:xfrm>
                <a:off x="6300" y="414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8" name="Oval 33"/>
              <p:cNvSpPr>
                <a:spLocks noChangeArrowheads="1"/>
              </p:cNvSpPr>
              <p:nvPr/>
            </p:nvSpPr>
            <p:spPr bwMode="auto">
              <a:xfrm>
                <a:off x="6120" y="36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9" name="Oval 34"/>
              <p:cNvSpPr>
                <a:spLocks noChangeArrowheads="1"/>
              </p:cNvSpPr>
              <p:nvPr/>
            </p:nvSpPr>
            <p:spPr bwMode="auto">
              <a:xfrm>
                <a:off x="5940" y="52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6389" name="Group 35"/>
            <p:cNvGrpSpPr>
              <a:grpSpLocks/>
            </p:cNvGrpSpPr>
            <p:nvPr/>
          </p:nvGrpSpPr>
          <p:grpSpPr bwMode="auto">
            <a:xfrm>
              <a:off x="4500" y="3420"/>
              <a:ext cx="1260" cy="1260"/>
              <a:chOff x="4500" y="3420"/>
              <a:chExt cx="1260" cy="1260"/>
            </a:xfrm>
          </p:grpSpPr>
          <p:sp>
            <p:nvSpPr>
              <p:cNvPr id="16390" name="Oval 36"/>
              <p:cNvSpPr>
                <a:spLocks noChangeArrowheads="1"/>
              </p:cNvSpPr>
              <p:nvPr/>
            </p:nvSpPr>
            <p:spPr bwMode="auto">
              <a:xfrm>
                <a:off x="5580" y="396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1" name="Oval 37"/>
              <p:cNvSpPr>
                <a:spLocks noChangeArrowheads="1"/>
              </p:cNvSpPr>
              <p:nvPr/>
            </p:nvSpPr>
            <p:spPr bwMode="auto">
              <a:xfrm>
                <a:off x="45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2" name="Oval 38"/>
              <p:cNvSpPr>
                <a:spLocks noChangeArrowheads="1"/>
              </p:cNvSpPr>
              <p:nvPr/>
            </p:nvSpPr>
            <p:spPr bwMode="auto">
              <a:xfrm>
                <a:off x="5580" y="45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7909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Obvious Tricks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Learn separate models for each category </a:t>
            </a:r>
            <a:r>
              <a:rPr lang="en-US" altLang="de-DE" sz="2400" smtClean="0"/>
              <a:t>or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Use regression to score documents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None/>
            </a:pPr>
            <a:r>
              <a:rPr lang="en-US" altLang="de-DE" smtClean="0"/>
              <a:t>But maybe with some ingenuity we can do even better.</a:t>
            </a:r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05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Corpus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We have a corpus of 1974 reviews of TV shows,</a:t>
            </a:r>
          </a:p>
          <a:p>
            <a:pPr eaLnBrk="1" hangingPunct="1">
              <a:buFontTx/>
              <a:buNone/>
            </a:pPr>
            <a:r>
              <a:rPr lang="en-US" altLang="de-DE" sz="2800" smtClean="0"/>
              <a:t>manually labeled as positive, negative or neutral</a:t>
            </a:r>
          </a:p>
          <a:p>
            <a:pPr eaLnBrk="1" hangingPunct="1">
              <a:buFontTx/>
              <a:buNone/>
            </a:pPr>
            <a:r>
              <a:rPr lang="en-US" altLang="de-DE" sz="1800" smtClean="0">
                <a:solidFill>
                  <a:srgbClr val="0033CC"/>
                </a:solidFill>
              </a:rPr>
              <a:t>Note: neutrals means either no sentiment (most) or mixed (just a few)</a:t>
            </a:r>
          </a:p>
          <a:p>
            <a:pPr eaLnBrk="1" hangingPunct="1">
              <a:buFontTx/>
              <a:buNone/>
            </a:pPr>
            <a:endParaRPr lang="en-US" altLang="de-DE" sz="180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For the time being, let’s do what most people do and ignore the neutrals (both for training and for testing).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195979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Basic Learning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/>
              <a:t>Feature set: 500 highest infogain unigrams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Learning algorithm: SMO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5-fold CV Results: 67.3% correctly classed as positive/negative</a:t>
            </a:r>
          </a:p>
          <a:p>
            <a:pPr eaLnBrk="1" hangingPunct="1">
              <a:lnSpc>
                <a:spcPct val="90000"/>
              </a:lnSpc>
            </a:pPr>
            <a:endParaRPr lang="en-US" altLang="de-DE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mtClean="0">
                <a:solidFill>
                  <a:srgbClr val="0033CC"/>
                </a:solidFill>
              </a:rPr>
              <a:t>OK, but bear in mind that this model won’t class any neutral test documents as neutral – that’s not one of its options.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46967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 Far We Have Seen..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 … that you need neutral training examples to classify neutral test examples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In fact, it turns out that neutral training examples are useful even when you know that all your test examples are positive or negative (not neutral).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229529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Multiclass Results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OK, so let’s consider the three class (positive, negative, neutral) sentiment classification problem.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On the same corpus as above (but this time not ignoring neutral examples in training and testing), we obtain accuracy (5-fold CV) of: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56.4%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multi-class SVM</a:t>
            </a:r>
            <a:endParaRPr lang="en-US" altLang="de-DE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69.0%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linear regression</a:t>
            </a:r>
            <a:endParaRPr lang="en-US" altLang="de-DE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31564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Can We Do Better?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But actually we can do much better by combining pairwise (pos/neg, pos/neut, neg/neut) classifiers in clever ways.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When we do this, we discover that pos/neg is the least useful of these classifiers (even when all test examples are known to not be neutral).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   Let’s go to the videotape…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919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14400" y="1752600"/>
          <a:ext cx="7775575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Document" r:id="rId4" imgW="3303732" imgH="1947517" progId="Word.Document.8">
                  <p:embed/>
                </p:oleObj>
              </mc:Choice>
              <mc:Fallback>
                <p:oleObj name="Document" r:id="rId4" imgW="3303732" imgH="19475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775575" cy="458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85800" y="3657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de-DE" sz="18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85800" y="5257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09600" y="4114800"/>
            <a:ext cx="685800" cy="76200"/>
          </a:xfrm>
          <a:prstGeom prst="right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09600" y="4495800"/>
            <a:ext cx="762000" cy="76200"/>
          </a:xfrm>
          <a:prstGeom prst="rightArrow">
            <a:avLst>
              <a:gd name="adj1" fmla="val 50000"/>
              <a:gd name="adj2" fmla="val 2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808270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Here’s the best way to combine pairwise classifiers for the 3-class problem: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THEN  class is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THEN class is 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ELSE class is neutral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Using this rule, we get accuracy of 74.9%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000" smtClean="0"/>
              <a:t>(OK, so we cheated a bit by using test data to find the best rule. If, we hold out some training data to find the best rule, we get accuracy of 74.1%)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0313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Key Point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8153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Best method does not use the positive/negative model at all – only the positive/neutral and negative/neutral models.</a:t>
            </a: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de-DE" sz="2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This suggests that we might even be better off learning to distinguish positives from negatives by comparing each to neutrals rather than by comparing each to each other.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de-DE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20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Applications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Review classification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 review positive or negative toward the movie?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Product review mining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What features of the ThinkPad T43 do customers like/dislike?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Tracking sentiments toward topics over time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anger ratcheting up or cooling down?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Prediction (election outcomes, market trends)</a:t>
            </a:r>
            <a:r>
              <a:rPr lang="en-US" altLang="de-DE" sz="2800" b="1" smtClean="0"/>
              <a:t>:</a:t>
            </a:r>
            <a:r>
              <a:rPr lang="en-US" altLang="de-DE" sz="2800" smtClean="0"/>
              <a:t>  Will Romney or Obama win?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i="1" smtClean="0">
                <a:solidFill>
                  <a:schemeClr val="accent2"/>
                </a:solidFill>
              </a:rPr>
              <a:t>Etcetera</a:t>
            </a:r>
          </a:p>
          <a:p>
            <a:pPr marL="914400" lvl="1" indent="-457200" defTabSz="449263" eaLnBrk="1" hangingPunct="1">
              <a:lnSpc>
                <a:spcPct val="90000"/>
              </a:lnSpc>
              <a:buFontTx/>
              <a:buNone/>
            </a:pPr>
            <a:endParaRPr lang="en-US" altLang="de-DE" b="1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934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Positive /Negative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dirty="0" smtClean="0"/>
              <a:t>So now let’s address our original question. Suppose I know that all test examples are not neutral. Am I still better off using neutral training examples?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dirty="0" smtClean="0">
                <a:solidFill>
                  <a:srgbClr val="0033CC"/>
                </a:solidFill>
              </a:rPr>
              <a:t>Yes</a:t>
            </a:r>
            <a:r>
              <a:rPr lang="en-US" altLang="de-DE" sz="2400" dirty="0" smtClean="0">
                <a:solidFill>
                  <a:srgbClr val="0033CC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dirty="0" smtClean="0"/>
              <a:t>Above we saw that using (equally distributed) positive and negative training examples, we got </a:t>
            </a:r>
            <a:r>
              <a:rPr lang="en-US" altLang="de-DE" sz="2400" b="1" dirty="0" smtClean="0">
                <a:solidFill>
                  <a:srgbClr val="FF0000"/>
                </a:solidFill>
              </a:rPr>
              <a:t>67.3%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dirty="0" smtClean="0"/>
              <a:t>Using our optimal stack method with (equally distributed) positive, negative and neutral training examples we get </a:t>
            </a:r>
            <a:r>
              <a:rPr lang="en-US" altLang="de-DE" sz="2400" b="1" dirty="0" smtClean="0">
                <a:solidFill>
                  <a:srgbClr val="FF0000"/>
                </a:solidFill>
              </a:rPr>
              <a:t>74.3%</a:t>
            </a:r>
            <a:r>
              <a:rPr lang="en-US" altLang="de-DE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1800" dirty="0" smtClean="0"/>
              <a:t>      (The total number of training examples is equal in each case.)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973320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2221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2765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8382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latin typeface="Tahoma" pitchFamily="34" charset="0"/>
                <a:cs typeface="Tahoma" pitchFamily="34" charset="0"/>
              </a:rPr>
              <a:t>NEWSWIRE 4:08PM 10/12/04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STARBUCKS SAYS CEO ORIN SMITH TO RETIRE IN MARCH 2005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09600" y="3276600"/>
            <a:ext cx="777240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de-DE">
              <a:solidFill>
                <a:srgbClr val="000000"/>
              </a:solidFill>
              <a:cs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de-DE">
              <a:solidFill>
                <a:srgbClr val="000000"/>
              </a:solidFill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600">
                <a:solidFill>
                  <a:srgbClr val="000000"/>
                </a:solidFill>
              </a:rPr>
              <a:t>How will this messages affect Starbucks stock prices?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29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150938" y="617538"/>
            <a:ext cx="77930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3600">
                <a:solidFill>
                  <a:srgbClr val="000000"/>
                </a:solidFill>
                <a:latin typeface="Tahoma" pitchFamily="34" charset="0"/>
              </a:rPr>
              <a:t>Impact of Story on Stock Price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219200" y="4572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Are price moves such as these predictable?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are the critical text features?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is the relevant time scale?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219200" y="1905000"/>
          <a:ext cx="64008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Chart" r:id="rId4" imgW="5029505" imgH="2095805" progId="Excel.Chart.8">
                  <p:embed/>
                </p:oleObj>
              </mc:Choice>
              <mc:Fallback>
                <p:oleObj name="Chart" r:id="rId4" imgW="5029505" imgH="209580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64008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1981200" y="29718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6096000" y="26670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876800" y="2514600"/>
            <a:ext cx="0" cy="1066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264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General Idea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endParaRPr lang="en-US" altLang="de-DE" sz="2400" smtClean="0"/>
          </a:p>
          <a:p>
            <a:pPr eaLnBrk="1" hangingPunct="1"/>
            <a:r>
              <a:rPr lang="en-US" altLang="de-DE" smtClean="0"/>
              <a:t>Gather news stories</a:t>
            </a:r>
          </a:p>
          <a:p>
            <a:pPr eaLnBrk="1" hangingPunct="1"/>
            <a:r>
              <a:rPr lang="en-US" altLang="de-DE" smtClean="0"/>
              <a:t>Gather historical stock prices</a:t>
            </a:r>
          </a:p>
          <a:p>
            <a:pPr eaLnBrk="1" hangingPunct="1"/>
            <a:r>
              <a:rPr lang="en-US" altLang="de-DE" smtClean="0"/>
              <a:t>Match stories about company X with price movements of stock X</a:t>
            </a:r>
          </a:p>
          <a:p>
            <a:pPr eaLnBrk="1" hangingPunct="1"/>
            <a:r>
              <a:rPr lang="en-US" altLang="de-DE" smtClean="0"/>
              <a:t>Learn which story features have positive/negative impact on stock price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546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Experiment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6210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ahoma" pitchFamily="34" charset="0"/>
              </a:rPr>
              <a:t>MSN</a:t>
            </a:r>
            <a:r>
              <a:rPr lang="en-US" altLang="de-DE" sz="3600" smtClean="0">
                <a:cs typeface="Times New Roman" pitchFamily="18" charset="0"/>
              </a:rPr>
              <a:t> corpus</a:t>
            </a:r>
            <a:endParaRPr lang="en-US" altLang="de-DE" sz="3600" smtClean="0">
              <a:cs typeface="David" pitchFamily="2" charset="-79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5000 headlines for 500 leading stocks September 2004 – March 2005.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imes New Roman" pitchFamily="18" charset="0"/>
              </a:rPr>
              <a:t>Price data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Stock prices in 5 minute intervals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endParaRPr lang="en-US" altLang="de-DE" sz="2000" smtClean="0">
              <a:cs typeface="Times New Roman" pitchFamily="18" charset="0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de-DE" sz="2000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>
                <a:cs typeface="Times New Roman" pitchFamily="18" charset="0"/>
              </a:rPr>
              <a:t>	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z="28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5883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Feature set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r>
              <a:rPr lang="en-US" altLang="de-DE" sz="3600" smtClean="0"/>
              <a:t>Word unigrams and bigrams. </a:t>
            </a:r>
          </a:p>
          <a:p>
            <a:pPr marL="609600" indent="-609600" eaLnBrk="1" hangingPunct="1"/>
            <a:r>
              <a:rPr lang="en-US" altLang="de-DE" sz="3600" smtClean="0"/>
              <a:t>800 features with highest infogain</a:t>
            </a:r>
            <a:endParaRPr lang="en-US" altLang="de-DE" sz="3600" smtClean="0">
              <a:cs typeface="Times New Roman" pitchFamily="18" charset="0"/>
            </a:endParaRPr>
          </a:p>
          <a:p>
            <a:pPr marL="609600" indent="-609600" eaLnBrk="1" hangingPunct="1"/>
            <a:r>
              <a:rPr lang="en-US" altLang="de-DE" sz="3600" smtClean="0"/>
              <a:t>Binary vector</a:t>
            </a:r>
            <a:endParaRPr lang="en-US" altLang="de-DE" sz="36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4751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Defining a headline as positive/negative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6116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de-DE" sz="2800" dirty="0" smtClean="0"/>
          </a:p>
          <a:p>
            <a:pPr marL="609600" indent="-609600" eaLnBrk="1" hangingPunct="1"/>
            <a:r>
              <a:rPr lang="en-US" altLang="de-DE" dirty="0" smtClean="0"/>
              <a:t>If stock price rises more than </a:t>
            </a:r>
            <a:r>
              <a:rPr lang="en-US" altLang="de-DE" dirty="0" smtClean="0">
                <a:sym typeface="Symbol" pitchFamily="18" charset="2"/>
              </a:rPr>
              <a:t></a:t>
            </a:r>
            <a:r>
              <a:rPr lang="en-US" altLang="de-DE" dirty="0" smtClean="0"/>
              <a:t> during interval T, message classified as positive.</a:t>
            </a:r>
          </a:p>
          <a:p>
            <a:pPr marL="609600" indent="-609600" eaLnBrk="1" hangingPunct="1"/>
            <a:r>
              <a:rPr lang="en-US" altLang="de-DE" dirty="0" smtClean="0"/>
              <a:t>If stock price declines more than </a:t>
            </a:r>
            <a:r>
              <a:rPr lang="en-US" altLang="de-DE" dirty="0" smtClean="0">
                <a:sym typeface="Symbol" pitchFamily="18" charset="2"/>
              </a:rPr>
              <a:t></a:t>
            </a:r>
            <a:r>
              <a:rPr lang="en-US" altLang="de-DE" dirty="0" smtClean="0"/>
              <a:t> during interval T, message is classified as negative.</a:t>
            </a:r>
          </a:p>
          <a:p>
            <a:pPr marL="609600" indent="-609600" eaLnBrk="1" hangingPunct="1"/>
            <a:r>
              <a:rPr lang="en-US" altLang="de-DE" dirty="0" smtClean="0"/>
              <a:t>Otherwise it is classified as neutral.</a:t>
            </a:r>
          </a:p>
          <a:p>
            <a:pPr marL="609600" indent="-609600" eaLnBrk="1" hangingPunct="1">
              <a:buFontTx/>
              <a:buNone/>
            </a:pPr>
            <a:r>
              <a:rPr lang="en-US" altLang="de-DE" sz="2400" dirty="0">
                <a:solidFill>
                  <a:schemeClr val="hlink"/>
                </a:solidFill>
              </a:rPr>
              <a:t>	</a:t>
            </a:r>
            <a:r>
              <a:rPr lang="en-US" altLang="de-DE" sz="2400" dirty="0" smtClean="0">
                <a:solidFill>
                  <a:schemeClr val="accent2"/>
                </a:solidFill>
              </a:rPr>
              <a:t>With larger delta, the number of positive and negative messages is smaller but classification is more robust.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4516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43000" y="1219200"/>
            <a:ext cx="7793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4000">
                <a:solidFill>
                  <a:srgbClr val="000000"/>
                </a:solidFill>
                <a:latin typeface="Tahoma" pitchFamily="34" charset="0"/>
              </a:rPr>
              <a:t>Trading Strategy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2438400"/>
            <a:ext cx="77724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buy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positive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short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negative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We exit when stock price moves 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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in either direction or after 40 minutes, whatever comes first.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657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46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Level of Analysis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We can inquire about sentiment at various linguistic levels:</a:t>
            </a:r>
          </a:p>
          <a:p>
            <a:pPr eaLnBrk="1" hangingPunct="1"/>
            <a:r>
              <a:rPr lang="en-US" altLang="de-DE" sz="2800" smtClean="0"/>
              <a:t>Words – objective, </a:t>
            </a:r>
            <a:r>
              <a:rPr lang="en-US" altLang="de-DE" sz="2800" smtClean="0">
                <a:solidFill>
                  <a:schemeClr val="accent2"/>
                </a:solidFill>
              </a:rPr>
              <a:t>positive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FF3300"/>
                </a:solidFill>
              </a:rPr>
              <a:t>negative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008000"/>
                </a:solidFill>
              </a:rPr>
              <a:t>neutral</a:t>
            </a:r>
          </a:p>
          <a:p>
            <a:pPr eaLnBrk="1" hangingPunct="1"/>
            <a:r>
              <a:rPr lang="en-US" altLang="de-DE" sz="2800" smtClean="0"/>
              <a:t>Clauses – “</a:t>
            </a:r>
            <a:r>
              <a:rPr lang="en-US" altLang="de-DE" sz="2800" i="1" smtClean="0"/>
              <a:t>going out of my mind”</a:t>
            </a:r>
          </a:p>
          <a:p>
            <a:pPr eaLnBrk="1" hangingPunct="1"/>
            <a:r>
              <a:rPr lang="en-US" altLang="de-DE" sz="2800" smtClean="0"/>
              <a:t>Sentences – possibly multiple sentiments</a:t>
            </a:r>
          </a:p>
          <a:p>
            <a:pPr eaLnBrk="1" hangingPunct="1"/>
            <a:r>
              <a:rPr lang="en-US" altLang="de-DE" sz="2800" smtClean="0"/>
              <a:t>Documents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660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If this worked, I’d be driving a red convertible. (I’m not.)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93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Predicting the Future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If you are interested in this problem in general, take a look at:</a:t>
            </a:r>
          </a:p>
          <a:p>
            <a:pPr marL="0" indent="0">
              <a:buNone/>
            </a:pPr>
            <a:r>
              <a:rPr lang="en-US" dirty="0" smtClean="0"/>
              <a:t>	Nate Silver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The </a:t>
            </a:r>
            <a:r>
              <a:rPr lang="en-US" b="1" dirty="0"/>
              <a:t>Signal and the Noise: Why </a:t>
            </a:r>
            <a:r>
              <a:rPr lang="en-US" b="1" dirty="0" smtClean="0"/>
              <a:t>So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Many </a:t>
            </a:r>
            <a:r>
              <a:rPr lang="en-US" b="1" dirty="0"/>
              <a:t>Predictions </a:t>
            </a:r>
            <a:r>
              <a:rPr lang="en-US" b="1" dirty="0" smtClean="0"/>
              <a:t>Fail - but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Some Don't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2012</a:t>
            </a:r>
          </a:p>
          <a:p>
            <a:pPr marL="0" indent="0">
              <a:buNone/>
            </a:pPr>
            <a:r>
              <a:rPr lang="en-US" dirty="0" smtClean="0"/>
              <a:t>	(Penguin Publishers)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532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Sentiment - Other Issues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Somehow exploit NLP to improve accuracy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Identify which specific product features sentiment refers to (fine-grained)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“Transfer” sentiment classifiers from one domain to another (domain adaptation)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Summarize individual reviews and also collections of 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36168" y="6425698"/>
            <a:ext cx="4443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6310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Slide sources</a:t>
            </a:r>
            <a:endParaRPr lang="de-DE" dirty="0"/>
          </a:p>
          <a:p>
            <a:pPr lvl="1"/>
            <a:r>
              <a:rPr lang="de-DE" dirty="0" smtClean="0"/>
              <a:t>Nearly all of the slides today are from Prof. Moshe Koppel (Bar-Ilan University)</a:t>
            </a:r>
          </a:p>
          <a:p>
            <a:r>
              <a:rPr lang="de-DE" dirty="0" smtClean="0"/>
              <a:t>Further reading on traditional sentiment approaches</a:t>
            </a:r>
          </a:p>
          <a:p>
            <a:pPr lvl="1"/>
            <a:r>
              <a:rPr lang="de-DE" dirty="0" smtClean="0"/>
              <a:t>2011 AAAI tutorial on sentiment analysis from Bing Liu (quite technical)</a:t>
            </a:r>
          </a:p>
          <a:p>
            <a:r>
              <a:rPr lang="de-DE" dirty="0" smtClean="0"/>
              <a:t>Deep learning for sentiment</a:t>
            </a:r>
          </a:p>
          <a:p>
            <a:pPr lvl="1"/>
            <a:r>
              <a:rPr lang="de-DE" dirty="0" smtClean="0"/>
              <a:t>See Stanford Deep Learning Sentiment Demo page</a:t>
            </a:r>
          </a:p>
          <a:p>
            <a:pPr lvl="1"/>
            <a:r>
              <a:rPr lang="de-DE" dirty="0" smtClean="0"/>
              <a:t>System relies on annotation of fine-grained sentiment and deep learning sequence models (modeling sentences)</a:t>
            </a:r>
          </a:p>
          <a:p>
            <a:pPr lvl="1"/>
            <a:r>
              <a:rPr lang="de-DE" dirty="0" smtClean="0"/>
              <a:t>Socher, Perelygin</a:t>
            </a:r>
            <a:r>
              <a:rPr lang="de-DE" dirty="0"/>
              <a:t>, </a:t>
            </a:r>
            <a:r>
              <a:rPr lang="de-DE" dirty="0" smtClean="0"/>
              <a:t>Wu</a:t>
            </a:r>
            <a:r>
              <a:rPr lang="de-DE" dirty="0"/>
              <a:t>, </a:t>
            </a:r>
            <a:r>
              <a:rPr lang="de-DE" dirty="0" smtClean="0"/>
              <a:t>Chuang</a:t>
            </a:r>
            <a:r>
              <a:rPr lang="de-DE" dirty="0"/>
              <a:t>, </a:t>
            </a:r>
            <a:r>
              <a:rPr lang="de-DE" dirty="0" smtClean="0"/>
              <a:t>Manning</a:t>
            </a:r>
            <a:r>
              <a:rPr lang="de-DE" dirty="0"/>
              <a:t>, </a:t>
            </a:r>
            <a:r>
              <a:rPr lang="de-DE" dirty="0" smtClean="0"/>
              <a:t>Ng</a:t>
            </a:r>
            <a:r>
              <a:rPr lang="de-DE" dirty="0"/>
              <a:t>, </a:t>
            </a:r>
            <a:r>
              <a:rPr lang="de-DE" dirty="0" smtClean="0"/>
              <a:t>Potts. </a:t>
            </a:r>
            <a:r>
              <a:rPr lang="de-DE" b="1" dirty="0" smtClean="0"/>
              <a:t>Recursive </a:t>
            </a:r>
            <a:r>
              <a:rPr lang="de-DE" b="1" dirty="0"/>
              <a:t>Deep Models for Semantic </a:t>
            </a:r>
            <a:r>
              <a:rPr lang="de-DE" b="1" dirty="0" smtClean="0"/>
              <a:t>Compositionality Over </a:t>
            </a:r>
            <a:r>
              <a:rPr lang="de-DE" b="1" dirty="0"/>
              <a:t>a Sentiment </a:t>
            </a:r>
            <a:r>
              <a:rPr lang="de-DE" b="1" dirty="0" smtClean="0"/>
              <a:t>Treebank</a:t>
            </a:r>
            <a:r>
              <a:rPr lang="de-DE" dirty="0" smtClean="0"/>
              <a:t>. EMNLP 2013.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Adjectives</a:t>
            </a:r>
          </a:p>
          <a:p>
            <a:pPr eaLnBrk="1" hangingPunct="1">
              <a:buFontTx/>
              <a:buNone/>
            </a:pPr>
            <a:r>
              <a:rPr lang="en-US" altLang="de-DE" smtClean="0"/>
              <a:t> </a:t>
            </a:r>
          </a:p>
          <a:p>
            <a:pPr lvl="1" eaLnBrk="1" hangingPunct="1"/>
            <a:r>
              <a:rPr lang="en-US" altLang="de-DE" smtClean="0"/>
              <a:t>objective: red, metallic</a:t>
            </a:r>
          </a:p>
          <a:p>
            <a:pPr lvl="1" eaLnBrk="1" hangingPunct="1"/>
            <a:r>
              <a:rPr lang="en-US" altLang="de-DE" smtClean="0"/>
              <a:t>positive:</a:t>
            </a:r>
            <a:r>
              <a:rPr lang="en-US" altLang="de-DE" smtClean="0">
                <a:solidFill>
                  <a:srgbClr val="FF0000"/>
                </a:solidFill>
              </a:rPr>
              <a:t> </a:t>
            </a:r>
            <a:r>
              <a:rPr lang="en-US" altLang="de-DE" smtClean="0">
                <a:solidFill>
                  <a:srgbClr val="0000FF"/>
                </a:solidFill>
              </a:rPr>
              <a:t>honest important mature large patient</a:t>
            </a:r>
          </a:p>
          <a:p>
            <a:pPr lvl="1" eaLnBrk="1" hangingPunct="1"/>
            <a:r>
              <a:rPr lang="en-US" altLang="de-DE" smtClean="0"/>
              <a:t>negative: </a:t>
            </a:r>
            <a:r>
              <a:rPr lang="en-US" altLang="de-DE" smtClean="0">
                <a:solidFill>
                  <a:srgbClr val="FF0000"/>
                </a:solidFill>
              </a:rPr>
              <a:t>harmful hypocritical inefficient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subjective (but not positive or negative)</a:t>
            </a:r>
            <a:r>
              <a:rPr lang="en-US" altLang="de-DE" smtClean="0">
                <a:solidFill>
                  <a:srgbClr val="0000FF"/>
                </a:solidFill>
              </a:rPr>
              <a:t>: </a:t>
            </a:r>
            <a:r>
              <a:rPr lang="en-US" altLang="de-DE" smtClean="0">
                <a:solidFill>
                  <a:srgbClr val="008000"/>
                </a:solidFill>
              </a:rPr>
              <a:t>curious, peculiar, odd, likely, probable</a:t>
            </a: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524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Words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de-DE" smtClean="0"/>
              <a:t>Verbs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</a:t>
            </a:r>
            <a:r>
              <a:rPr lang="en-US" altLang="de-DE" smtClean="0"/>
              <a:t> </a:t>
            </a:r>
            <a:r>
              <a:rPr lang="en-US" altLang="de-DE" b="1" smtClean="0">
                <a:solidFill>
                  <a:srgbClr val="0000FF"/>
                </a:solidFill>
              </a:rPr>
              <a:t>praise, love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blame, criticize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>
                <a:solidFill>
                  <a:srgbClr val="FF0000"/>
                </a:solidFill>
              </a:rPr>
              <a:t>: </a:t>
            </a:r>
            <a:r>
              <a:rPr lang="en-US" altLang="de-DE" b="1" smtClean="0">
                <a:solidFill>
                  <a:srgbClr val="008000"/>
                </a:solidFill>
              </a:rPr>
              <a:t>predict</a:t>
            </a:r>
          </a:p>
          <a:p>
            <a:pPr lvl="1" eaLnBrk="1" hangingPunct="1"/>
            <a:r>
              <a:rPr lang="en-US" altLang="de-DE" smtClean="0"/>
              <a:t>Nouns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0000FF"/>
                </a:solidFill>
              </a:rPr>
              <a:t>pleasure, enjoyment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pain, criticism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/>
              <a:t>:</a:t>
            </a:r>
            <a:r>
              <a:rPr lang="en-US" altLang="de-DE" b="1" smtClean="0">
                <a:solidFill>
                  <a:srgbClr val="FF0000"/>
                </a:solidFill>
              </a:rPr>
              <a:t> </a:t>
            </a:r>
            <a:r>
              <a:rPr lang="en-US" altLang="de-DE" b="1" smtClean="0">
                <a:solidFill>
                  <a:srgbClr val="008000"/>
                </a:solidFill>
              </a:rPr>
              <a:t>prediction, feeling</a:t>
            </a:r>
          </a:p>
          <a:p>
            <a:pPr lvl="1" eaLnBrk="1" hangingPunct="1"/>
            <a:endParaRPr lang="en-US" altLang="de-DE" b="1" smtClean="0">
              <a:solidFill>
                <a:srgbClr val="0000FF"/>
              </a:solidFill>
            </a:endParaRPr>
          </a:p>
          <a:p>
            <a:pPr lvl="1" eaLnBrk="1" hangingPunct="1">
              <a:buFontTx/>
              <a:buNone/>
            </a:pPr>
            <a:endParaRPr lang="en-US" altLang="de-DE" smtClean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724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ikiTutorialD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j" id="{9043732E-B489-4716-BF12-D81D4C50DCA3}" vid="{0535E868-830B-4D6A-9D4C-89863B64E9C1}"/>
    </a:ext>
  </a:extLst>
</a:theme>
</file>

<file path=ppt/theme/theme4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3586</Words>
  <Application>Microsoft Office PowerPoint</Application>
  <PresentationFormat>On-screen Show (4:3)</PresentationFormat>
  <Paragraphs>745</Paragraphs>
  <Slides>74</Slides>
  <Notes>67</Notes>
  <HiddenSlides>2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Office Theme</vt:lpstr>
      <vt:lpstr>1_Office Theme</vt:lpstr>
      <vt:lpstr>WikiTutorialDR</vt:lpstr>
      <vt:lpstr>Default Design</vt:lpstr>
      <vt:lpstr>1_Default Design</vt:lpstr>
      <vt:lpstr>Equation</vt:lpstr>
      <vt:lpstr>Chart</vt:lpstr>
      <vt:lpstr>Document</vt:lpstr>
      <vt:lpstr>Information Extraction Lecture 10 – Sentiment Analysis</vt:lpstr>
      <vt:lpstr>Klausur</vt:lpstr>
      <vt:lpstr>Today</vt:lpstr>
      <vt:lpstr>Text Categorization Moshe Koppel Lecture 8: Bottom-Up Sentiment Analysis</vt:lpstr>
      <vt:lpstr>Sentiment Analysis</vt:lpstr>
      <vt:lpstr>Some Applications</vt:lpstr>
      <vt:lpstr>Level of Analysis</vt:lpstr>
      <vt:lpstr>Words</vt:lpstr>
      <vt:lpstr>Words</vt:lpstr>
      <vt:lpstr>Clauses</vt:lpstr>
      <vt:lpstr>Sentences/Documents</vt:lpstr>
      <vt:lpstr>Two Approaches to Classifying Documents</vt:lpstr>
      <vt:lpstr>Some Special Issues</vt:lpstr>
      <vt:lpstr>Some Special Issues</vt:lpstr>
      <vt:lpstr>Laptop Review</vt:lpstr>
      <vt:lpstr>Word Sentiment</vt:lpstr>
      <vt:lpstr>Word Sentiment</vt:lpstr>
      <vt:lpstr>Better Idea Hatzivassiloglou &amp; McKeown 1997</vt:lpstr>
      <vt:lpstr>Hatzivassiloglou &amp; McKeown 1997</vt:lpstr>
      <vt:lpstr>Hatzivassiloglou &amp; McKeown 1997</vt:lpstr>
      <vt:lpstr>Even Better Idea Turney 2001</vt:lpstr>
      <vt:lpstr>Even Better Idea Turney 2001</vt:lpstr>
      <vt:lpstr>Even Better Idea Turney 2001</vt:lpstr>
      <vt:lpstr>Resources</vt:lpstr>
      <vt:lpstr>Bottom-Up: Words to Clauses</vt:lpstr>
      <vt:lpstr>Prior Polarity versus Contextual Polarity      Wilson et al 2005 </vt:lpstr>
      <vt:lpstr>Example</vt:lpstr>
      <vt:lpstr>Example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Text Categorization Moshe Koppel Lecture 9: Top-Down Sentiment Analysis</vt:lpstr>
      <vt:lpstr>Top-Down Sentiment Analysis</vt:lpstr>
      <vt:lpstr>Finding Labeled Data</vt:lpstr>
      <vt:lpstr>Movie Reviews (Pang, Lee and V. 2002)</vt:lpstr>
      <vt:lpstr>Evaluation</vt:lpstr>
      <vt:lpstr>Results</vt:lpstr>
      <vt:lpstr>Observations</vt:lpstr>
      <vt:lpstr>Looking at Useful Features</vt:lpstr>
      <vt:lpstr>Other Genres</vt:lpstr>
      <vt:lpstr>Cheating (Ignoring Neutrals)</vt:lpstr>
      <vt:lpstr>A Perfect World</vt:lpstr>
      <vt:lpstr>A Perfect World</vt:lpstr>
      <vt:lpstr>The Real World</vt:lpstr>
      <vt:lpstr>Some Obvious Tricks</vt:lpstr>
      <vt:lpstr>Corpus</vt:lpstr>
      <vt:lpstr>Basic Learning</vt:lpstr>
      <vt:lpstr>So Far We Have Seen..</vt:lpstr>
      <vt:lpstr>Multiclass Results</vt:lpstr>
      <vt:lpstr>Can We Do Better?</vt:lpstr>
      <vt:lpstr>Optimal Stack</vt:lpstr>
      <vt:lpstr>Optimal Stack</vt:lpstr>
      <vt:lpstr>Key Point</vt:lpstr>
      <vt:lpstr>Positive /Negative models</vt:lpstr>
      <vt:lpstr>Can Sentiment Analysis Make Me Rich?</vt:lpstr>
      <vt:lpstr>Can Sentiment Analysis Make Me Rich?</vt:lpstr>
      <vt:lpstr>PowerPoint Presentation</vt:lpstr>
      <vt:lpstr>General Idea</vt:lpstr>
      <vt:lpstr>Experiment</vt:lpstr>
      <vt:lpstr>Feature set</vt:lpstr>
      <vt:lpstr>Defining a headline as positive/negative</vt:lpstr>
      <vt:lpstr>PowerPoint Presentation</vt:lpstr>
      <vt:lpstr>Do we earn a profit?</vt:lpstr>
      <vt:lpstr>Do we earn a profit?</vt:lpstr>
      <vt:lpstr>Predicting the Future</vt:lpstr>
      <vt:lpstr>Sentiment - Other Issues</vt:lpstr>
      <vt:lpstr>PowerPoint Presentation</vt:lpstr>
      <vt:lpstr>PowerPoint Presentation</vt:lpstr>
    </vt:vector>
  </TitlesOfParts>
  <Company>CIS, LMU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Open and Ontological</dc:title>
  <dc:creator>Alexander Fraser</dc:creator>
  <cp:lastModifiedBy>alex</cp:lastModifiedBy>
  <cp:revision>606</cp:revision>
  <dcterms:created xsi:type="dcterms:W3CDTF">2011-12-07T15:05:48Z</dcterms:created>
  <dcterms:modified xsi:type="dcterms:W3CDTF">2016-12-21T16:17:53Z</dcterms:modified>
</cp:coreProperties>
</file>