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713" r:id="rId2"/>
    <p:sldMasterId id="2147483726" r:id="rId3"/>
    <p:sldMasterId id="2147483739" r:id="rId4"/>
    <p:sldMasterId id="2147483765" r:id="rId5"/>
    <p:sldMasterId id="2147483778" r:id="rId6"/>
    <p:sldMasterId id="2147483790" r:id="rId7"/>
  </p:sldMasterIdLst>
  <p:notesMasterIdLst>
    <p:notesMasterId r:id="rId63"/>
  </p:notesMasterIdLst>
  <p:handoutMasterIdLst>
    <p:handoutMasterId r:id="rId64"/>
  </p:handoutMasterIdLst>
  <p:sldIdLst>
    <p:sldId id="441" r:id="rId8"/>
    <p:sldId id="798" r:id="rId9"/>
    <p:sldId id="717" r:id="rId10"/>
    <p:sldId id="681" r:id="rId11"/>
    <p:sldId id="682" r:id="rId12"/>
    <p:sldId id="718" r:id="rId13"/>
    <p:sldId id="782" r:id="rId14"/>
    <p:sldId id="783" r:id="rId15"/>
    <p:sldId id="784" r:id="rId16"/>
    <p:sldId id="786" r:id="rId17"/>
    <p:sldId id="785" r:id="rId18"/>
    <p:sldId id="720" r:id="rId19"/>
    <p:sldId id="779" r:id="rId20"/>
    <p:sldId id="780" r:id="rId21"/>
    <p:sldId id="731" r:id="rId22"/>
    <p:sldId id="732" r:id="rId23"/>
    <p:sldId id="787" r:id="rId24"/>
    <p:sldId id="788" r:id="rId25"/>
    <p:sldId id="789" r:id="rId26"/>
    <p:sldId id="790" r:id="rId27"/>
    <p:sldId id="791" r:id="rId28"/>
    <p:sldId id="792" r:id="rId29"/>
    <p:sldId id="793" r:id="rId30"/>
    <p:sldId id="733" r:id="rId31"/>
    <p:sldId id="734" r:id="rId32"/>
    <p:sldId id="794" r:id="rId33"/>
    <p:sldId id="735" r:id="rId34"/>
    <p:sldId id="736" r:id="rId35"/>
    <p:sldId id="737" r:id="rId36"/>
    <p:sldId id="738" r:id="rId37"/>
    <p:sldId id="739" r:id="rId38"/>
    <p:sldId id="740" r:id="rId39"/>
    <p:sldId id="741" r:id="rId40"/>
    <p:sldId id="742" r:id="rId41"/>
    <p:sldId id="743" r:id="rId42"/>
    <p:sldId id="744" r:id="rId43"/>
    <p:sldId id="745" r:id="rId44"/>
    <p:sldId id="746" r:id="rId45"/>
    <p:sldId id="747" r:id="rId46"/>
    <p:sldId id="748" r:id="rId47"/>
    <p:sldId id="749" r:id="rId48"/>
    <p:sldId id="750" r:id="rId49"/>
    <p:sldId id="751" r:id="rId50"/>
    <p:sldId id="752" r:id="rId51"/>
    <p:sldId id="753" r:id="rId52"/>
    <p:sldId id="754" r:id="rId53"/>
    <p:sldId id="755" r:id="rId54"/>
    <p:sldId id="756" r:id="rId55"/>
    <p:sldId id="757" r:id="rId56"/>
    <p:sldId id="758" r:id="rId57"/>
    <p:sldId id="759" r:id="rId58"/>
    <p:sldId id="797" r:id="rId59"/>
    <p:sldId id="795" r:id="rId60"/>
    <p:sldId id="796" r:id="rId61"/>
    <p:sldId id="454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4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theme" Target="theme/theme1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E9F98F-7A97-7F44-9B37-3C4F10C6BB10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19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D0E8AD4-A036-4B41-B105-3FCFAB886BB8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50CF4F-57EE-AF4F-A344-9D61D2DF0A17}" type="slidenum">
              <a:rPr lang="en-US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FF632A1-B79C-2B46-8583-1D5F7A1775F5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560FB-6790-E845-A4EB-D90D4E746484}" type="slidenum">
              <a:rPr lang="en-US">
                <a:solidFill>
                  <a:prstClr val="black"/>
                </a:solidFill>
              </a:rPr>
              <a:pPr/>
              <a:t>34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FF632A1-B79C-2B46-8583-1D5F7A1775F5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560FB-6790-E845-A4EB-D90D4E746484}" type="slidenum">
              <a:rPr lang="en-US">
                <a:solidFill>
                  <a:prstClr val="black"/>
                </a:solidFill>
              </a:rPr>
              <a:pPr/>
              <a:t>35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0D3AF26-1DD9-8244-B35C-43AED2BB05C2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285A14-BA7B-5C47-B211-B022DF171542}" type="slidenum">
              <a:rPr lang="en-US">
                <a:solidFill>
                  <a:prstClr val="black"/>
                </a:solidFill>
              </a:rPr>
              <a:pPr/>
              <a:t>36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2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04CD489-A68C-4243-AF82-DE08482CC646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730E2C-5245-B046-8799-1F36FCADCAB7}" type="slidenum">
              <a:rPr lang="en-US">
                <a:solidFill>
                  <a:prstClr val="black"/>
                </a:solidFill>
              </a:rPr>
              <a:pPr/>
              <a:t>37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3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7E0CD3D-ECE3-0544-A2BE-A74060E3D83F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9BDAF8-B7BF-A846-8EAA-86B8F967ED00}" type="slidenum">
              <a:rPr lang="en-US">
                <a:solidFill>
                  <a:prstClr val="black"/>
                </a:solidFill>
              </a:rPr>
              <a:pPr/>
              <a:t>38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3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B086510-8837-7E42-89FE-C2652B3D8D56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1312F6-BEA2-F149-ACE7-322DCCF3E68B}" type="slidenum">
              <a:rPr lang="en-US">
                <a:solidFill>
                  <a:prstClr val="black"/>
                </a:solidFill>
              </a:rPr>
              <a:pPr/>
              <a:t>39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3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4C2F7A0-21C7-D34A-8809-D23DEC2ACC2F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9F5FEE-36B8-F041-91AF-FB42EA899650}" type="slidenum">
              <a:rPr lang="en-US">
                <a:solidFill>
                  <a:prstClr val="black"/>
                </a:solidFill>
              </a:rPr>
              <a:pPr/>
              <a:t>40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5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453011F-61BD-164C-B710-09B3CEFAB765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9C935F-87B5-8841-8AD6-10193289503D}" type="slidenum">
              <a:rPr lang="en-US">
                <a:solidFill>
                  <a:prstClr val="black"/>
                </a:solidFill>
              </a:rPr>
              <a:pPr/>
              <a:t>50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4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718D4F2-386B-5340-88E5-62502056F3A5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4E6230-9794-8244-A2C1-B9700C83F018}" type="slidenum">
              <a:rPr lang="en-US">
                <a:solidFill>
                  <a:prstClr val="black"/>
                </a:solidFill>
              </a:rPr>
              <a:pPr/>
              <a:t>51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4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4927B8D-7A99-474E-B8BB-C942407D83B7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169377-1212-904F-AB64-CD84EB5DBD6F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10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4F4A5-0F14-468F-AD24-D8405A926F37}" type="slidenum">
              <a:rPr lang="en-US" altLang="de-DE">
                <a:solidFill>
                  <a:prstClr val="black"/>
                </a:solidFill>
              </a:rPr>
              <a:pPr/>
              <a:t>54</a:t>
            </a:fld>
            <a:endParaRPr lang="en-US" altLang="de-DE">
              <a:solidFill>
                <a:prstClr val="black"/>
              </a:solidFill>
            </a:endParaRPr>
          </a:p>
        </p:txBody>
      </p:sp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A2F254E-2F89-DE40-8F9C-008081EC5FEA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30A325-E20D-0346-B295-C06110600290}" type="slidenum">
              <a:rPr lang="en-US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54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FEBA4B2-ACCA-914A-9BDF-0AAB927D9CB0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D22063-31EA-BE49-9F7C-E95A6F579CEE}" type="slidenum">
              <a:rPr lang="en-US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56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5A12EFE-B5FC-D04D-9A9D-B060C2F4D02D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6200FF-D4CD-4E4D-9931-01E8470BDC4F}" type="slidenum">
              <a:rPr lang="en-US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7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0F0F9D7-B068-3441-A7E0-19F349F14867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7A5046-0345-4745-BE4A-499ED915C59A}" type="slidenum">
              <a:rPr lang="en-US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AC48F6B-D9C5-8D44-95CA-72BC1352C34A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6CD77F-19A7-434D-B493-A79E37BFFA84}" type="slidenum">
              <a:rPr lang="en-US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7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6FE483A-D713-2D44-8C5E-E122BB503BCE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276C42-1368-5740-A8D7-6DF86CB575D0}" type="slidenum">
              <a:rPr lang="en-US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50557E1-E21D-9948-97A4-A0DD4A6A9D0F}" type="datetime1">
              <a:rPr lang="en-US">
                <a:solidFill>
                  <a:prstClr val="black"/>
                </a:solidFill>
              </a:rPr>
              <a:pPr/>
              <a:t>11/16/2016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0CB640-E981-6742-BE0D-16851267F16D}" type="slidenum">
              <a:rPr lang="en-US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3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75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4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7454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37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97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016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17110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514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122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77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237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317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9902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0294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9772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9573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7974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36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0984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249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7524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0662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0481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-73025"/>
            <a:ext cx="6773863" cy="904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>
          <a:xfrm>
            <a:off x="2125663" y="6453188"/>
            <a:ext cx="5891212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YAGO &amp; SOFIE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8243888" y="6454775"/>
            <a:ext cx="719137" cy="304800"/>
          </a:xfrm>
        </p:spPr>
        <p:txBody>
          <a:bodyPr/>
          <a:lstStyle>
            <a:lvl1pPr>
              <a:defRPr smtClean="0"/>
            </a:lvl1pPr>
          </a:lstStyle>
          <a:p>
            <a:fld id="{9BE43E58-6AF0-F44E-B6FF-0440041428E0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5239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395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11/16/2016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993152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11/16/2016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68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11/16/2016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07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11/16/2016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62653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11/16/2016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956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11/16/2016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9182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11/16/2016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145934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11/16/2016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04667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11/16/2016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583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11/16/2016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97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11/16/2016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15930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6877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20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257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359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286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5338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385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22106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52938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28851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1603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-73025"/>
            <a:ext cx="6773863" cy="904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>
          <a:xfrm>
            <a:off x="2125663" y="6453188"/>
            <a:ext cx="5891212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YAGO &amp; SOFIE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8243888" y="6454775"/>
            <a:ext cx="719137" cy="304800"/>
          </a:xfrm>
        </p:spPr>
        <p:txBody>
          <a:bodyPr/>
          <a:lstStyle>
            <a:lvl1pPr>
              <a:defRPr smtClean="0"/>
            </a:lvl1pPr>
          </a:lstStyle>
          <a:p>
            <a:fld id="{9BE43E58-6AF0-F44E-B6FF-0440041428E0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84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07626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09495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9252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20108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90432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98906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8629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9247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80312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37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20104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43878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799560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01058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49408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32883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4618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769008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7780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428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85795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76200"/>
            <a:ext cx="22098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4770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02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500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49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11/16/2016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39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47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92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937985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5 – Named Entity Recognition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2016-2017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Dr.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378" y="0"/>
            <a:ext cx="8229600" cy="923593"/>
          </a:xfrm>
        </p:spPr>
        <p:txBody>
          <a:bodyPr/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2293" y="5001093"/>
            <a:ext cx="1211577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Source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60839" y="4714017"/>
            <a:ext cx="1721144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Tokenization&amp;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8422" y="3896528"/>
            <a:ext cx="1697901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Named Entity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7932" y="3189125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Instance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88390" y="2316270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Fact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31324" y="1118260"/>
            <a:ext cx="1507557" cy="923330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Ontological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Information</a:t>
            </a:r>
          </a:p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457201" y="5743187"/>
            <a:ext cx="591969" cy="842150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83678" y="5864971"/>
            <a:ext cx="414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3786" y="5361888"/>
            <a:ext cx="1361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cs typeface="Century Gothic"/>
              </a:rPr>
              <a:t>05/01/67</a:t>
            </a:r>
          </a:p>
          <a:p>
            <a:r>
              <a:rPr lang="en-US" dirty="0" err="1" smtClean="0">
                <a:solidFill>
                  <a:srgbClr val="FF0000"/>
                </a:solidFill>
                <a:cs typeface="Century Gothic"/>
                <a:sym typeface="Wingdings"/>
              </a:rPr>
              <a:t></a:t>
            </a:r>
            <a:r>
              <a:rPr lang="en-US" dirty="0" smtClean="0">
                <a:solidFill>
                  <a:prstClr val="black"/>
                </a:solidFill>
                <a:cs typeface="Century Gothic"/>
                <a:sym typeface="Wingdings"/>
              </a:rPr>
              <a:t> </a:t>
            </a:r>
          </a:p>
          <a:p>
            <a:r>
              <a:rPr lang="en-US" dirty="0" smtClean="0">
                <a:solidFill>
                  <a:prstClr val="black"/>
                </a:solidFill>
                <a:cs typeface="Century Gothic"/>
                <a:sym typeface="Wingdings"/>
              </a:rPr>
              <a:t>1967-05-01</a:t>
            </a:r>
            <a:endParaRPr lang="en-US" dirty="0" smtClean="0">
              <a:solidFill>
                <a:prstClr val="black"/>
              </a:solidFill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3"/>
            <a:endCxn id="24" idx="1"/>
          </p:cNvCxnSpPr>
          <p:nvPr/>
        </p:nvCxnSpPr>
        <p:spPr>
          <a:xfrm flipV="1">
            <a:off x="1473870" y="5037183"/>
            <a:ext cx="486969" cy="287076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0"/>
            <a:endCxn id="25" idx="1"/>
          </p:cNvCxnSpPr>
          <p:nvPr/>
        </p:nvCxnSpPr>
        <p:spPr>
          <a:xfrm rot="5400000" flipH="1" flipV="1">
            <a:off x="3152755" y="3888351"/>
            <a:ext cx="494323" cy="1157011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32" idx="1"/>
          </p:cNvCxnSpPr>
          <p:nvPr/>
        </p:nvCxnSpPr>
        <p:spPr>
          <a:xfrm rot="5400000" flipH="1" flipV="1">
            <a:off x="5300534" y="3039131"/>
            <a:ext cx="384237" cy="1330559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0"/>
            <a:endCxn id="33" idx="1"/>
          </p:cNvCxnSpPr>
          <p:nvPr/>
        </p:nvCxnSpPr>
        <p:spPr>
          <a:xfrm rot="5400000" flipH="1" flipV="1">
            <a:off x="6720879" y="2721615"/>
            <a:ext cx="549689" cy="385333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0"/>
            <a:endCxn id="37" idx="2"/>
          </p:cNvCxnSpPr>
          <p:nvPr/>
        </p:nvCxnSpPr>
        <p:spPr>
          <a:xfrm flipV="1">
            <a:off x="7833515" y="2041590"/>
            <a:ext cx="351588" cy="274680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42170" y="289923"/>
            <a:ext cx="1586454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cs typeface="Century Gothic"/>
              </a:rPr>
              <a:t>and beyond</a:t>
            </a:r>
          </a:p>
        </p:txBody>
      </p:sp>
      <p:cxnSp>
        <p:nvCxnSpPr>
          <p:cNvPr id="59" name="Straight Connector 58"/>
          <p:cNvCxnSpPr>
            <a:stCxn id="37" idx="0"/>
            <a:endCxn id="58" idx="2"/>
          </p:cNvCxnSpPr>
          <p:nvPr/>
        </p:nvCxnSpPr>
        <p:spPr>
          <a:xfrm flipV="1">
            <a:off x="8185103" y="659255"/>
            <a:ext cx="150294" cy="459005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3978422" y="4749949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prstClr val="black"/>
                </a:solidFill>
                <a:cs typeface="Century Gothic"/>
              </a:rPr>
              <a:t>...married </a:t>
            </a:r>
            <a:r>
              <a:rPr lang="en-US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r>
              <a:rPr lang="en-US" dirty="0" smtClean="0">
                <a:solidFill>
                  <a:prstClr val="black"/>
                </a:solidFill>
                <a:cs typeface="Century Gothic"/>
              </a:rPr>
              <a:t>on 1967-05-01</a:t>
            </a:r>
            <a:endParaRPr lang="en-US" dirty="0">
              <a:solidFill>
                <a:prstClr val="black"/>
              </a:solidFill>
              <a:cs typeface="Century Gothic"/>
            </a:endParaRPr>
          </a:p>
        </p:txBody>
      </p:sp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6210762" y="4078178"/>
          <a:ext cx="2857917" cy="949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6293"/>
                <a:gridCol w="1241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00682" y="4431642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93089" y="4122377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cs typeface="Century Gothic"/>
            </a:endParaRPr>
          </a:p>
        </p:txBody>
      </p:sp>
      <p:sp>
        <p:nvSpPr>
          <p:cNvPr id="29" name="TextBox 74"/>
          <p:cNvSpPr txBox="1"/>
          <p:nvPr/>
        </p:nvSpPr>
        <p:spPr>
          <a:xfrm>
            <a:off x="-37338" y="849162"/>
            <a:ext cx="804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Information Extraction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(IE) is the process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of extracting structured information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from unstructured machine-readable documents </a:t>
            </a:r>
          </a:p>
        </p:txBody>
      </p:sp>
    </p:spTree>
    <p:extLst>
      <p:ext uri="{BB962C8B-B14F-4D97-AF65-F5344CB8AC3E}">
        <p14:creationId xmlns:p14="http://schemas.microsoft.com/office/powerpoint/2010/main" val="19867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</a:t>
            </a:r>
            <a:r>
              <a:rPr lang="de-DE" dirty="0" smtClean="0"/>
              <a:t>here we are going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stay with the named entity recognition (NER) topic for a while</a:t>
            </a:r>
          </a:p>
          <a:p>
            <a:pPr lvl="1"/>
            <a:r>
              <a:rPr lang="de-DE" dirty="0" smtClean="0"/>
              <a:t>How to formulate this as a machine learning problem (later in these slides)</a:t>
            </a:r>
          </a:p>
          <a:p>
            <a:pPr lvl="1"/>
            <a:r>
              <a:rPr lang="de-DE" dirty="0" smtClean="0"/>
              <a:t>Next time: brief introduction to machine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F99FDA-7688-A048-8C34-55AD89F558E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7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Named Entity Recognition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627" y="998298"/>
            <a:ext cx="8730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Named Entity Recognition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(NER) is the process of finding entities (people, cities, organizations, dates, ...) in a text.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022" y="2328530"/>
            <a:ext cx="8868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Elvis Presley was born in 1935 in East Tupelo, Mississippi.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059411" y="2111303"/>
            <a:ext cx="251930" cy="1712155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Left Brace 17"/>
          <p:cNvSpPr/>
          <p:nvPr/>
        </p:nvSpPr>
        <p:spPr>
          <a:xfrm rot="16200000">
            <a:off x="4158871" y="2591112"/>
            <a:ext cx="225497" cy="760204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1" name="Left Brace 30"/>
          <p:cNvSpPr/>
          <p:nvPr/>
        </p:nvSpPr>
        <p:spPr>
          <a:xfrm rot="16200000">
            <a:off x="5699746" y="2115514"/>
            <a:ext cx="225498" cy="171140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Left Brace 31"/>
          <p:cNvSpPr/>
          <p:nvPr/>
        </p:nvSpPr>
        <p:spPr>
          <a:xfrm rot="16200000">
            <a:off x="7404455" y="2222116"/>
            <a:ext cx="225498" cy="1464091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18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1" grpId="0" animBg="1"/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Extracting Named Entities</a:t>
            </a:r>
          </a:p>
        </p:txBody>
      </p:sp>
      <p:sp>
        <p:nvSpPr>
          <p:cNvPr id="1052679" name="Rectangle 7"/>
          <p:cNvSpPr>
            <a:spLocks noChangeArrowheads="1"/>
          </p:cNvSpPr>
          <p:nvPr/>
        </p:nvSpPr>
        <p:spPr bwMode="auto">
          <a:xfrm>
            <a:off x="1676400" y="1219200"/>
            <a:ext cx="7010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5000"/>
              </a:spcBef>
              <a:spcAft>
                <a:spcPct val="25000"/>
              </a:spcAft>
              <a:buClr>
                <a:srgbClr val="5675A9"/>
              </a:buClr>
              <a:buSzPct val="75000"/>
              <a:buFont typeface="Wingdings" pitchFamily="2" charset="2"/>
              <a:buChar char="¢"/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2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Person</a:t>
            </a:r>
            <a:r>
              <a:rPr lang="en-US" altLang="de-DE" sz="1800" b="0"/>
              <a:t>:  Mr. Hubert J. Smith, Adm. McInnes, Grace Chan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Title</a:t>
            </a:r>
            <a:r>
              <a:rPr lang="en-US" altLang="de-DE" sz="1800" b="0"/>
              <a:t>:  Chairman, Vice President of Technology, Secretary of State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Country</a:t>
            </a:r>
            <a:r>
              <a:rPr lang="en-US" altLang="de-DE" sz="1800" b="0"/>
              <a:t>:  USSR, France, Haiti, Haitian Republic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City</a:t>
            </a:r>
            <a:r>
              <a:rPr lang="en-US" altLang="de-DE" sz="1800" b="0"/>
              <a:t>: New York, Rome, Paris, Birmingham, Seneca Falls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Province</a:t>
            </a:r>
            <a:r>
              <a:rPr lang="en-US" altLang="de-DE" sz="1800" b="0"/>
              <a:t>:  Kansas, Yorkshire, Uttar Pradesh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Business</a:t>
            </a:r>
            <a:r>
              <a:rPr lang="en-US" altLang="de-DE" sz="1800" b="0"/>
              <a:t>:  GTE Corporation, FreeMarkets Inc., Acme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University</a:t>
            </a:r>
            <a:r>
              <a:rPr lang="en-US" altLang="de-DE" sz="1800" b="0"/>
              <a:t>:  Bryn Mawr College, University of Iowa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Organization</a:t>
            </a:r>
            <a:r>
              <a:rPr lang="en-US" altLang="de-DE" sz="1800" b="0"/>
              <a:t>:  Red Cross, Boys and Girls Club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6921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More Named Entities</a:t>
            </a:r>
          </a:p>
        </p:txBody>
      </p:sp>
      <p:sp>
        <p:nvSpPr>
          <p:cNvPr id="1053704" name="Rectangle 8"/>
          <p:cNvSpPr>
            <a:spLocks noChangeArrowheads="1"/>
          </p:cNvSpPr>
          <p:nvPr/>
        </p:nvSpPr>
        <p:spPr bwMode="auto">
          <a:xfrm>
            <a:off x="1676400" y="1219200"/>
            <a:ext cx="7010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5000"/>
              </a:spcBef>
              <a:spcAft>
                <a:spcPct val="25000"/>
              </a:spcAft>
              <a:buClr>
                <a:srgbClr val="5675A9"/>
              </a:buClr>
              <a:buSzPct val="75000"/>
              <a:buFont typeface="Wingdings" pitchFamily="2" charset="2"/>
              <a:buChar char="¢"/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spcBef>
                <a:spcPct val="10000"/>
              </a:spcBef>
              <a:spcAft>
                <a:spcPct val="1000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2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Currency</a:t>
            </a:r>
            <a:r>
              <a:rPr lang="en-US" altLang="de-DE" sz="1800" b="0"/>
              <a:t>:  400 yen, $100, DM 450,000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Linear</a:t>
            </a:r>
            <a:r>
              <a:rPr lang="en-US" altLang="de-DE" sz="1800" b="0"/>
              <a:t>:  10 feet, 100 miles, 15 centimeters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Area</a:t>
            </a:r>
            <a:r>
              <a:rPr lang="en-US" altLang="de-DE" sz="1800" b="0"/>
              <a:t>:  a square foot, 15 acres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Volume</a:t>
            </a:r>
            <a:r>
              <a:rPr lang="en-US" altLang="de-DE" sz="1800" b="0"/>
              <a:t>:  6 cubic feet, 100 gallons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Weight</a:t>
            </a:r>
            <a:r>
              <a:rPr lang="en-US" altLang="de-DE" sz="1800" b="0"/>
              <a:t>: 10 pounds, half a ton, 100 kilos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Duration</a:t>
            </a:r>
            <a:r>
              <a:rPr lang="en-US" altLang="de-DE" sz="1800" b="0"/>
              <a:t>:  10 day, five minutes, 3 years, a millennium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Frequency</a:t>
            </a:r>
            <a:r>
              <a:rPr lang="en-US" altLang="de-DE" sz="1800" b="0"/>
              <a:t>:  daily, biannually, 5 times, 3 times a day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Speed</a:t>
            </a:r>
            <a:r>
              <a:rPr lang="en-US" altLang="de-DE" sz="1800" b="0"/>
              <a:t>:  6 miles per hour, 15 feet per second, 5 kph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de-DE" sz="1800"/>
              <a:t>Age</a:t>
            </a:r>
            <a:r>
              <a:rPr lang="en-US" altLang="de-DE" sz="1800" b="0"/>
              <a:t>:  3 weeks old, 10-year-old, 50 years of age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1452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Information extraction approaches</a:t>
            </a:r>
            <a:endParaRPr lang="en-US" dirty="0"/>
          </a:p>
        </p:txBody>
      </p:sp>
      <p:sp>
        <p:nvSpPr>
          <p:cNvPr id="2192388" name="Text Box 4"/>
          <p:cNvSpPr txBox="1">
            <a:spLocks noChangeArrowheads="1"/>
          </p:cNvSpPr>
          <p:nvPr/>
        </p:nvSpPr>
        <p:spPr bwMode="auto">
          <a:xfrm>
            <a:off x="228600" y="1736725"/>
            <a:ext cx="2986088" cy="5045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For years, </a:t>
            </a:r>
            <a:r>
              <a:rPr lang="en-US" b="1" u="sng">
                <a:solidFill>
                  <a:srgbClr val="94B6D2"/>
                </a:solidFill>
                <a:latin typeface="Arial" pitchFamily="-107" charset="0"/>
              </a:rPr>
              <a:t>Microsoft Corporation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</a:t>
            </a:r>
            <a:r>
              <a:rPr lang="en-US" b="1" u="sng">
                <a:solidFill>
                  <a:srgbClr val="F7B615"/>
                </a:solidFill>
                <a:latin typeface="Arial" pitchFamily="-107" charset="0"/>
              </a:rPr>
              <a:t>CEO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</a:t>
            </a:r>
            <a:r>
              <a:rPr lang="en-US" b="1" u="sng">
                <a:solidFill>
                  <a:srgbClr val="DD8047"/>
                </a:solidFill>
                <a:latin typeface="Arial" pitchFamily="-107" charset="0"/>
              </a:rPr>
              <a:t>Bill Gates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was against open source. But today he appears to have changed his mind. "We can be open source. We love the concept of shared source," said </a:t>
            </a:r>
            <a:r>
              <a:rPr lang="en-US" b="1" u="sng">
                <a:solidFill>
                  <a:srgbClr val="DD8047"/>
                </a:solidFill>
                <a:latin typeface="Arial" pitchFamily="-107" charset="0"/>
              </a:rPr>
              <a:t>Bill Veghte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, a </a:t>
            </a:r>
            <a:r>
              <a:rPr lang="en-US" b="1" u="sng">
                <a:solidFill>
                  <a:srgbClr val="94B6D2"/>
                </a:solidFill>
                <a:latin typeface="Arial" pitchFamily="-107" charset="0"/>
              </a:rPr>
              <a:t>Microsoft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</a:t>
            </a:r>
            <a:r>
              <a:rPr lang="en-US" b="1" u="sng">
                <a:solidFill>
                  <a:srgbClr val="F7B615"/>
                </a:solidFill>
                <a:latin typeface="Arial" pitchFamily="-107" charset="0"/>
              </a:rPr>
              <a:t>VP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. "That's a super-important shift for us in terms of code access.“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u="sng">
                <a:solidFill>
                  <a:srgbClr val="DD8047"/>
                </a:solidFill>
                <a:latin typeface="Arial" pitchFamily="-107" charset="0"/>
              </a:rPr>
              <a:t>Richard Stallman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, </a:t>
            </a:r>
            <a:r>
              <a:rPr lang="en-US" b="1" u="sng">
                <a:solidFill>
                  <a:srgbClr val="F7B615"/>
                </a:solidFill>
                <a:latin typeface="Arial" pitchFamily="-107" charset="0"/>
              </a:rPr>
              <a:t>founder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 of the </a:t>
            </a:r>
            <a:r>
              <a:rPr lang="en-US" b="1" u="sng">
                <a:solidFill>
                  <a:srgbClr val="94B6D2"/>
                </a:solidFill>
                <a:latin typeface="Arial" pitchFamily="-107" charset="0"/>
              </a:rPr>
              <a:t>Free Software Foundation</a:t>
            </a: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, countered saying…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352800" y="2438400"/>
            <a:ext cx="5613400" cy="1295400"/>
            <a:chOff x="3303588" y="3702050"/>
            <a:chExt cx="5613400" cy="1295400"/>
          </a:xfrm>
        </p:grpSpPr>
        <p:sp>
          <p:nvSpPr>
            <p:cNvPr id="2192389" name="Text Box 5"/>
            <p:cNvSpPr txBox="1">
              <a:spLocks noChangeArrowheads="1"/>
            </p:cNvSpPr>
            <p:nvPr/>
          </p:nvSpPr>
          <p:spPr bwMode="auto">
            <a:xfrm>
              <a:off x="3340100" y="3721100"/>
              <a:ext cx="5372100" cy="1190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Courier New" charset="0"/>
                </a:rPr>
                <a:t>Name              Title   Organization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DD8047"/>
                  </a:solidFill>
                  <a:latin typeface="Courier New" charset="0"/>
                </a:rPr>
                <a:t>Bill Gates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      </a:t>
              </a:r>
              <a:r>
                <a:rPr lang="en-US" b="1">
                  <a:solidFill>
                    <a:srgbClr val="F7B615"/>
                  </a:solidFill>
                  <a:latin typeface="Courier New" charset="0"/>
                </a:rPr>
                <a:t>CEO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    </a:t>
              </a:r>
              <a:r>
                <a:rPr lang="en-US" b="1">
                  <a:solidFill>
                    <a:srgbClr val="94B6D2"/>
                  </a:solidFill>
                  <a:latin typeface="Courier New" charset="0"/>
                </a:rPr>
                <a:t>Microsoft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DD8047"/>
                  </a:solidFill>
                  <a:latin typeface="Courier New" charset="0"/>
                </a:rPr>
                <a:t>Bill Veghte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     </a:t>
              </a:r>
              <a:r>
                <a:rPr lang="en-US" b="1">
                  <a:solidFill>
                    <a:srgbClr val="F7B615"/>
                  </a:solidFill>
                  <a:latin typeface="Courier New" charset="0"/>
                </a:rPr>
                <a:t>VP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     </a:t>
              </a:r>
              <a:r>
                <a:rPr lang="en-US" b="1">
                  <a:solidFill>
                    <a:srgbClr val="94B6D2"/>
                  </a:solidFill>
                  <a:latin typeface="Courier New" charset="0"/>
                </a:rPr>
                <a:t>Microsoft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DD8047"/>
                  </a:solidFill>
                  <a:latin typeface="Courier New" charset="0"/>
                </a:rPr>
                <a:t>Richard Stallman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</a:t>
              </a:r>
              <a:r>
                <a:rPr lang="en-US" b="1">
                  <a:solidFill>
                    <a:srgbClr val="F7B615"/>
                  </a:solidFill>
                  <a:latin typeface="Courier New" charset="0"/>
                </a:rPr>
                <a:t>Founder</a:t>
              </a:r>
              <a:r>
                <a:rPr lang="en-US" b="1">
                  <a:solidFill>
                    <a:prstClr val="black"/>
                  </a:solidFill>
                  <a:latin typeface="Courier New" charset="0"/>
                </a:rPr>
                <a:t>  </a:t>
              </a:r>
              <a:r>
                <a:rPr lang="en-US" b="1">
                  <a:solidFill>
                    <a:srgbClr val="94B6D2"/>
                  </a:solidFill>
                  <a:latin typeface="Courier New" charset="0"/>
                </a:rPr>
                <a:t>Free Soft..</a:t>
              </a:r>
            </a:p>
          </p:txBody>
        </p:sp>
        <p:sp>
          <p:nvSpPr>
            <p:cNvPr id="2192392" name="Rectangle 8"/>
            <p:cNvSpPr>
              <a:spLocks noChangeArrowheads="1"/>
            </p:cNvSpPr>
            <p:nvPr/>
          </p:nvSpPr>
          <p:spPr bwMode="auto">
            <a:xfrm>
              <a:off x="3303588" y="3702050"/>
              <a:ext cx="5613400" cy="1295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 dirty="0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2192395" name="Text Box 11"/>
          <p:cNvSpPr txBox="1">
            <a:spLocks noChangeArrowheads="1"/>
          </p:cNvSpPr>
          <p:nvPr/>
        </p:nvSpPr>
        <p:spPr bwMode="auto">
          <a:xfrm>
            <a:off x="63500" y="4203700"/>
            <a:ext cx="603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marL="742950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8047"/>
              </a:buClr>
            </a:pPr>
            <a:endParaRPr kumimoji="1" lang="en-US" sz="1400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28123783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IE Posed as a Machine Learning Task</a:t>
            </a:r>
          </a:p>
        </p:txBody>
      </p:sp>
      <p:sp>
        <p:nvSpPr>
          <p:cNvPr id="1209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752600"/>
            <a:ext cx="8153400" cy="1600200"/>
          </a:xfrm>
        </p:spPr>
        <p:txBody>
          <a:bodyPr>
            <a:normAutofit/>
          </a:bodyPr>
          <a:lstStyle/>
          <a:p>
            <a:r>
              <a:rPr lang="en-US" sz="2800" dirty="0"/>
              <a:t>Training data: documents marked up with ground truth</a:t>
            </a:r>
            <a:endParaRPr lang="en-US" sz="2800" dirty="0" smtClean="0"/>
          </a:p>
          <a:p>
            <a:r>
              <a:rPr lang="en-US" sz="2800" dirty="0" smtClean="0"/>
              <a:t>Extract features around words/information</a:t>
            </a:r>
          </a:p>
          <a:p>
            <a:r>
              <a:rPr lang="en-US" sz="2800" dirty="0" smtClean="0"/>
              <a:t>Pose as a classification problem</a:t>
            </a:r>
          </a:p>
        </p:txBody>
      </p:sp>
      <p:sp>
        <p:nvSpPr>
          <p:cNvPr id="1209360" name="Text Box 16"/>
          <p:cNvSpPr txBox="1">
            <a:spLocks noChangeArrowheads="1"/>
          </p:cNvSpPr>
          <p:nvPr/>
        </p:nvSpPr>
        <p:spPr bwMode="auto">
          <a:xfrm>
            <a:off x="625475" y="3824288"/>
            <a:ext cx="79057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00  :  pm  Place   :   Wean  Hall  Rm  5409  Speaker   :   Sebastian  Thrun</a:t>
            </a:r>
          </a:p>
        </p:txBody>
      </p:sp>
      <p:sp>
        <p:nvSpPr>
          <p:cNvPr id="1209361" name="Freeform 17"/>
          <p:cNvSpPr>
            <a:spLocks/>
          </p:cNvSpPr>
          <p:nvPr/>
        </p:nvSpPr>
        <p:spPr bwMode="auto">
          <a:xfrm>
            <a:off x="2851150" y="4267200"/>
            <a:ext cx="2286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09362" name="Freeform 18"/>
          <p:cNvSpPr>
            <a:spLocks/>
          </p:cNvSpPr>
          <p:nvPr/>
        </p:nvSpPr>
        <p:spPr bwMode="auto">
          <a:xfrm>
            <a:off x="5289550" y="4267200"/>
            <a:ext cx="31242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09363" name="Freeform 19"/>
          <p:cNvSpPr>
            <a:spLocks/>
          </p:cNvSpPr>
          <p:nvPr/>
        </p:nvSpPr>
        <p:spPr bwMode="auto">
          <a:xfrm>
            <a:off x="717550" y="4267200"/>
            <a:ext cx="1905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09370" name="Text Box 26"/>
          <p:cNvSpPr txBox="1">
            <a:spLocks noChangeArrowheads="1"/>
          </p:cNvSpPr>
          <p:nvPr/>
        </p:nvSpPr>
        <p:spPr bwMode="auto">
          <a:xfrm>
            <a:off x="1346200" y="4419600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prefix</a:t>
            </a:r>
          </a:p>
        </p:txBody>
      </p:sp>
      <p:sp>
        <p:nvSpPr>
          <p:cNvPr id="1209371" name="Text Box 27"/>
          <p:cNvSpPr txBox="1">
            <a:spLocks noChangeArrowheads="1"/>
          </p:cNvSpPr>
          <p:nvPr/>
        </p:nvSpPr>
        <p:spPr bwMode="auto">
          <a:xfrm>
            <a:off x="3613150" y="4419600"/>
            <a:ext cx="920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contents</a:t>
            </a:r>
          </a:p>
        </p:txBody>
      </p:sp>
      <p:sp>
        <p:nvSpPr>
          <p:cNvPr id="1209372" name="Text Box 28"/>
          <p:cNvSpPr txBox="1">
            <a:spLocks noChangeArrowheads="1"/>
          </p:cNvSpPr>
          <p:nvPr/>
        </p:nvSpPr>
        <p:spPr bwMode="auto">
          <a:xfrm>
            <a:off x="6538913" y="4419600"/>
            <a:ext cx="65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suffix</a:t>
            </a:r>
          </a:p>
        </p:txBody>
      </p:sp>
      <p:sp>
        <p:nvSpPr>
          <p:cNvPr id="1209373" name="Text Box 29"/>
          <p:cNvSpPr txBox="1">
            <a:spLocks noChangeArrowheads="1"/>
          </p:cNvSpPr>
          <p:nvPr/>
        </p:nvSpPr>
        <p:spPr bwMode="auto">
          <a:xfrm>
            <a:off x="152400" y="38608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1209374" name="Text Box 30"/>
          <p:cNvSpPr txBox="1">
            <a:spLocks noChangeArrowheads="1"/>
          </p:cNvSpPr>
          <p:nvPr/>
        </p:nvSpPr>
        <p:spPr bwMode="auto">
          <a:xfrm>
            <a:off x="8594725" y="3838575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061264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242605"/>
            <a:ext cx="772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847123" y="1861447"/>
            <a:ext cx="278363" cy="1779337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2469739" y="2018171"/>
            <a:ext cx="278360" cy="146589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 rot="16200000">
            <a:off x="3305630" y="2648169"/>
            <a:ext cx="251930" cy="179466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Left Brace 14"/>
          <p:cNvSpPr/>
          <p:nvPr/>
        </p:nvSpPr>
        <p:spPr>
          <a:xfrm rot="16200000">
            <a:off x="4063144" y="2112653"/>
            <a:ext cx="278362" cy="127693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236" y="3250422"/>
            <a:ext cx="93089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For each position, ask: Is the current window a named entity?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 size = 1</a:t>
            </a:r>
          </a:p>
        </p:txBody>
      </p:sp>
      <p:sp>
        <p:nvSpPr>
          <p:cNvPr id="19" name="Left Brace 18"/>
          <p:cNvSpPr/>
          <p:nvPr/>
        </p:nvSpPr>
        <p:spPr>
          <a:xfrm rot="16200000">
            <a:off x="4852875" y="2599850"/>
            <a:ext cx="251929" cy="276098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0" name="Left Brace 19"/>
          <p:cNvSpPr/>
          <p:nvPr/>
        </p:nvSpPr>
        <p:spPr>
          <a:xfrm rot="16200000">
            <a:off x="5152014" y="2741473"/>
            <a:ext cx="251929" cy="45719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2" name="Left Brace 21"/>
          <p:cNvSpPr/>
          <p:nvPr/>
        </p:nvSpPr>
        <p:spPr>
          <a:xfrm rot="16200000">
            <a:off x="5312923" y="2626284"/>
            <a:ext cx="251929" cy="276098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3" name="Left Brace 22"/>
          <p:cNvSpPr/>
          <p:nvPr/>
        </p:nvSpPr>
        <p:spPr>
          <a:xfrm rot="16200000">
            <a:off x="5735709" y="2564662"/>
            <a:ext cx="251928" cy="399342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72178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9" grpId="0" animBg="1"/>
      <p:bldP spid="19" grpId="1" animBg="1"/>
      <p:bldP spid="20" grpId="0" animBg="1"/>
      <p:bldP spid="20" grpId="1" animBg="1"/>
      <p:bldP spid="22" grpId="0" animBg="1"/>
      <p:bldP spid="22" grpId="1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242605"/>
            <a:ext cx="772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583764" y="1124805"/>
            <a:ext cx="278363" cy="325262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2553179" y="1934732"/>
            <a:ext cx="278360" cy="163277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236" y="3250422"/>
            <a:ext cx="93089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For each position, ask: Is the current window a named entity?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 size = 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12590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2" grpId="0" animBg="1"/>
      <p:bldP spid="1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3804" y="1080439"/>
            <a:ext cx="772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23" name="Left Brace 22"/>
          <p:cNvSpPr/>
          <p:nvPr/>
        </p:nvSpPr>
        <p:spPr>
          <a:xfrm rot="16200000">
            <a:off x="4433843" y="955175"/>
            <a:ext cx="251929" cy="1241118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4" name="Left Brace 23"/>
          <p:cNvSpPr/>
          <p:nvPr/>
        </p:nvSpPr>
        <p:spPr>
          <a:xfrm rot="16200000">
            <a:off x="2982166" y="717005"/>
            <a:ext cx="197885" cy="1716281"/>
          </a:xfrm>
          <a:prstGeom prst="leftBrac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5" name="Left Brace 24"/>
          <p:cNvSpPr/>
          <p:nvPr/>
        </p:nvSpPr>
        <p:spPr>
          <a:xfrm rot="16200000">
            <a:off x="5549907" y="1118700"/>
            <a:ext cx="185845" cy="924928"/>
          </a:xfrm>
          <a:prstGeom prst="leftBrac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22968" y="1749983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Prefix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23581" y="1761204"/>
            <a:ext cx="1420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Content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84407" y="1761204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Postfix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3472875"/>
            <a:ext cx="808426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Choose certain 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features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(properties) of windows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that could be important: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window contains colon, comma, or digits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window contains week day, or certain other words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window starts with lowercase letter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window contains only lowercase letters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...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11218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Seminar</a:t>
            </a:r>
          </a:p>
          <a:p>
            <a:pPr lvl="1"/>
            <a:r>
              <a:rPr lang="de-DE" dirty="0" smtClean="0"/>
              <a:t>There is now a LaTeX template for the Hausarbeit on the Seminar web </a:t>
            </a:r>
            <a:r>
              <a:rPr lang="de-DE" dirty="0" smtClean="0"/>
              <a:t>page</a:t>
            </a:r>
          </a:p>
          <a:p>
            <a:pPr lvl="1"/>
            <a:r>
              <a:rPr lang="de-DE" dirty="0" smtClean="0"/>
              <a:t>Please don't forget to send me your presentation (as a PDF) after giving it</a:t>
            </a:r>
          </a:p>
          <a:p>
            <a:pPr lvl="1"/>
            <a:r>
              <a:rPr lang="de-DE" dirty="0" smtClean="0"/>
              <a:t>And, as you know, the Hausarbeit is due 3 weeks after your presentation!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7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 Vectors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2851715"/>
            <a:ext cx="43761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Prefix colon			    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Prefix comma		    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						    …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Content colon	   	    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Content comma	    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						    …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Postfix colon		    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Postfix comma           1</a:t>
            </a:r>
          </a:p>
        </p:txBody>
      </p:sp>
      <p:sp>
        <p:nvSpPr>
          <p:cNvPr id="11" name="Left Brace 10"/>
          <p:cNvSpPr/>
          <p:nvPr/>
        </p:nvSpPr>
        <p:spPr>
          <a:xfrm rot="16200000">
            <a:off x="929904" y="5146750"/>
            <a:ext cx="225496" cy="1891269"/>
          </a:xfrm>
          <a:prstGeom prst="leftBrac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4965" y="625981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Features</a:t>
            </a:r>
          </a:p>
        </p:txBody>
      </p:sp>
      <p:sp>
        <p:nvSpPr>
          <p:cNvPr id="13" name="Left Bracket 12"/>
          <p:cNvSpPr/>
          <p:nvPr/>
        </p:nvSpPr>
        <p:spPr>
          <a:xfrm>
            <a:off x="2977120" y="2851715"/>
            <a:ext cx="108000" cy="3046454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3474636" y="2852249"/>
            <a:ext cx="108000" cy="3046454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Left Brace 14"/>
          <p:cNvSpPr/>
          <p:nvPr/>
        </p:nvSpPr>
        <p:spPr>
          <a:xfrm rot="16200000">
            <a:off x="3170089" y="5762286"/>
            <a:ext cx="170818" cy="605517"/>
          </a:xfrm>
          <a:prstGeom prst="leftBrac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8486" y="6191872"/>
            <a:ext cx="2422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Feature Vector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37637" y="3211033"/>
            <a:ext cx="45063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The 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feature vector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represents the presence or absence of features of one content window (and its prefix window and postfix window)</a:t>
            </a:r>
          </a:p>
        </p:txBody>
      </p:sp>
      <p:sp>
        <p:nvSpPr>
          <p:cNvPr id="34" name="TextBox 21"/>
          <p:cNvSpPr txBox="1"/>
          <p:nvPr/>
        </p:nvSpPr>
        <p:spPr>
          <a:xfrm>
            <a:off x="363804" y="1080439"/>
            <a:ext cx="772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35" name="Left Brace 22"/>
          <p:cNvSpPr/>
          <p:nvPr/>
        </p:nvSpPr>
        <p:spPr>
          <a:xfrm rot="16200000">
            <a:off x="4433843" y="955175"/>
            <a:ext cx="251929" cy="1241118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6" name="Left Brace 23"/>
          <p:cNvSpPr/>
          <p:nvPr/>
        </p:nvSpPr>
        <p:spPr>
          <a:xfrm rot="16200000">
            <a:off x="2982166" y="717005"/>
            <a:ext cx="197885" cy="1716281"/>
          </a:xfrm>
          <a:prstGeom prst="leftBrac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7" name="Left Brace 24"/>
          <p:cNvSpPr/>
          <p:nvPr/>
        </p:nvSpPr>
        <p:spPr>
          <a:xfrm rot="16200000">
            <a:off x="5549907" y="1118700"/>
            <a:ext cx="185845" cy="924928"/>
          </a:xfrm>
          <a:prstGeom prst="leftBrac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8" name="TextBox 25"/>
          <p:cNvSpPr txBox="1"/>
          <p:nvPr/>
        </p:nvSpPr>
        <p:spPr>
          <a:xfrm>
            <a:off x="2222968" y="1749983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Prefix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39" name="TextBox 26"/>
          <p:cNvSpPr txBox="1"/>
          <p:nvPr/>
        </p:nvSpPr>
        <p:spPr>
          <a:xfrm>
            <a:off x="3823581" y="1761204"/>
            <a:ext cx="1420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Content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40" name="TextBox 27"/>
          <p:cNvSpPr txBox="1"/>
          <p:nvPr/>
        </p:nvSpPr>
        <p:spPr>
          <a:xfrm>
            <a:off x="5584407" y="1761204"/>
            <a:ext cx="1359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Postfix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window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27608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Windows Corpus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-10635" y="1920379"/>
            <a:ext cx="9144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NLP class: Wednesday, </a:t>
            </a:r>
            <a:r>
              <a:rPr lang="en-US" sz="2400" u="sng" dirty="0" smtClean="0">
                <a:solidFill>
                  <a:srgbClr val="FF0000"/>
                </a:solidFill>
                <a:cs typeface="Century Gothic"/>
              </a:rPr>
              <a:t>7:30am</a:t>
            </a:r>
            <a:r>
              <a:rPr lang="en-US" sz="2400" u="sng" dirty="0" smtClean="0">
                <a:solidFill>
                  <a:prstClr val="black"/>
                </a:solidFill>
                <a:cs typeface="Century Gothic"/>
              </a:rPr>
              <a:t> 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and Thursday all day, </a:t>
            </a:r>
            <a:r>
              <a:rPr lang="en-US" sz="2400" u="sng" dirty="0" err="1" smtClean="0">
                <a:solidFill>
                  <a:srgbClr val="FF0000"/>
                </a:solidFill>
                <a:cs typeface="Century Gothic"/>
              </a:rPr>
              <a:t>rm</a:t>
            </a:r>
            <a:r>
              <a:rPr lang="en-US" sz="2400" u="sng" dirty="0" smtClean="0">
                <a:solidFill>
                  <a:srgbClr val="FF0000"/>
                </a:solidFill>
                <a:cs typeface="Century Gothic"/>
              </a:rPr>
              <a:t> 667</a:t>
            </a:r>
          </a:p>
        </p:txBody>
      </p:sp>
      <p:sp>
        <p:nvSpPr>
          <p:cNvPr id="13" name="Left Bracket 12"/>
          <p:cNvSpPr/>
          <p:nvPr/>
        </p:nvSpPr>
        <p:spPr>
          <a:xfrm>
            <a:off x="755157" y="329889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252673" y="3299432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2" y="793962"/>
            <a:ext cx="86549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Now, we need a 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corpus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(set of documents) in which the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entities of interest have been manually labeled.</a:t>
            </a:r>
          </a:p>
        </p:txBody>
      </p:sp>
      <p:sp>
        <p:nvSpPr>
          <p:cNvPr id="19" name="TextBox 18"/>
          <p:cNvSpPr txBox="1"/>
          <p:nvPr/>
        </p:nvSpPr>
        <p:spPr>
          <a:xfrm rot="21242075">
            <a:off x="3657782" y="1560127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cs typeface="Handwriting - Dakota"/>
              </a:rPr>
              <a:t>time</a:t>
            </a:r>
          </a:p>
        </p:txBody>
      </p:sp>
      <p:sp>
        <p:nvSpPr>
          <p:cNvPr id="20" name="TextBox 19"/>
          <p:cNvSpPr txBox="1"/>
          <p:nvPr/>
        </p:nvSpPr>
        <p:spPr>
          <a:xfrm rot="558242">
            <a:off x="7802653" y="1499417"/>
            <a:ext cx="1301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  <a:cs typeface="Handwriting - Dakota"/>
              </a:rPr>
              <a:t>location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-10635" y="2635686"/>
            <a:ext cx="8701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From this corpus, compute the feature vectors with labels:</a:t>
            </a:r>
          </a:p>
        </p:txBody>
      </p:sp>
      <p:sp>
        <p:nvSpPr>
          <p:cNvPr id="30" name="Left Bracket 29"/>
          <p:cNvSpPr/>
          <p:nvPr/>
        </p:nvSpPr>
        <p:spPr>
          <a:xfrm>
            <a:off x="3746068" y="3257476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1" name="Left Bracket 30"/>
          <p:cNvSpPr/>
          <p:nvPr/>
        </p:nvSpPr>
        <p:spPr>
          <a:xfrm flipH="1">
            <a:off x="4243584" y="3258010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93207" y="3436418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34" name="Left Bracket 33"/>
          <p:cNvSpPr/>
          <p:nvPr/>
        </p:nvSpPr>
        <p:spPr>
          <a:xfrm>
            <a:off x="2251875" y="329836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5" name="Left Bracket 34"/>
          <p:cNvSpPr/>
          <p:nvPr/>
        </p:nvSpPr>
        <p:spPr>
          <a:xfrm flipH="1">
            <a:off x="2749391" y="329889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6" name="Left Bracket 35"/>
          <p:cNvSpPr/>
          <p:nvPr/>
        </p:nvSpPr>
        <p:spPr>
          <a:xfrm>
            <a:off x="5615406" y="325587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7" name="Left Bracket 36"/>
          <p:cNvSpPr/>
          <p:nvPr/>
        </p:nvSpPr>
        <p:spPr>
          <a:xfrm flipH="1">
            <a:off x="6112922" y="325640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8" name="Left Bracket 37"/>
          <p:cNvSpPr/>
          <p:nvPr/>
        </p:nvSpPr>
        <p:spPr>
          <a:xfrm>
            <a:off x="8067183" y="3255340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9" name="Left Bracket 38"/>
          <p:cNvSpPr/>
          <p:nvPr/>
        </p:nvSpPr>
        <p:spPr>
          <a:xfrm flipH="1">
            <a:off x="8564699" y="325587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36798" y="3436418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03725" y="3394462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00329" y="3394462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252106" y="3394462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16852" y="6109540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Nothing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44197" y="6109540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Nothing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68578" y="6067584"/>
            <a:ext cx="865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Time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178515" y="6067584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Nothing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505748" y="6067584"/>
            <a:ext cx="1492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Location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450474" y="4416626"/>
            <a:ext cx="510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990966" y="4416626"/>
            <a:ext cx="542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601970" y="4305641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29786" y="4222807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5" name="Left Brace 54"/>
          <p:cNvSpPr/>
          <p:nvPr/>
        </p:nvSpPr>
        <p:spPr>
          <a:xfrm rot="16200000">
            <a:off x="978039" y="2045630"/>
            <a:ext cx="208257" cy="887944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6" name="Left Brace 55"/>
          <p:cNvSpPr/>
          <p:nvPr/>
        </p:nvSpPr>
        <p:spPr>
          <a:xfrm rot="16200000">
            <a:off x="2377793" y="1686217"/>
            <a:ext cx="211684" cy="1610193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7" name="Left Brace 56"/>
          <p:cNvSpPr/>
          <p:nvPr/>
        </p:nvSpPr>
        <p:spPr>
          <a:xfrm rot="16200000">
            <a:off x="3965088" y="1960274"/>
            <a:ext cx="251931" cy="1021834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8" name="Left Brace 57"/>
          <p:cNvSpPr/>
          <p:nvPr/>
        </p:nvSpPr>
        <p:spPr>
          <a:xfrm rot="16200000">
            <a:off x="5902571" y="1825805"/>
            <a:ext cx="207083" cy="1245926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9" name="Left Brace 58"/>
          <p:cNvSpPr/>
          <p:nvPr/>
        </p:nvSpPr>
        <p:spPr>
          <a:xfrm rot="16200000">
            <a:off x="8319508" y="1894625"/>
            <a:ext cx="251930" cy="1153130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cxnSp>
        <p:nvCxnSpPr>
          <p:cNvPr id="61" name="Straight Connector 60"/>
          <p:cNvCxnSpPr>
            <a:stCxn id="55" idx="1"/>
          </p:cNvCxnSpPr>
          <p:nvPr/>
        </p:nvCxnSpPr>
        <p:spPr>
          <a:xfrm rot="16200000" flipH="1">
            <a:off x="750028" y="2925870"/>
            <a:ext cx="664281" cy="1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6" idx="1"/>
          </p:cNvCxnSpPr>
          <p:nvPr/>
        </p:nvCxnSpPr>
        <p:spPr>
          <a:xfrm rot="16200000" flipH="1">
            <a:off x="2132497" y="2948294"/>
            <a:ext cx="702278" cy="1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3761269" y="2883114"/>
            <a:ext cx="661607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8" idx="1"/>
            <a:endCxn id="42" idx="0"/>
          </p:cNvCxnSpPr>
          <p:nvPr/>
        </p:nvCxnSpPr>
        <p:spPr>
          <a:xfrm rot="5400000">
            <a:off x="5570791" y="2959140"/>
            <a:ext cx="842152" cy="2849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H="1">
            <a:off x="8109650" y="2883113"/>
            <a:ext cx="661607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29105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1" grpId="0"/>
      <p:bldP spid="30" grpId="0" animBg="1"/>
      <p:bldP spid="31" grpId="0" animBg="1"/>
      <p:bldP spid="32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3" grpId="0"/>
      <p:bldP spid="54" grpId="0"/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sp>
        <p:nvSpPr>
          <p:cNvPr id="13" name="Left Bracket 12"/>
          <p:cNvSpPr/>
          <p:nvPr/>
        </p:nvSpPr>
        <p:spPr>
          <a:xfrm>
            <a:off x="966340" y="338294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463856" y="338347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04390" y="3451434"/>
            <a:ext cx="35458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34" name="Left Bracket 33"/>
          <p:cNvSpPr/>
          <p:nvPr/>
        </p:nvSpPr>
        <p:spPr>
          <a:xfrm>
            <a:off x="1824677" y="3313380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5" name="Left Bracket 34"/>
          <p:cNvSpPr/>
          <p:nvPr/>
        </p:nvSpPr>
        <p:spPr>
          <a:xfrm flipH="1">
            <a:off x="2322193" y="3313914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8" name="Left Bracket 37"/>
          <p:cNvSpPr/>
          <p:nvPr/>
        </p:nvSpPr>
        <p:spPr>
          <a:xfrm>
            <a:off x="6252809" y="3314448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9" name="Left Bracket 38"/>
          <p:cNvSpPr/>
          <p:nvPr/>
        </p:nvSpPr>
        <p:spPr>
          <a:xfrm flipH="1">
            <a:off x="6750325" y="3314982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09600" y="3451434"/>
            <a:ext cx="35458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37732" y="3453570"/>
            <a:ext cx="3545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93705" y="6124556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Nothing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83835" y="6129090"/>
            <a:ext cx="875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cs typeface="Century Gothic"/>
              </a:rPr>
              <a:t>Time</a:t>
            </a:r>
            <a:endParaRPr lang="en-US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239174" y="4210749"/>
            <a:ext cx="865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Time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74340" y="1411608"/>
            <a:ext cx="8069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Information Extraction: Tuesday 10:00 am,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Rm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407b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2636730" y="4279779"/>
            <a:ext cx="524585" cy="40036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prstClr val="black"/>
              </a:solidFill>
              <a:cs typeface="Century Gothic"/>
            </a:endParaRP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5412" y="3458611"/>
            <a:ext cx="1620535" cy="1642336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3133881" y="5108117"/>
            <a:ext cx="15969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Machine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Learning</a:t>
            </a:r>
          </a:p>
        </p:txBody>
      </p:sp>
      <p:sp>
        <p:nvSpPr>
          <p:cNvPr id="63" name="Left Brace 62"/>
          <p:cNvSpPr/>
          <p:nvPr/>
        </p:nvSpPr>
        <p:spPr>
          <a:xfrm rot="16200000">
            <a:off x="6432454" y="1239896"/>
            <a:ext cx="250213" cy="1394368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cxnSp>
        <p:nvCxnSpPr>
          <p:cNvPr id="64" name="Straight Connector 63"/>
          <p:cNvCxnSpPr>
            <a:stCxn id="63" idx="1"/>
          </p:cNvCxnSpPr>
          <p:nvPr/>
        </p:nvCxnSpPr>
        <p:spPr>
          <a:xfrm rot="5400000">
            <a:off x="5928983" y="2686405"/>
            <a:ext cx="1252797" cy="4361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28314" y="2189135"/>
            <a:ext cx="53783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Use the labeled feature vectors as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training data for Machine Learning</a:t>
            </a:r>
          </a:p>
        </p:txBody>
      </p:sp>
      <p:sp>
        <p:nvSpPr>
          <p:cNvPr id="70" name="Right Arrow 69"/>
          <p:cNvSpPr/>
          <p:nvPr/>
        </p:nvSpPr>
        <p:spPr>
          <a:xfrm>
            <a:off x="6928214" y="4231996"/>
            <a:ext cx="1242614" cy="40036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643376" y="4170697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classify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998707" y="3827189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Result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18847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3" grpId="0"/>
      <p:bldP spid="48" grpId="0"/>
      <p:bldP spid="51" grpId="0"/>
      <p:bldP spid="63" grpId="0" animBg="1"/>
      <p:bldP spid="70" grpId="0" animBg="1"/>
      <p:bldP spid="71" grpId="0"/>
      <p:bldP spid="7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Sliding Windows Exercise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307823" y="1780940"/>
            <a:ext cx="7814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Elvis Presley married Ms. Priscilla at the </a:t>
            </a:r>
            <a:r>
              <a:rPr lang="en-US" sz="2400" dirty="0" err="1" smtClean="0">
                <a:solidFill>
                  <a:srgbClr val="0001FF"/>
                </a:solidFill>
                <a:cs typeface="Century Gothic"/>
              </a:rPr>
              <a:t>Aladin</a:t>
            </a:r>
            <a:r>
              <a:rPr lang="en-US" sz="2400" dirty="0" smtClean="0">
                <a:solidFill>
                  <a:srgbClr val="0001FF"/>
                </a:solidFill>
                <a:cs typeface="Century Gothic"/>
              </a:rPr>
              <a:t> Hotel.</a:t>
            </a:r>
            <a:endParaRPr lang="en-US" sz="2400" u="sng" dirty="0" smtClean="0">
              <a:solidFill>
                <a:srgbClr val="0001FF"/>
              </a:solidFill>
              <a:cs typeface="Century Gothic"/>
            </a:endParaRPr>
          </a:p>
        </p:txBody>
      </p:sp>
      <p:sp>
        <p:nvSpPr>
          <p:cNvPr id="13" name="Left Bracket 12"/>
          <p:cNvSpPr/>
          <p:nvPr/>
        </p:nvSpPr>
        <p:spPr>
          <a:xfrm>
            <a:off x="1821185" y="3138446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2318701" y="3138980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1069" y="897371"/>
            <a:ext cx="8842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What features would you use to recognize person names?</a:t>
            </a:r>
          </a:p>
        </p:txBody>
      </p:sp>
      <p:sp>
        <p:nvSpPr>
          <p:cNvPr id="30" name="Left Bracket 29"/>
          <p:cNvSpPr/>
          <p:nvPr/>
        </p:nvSpPr>
        <p:spPr>
          <a:xfrm>
            <a:off x="4858733" y="3133687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1" name="Left Bracket 30"/>
          <p:cNvSpPr/>
          <p:nvPr/>
        </p:nvSpPr>
        <p:spPr>
          <a:xfrm flipH="1">
            <a:off x="5356249" y="3134221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59235" y="3275966"/>
            <a:ext cx="3545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38" name="Left Bracket 37"/>
          <p:cNvSpPr/>
          <p:nvPr/>
        </p:nvSpPr>
        <p:spPr>
          <a:xfrm>
            <a:off x="7638063" y="3174083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9" name="Left Bracket 38"/>
          <p:cNvSpPr/>
          <p:nvPr/>
        </p:nvSpPr>
        <p:spPr>
          <a:xfrm flipH="1">
            <a:off x="8135579" y="3174617"/>
            <a:ext cx="108000" cy="25853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16390" y="3270673"/>
            <a:ext cx="3545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822986" y="3313205"/>
            <a:ext cx="3545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333428" y="4256174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...</a:t>
            </a:r>
          </a:p>
        </p:txBody>
      </p:sp>
      <p:sp>
        <p:nvSpPr>
          <p:cNvPr id="55" name="Left Brace 54"/>
          <p:cNvSpPr/>
          <p:nvPr/>
        </p:nvSpPr>
        <p:spPr>
          <a:xfrm rot="16200000">
            <a:off x="2044368" y="1413729"/>
            <a:ext cx="250212" cy="1723296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6" name="Left Brace 55"/>
          <p:cNvSpPr/>
          <p:nvPr/>
        </p:nvSpPr>
        <p:spPr>
          <a:xfrm rot="16200000">
            <a:off x="5081555" y="1453377"/>
            <a:ext cx="251928" cy="1642288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8" name="Left Brace 57"/>
          <p:cNvSpPr/>
          <p:nvPr/>
        </p:nvSpPr>
        <p:spPr>
          <a:xfrm rot="16200000">
            <a:off x="7828094" y="1415898"/>
            <a:ext cx="248502" cy="1766627"/>
          </a:xfrm>
          <a:prstGeom prst="leftBrac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cxnSp>
        <p:nvCxnSpPr>
          <p:cNvPr id="61" name="Straight Connector 60"/>
          <p:cNvCxnSpPr>
            <a:stCxn id="55" idx="1"/>
          </p:cNvCxnSpPr>
          <p:nvPr/>
        </p:nvCxnSpPr>
        <p:spPr>
          <a:xfrm rot="5400000">
            <a:off x="1838669" y="2731288"/>
            <a:ext cx="661610" cy="0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4873934" y="2759325"/>
            <a:ext cx="661607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 flipH="1">
            <a:off x="7627365" y="2780590"/>
            <a:ext cx="661607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-39692" y="3238774"/>
            <a:ext cx="18806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prstClr val="black"/>
                </a:solidFill>
                <a:cs typeface="Century Gothic"/>
              </a:rPr>
              <a:t>UpperCase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err="1" smtClean="0">
                <a:solidFill>
                  <a:prstClr val="black"/>
                </a:solidFill>
                <a:cs typeface="Century Gothic"/>
              </a:rPr>
              <a:t>hasDigit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…</a:t>
            </a:r>
            <a:endParaRPr lang="fr-FR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Suchanek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81053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3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Good Features for Information Extraction</a:t>
            </a:r>
          </a:p>
        </p:txBody>
      </p:sp>
      <p:sp>
        <p:nvSpPr>
          <p:cNvPr id="1253390" name="Rectangle 14"/>
          <p:cNvSpPr>
            <a:spLocks noChangeArrowheads="1"/>
          </p:cNvSpPr>
          <p:nvPr/>
        </p:nvSpPr>
        <p:spPr bwMode="auto">
          <a:xfrm>
            <a:off x="2514600" y="1828800"/>
            <a:ext cx="3352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pitchFamily="-107" charset="0"/>
              </a:rPr>
              <a:t>Example word features: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identity of word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in all caps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ends in “-ski”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part of a noun phrase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in a list of city names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under node X in</a:t>
            </a:r>
            <a:r>
              <a:rPr lang="en-US" sz="1600" dirty="0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WordNet</a:t>
            </a:r>
            <a:r>
              <a:rPr lang="en-US" sz="1600" dirty="0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or </a:t>
            </a:r>
            <a:r>
              <a:rPr lang="en-US" sz="1600" dirty="0" err="1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Cyc</a:t>
            </a:r>
            <a:endParaRPr lang="en-US" sz="1600" dirty="0">
              <a:solidFill>
                <a:prstClr val="black"/>
              </a:solidFill>
              <a:latin typeface="Arial" pitchFamily="-107" charset="0"/>
              <a:ea typeface="ＭＳ Ｐゴシック" pitchFamily="-107" charset="-128"/>
            </a:endParaRP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in bold font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is in hyperlink anchor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i="1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features of past &amp; future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last person name was female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next two words are “and Associates”</a:t>
            </a:r>
          </a:p>
        </p:txBody>
      </p:sp>
      <p:sp>
        <p:nvSpPr>
          <p:cNvPr id="1253391" name="Rectangle 15"/>
          <p:cNvSpPr>
            <a:spLocks noChangeArrowheads="1"/>
          </p:cNvSpPr>
          <p:nvPr/>
        </p:nvSpPr>
        <p:spPr bwMode="auto">
          <a:xfrm>
            <a:off x="0" y="1828800"/>
            <a:ext cx="2971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begins-with-number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begins-with-ordinal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begins-with-punctuation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begins-with-question-word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begins-with-subject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blank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</a:t>
            </a:r>
            <a:r>
              <a:rPr lang="en-US" sz="2000" dirty="0" err="1">
                <a:solidFill>
                  <a:prstClr val="black"/>
                </a:solidFill>
                <a:latin typeface="Arial" pitchFamily="-107" charset="0"/>
              </a:rPr>
              <a:t>alphanum</a:t>
            </a:r>
            <a:endParaRPr lang="en-US" sz="2000" dirty="0">
              <a:solidFill>
                <a:prstClr val="black"/>
              </a:solidFill>
              <a:latin typeface="Arial" pitchFamily="-107" charset="0"/>
            </a:endParaRP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contains-bracketed-number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contains-http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contains-non-space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contains-number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pitchFamily="-107" charset="0"/>
              </a:rPr>
              <a:t>contains-pipe</a:t>
            </a:r>
          </a:p>
        </p:txBody>
      </p:sp>
      <p:sp>
        <p:nvSpPr>
          <p:cNvPr id="1253392" name="Rectangle 16"/>
          <p:cNvSpPr>
            <a:spLocks noChangeArrowheads="1"/>
          </p:cNvSpPr>
          <p:nvPr/>
        </p:nvSpPr>
        <p:spPr bwMode="auto">
          <a:xfrm>
            <a:off x="5943600" y="1752600"/>
            <a:ext cx="320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contains-question-mark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contains-question-word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ends-with-question-mark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first-alpha-is-capitalized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indented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indented-1-to-4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indented-5-to-10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more-than-one-third-space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only-punctuation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prev-is-blank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prev-begins-with-ordinal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-107" charset="0"/>
              </a:rPr>
              <a:t>shorter-than-30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05844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5428" name="Rectangle 4"/>
          <p:cNvSpPr>
            <a:spLocks noChangeArrowheads="1"/>
          </p:cNvSpPr>
          <p:nvPr/>
        </p:nvSpPr>
        <p:spPr bwMode="auto">
          <a:xfrm>
            <a:off x="76200" y="1493838"/>
            <a:ext cx="2667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Is Capitalized 	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Is Mixed Caps 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Is All Caps 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Initial Cap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Contains Digit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All lowercase 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Is Initial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Punctuation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Period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Comma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Apostrophe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Dash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Preceded by HTML tag</a:t>
            </a: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1600">
              <a:solidFill>
                <a:prstClr val="black"/>
              </a:solidFill>
              <a:latin typeface="Arial" pitchFamily="-107" charset="0"/>
            </a:endParaRP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1600">
              <a:solidFill>
                <a:prstClr val="black"/>
              </a:solidFill>
              <a:latin typeface="Arial" pitchFamily="-107" charset="0"/>
            </a:endParaRPr>
          </a:p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160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55429" name="Rectangle 5"/>
          <p:cNvSpPr>
            <a:spLocks noChangeArrowheads="1"/>
          </p:cNvSpPr>
          <p:nvPr/>
        </p:nvSpPr>
        <p:spPr bwMode="auto">
          <a:xfrm>
            <a:off x="2590800" y="1493838"/>
            <a:ext cx="2895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Character n-gram classifier 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says string is a person 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name (80% accurate)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stopword list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(the, of, their, etc)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honorific list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(Mr, Mrs, Dr, Sen, etc)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person suffix list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(Jr, Sr, PhD, etc)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name particle list 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(de, la, van, der, etc)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Census lastname list;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segmented by P(name)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Census firstname list;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segmented by P(name)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locations lists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(states, cities, countries)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company name list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(“J. C. Penny”)</a:t>
            </a:r>
          </a:p>
          <a:p>
            <a:pPr marL="342900" indent="-34290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In list of company suffixes</a:t>
            </a:r>
            <a:br>
              <a:rPr lang="en-US" sz="160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1600">
                <a:solidFill>
                  <a:prstClr val="black"/>
                </a:solidFill>
                <a:latin typeface="Arial" pitchFamily="-107" charset="0"/>
              </a:rPr>
              <a:t>(Inc, &amp; Associates, Foundation)</a:t>
            </a:r>
          </a:p>
        </p:txBody>
      </p:sp>
      <p:sp>
        <p:nvSpPr>
          <p:cNvPr id="1255430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5410200" y="1570038"/>
            <a:ext cx="4114800" cy="4525962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Word Features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lists of job titles,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Lists of prefixes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Lists of suffixes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350 informative phrases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HTML/Formatting Features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{begin, end, in} x </a:t>
            </a:r>
            <a:br>
              <a:rPr lang="en-US" sz="1600"/>
            </a:br>
            <a:r>
              <a:rPr lang="en-US" sz="1600"/>
              <a:t>{&lt;b&gt;, &lt;i&gt;, &lt;a&gt;, &lt;hN&gt;} x</a:t>
            </a:r>
            <a:br>
              <a:rPr lang="en-US" sz="1600"/>
            </a:br>
            <a:r>
              <a:rPr lang="en-US" sz="1600"/>
              <a:t>{lengths 1, 2, 3, 4, or longer}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{begin, end} of line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52400" y="152400"/>
            <a:ext cx="8531352" cy="990600"/>
          </a:xfrm>
          <a:prstGeom prst="rect">
            <a:avLst/>
          </a:prstGeom>
        </p:spPr>
        <p:txBody>
          <a:bodyPr vert="horz" anchor="ctr">
            <a:normAutofit fontScale="90000"/>
          </a:bodyPr>
          <a:lstStyle/>
          <a:p>
            <a:pPr defTabSz="914400">
              <a:spcBef>
                <a:spcPct val="0"/>
              </a:spcBef>
              <a:defRPr/>
            </a:pPr>
            <a:r>
              <a:rPr lang="en-US" sz="4400" smtClean="0">
                <a:solidFill>
                  <a:srgbClr val="775F55"/>
                </a:solidFill>
                <a:ea typeface="+mj-ea"/>
                <a:cs typeface="+mj-cs"/>
              </a:rPr>
              <a:t>Good Features for Information Extraction</a:t>
            </a:r>
            <a:endParaRPr lang="en-US" sz="4400" dirty="0">
              <a:solidFill>
                <a:srgbClr val="775F55"/>
              </a:solidFill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586509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NER Classification in more detail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 the previous slides, we covered a basic idea of how NER classification works</a:t>
            </a:r>
          </a:p>
          <a:p>
            <a:r>
              <a:rPr lang="de-DE" dirty="0" smtClean="0"/>
              <a:t>In the next slides, I will go into more detail</a:t>
            </a:r>
          </a:p>
          <a:p>
            <a:pPr lvl="1"/>
            <a:r>
              <a:rPr lang="de-DE" dirty="0" smtClean="0"/>
              <a:t>I will compare sliding window with boundary detection</a:t>
            </a:r>
          </a:p>
          <a:p>
            <a:r>
              <a:rPr lang="de-DE" dirty="0" smtClean="0"/>
              <a:t>Machine learning itself will be presented in more detail in the next lecture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F99FDA-7688-A048-8C34-55AD89F558E4}" type="slidenum">
              <a:rPr lang="en-US" smtClean="0">
                <a:solidFill>
                  <a:srgbClr val="000000"/>
                </a:solidFill>
              </a:rPr>
              <a:pPr/>
              <a:t>26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96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Arial" pitchFamily="-107" charset="0"/>
              </a:rPr>
              <a:t>How can we pose this as a classification (or learning) problem?</a:t>
            </a:r>
            <a:endParaRPr lang="en-US" sz="28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762000" y="1600200"/>
            <a:ext cx="79057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00  :  pm  Place   :   Wean  Hall  Rm  5409  Speaker   :   Sebastian  Thrun</a:t>
            </a:r>
          </a:p>
        </p:txBody>
      </p:sp>
      <p:sp>
        <p:nvSpPr>
          <p:cNvPr id="9" name="Freeform 17"/>
          <p:cNvSpPr>
            <a:spLocks/>
          </p:cNvSpPr>
          <p:nvPr/>
        </p:nvSpPr>
        <p:spPr bwMode="auto">
          <a:xfrm>
            <a:off x="2987675" y="2043112"/>
            <a:ext cx="2286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auto">
          <a:xfrm>
            <a:off x="5426075" y="2043112"/>
            <a:ext cx="31242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1" name="Freeform 19"/>
          <p:cNvSpPr>
            <a:spLocks/>
          </p:cNvSpPr>
          <p:nvPr/>
        </p:nvSpPr>
        <p:spPr bwMode="auto">
          <a:xfrm>
            <a:off x="854075" y="2043112"/>
            <a:ext cx="1905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1482725" y="2195512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prefix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3749675" y="2195512"/>
            <a:ext cx="920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contents</a:t>
            </a:r>
          </a:p>
        </p:txBody>
      </p:sp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6675438" y="2195512"/>
            <a:ext cx="65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suffix</a:t>
            </a: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288925" y="1636712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16" name="Text Box 30"/>
          <p:cNvSpPr txBox="1">
            <a:spLocks noChangeArrowheads="1"/>
          </p:cNvSpPr>
          <p:nvPr/>
        </p:nvSpPr>
        <p:spPr bwMode="auto">
          <a:xfrm>
            <a:off x="8731250" y="1614487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4600" y="3048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Data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667000" y="3733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667000" y="4343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667000" y="4953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667000" y="5562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667000" y="6172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3048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Label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65844" y="3745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65844" y="4343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65844" y="4953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1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65844" y="5574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1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57600" y="6172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9" name="Right Arrow 28"/>
          <p:cNvSpPr/>
          <p:nvPr/>
        </p:nvSpPr>
        <p:spPr bwMode="auto">
          <a:xfrm>
            <a:off x="4419600" y="424213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14800" y="5004137"/>
            <a:ext cx="12823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train a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predictive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model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grpSp>
        <p:nvGrpSpPr>
          <p:cNvPr id="31" name="Group 37"/>
          <p:cNvGrpSpPr/>
          <p:nvPr/>
        </p:nvGrpSpPr>
        <p:grpSpPr>
          <a:xfrm>
            <a:off x="5486400" y="3937337"/>
            <a:ext cx="1371600" cy="1371600"/>
            <a:chOff x="7391400" y="3505200"/>
            <a:chExt cx="1371600" cy="1371600"/>
          </a:xfrm>
        </p:grpSpPr>
        <p:sp>
          <p:nvSpPr>
            <p:cNvPr id="32" name="Rounded Rectangle 31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-110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01860" y="3943290"/>
              <a:ext cx="11849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 smtClean="0">
                  <a:solidFill>
                    <a:prstClr val="black"/>
                  </a:solidFill>
                  <a:latin typeface="Arial" pitchFamily="-107" charset="0"/>
                </a:rPr>
                <a:t>classifier</a:t>
              </a:r>
              <a:endParaRPr lang="en-US" sz="2000" b="1" dirty="0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017217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534400" cy="762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Lots of possible techniques</a:t>
            </a:r>
            <a:br>
              <a:rPr lang="en-US" sz="4000" dirty="0" smtClean="0"/>
            </a:br>
            <a:endParaRPr lang="en-US" sz="4000" u="sng" dirty="0"/>
          </a:p>
        </p:txBody>
      </p:sp>
      <p:sp>
        <p:nvSpPr>
          <p:cNvPr id="1171459" name="Text Box 3"/>
          <p:cNvSpPr txBox="1">
            <a:spLocks noChangeArrowheads="1"/>
          </p:cNvSpPr>
          <p:nvPr/>
        </p:nvSpPr>
        <p:spPr bwMode="auto">
          <a:xfrm>
            <a:off x="76200" y="64008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  <a:latin typeface="Arial" pitchFamily="-107" charset="0"/>
              </a:rPr>
              <a:t>Any of these models can be used to capture words, formatting or both.</a:t>
            </a:r>
          </a:p>
        </p:txBody>
      </p:sp>
      <p:sp>
        <p:nvSpPr>
          <p:cNvPr id="1171466" name="Text Box 10"/>
          <p:cNvSpPr txBox="1">
            <a:spLocks noChangeArrowheads="1"/>
          </p:cNvSpPr>
          <p:nvPr/>
        </p:nvSpPr>
        <p:spPr bwMode="auto">
          <a:xfrm>
            <a:off x="641350" y="1676400"/>
            <a:ext cx="235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u="sng">
                <a:solidFill>
                  <a:prstClr val="black"/>
                </a:solidFill>
                <a:latin typeface="Arial" pitchFamily="-107" charset="0"/>
              </a:rPr>
              <a:t>Classify Candidates</a:t>
            </a:r>
          </a:p>
        </p:txBody>
      </p:sp>
      <p:sp>
        <p:nvSpPr>
          <p:cNvPr id="1171467" name="Text Box 11"/>
          <p:cNvSpPr txBox="1">
            <a:spLocks noChangeArrowheads="1"/>
          </p:cNvSpPr>
          <p:nvPr/>
        </p:nvSpPr>
        <p:spPr bwMode="auto">
          <a:xfrm>
            <a:off x="228600" y="2133600"/>
            <a:ext cx="268605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u="sng">
                <a:solidFill>
                  <a:prstClr val="black"/>
                </a:solidFill>
                <a:latin typeface="Times New Roman" pitchFamily="-107" charset="0"/>
              </a:rPr>
              <a:t>Abraham Lincoln</a:t>
            </a:r>
            <a:r>
              <a:rPr lang="en-US" sz="1200">
                <a:solidFill>
                  <a:prstClr val="black"/>
                </a:solidFill>
                <a:latin typeface="Times New Roman" pitchFamily="-107" charset="0"/>
              </a:rPr>
              <a:t> was born in </a:t>
            </a:r>
            <a:r>
              <a:rPr lang="en-US" sz="1200" u="sng">
                <a:solidFill>
                  <a:prstClr val="black"/>
                </a:solidFill>
                <a:latin typeface="Times New Roman" pitchFamily="-107" charset="0"/>
              </a:rPr>
              <a:t>Kentucky</a:t>
            </a:r>
            <a:r>
              <a:rPr lang="en-US" sz="1200">
                <a:solidFill>
                  <a:prstClr val="black"/>
                </a:solidFill>
                <a:latin typeface="Times New Roman" pitchFamily="-107" charset="0"/>
              </a:rPr>
              <a:t>.</a:t>
            </a:r>
          </a:p>
        </p:txBody>
      </p:sp>
      <p:sp>
        <p:nvSpPr>
          <p:cNvPr id="1171468" name="Text Box 12"/>
          <p:cNvSpPr txBox="1">
            <a:spLocks noChangeArrowheads="1"/>
          </p:cNvSpPr>
          <p:nvPr/>
        </p:nvSpPr>
        <p:spPr bwMode="auto">
          <a:xfrm>
            <a:off x="574675" y="2514600"/>
            <a:ext cx="706438" cy="2444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prstClr val="black"/>
                </a:solidFill>
                <a:latin typeface="Arial" pitchFamily="-107" charset="0"/>
              </a:rPr>
              <a:t>Classifier</a:t>
            </a:r>
          </a:p>
        </p:txBody>
      </p:sp>
      <p:sp>
        <p:nvSpPr>
          <p:cNvPr id="1171469" name="Oval 13"/>
          <p:cNvSpPr>
            <a:spLocks noChangeArrowheads="1"/>
          </p:cNvSpPr>
          <p:nvPr/>
        </p:nvSpPr>
        <p:spPr bwMode="auto">
          <a:xfrm>
            <a:off x="465138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171470" name="Oval 14"/>
          <p:cNvSpPr>
            <a:spLocks noChangeArrowheads="1"/>
          </p:cNvSpPr>
          <p:nvPr/>
        </p:nvSpPr>
        <p:spPr bwMode="auto">
          <a:xfrm>
            <a:off x="846138" y="31242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171471" name="Oval 15"/>
          <p:cNvSpPr>
            <a:spLocks noChangeArrowheads="1"/>
          </p:cNvSpPr>
          <p:nvPr/>
        </p:nvSpPr>
        <p:spPr bwMode="auto">
          <a:xfrm>
            <a:off x="1227138" y="3124200"/>
            <a:ext cx="152400" cy="1524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171472" name="AutoShape 16"/>
          <p:cNvCxnSpPr>
            <a:cxnSpLocks noChangeShapeType="1"/>
            <a:stCxn id="1171468" idx="2"/>
            <a:endCxn id="1171469" idx="7"/>
          </p:cNvCxnSpPr>
          <p:nvPr/>
        </p:nvCxnSpPr>
        <p:spPr bwMode="auto">
          <a:xfrm flipH="1">
            <a:off x="595313" y="2759075"/>
            <a:ext cx="333375" cy="387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1473" name="AutoShape 17"/>
          <p:cNvCxnSpPr>
            <a:cxnSpLocks noChangeShapeType="1"/>
            <a:stCxn id="1171468" idx="2"/>
            <a:endCxn id="1171470" idx="0"/>
          </p:cNvCxnSpPr>
          <p:nvPr/>
        </p:nvCxnSpPr>
        <p:spPr bwMode="auto">
          <a:xfrm flipH="1">
            <a:off x="922338" y="2759075"/>
            <a:ext cx="6350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1474" name="AutoShape 18"/>
          <p:cNvCxnSpPr>
            <a:cxnSpLocks noChangeShapeType="1"/>
            <a:stCxn id="1171468" idx="2"/>
            <a:endCxn id="1171471" idx="1"/>
          </p:cNvCxnSpPr>
          <p:nvPr/>
        </p:nvCxnSpPr>
        <p:spPr bwMode="auto">
          <a:xfrm>
            <a:off x="928688" y="2759075"/>
            <a:ext cx="320675" cy="387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71475" name="Text Box 19"/>
          <p:cNvSpPr txBox="1">
            <a:spLocks noChangeArrowheads="1"/>
          </p:cNvSpPr>
          <p:nvPr/>
        </p:nvSpPr>
        <p:spPr bwMode="auto">
          <a:xfrm>
            <a:off x="1143000" y="2819400"/>
            <a:ext cx="820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>
                <a:solidFill>
                  <a:prstClr val="black"/>
                </a:solidFill>
                <a:latin typeface="Arial" pitchFamily="-107" charset="0"/>
              </a:rPr>
              <a:t>which class?</a:t>
            </a:r>
          </a:p>
        </p:txBody>
      </p:sp>
      <p:grpSp>
        <p:nvGrpSpPr>
          <p:cNvPr id="1171476" name="Group 20"/>
          <p:cNvGrpSpPr>
            <a:grpSpLocks/>
          </p:cNvGrpSpPr>
          <p:nvPr/>
        </p:nvGrpSpPr>
        <p:grpSpPr bwMode="auto">
          <a:xfrm>
            <a:off x="3352800" y="1676400"/>
            <a:ext cx="2819400" cy="1981200"/>
            <a:chOff x="3888" y="1056"/>
            <a:chExt cx="1776" cy="1248"/>
          </a:xfrm>
        </p:grpSpPr>
        <p:sp>
          <p:nvSpPr>
            <p:cNvPr id="1171477" name="Text Box 21"/>
            <p:cNvSpPr txBox="1">
              <a:spLocks noChangeArrowheads="1"/>
            </p:cNvSpPr>
            <p:nvPr/>
          </p:nvSpPr>
          <p:spPr bwMode="auto">
            <a:xfrm>
              <a:off x="4140" y="1056"/>
              <a:ext cx="1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Arial" pitchFamily="-107" charset="0"/>
                </a:rPr>
                <a:t>Sliding Window</a:t>
              </a:r>
            </a:p>
          </p:txBody>
        </p:sp>
        <p:sp>
          <p:nvSpPr>
            <p:cNvPr id="1171478" name="Text Box 22"/>
            <p:cNvSpPr txBox="1">
              <a:spLocks noChangeArrowheads="1"/>
            </p:cNvSpPr>
            <p:nvPr/>
          </p:nvSpPr>
          <p:spPr bwMode="auto">
            <a:xfrm>
              <a:off x="3888" y="1344"/>
              <a:ext cx="169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Abraham Lincoln was born in Kentucky.</a:t>
              </a:r>
            </a:p>
          </p:txBody>
        </p:sp>
        <p:sp>
          <p:nvSpPr>
            <p:cNvPr id="1171479" name="AutoShape 23"/>
            <p:cNvSpPr>
              <a:spLocks/>
            </p:cNvSpPr>
            <p:nvPr/>
          </p:nvSpPr>
          <p:spPr bwMode="auto">
            <a:xfrm rot="-5411066">
              <a:off x="4235" y="1247"/>
              <a:ext cx="96" cy="672"/>
            </a:xfrm>
            <a:prstGeom prst="leftBrace">
              <a:avLst>
                <a:gd name="adj1" fmla="val 5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0" name="AutoShape 24"/>
            <p:cNvSpPr>
              <a:spLocks/>
            </p:cNvSpPr>
            <p:nvPr/>
          </p:nvSpPr>
          <p:spPr bwMode="auto">
            <a:xfrm rot="-5411066">
              <a:off x="5448" y="1992"/>
              <a:ext cx="96" cy="336"/>
            </a:xfrm>
            <a:prstGeom prst="leftBrace">
              <a:avLst>
                <a:gd name="adj1" fmla="val 291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1" name="AutoShape 25"/>
            <p:cNvSpPr>
              <a:spLocks/>
            </p:cNvSpPr>
            <p:nvPr/>
          </p:nvSpPr>
          <p:spPr bwMode="auto">
            <a:xfrm rot="-5411066">
              <a:off x="5136" y="1776"/>
              <a:ext cx="96" cy="960"/>
            </a:xfrm>
            <a:prstGeom prst="leftBrace">
              <a:avLst>
                <a:gd name="adj1" fmla="val 8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2" name="Text Box 26"/>
            <p:cNvSpPr txBox="1">
              <a:spLocks noChangeArrowheads="1"/>
            </p:cNvSpPr>
            <p:nvPr/>
          </p:nvSpPr>
          <p:spPr bwMode="auto">
            <a:xfrm>
              <a:off x="4080" y="1680"/>
              <a:ext cx="445" cy="154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prstClr val="black"/>
                  </a:solidFill>
                  <a:latin typeface="Arial" pitchFamily="-107" charset="0"/>
                </a:rPr>
                <a:t>Classifier</a:t>
              </a:r>
            </a:p>
          </p:txBody>
        </p:sp>
        <p:sp>
          <p:nvSpPr>
            <p:cNvPr id="1171483" name="Oval 27"/>
            <p:cNvSpPr>
              <a:spLocks noChangeArrowheads="1"/>
            </p:cNvSpPr>
            <p:nvPr/>
          </p:nvSpPr>
          <p:spPr bwMode="auto">
            <a:xfrm>
              <a:off x="4018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4" name="Oval 28"/>
            <p:cNvSpPr>
              <a:spLocks noChangeArrowheads="1"/>
            </p:cNvSpPr>
            <p:nvPr/>
          </p:nvSpPr>
          <p:spPr bwMode="auto">
            <a:xfrm>
              <a:off x="4258" y="2064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85" name="Oval 29"/>
            <p:cNvSpPr>
              <a:spLocks noChangeArrowheads="1"/>
            </p:cNvSpPr>
            <p:nvPr/>
          </p:nvSpPr>
          <p:spPr bwMode="auto">
            <a:xfrm>
              <a:off x="4498" y="2064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486" name="AutoShape 30"/>
            <p:cNvCxnSpPr>
              <a:cxnSpLocks noChangeShapeType="1"/>
              <a:stCxn id="1171482" idx="2"/>
              <a:endCxn id="1171483" idx="7"/>
            </p:cNvCxnSpPr>
            <p:nvPr/>
          </p:nvCxnSpPr>
          <p:spPr bwMode="auto">
            <a:xfrm flipH="1">
              <a:off x="4100" y="1834"/>
              <a:ext cx="203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487" name="AutoShape 31"/>
            <p:cNvCxnSpPr>
              <a:cxnSpLocks noChangeShapeType="1"/>
              <a:stCxn id="1171482" idx="2"/>
              <a:endCxn id="1171484" idx="0"/>
            </p:cNvCxnSpPr>
            <p:nvPr/>
          </p:nvCxnSpPr>
          <p:spPr bwMode="auto">
            <a:xfrm>
              <a:off x="4303" y="1834"/>
              <a:ext cx="3" cy="2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488" name="AutoShape 32"/>
            <p:cNvCxnSpPr>
              <a:cxnSpLocks noChangeShapeType="1"/>
              <a:stCxn id="1171482" idx="2"/>
              <a:endCxn id="1171485" idx="1"/>
            </p:cNvCxnSpPr>
            <p:nvPr/>
          </p:nvCxnSpPr>
          <p:spPr bwMode="auto">
            <a:xfrm>
              <a:off x="4303" y="1834"/>
              <a:ext cx="209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1489" name="Text Box 33"/>
            <p:cNvSpPr txBox="1">
              <a:spLocks noChangeArrowheads="1"/>
            </p:cNvSpPr>
            <p:nvPr/>
          </p:nvSpPr>
          <p:spPr bwMode="auto">
            <a:xfrm>
              <a:off x="4368" y="1824"/>
              <a:ext cx="51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which class?</a:t>
              </a:r>
            </a:p>
          </p:txBody>
        </p:sp>
        <p:sp>
          <p:nvSpPr>
            <p:cNvPr id="1171490" name="Text Box 34"/>
            <p:cNvSpPr txBox="1">
              <a:spLocks noChangeArrowheads="1"/>
            </p:cNvSpPr>
            <p:nvPr/>
          </p:nvSpPr>
          <p:spPr bwMode="auto">
            <a:xfrm>
              <a:off x="4704" y="1988"/>
              <a:ext cx="60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>
                  <a:solidFill>
                    <a:prstClr val="black"/>
                  </a:solidFill>
                  <a:latin typeface="Arial" pitchFamily="-107" charset="0"/>
                </a:rPr>
                <a:t>Try alternate</a:t>
              </a:r>
              <a:br>
                <a:rPr lang="en-US" sz="900" b="1">
                  <a:solidFill>
                    <a:prstClr val="black"/>
                  </a:solidFill>
                  <a:latin typeface="Arial" pitchFamily="-107" charset="0"/>
                </a:rPr>
              </a:br>
              <a:r>
                <a:rPr lang="en-US" sz="900" b="1">
                  <a:solidFill>
                    <a:prstClr val="black"/>
                  </a:solidFill>
                  <a:latin typeface="Arial" pitchFamily="-107" charset="0"/>
                </a:rPr>
                <a:t>window sizes:</a:t>
              </a:r>
            </a:p>
          </p:txBody>
        </p:sp>
        <p:sp>
          <p:nvSpPr>
            <p:cNvPr id="1171491" name="Line 35"/>
            <p:cNvSpPr>
              <a:spLocks noChangeShapeType="1"/>
            </p:cNvSpPr>
            <p:nvPr/>
          </p:nvSpPr>
          <p:spPr bwMode="auto">
            <a:xfrm>
              <a:off x="4656" y="153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grpSp>
        <p:nvGrpSpPr>
          <p:cNvPr id="1171492" name="Group 36"/>
          <p:cNvGrpSpPr>
            <a:grpSpLocks/>
          </p:cNvGrpSpPr>
          <p:nvPr/>
        </p:nvGrpSpPr>
        <p:grpSpPr bwMode="auto">
          <a:xfrm>
            <a:off x="6076950" y="1676400"/>
            <a:ext cx="2838450" cy="2257425"/>
            <a:chOff x="0" y="2457"/>
            <a:chExt cx="1788" cy="1422"/>
          </a:xfrm>
        </p:grpSpPr>
        <p:sp>
          <p:nvSpPr>
            <p:cNvPr id="1171493" name="Text Box 37"/>
            <p:cNvSpPr txBox="1">
              <a:spLocks noChangeArrowheads="1"/>
            </p:cNvSpPr>
            <p:nvPr/>
          </p:nvSpPr>
          <p:spPr bwMode="auto">
            <a:xfrm>
              <a:off x="336" y="2457"/>
              <a:ext cx="13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Arial" pitchFamily="-107" charset="0"/>
                </a:rPr>
                <a:t>Boundary Models</a:t>
              </a:r>
            </a:p>
          </p:txBody>
        </p:sp>
        <p:sp>
          <p:nvSpPr>
            <p:cNvPr id="1171494" name="Text Box 38"/>
            <p:cNvSpPr txBox="1">
              <a:spLocks noChangeArrowheads="1"/>
            </p:cNvSpPr>
            <p:nvPr/>
          </p:nvSpPr>
          <p:spPr bwMode="auto">
            <a:xfrm>
              <a:off x="96" y="2736"/>
              <a:ext cx="169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Abraham Lincoln was born in Kentucky.</a:t>
              </a:r>
            </a:p>
          </p:txBody>
        </p:sp>
        <p:sp>
          <p:nvSpPr>
            <p:cNvPr id="1171495" name="Line 39"/>
            <p:cNvSpPr>
              <a:spLocks noChangeShapeType="1"/>
            </p:cNvSpPr>
            <p:nvPr/>
          </p:nvSpPr>
          <p:spPr bwMode="auto">
            <a:xfrm flipH="1" flipV="1">
              <a:off x="843" y="2928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96" name="Line 40"/>
            <p:cNvSpPr>
              <a:spLocks noChangeShapeType="1"/>
            </p:cNvSpPr>
            <p:nvPr/>
          </p:nvSpPr>
          <p:spPr bwMode="auto">
            <a:xfrm>
              <a:off x="864" y="292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97" name="Line 41"/>
            <p:cNvSpPr>
              <a:spLocks noChangeShapeType="1"/>
            </p:cNvSpPr>
            <p:nvPr/>
          </p:nvSpPr>
          <p:spPr bwMode="auto">
            <a:xfrm>
              <a:off x="850" y="2702"/>
              <a:ext cx="0" cy="24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498" name="Text Box 42"/>
            <p:cNvSpPr txBox="1">
              <a:spLocks noChangeArrowheads="1"/>
            </p:cNvSpPr>
            <p:nvPr/>
          </p:nvSpPr>
          <p:spPr bwMode="auto">
            <a:xfrm>
              <a:off x="609" y="3264"/>
              <a:ext cx="445" cy="154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prstClr val="black"/>
                  </a:solidFill>
                  <a:latin typeface="Arial" pitchFamily="-107" charset="0"/>
                </a:rPr>
                <a:t>Classifier</a:t>
              </a:r>
            </a:p>
          </p:txBody>
        </p:sp>
        <p:sp>
          <p:nvSpPr>
            <p:cNvPr id="1171499" name="Oval 43"/>
            <p:cNvSpPr>
              <a:spLocks noChangeArrowheads="1"/>
            </p:cNvSpPr>
            <p:nvPr/>
          </p:nvSpPr>
          <p:spPr bwMode="auto">
            <a:xfrm>
              <a:off x="540" y="364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00" name="Oval 44"/>
            <p:cNvSpPr>
              <a:spLocks noChangeArrowheads="1"/>
            </p:cNvSpPr>
            <p:nvPr/>
          </p:nvSpPr>
          <p:spPr bwMode="auto">
            <a:xfrm>
              <a:off x="780" y="364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01" name="Oval 45"/>
            <p:cNvSpPr>
              <a:spLocks noChangeArrowheads="1"/>
            </p:cNvSpPr>
            <p:nvPr/>
          </p:nvSpPr>
          <p:spPr bwMode="auto">
            <a:xfrm>
              <a:off x="1020" y="364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502" name="AutoShape 46"/>
            <p:cNvCxnSpPr>
              <a:cxnSpLocks noChangeShapeType="1"/>
              <a:stCxn id="1171498" idx="2"/>
              <a:endCxn id="1171499" idx="7"/>
            </p:cNvCxnSpPr>
            <p:nvPr/>
          </p:nvCxnSpPr>
          <p:spPr bwMode="auto">
            <a:xfrm flipH="1">
              <a:off x="622" y="3418"/>
              <a:ext cx="210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03" name="AutoShape 47"/>
            <p:cNvCxnSpPr>
              <a:cxnSpLocks noChangeShapeType="1"/>
              <a:stCxn id="1171498" idx="2"/>
              <a:endCxn id="1171500" idx="0"/>
            </p:cNvCxnSpPr>
            <p:nvPr/>
          </p:nvCxnSpPr>
          <p:spPr bwMode="auto">
            <a:xfrm flipH="1">
              <a:off x="828" y="3418"/>
              <a:ext cx="4" cy="2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04" name="AutoShape 48"/>
            <p:cNvCxnSpPr>
              <a:cxnSpLocks noChangeShapeType="1"/>
              <a:stCxn id="1171498" idx="2"/>
              <a:endCxn id="1171501" idx="1"/>
            </p:cNvCxnSpPr>
            <p:nvPr/>
          </p:nvCxnSpPr>
          <p:spPr bwMode="auto">
            <a:xfrm>
              <a:off x="832" y="3418"/>
              <a:ext cx="202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1505" name="Text Box 49"/>
            <p:cNvSpPr txBox="1">
              <a:spLocks noChangeArrowheads="1"/>
            </p:cNvSpPr>
            <p:nvPr/>
          </p:nvSpPr>
          <p:spPr bwMode="auto">
            <a:xfrm>
              <a:off x="1115" y="3456"/>
              <a:ext cx="51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which class?</a:t>
              </a:r>
            </a:p>
          </p:txBody>
        </p:sp>
        <p:sp>
          <p:nvSpPr>
            <p:cNvPr id="1171506" name="Oval 50"/>
            <p:cNvSpPr>
              <a:spLocks noChangeArrowheads="1"/>
            </p:cNvSpPr>
            <p:nvPr/>
          </p:nvSpPr>
          <p:spPr bwMode="auto">
            <a:xfrm>
              <a:off x="288" y="364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07" name="Oval 51"/>
            <p:cNvSpPr>
              <a:spLocks noChangeArrowheads="1"/>
            </p:cNvSpPr>
            <p:nvPr/>
          </p:nvSpPr>
          <p:spPr bwMode="auto">
            <a:xfrm>
              <a:off x="1296" y="3648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508" name="AutoShape 52"/>
            <p:cNvCxnSpPr>
              <a:cxnSpLocks noChangeShapeType="1"/>
              <a:stCxn id="1171498" idx="2"/>
              <a:endCxn id="1171506" idx="7"/>
            </p:cNvCxnSpPr>
            <p:nvPr/>
          </p:nvCxnSpPr>
          <p:spPr bwMode="auto">
            <a:xfrm flipH="1">
              <a:off x="370" y="3418"/>
              <a:ext cx="462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09" name="AutoShape 53"/>
            <p:cNvCxnSpPr>
              <a:cxnSpLocks noChangeShapeType="1"/>
              <a:stCxn id="1171498" idx="2"/>
              <a:endCxn id="1171507" idx="1"/>
            </p:cNvCxnSpPr>
            <p:nvPr/>
          </p:nvCxnSpPr>
          <p:spPr bwMode="auto">
            <a:xfrm>
              <a:off x="832" y="3418"/>
              <a:ext cx="478" cy="2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1510" name="Text Box 54"/>
            <p:cNvSpPr txBox="1">
              <a:spLocks noChangeArrowheads="1"/>
            </p:cNvSpPr>
            <p:nvPr/>
          </p:nvSpPr>
          <p:spPr bwMode="auto">
            <a:xfrm>
              <a:off x="192" y="3744"/>
              <a:ext cx="31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BEGIN</a:t>
              </a:r>
            </a:p>
          </p:txBody>
        </p:sp>
        <p:sp>
          <p:nvSpPr>
            <p:cNvPr id="1171511" name="Text Box 55"/>
            <p:cNvSpPr txBox="1">
              <a:spLocks noChangeArrowheads="1"/>
            </p:cNvSpPr>
            <p:nvPr/>
          </p:nvSpPr>
          <p:spPr bwMode="auto">
            <a:xfrm>
              <a:off x="469" y="3744"/>
              <a:ext cx="251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END</a:t>
              </a:r>
            </a:p>
          </p:txBody>
        </p:sp>
        <p:sp>
          <p:nvSpPr>
            <p:cNvPr id="1171512" name="Text Box 56"/>
            <p:cNvSpPr txBox="1">
              <a:spLocks noChangeArrowheads="1"/>
            </p:cNvSpPr>
            <p:nvPr/>
          </p:nvSpPr>
          <p:spPr bwMode="auto">
            <a:xfrm>
              <a:off x="672" y="3744"/>
              <a:ext cx="31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BEGIN</a:t>
              </a:r>
            </a:p>
          </p:txBody>
        </p:sp>
        <p:sp>
          <p:nvSpPr>
            <p:cNvPr id="1171513" name="Text Box 57"/>
            <p:cNvSpPr txBox="1">
              <a:spLocks noChangeArrowheads="1"/>
            </p:cNvSpPr>
            <p:nvPr/>
          </p:nvSpPr>
          <p:spPr bwMode="auto">
            <a:xfrm>
              <a:off x="949" y="3744"/>
              <a:ext cx="251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END</a:t>
              </a:r>
            </a:p>
          </p:txBody>
        </p:sp>
        <p:sp>
          <p:nvSpPr>
            <p:cNvPr id="1171514" name="Line 58"/>
            <p:cNvSpPr>
              <a:spLocks noChangeShapeType="1"/>
            </p:cNvSpPr>
            <p:nvPr/>
          </p:nvSpPr>
          <p:spPr bwMode="auto">
            <a:xfrm>
              <a:off x="144" y="2688"/>
              <a:ext cx="0" cy="24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15" name="Text Box 59"/>
            <p:cNvSpPr txBox="1">
              <a:spLocks noChangeArrowheads="1"/>
            </p:cNvSpPr>
            <p:nvPr/>
          </p:nvSpPr>
          <p:spPr bwMode="auto">
            <a:xfrm>
              <a:off x="0" y="2928"/>
              <a:ext cx="31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BEGIN</a:t>
              </a:r>
            </a:p>
          </p:txBody>
        </p:sp>
      </p:grpSp>
      <p:grpSp>
        <p:nvGrpSpPr>
          <p:cNvPr id="1171547" name="Group 91"/>
          <p:cNvGrpSpPr>
            <a:grpSpLocks/>
          </p:cNvGrpSpPr>
          <p:nvPr/>
        </p:nvGrpSpPr>
        <p:grpSpPr bwMode="auto">
          <a:xfrm>
            <a:off x="1600200" y="3900488"/>
            <a:ext cx="3001963" cy="2119312"/>
            <a:chOff x="2004" y="2457"/>
            <a:chExt cx="1891" cy="1335"/>
          </a:xfrm>
        </p:grpSpPr>
        <p:sp>
          <p:nvSpPr>
            <p:cNvPr id="1171548" name="Text Box 92"/>
            <p:cNvSpPr txBox="1">
              <a:spLocks noChangeArrowheads="1"/>
            </p:cNvSpPr>
            <p:nvPr/>
          </p:nvSpPr>
          <p:spPr bwMode="auto">
            <a:xfrm>
              <a:off x="2092" y="2457"/>
              <a:ext cx="15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Arial" pitchFamily="-107" charset="0"/>
                </a:rPr>
                <a:t>Finite State Machines</a:t>
              </a:r>
            </a:p>
          </p:txBody>
        </p:sp>
        <p:sp>
          <p:nvSpPr>
            <p:cNvPr id="1171549" name="Text Box 93"/>
            <p:cNvSpPr txBox="1">
              <a:spLocks noChangeArrowheads="1"/>
            </p:cNvSpPr>
            <p:nvPr/>
          </p:nvSpPr>
          <p:spPr bwMode="auto">
            <a:xfrm>
              <a:off x="2004" y="2736"/>
              <a:ext cx="169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Abraham Lincoln was born in Kentucky.</a:t>
              </a:r>
            </a:p>
          </p:txBody>
        </p:sp>
        <p:sp>
          <p:nvSpPr>
            <p:cNvPr id="1171550" name="Oval 94"/>
            <p:cNvSpPr>
              <a:spLocks noChangeArrowheads="1"/>
            </p:cNvSpPr>
            <p:nvPr/>
          </p:nvSpPr>
          <p:spPr bwMode="auto">
            <a:xfrm>
              <a:off x="2640" y="3360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51" name="Oval 95"/>
            <p:cNvSpPr>
              <a:spLocks noChangeArrowheads="1"/>
            </p:cNvSpPr>
            <p:nvPr/>
          </p:nvSpPr>
          <p:spPr bwMode="auto">
            <a:xfrm>
              <a:off x="2640" y="3696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52" name="Oval 96"/>
            <p:cNvSpPr>
              <a:spLocks noChangeArrowheads="1"/>
            </p:cNvSpPr>
            <p:nvPr/>
          </p:nvSpPr>
          <p:spPr bwMode="auto">
            <a:xfrm>
              <a:off x="3072" y="33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553" name="AutoShape 97"/>
            <p:cNvCxnSpPr>
              <a:cxnSpLocks noChangeShapeType="1"/>
              <a:stCxn id="1171550" idx="7"/>
              <a:endCxn id="1171552" idx="0"/>
            </p:cNvCxnSpPr>
            <p:nvPr/>
          </p:nvCxnSpPr>
          <p:spPr bwMode="auto">
            <a:xfrm rot="16200000">
              <a:off x="2914" y="3168"/>
              <a:ext cx="14" cy="398"/>
            </a:xfrm>
            <a:prstGeom prst="curvedConnector3">
              <a:avLst>
                <a:gd name="adj1" fmla="val 112856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4" name="AutoShape 98"/>
            <p:cNvCxnSpPr>
              <a:cxnSpLocks noChangeShapeType="1"/>
              <a:stCxn id="1171552" idx="4"/>
              <a:endCxn id="1171551" idx="7"/>
            </p:cNvCxnSpPr>
            <p:nvPr/>
          </p:nvCxnSpPr>
          <p:spPr bwMode="auto">
            <a:xfrm rot="5400000">
              <a:off x="2794" y="3384"/>
              <a:ext cx="254" cy="398"/>
            </a:xfrm>
            <a:prstGeom prst="curvedConnector3">
              <a:avLst>
                <a:gd name="adj1" fmla="val 4724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5" name="AutoShape 99"/>
            <p:cNvCxnSpPr>
              <a:cxnSpLocks noChangeShapeType="1"/>
              <a:stCxn id="1171551" idx="6"/>
              <a:endCxn id="1171568" idx="2"/>
            </p:cNvCxnSpPr>
            <p:nvPr/>
          </p:nvCxnSpPr>
          <p:spPr bwMode="auto">
            <a:xfrm>
              <a:off x="2736" y="3744"/>
              <a:ext cx="3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6" name="AutoShape 100"/>
            <p:cNvCxnSpPr>
              <a:cxnSpLocks noChangeShapeType="1"/>
              <a:stCxn id="1171552" idx="6"/>
              <a:endCxn id="1171552" idx="0"/>
            </p:cNvCxnSpPr>
            <p:nvPr/>
          </p:nvCxnSpPr>
          <p:spPr bwMode="auto">
            <a:xfrm flipH="1" flipV="1">
              <a:off x="3120" y="3360"/>
              <a:ext cx="48" cy="48"/>
            </a:xfrm>
            <a:prstGeom prst="curvedConnector4">
              <a:avLst>
                <a:gd name="adj1" fmla="val -300000"/>
                <a:gd name="adj2" fmla="val 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7" name="AutoShape 101"/>
            <p:cNvCxnSpPr>
              <a:cxnSpLocks noChangeShapeType="1"/>
              <a:stCxn id="1171551" idx="4"/>
              <a:endCxn id="1171551" idx="2"/>
            </p:cNvCxnSpPr>
            <p:nvPr/>
          </p:nvCxnSpPr>
          <p:spPr bwMode="auto">
            <a:xfrm rot="16200000" flipV="1">
              <a:off x="2640" y="3744"/>
              <a:ext cx="48" cy="48"/>
            </a:xfrm>
            <a:prstGeom prst="curvedConnector4">
              <a:avLst>
                <a:gd name="adj1" fmla="val -300000"/>
                <a:gd name="adj2" fmla="val 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8" name="AutoShape 102"/>
            <p:cNvCxnSpPr>
              <a:cxnSpLocks noChangeShapeType="1"/>
              <a:stCxn id="1171550" idx="7"/>
              <a:endCxn id="1171550" idx="2"/>
            </p:cNvCxnSpPr>
            <p:nvPr/>
          </p:nvCxnSpPr>
          <p:spPr bwMode="auto">
            <a:xfrm rot="16200000" flipH="1" flipV="1">
              <a:off x="2664" y="3350"/>
              <a:ext cx="34" cy="82"/>
            </a:xfrm>
            <a:prstGeom prst="curvedConnector4">
              <a:avLst>
                <a:gd name="adj1" fmla="val -464704"/>
                <a:gd name="adj2" fmla="val 27561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59" name="AutoShape 103"/>
            <p:cNvCxnSpPr>
              <a:cxnSpLocks noChangeShapeType="1"/>
              <a:stCxn id="1171550" idx="4"/>
              <a:endCxn id="1171551" idx="0"/>
            </p:cNvCxnSpPr>
            <p:nvPr/>
          </p:nvCxnSpPr>
          <p:spPr bwMode="auto">
            <a:xfrm>
              <a:off x="2688" y="3456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60" name="AutoShape 104"/>
            <p:cNvCxnSpPr>
              <a:cxnSpLocks noChangeShapeType="1"/>
              <a:stCxn id="1171552" idx="2"/>
              <a:endCxn id="1171550" idx="6"/>
            </p:cNvCxnSpPr>
            <p:nvPr/>
          </p:nvCxnSpPr>
          <p:spPr bwMode="auto">
            <a:xfrm flipH="1">
              <a:off x="2736" y="3408"/>
              <a:ext cx="3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71561" name="Oval 105"/>
            <p:cNvSpPr>
              <a:spLocks noChangeArrowheads="1"/>
            </p:cNvSpPr>
            <p:nvPr/>
          </p:nvSpPr>
          <p:spPr bwMode="auto">
            <a:xfrm>
              <a:off x="2208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2" name="Oval 106"/>
            <p:cNvSpPr>
              <a:spLocks noChangeArrowheads="1"/>
            </p:cNvSpPr>
            <p:nvPr/>
          </p:nvSpPr>
          <p:spPr bwMode="auto">
            <a:xfrm>
              <a:off x="2544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3" name="Oval 107"/>
            <p:cNvSpPr>
              <a:spLocks noChangeArrowheads="1"/>
            </p:cNvSpPr>
            <p:nvPr/>
          </p:nvSpPr>
          <p:spPr bwMode="auto">
            <a:xfrm>
              <a:off x="2784" y="2928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4" name="Oval 108"/>
            <p:cNvSpPr>
              <a:spLocks noChangeArrowheads="1"/>
            </p:cNvSpPr>
            <p:nvPr/>
          </p:nvSpPr>
          <p:spPr bwMode="auto">
            <a:xfrm>
              <a:off x="2997" y="2928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5" name="Oval 109"/>
            <p:cNvSpPr>
              <a:spLocks noChangeArrowheads="1"/>
            </p:cNvSpPr>
            <p:nvPr/>
          </p:nvSpPr>
          <p:spPr bwMode="auto">
            <a:xfrm>
              <a:off x="3134" y="2928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6" name="Oval 110"/>
            <p:cNvSpPr>
              <a:spLocks noChangeArrowheads="1"/>
            </p:cNvSpPr>
            <p:nvPr/>
          </p:nvSpPr>
          <p:spPr bwMode="auto">
            <a:xfrm>
              <a:off x="3360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567" name="Text Box 111"/>
            <p:cNvSpPr txBox="1">
              <a:spLocks noChangeArrowheads="1"/>
            </p:cNvSpPr>
            <p:nvPr/>
          </p:nvSpPr>
          <p:spPr bwMode="auto">
            <a:xfrm>
              <a:off x="2928" y="3024"/>
              <a:ext cx="96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Most likely state sequence?</a:t>
              </a:r>
            </a:p>
          </p:txBody>
        </p:sp>
        <p:sp>
          <p:nvSpPr>
            <p:cNvPr id="1171568" name="Oval 112"/>
            <p:cNvSpPr>
              <a:spLocks noChangeArrowheads="1"/>
            </p:cNvSpPr>
            <p:nvPr/>
          </p:nvSpPr>
          <p:spPr bwMode="auto">
            <a:xfrm>
              <a:off x="3072" y="3696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cxnSp>
          <p:nvCxnSpPr>
            <p:cNvPr id="1171569" name="AutoShape 113"/>
            <p:cNvCxnSpPr>
              <a:cxnSpLocks noChangeShapeType="1"/>
              <a:stCxn id="1171568" idx="5"/>
              <a:endCxn id="1171568" idx="2"/>
            </p:cNvCxnSpPr>
            <p:nvPr/>
          </p:nvCxnSpPr>
          <p:spPr bwMode="auto">
            <a:xfrm rot="16200000" flipV="1">
              <a:off x="3096" y="3720"/>
              <a:ext cx="34" cy="82"/>
            </a:xfrm>
            <a:prstGeom prst="curvedConnector4">
              <a:avLst>
                <a:gd name="adj1" fmla="val -464704"/>
                <a:gd name="adj2" fmla="val 27561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70" name="AutoShape 114"/>
            <p:cNvCxnSpPr>
              <a:cxnSpLocks noChangeShapeType="1"/>
              <a:stCxn id="1171568" idx="0"/>
              <a:endCxn id="1171552" idx="4"/>
            </p:cNvCxnSpPr>
            <p:nvPr/>
          </p:nvCxnSpPr>
          <p:spPr bwMode="auto">
            <a:xfrm flipV="1">
              <a:off x="3120" y="3456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71571" name="AutoShape 115"/>
            <p:cNvCxnSpPr>
              <a:cxnSpLocks noChangeShapeType="1"/>
              <a:stCxn id="1171568" idx="1"/>
              <a:endCxn id="1171550" idx="5"/>
            </p:cNvCxnSpPr>
            <p:nvPr/>
          </p:nvCxnSpPr>
          <p:spPr bwMode="auto">
            <a:xfrm flipH="1" flipV="1">
              <a:off x="2722" y="3442"/>
              <a:ext cx="364" cy="2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171661" name="Group 205"/>
          <p:cNvGrpSpPr>
            <a:grpSpLocks/>
          </p:cNvGrpSpPr>
          <p:nvPr/>
        </p:nvGrpSpPr>
        <p:grpSpPr bwMode="auto">
          <a:xfrm>
            <a:off x="4953000" y="3900488"/>
            <a:ext cx="3736975" cy="2165350"/>
            <a:chOff x="3120" y="2457"/>
            <a:chExt cx="2354" cy="1364"/>
          </a:xfrm>
        </p:grpSpPr>
        <p:sp>
          <p:nvSpPr>
            <p:cNvPr id="1171601" name="Text Box 145"/>
            <p:cNvSpPr txBox="1">
              <a:spLocks noChangeArrowheads="1"/>
            </p:cNvSpPr>
            <p:nvPr/>
          </p:nvSpPr>
          <p:spPr bwMode="auto">
            <a:xfrm>
              <a:off x="3208" y="2457"/>
              <a:ext cx="13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u="sng">
                  <a:solidFill>
                    <a:prstClr val="black"/>
                  </a:solidFill>
                  <a:latin typeface="Arial" pitchFamily="-107" charset="0"/>
                </a:rPr>
                <a:t>Wrapper Induction</a:t>
              </a:r>
            </a:p>
          </p:txBody>
        </p:sp>
        <p:sp>
          <p:nvSpPr>
            <p:cNvPr id="1171602" name="Text Box 146"/>
            <p:cNvSpPr txBox="1">
              <a:spLocks noChangeArrowheads="1"/>
            </p:cNvSpPr>
            <p:nvPr/>
          </p:nvSpPr>
          <p:spPr bwMode="auto">
            <a:xfrm>
              <a:off x="3120" y="2736"/>
              <a:ext cx="2354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&lt;b&gt;&lt;i&gt;</a:t>
              </a:r>
              <a:r>
                <a:rPr lang="en-US" sz="1200" b="1" i="1">
                  <a:solidFill>
                    <a:prstClr val="black"/>
                  </a:solidFill>
                  <a:latin typeface="Times New Roman" pitchFamily="-107" charset="0"/>
                </a:rPr>
                <a:t>Abraham Lincoln</a:t>
              </a:r>
              <a:r>
                <a:rPr lang="en-US" sz="1200">
                  <a:solidFill>
                    <a:prstClr val="black"/>
                  </a:solidFill>
                  <a:latin typeface="Times New Roman" pitchFamily="-107" charset="0"/>
                </a:rPr>
                <a:t>&lt;/i&gt;&lt;/b&gt; was born in Kentucky.</a:t>
              </a:r>
            </a:p>
          </p:txBody>
        </p:sp>
        <p:sp>
          <p:nvSpPr>
            <p:cNvPr id="1171620" name="Text Box 164"/>
            <p:cNvSpPr txBox="1">
              <a:spLocks noChangeArrowheads="1"/>
            </p:cNvSpPr>
            <p:nvPr/>
          </p:nvSpPr>
          <p:spPr bwMode="auto">
            <a:xfrm>
              <a:off x="4032" y="3024"/>
              <a:ext cx="125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>
                  <a:solidFill>
                    <a:prstClr val="black"/>
                  </a:solidFill>
                  <a:latin typeface="Arial" pitchFamily="-107" charset="0"/>
                </a:rPr>
                <a:t>Learn and apply pattern for a website</a:t>
              </a:r>
            </a:p>
          </p:txBody>
        </p:sp>
        <p:sp>
          <p:nvSpPr>
            <p:cNvPr id="1171650" name="Oval 194"/>
            <p:cNvSpPr>
              <a:spLocks noChangeArrowheads="1"/>
            </p:cNvSpPr>
            <p:nvPr/>
          </p:nvSpPr>
          <p:spPr bwMode="auto">
            <a:xfrm>
              <a:off x="3936" y="3456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1" name="Oval 195"/>
            <p:cNvSpPr>
              <a:spLocks noChangeArrowheads="1"/>
            </p:cNvSpPr>
            <p:nvPr/>
          </p:nvSpPr>
          <p:spPr bwMode="auto">
            <a:xfrm>
              <a:off x="3696" y="3216"/>
              <a:ext cx="96" cy="96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5" name="Oval 199"/>
            <p:cNvSpPr>
              <a:spLocks noChangeArrowheads="1"/>
            </p:cNvSpPr>
            <p:nvPr/>
          </p:nvSpPr>
          <p:spPr bwMode="auto">
            <a:xfrm>
              <a:off x="4176" y="3696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6" name="Line 200"/>
            <p:cNvSpPr>
              <a:spLocks noChangeShapeType="1"/>
            </p:cNvSpPr>
            <p:nvPr/>
          </p:nvSpPr>
          <p:spPr bwMode="auto">
            <a:xfrm>
              <a:off x="3792" y="3312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7" name="Line 201"/>
            <p:cNvSpPr>
              <a:spLocks noChangeShapeType="1"/>
            </p:cNvSpPr>
            <p:nvPr/>
          </p:nvSpPr>
          <p:spPr bwMode="auto">
            <a:xfrm>
              <a:off x="4032" y="3552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1171658" name="Text Box 202"/>
            <p:cNvSpPr txBox="1">
              <a:spLocks noChangeArrowheads="1"/>
            </p:cNvSpPr>
            <p:nvPr/>
          </p:nvSpPr>
          <p:spPr bwMode="auto">
            <a:xfrm>
              <a:off x="3744" y="3168"/>
              <a:ext cx="28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prstClr val="black"/>
                  </a:solidFill>
                  <a:latin typeface="Arial" pitchFamily="-107" charset="0"/>
                </a:rPr>
                <a:t>&lt;b&gt;</a:t>
              </a:r>
            </a:p>
          </p:txBody>
        </p:sp>
        <p:sp>
          <p:nvSpPr>
            <p:cNvPr id="1171659" name="Text Box 203"/>
            <p:cNvSpPr txBox="1">
              <a:spLocks noChangeArrowheads="1"/>
            </p:cNvSpPr>
            <p:nvPr/>
          </p:nvSpPr>
          <p:spPr bwMode="auto">
            <a:xfrm>
              <a:off x="3985" y="3408"/>
              <a:ext cx="25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prstClr val="black"/>
                  </a:solidFill>
                  <a:latin typeface="Arial" pitchFamily="-107" charset="0"/>
                </a:rPr>
                <a:t>&lt;i&gt;</a:t>
              </a:r>
            </a:p>
          </p:txBody>
        </p:sp>
        <p:sp>
          <p:nvSpPr>
            <p:cNvPr id="1171660" name="Text Box 204"/>
            <p:cNvSpPr txBox="1">
              <a:spLocks noChangeArrowheads="1"/>
            </p:cNvSpPr>
            <p:nvPr/>
          </p:nvSpPr>
          <p:spPr bwMode="auto">
            <a:xfrm>
              <a:off x="4257" y="3648"/>
              <a:ext cx="70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prstClr val="black"/>
                  </a:solidFill>
                  <a:latin typeface="Arial" pitchFamily="-107" charset="0"/>
                </a:rPr>
                <a:t>PersonName</a:t>
              </a:r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66998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939011" name="Text Box 1027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939012" name="Text Box 1028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939014" name="AutoShape 1030"/>
          <p:cNvSpPr>
            <a:spLocks/>
          </p:cNvSpPr>
          <p:nvPr/>
        </p:nvSpPr>
        <p:spPr bwMode="auto">
          <a:xfrm rot="-5400000">
            <a:off x="2906712" y="1611313"/>
            <a:ext cx="206375" cy="533400"/>
          </a:xfrm>
          <a:prstGeom prst="leftBrace">
            <a:avLst>
              <a:gd name="adj1" fmla="val 21538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939017" name="Picture 10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705081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IE end-to-end</a:t>
            </a:r>
          </a:p>
          <a:p>
            <a:r>
              <a:rPr lang="de-DE" dirty="0" smtClean="0"/>
              <a:t>Introduction: named entity detection as a classification problem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6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531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174532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1174533" name="AutoShape 5"/>
          <p:cNvSpPr>
            <a:spLocks/>
          </p:cNvSpPr>
          <p:nvPr/>
        </p:nvSpPr>
        <p:spPr bwMode="auto">
          <a:xfrm rot="-5400000">
            <a:off x="3478212" y="1039813"/>
            <a:ext cx="206375" cy="1676400"/>
          </a:xfrm>
          <a:prstGeom prst="leftBrace">
            <a:avLst>
              <a:gd name="adj1" fmla="val 67692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117453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2080139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835" name="Text Box 2051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016836" name="Text Box 2052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1016837" name="AutoShape 2053"/>
          <p:cNvSpPr>
            <a:spLocks/>
          </p:cNvSpPr>
          <p:nvPr/>
        </p:nvSpPr>
        <p:spPr bwMode="auto">
          <a:xfrm rot="-5400000">
            <a:off x="3706812" y="811213"/>
            <a:ext cx="206375" cy="2133600"/>
          </a:xfrm>
          <a:prstGeom prst="leftBrace">
            <a:avLst>
              <a:gd name="adj1" fmla="val 86154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1016839" name="Picture 20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698691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59" name="Text Box 2051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017860" name="Text Box 2052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1017861" name="AutoShape 2053"/>
          <p:cNvSpPr>
            <a:spLocks/>
          </p:cNvSpPr>
          <p:nvPr/>
        </p:nvSpPr>
        <p:spPr bwMode="auto">
          <a:xfrm rot="-5400000">
            <a:off x="3821112" y="1360488"/>
            <a:ext cx="206375" cy="1143000"/>
          </a:xfrm>
          <a:prstGeom prst="leftBrace">
            <a:avLst>
              <a:gd name="adj1" fmla="val 46154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1017862" name="Picture 205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762039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018884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sp>
        <p:nvSpPr>
          <p:cNvPr id="1018885" name="AutoShape 5"/>
          <p:cNvSpPr>
            <a:spLocks/>
          </p:cNvSpPr>
          <p:nvPr/>
        </p:nvSpPr>
        <p:spPr bwMode="auto">
          <a:xfrm rot="-5400000">
            <a:off x="4202112" y="2579688"/>
            <a:ext cx="206375" cy="1600200"/>
          </a:xfrm>
          <a:prstGeom prst="leftBrace">
            <a:avLst>
              <a:gd name="adj1" fmla="val 64615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pic>
        <p:nvPicPr>
          <p:cNvPr id="101888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776882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51" name="Text Box 7"/>
          <p:cNvSpPr txBox="1">
            <a:spLocks noChangeArrowheads="1"/>
          </p:cNvSpPr>
          <p:nvPr/>
        </p:nvSpPr>
        <p:spPr bwMode="auto">
          <a:xfrm>
            <a:off x="762000" y="2286000"/>
            <a:ext cx="79057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00  :  pm  Place   :   Wean  Hall  Rm  5409  Speaker   :   Sebastian  Thrun</a:t>
            </a:r>
          </a:p>
        </p:txBody>
      </p:sp>
      <p:sp>
        <p:nvSpPr>
          <p:cNvPr id="825353" name="Freeform 9"/>
          <p:cNvSpPr>
            <a:spLocks/>
          </p:cNvSpPr>
          <p:nvPr/>
        </p:nvSpPr>
        <p:spPr bwMode="auto">
          <a:xfrm>
            <a:off x="2987675" y="2957513"/>
            <a:ext cx="2286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54" name="Freeform 10"/>
          <p:cNvSpPr>
            <a:spLocks/>
          </p:cNvSpPr>
          <p:nvPr/>
        </p:nvSpPr>
        <p:spPr bwMode="auto">
          <a:xfrm>
            <a:off x="5426075" y="2957513"/>
            <a:ext cx="31242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55" name="Freeform 11"/>
          <p:cNvSpPr>
            <a:spLocks/>
          </p:cNvSpPr>
          <p:nvPr/>
        </p:nvSpPr>
        <p:spPr bwMode="auto">
          <a:xfrm>
            <a:off x="854075" y="2957513"/>
            <a:ext cx="1905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78" name="Text Box 34"/>
          <p:cNvSpPr txBox="1">
            <a:spLocks noChangeArrowheads="1"/>
          </p:cNvSpPr>
          <p:nvPr/>
        </p:nvSpPr>
        <p:spPr bwMode="auto">
          <a:xfrm>
            <a:off x="777875" y="2514600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t-m</a:t>
            </a:r>
          </a:p>
        </p:txBody>
      </p:sp>
      <p:sp>
        <p:nvSpPr>
          <p:cNvPr id="825382" name="Text Box 38"/>
          <p:cNvSpPr txBox="1">
            <a:spLocks noChangeArrowheads="1"/>
          </p:cNvSpPr>
          <p:nvPr/>
        </p:nvSpPr>
        <p:spPr bwMode="auto">
          <a:xfrm>
            <a:off x="2424113" y="2514600"/>
            <a:ext cx="563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t-1</a:t>
            </a:r>
          </a:p>
        </p:txBody>
      </p:sp>
      <p:sp>
        <p:nvSpPr>
          <p:cNvPr id="825383" name="Text Box 39"/>
          <p:cNvSpPr txBox="1">
            <a:spLocks noChangeArrowheads="1"/>
          </p:cNvSpPr>
          <p:nvPr/>
        </p:nvSpPr>
        <p:spPr bwMode="auto">
          <a:xfrm>
            <a:off x="3084513" y="2514600"/>
            <a:ext cx="436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</a:t>
            </a:r>
          </a:p>
        </p:txBody>
      </p:sp>
      <p:sp>
        <p:nvSpPr>
          <p:cNvPr id="825384" name="Text Box 40"/>
          <p:cNvSpPr txBox="1">
            <a:spLocks noChangeArrowheads="1"/>
          </p:cNvSpPr>
          <p:nvPr/>
        </p:nvSpPr>
        <p:spPr bwMode="auto">
          <a:xfrm>
            <a:off x="4733925" y="251460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</a:t>
            </a:r>
          </a:p>
        </p:txBody>
      </p:sp>
      <p:sp>
        <p:nvSpPr>
          <p:cNvPr id="825385" name="Text Box 41"/>
          <p:cNvSpPr txBox="1">
            <a:spLocks noChangeArrowheads="1"/>
          </p:cNvSpPr>
          <p:nvPr/>
        </p:nvSpPr>
        <p:spPr bwMode="auto">
          <a:xfrm>
            <a:off x="5545138" y="2514600"/>
            <a:ext cx="795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t+n+1</a:t>
            </a:r>
          </a:p>
        </p:txBody>
      </p:sp>
      <p:sp>
        <p:nvSpPr>
          <p:cNvPr id="825386" name="Text Box 42"/>
          <p:cNvSpPr txBox="1">
            <a:spLocks noChangeArrowheads="1"/>
          </p:cNvSpPr>
          <p:nvPr/>
        </p:nvSpPr>
        <p:spPr bwMode="auto">
          <a:xfrm>
            <a:off x="7874000" y="2514600"/>
            <a:ext cx="828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t+n+m</a:t>
            </a:r>
          </a:p>
        </p:txBody>
      </p:sp>
      <p:sp>
        <p:nvSpPr>
          <p:cNvPr id="825387" name="Text Box 43"/>
          <p:cNvSpPr txBox="1">
            <a:spLocks noChangeArrowheads="1"/>
          </p:cNvSpPr>
          <p:nvPr/>
        </p:nvSpPr>
        <p:spPr bwMode="auto">
          <a:xfrm>
            <a:off x="1482725" y="3109913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prefix</a:t>
            </a:r>
          </a:p>
        </p:txBody>
      </p:sp>
      <p:sp>
        <p:nvSpPr>
          <p:cNvPr id="825388" name="Text Box 44"/>
          <p:cNvSpPr txBox="1">
            <a:spLocks noChangeArrowheads="1"/>
          </p:cNvSpPr>
          <p:nvPr/>
        </p:nvSpPr>
        <p:spPr bwMode="auto">
          <a:xfrm>
            <a:off x="3749675" y="3109913"/>
            <a:ext cx="920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contents</a:t>
            </a:r>
          </a:p>
        </p:txBody>
      </p:sp>
      <p:sp>
        <p:nvSpPr>
          <p:cNvPr id="825389" name="Text Box 45"/>
          <p:cNvSpPr txBox="1">
            <a:spLocks noChangeArrowheads="1"/>
          </p:cNvSpPr>
          <p:nvPr/>
        </p:nvSpPr>
        <p:spPr bwMode="auto">
          <a:xfrm>
            <a:off x="6675438" y="3109913"/>
            <a:ext cx="65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suffix</a:t>
            </a:r>
          </a:p>
        </p:txBody>
      </p:sp>
      <p:sp>
        <p:nvSpPr>
          <p:cNvPr id="825397" name="Text Box 53"/>
          <p:cNvSpPr txBox="1">
            <a:spLocks noChangeArrowheads="1"/>
          </p:cNvSpPr>
          <p:nvPr/>
        </p:nvSpPr>
        <p:spPr bwMode="auto">
          <a:xfrm>
            <a:off x="288925" y="2322513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825398" name="Text Box 54"/>
          <p:cNvSpPr txBox="1">
            <a:spLocks noChangeArrowheads="1"/>
          </p:cNvSpPr>
          <p:nvPr/>
        </p:nvSpPr>
        <p:spPr bwMode="auto">
          <a:xfrm>
            <a:off x="8731250" y="2300288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825401" name="Rectangle 57"/>
          <p:cNvSpPr>
            <a:spLocks noChangeArrowheads="1"/>
          </p:cNvSpPr>
          <p:nvPr/>
        </p:nvSpPr>
        <p:spPr bwMode="auto">
          <a:xfrm>
            <a:off x="685800" y="3505200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800" dirty="0">
                <a:solidFill>
                  <a:prstClr val="black"/>
                </a:solidFill>
                <a:latin typeface="Arial" pitchFamily="-107" charset="0"/>
              </a:rPr>
              <a:t>Standard supervised learning setting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srgbClr val="FF0000"/>
                </a:solidFill>
                <a:latin typeface="Arial" pitchFamily="-107" charset="0"/>
                <a:ea typeface="ＭＳ Ｐゴシック" pitchFamily="-107" charset="-128"/>
              </a:rPr>
              <a:t>Positive </a:t>
            </a:r>
            <a:r>
              <a:rPr lang="en-US" sz="2400" dirty="0" smtClean="0">
                <a:solidFill>
                  <a:srgbClr val="FF0000"/>
                </a:solidFill>
                <a:latin typeface="Arial" pitchFamily="-107" charset="0"/>
                <a:ea typeface="ＭＳ Ｐゴシック" pitchFamily="-107" charset="-128"/>
              </a:rPr>
              <a:t>instances?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srgbClr val="FF0000"/>
                </a:solidFill>
                <a:latin typeface="Arial" pitchFamily="-107" charset="0"/>
                <a:ea typeface="ＭＳ Ｐゴシック" pitchFamily="-107" charset="-128"/>
              </a:rPr>
              <a:t>Negative </a:t>
            </a:r>
            <a:r>
              <a:rPr lang="en-US" sz="2400" dirty="0" smtClean="0">
                <a:solidFill>
                  <a:srgbClr val="FF0000"/>
                </a:solidFill>
                <a:latin typeface="Arial" pitchFamily="-107" charset="0"/>
                <a:ea typeface="ＭＳ Ｐゴシック" pitchFamily="-107" charset="-128"/>
              </a:rPr>
              <a:t>instances?</a:t>
            </a:r>
            <a:endParaRPr lang="en-US" sz="2400" dirty="0">
              <a:solidFill>
                <a:srgbClr val="FF0000"/>
              </a:solidFill>
              <a:latin typeface="Arial" pitchFamily="-107" charset="0"/>
              <a:ea typeface="ＭＳ Ｐゴシック" pitchFamily="-107" charset="-128"/>
            </a:endParaRPr>
          </a:p>
        </p:txBody>
      </p:sp>
      <p:sp>
        <p:nvSpPr>
          <p:cNvPr id="2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55242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51" name="Text Box 7"/>
          <p:cNvSpPr txBox="1">
            <a:spLocks noChangeArrowheads="1"/>
          </p:cNvSpPr>
          <p:nvPr/>
        </p:nvSpPr>
        <p:spPr bwMode="auto">
          <a:xfrm>
            <a:off x="762000" y="2286000"/>
            <a:ext cx="79057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00  :  pm  Place   :   Wean  Hall  Rm  5409  Speaker   :   Sebastian  Thrun</a:t>
            </a:r>
          </a:p>
        </p:txBody>
      </p:sp>
      <p:sp>
        <p:nvSpPr>
          <p:cNvPr id="825353" name="Freeform 9"/>
          <p:cNvSpPr>
            <a:spLocks/>
          </p:cNvSpPr>
          <p:nvPr/>
        </p:nvSpPr>
        <p:spPr bwMode="auto">
          <a:xfrm>
            <a:off x="2987675" y="2957513"/>
            <a:ext cx="2286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54" name="Freeform 10"/>
          <p:cNvSpPr>
            <a:spLocks/>
          </p:cNvSpPr>
          <p:nvPr/>
        </p:nvSpPr>
        <p:spPr bwMode="auto">
          <a:xfrm>
            <a:off x="5426075" y="2957513"/>
            <a:ext cx="31242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55" name="Freeform 11"/>
          <p:cNvSpPr>
            <a:spLocks/>
          </p:cNvSpPr>
          <p:nvPr/>
        </p:nvSpPr>
        <p:spPr bwMode="auto">
          <a:xfrm>
            <a:off x="854075" y="2957513"/>
            <a:ext cx="1905000" cy="15240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" y="12"/>
              </a:cxn>
              <a:cxn ang="0">
                <a:pos x="4" y="21"/>
              </a:cxn>
              <a:cxn ang="0">
                <a:pos x="10" y="29"/>
              </a:cxn>
              <a:cxn ang="0">
                <a:pos x="16" y="36"/>
              </a:cxn>
              <a:cxn ang="0">
                <a:pos x="25" y="42"/>
              </a:cxn>
              <a:cxn ang="0">
                <a:pos x="34" y="46"/>
              </a:cxn>
              <a:cxn ang="0">
                <a:pos x="45" y="49"/>
              </a:cxn>
              <a:cxn ang="0">
                <a:pos x="56" y="50"/>
              </a:cxn>
              <a:cxn ang="0">
                <a:pos x="280" y="49"/>
              </a:cxn>
              <a:cxn ang="0">
                <a:pos x="291" y="50"/>
              </a:cxn>
              <a:cxn ang="0">
                <a:pos x="302" y="53"/>
              </a:cxn>
              <a:cxn ang="0">
                <a:pos x="311" y="57"/>
              </a:cxn>
              <a:cxn ang="0">
                <a:pos x="320" y="63"/>
              </a:cxn>
              <a:cxn ang="0">
                <a:pos x="326" y="70"/>
              </a:cxn>
              <a:cxn ang="0">
                <a:pos x="332" y="78"/>
              </a:cxn>
              <a:cxn ang="0">
                <a:pos x="335" y="87"/>
              </a:cxn>
              <a:cxn ang="0">
                <a:pos x="336" y="97"/>
              </a:cxn>
              <a:cxn ang="0">
                <a:pos x="337" y="87"/>
              </a:cxn>
              <a:cxn ang="0">
                <a:pos x="340" y="78"/>
              </a:cxn>
              <a:cxn ang="0">
                <a:pos x="346" y="70"/>
              </a:cxn>
              <a:cxn ang="0">
                <a:pos x="352" y="63"/>
              </a:cxn>
              <a:cxn ang="0">
                <a:pos x="361" y="57"/>
              </a:cxn>
              <a:cxn ang="0">
                <a:pos x="370" y="53"/>
              </a:cxn>
              <a:cxn ang="0">
                <a:pos x="381" y="50"/>
              </a:cxn>
              <a:cxn ang="0">
                <a:pos x="392" y="49"/>
              </a:cxn>
              <a:cxn ang="0">
                <a:pos x="616" y="48"/>
              </a:cxn>
              <a:cxn ang="0">
                <a:pos x="627" y="47"/>
              </a:cxn>
              <a:cxn ang="0">
                <a:pos x="638" y="44"/>
              </a:cxn>
              <a:cxn ang="0">
                <a:pos x="647" y="40"/>
              </a:cxn>
              <a:cxn ang="0">
                <a:pos x="656" y="34"/>
              </a:cxn>
              <a:cxn ang="0">
                <a:pos x="662" y="27"/>
              </a:cxn>
              <a:cxn ang="0">
                <a:pos x="668" y="19"/>
              </a:cxn>
              <a:cxn ang="0">
                <a:pos x="671" y="10"/>
              </a:cxn>
              <a:cxn ang="0">
                <a:pos x="672" y="0"/>
              </a:cxn>
            </a:cxnLst>
            <a:rect l="0" t="0" r="r" b="b"/>
            <a:pathLst>
              <a:path w="672" h="97">
                <a:moveTo>
                  <a:pt x="0" y="2"/>
                </a:moveTo>
                <a:lnTo>
                  <a:pt x="1" y="12"/>
                </a:lnTo>
                <a:lnTo>
                  <a:pt x="4" y="21"/>
                </a:lnTo>
                <a:lnTo>
                  <a:pt x="10" y="29"/>
                </a:lnTo>
                <a:lnTo>
                  <a:pt x="16" y="36"/>
                </a:lnTo>
                <a:lnTo>
                  <a:pt x="25" y="42"/>
                </a:lnTo>
                <a:lnTo>
                  <a:pt x="34" y="46"/>
                </a:lnTo>
                <a:lnTo>
                  <a:pt x="45" y="49"/>
                </a:lnTo>
                <a:lnTo>
                  <a:pt x="56" y="50"/>
                </a:lnTo>
                <a:lnTo>
                  <a:pt x="280" y="49"/>
                </a:lnTo>
                <a:lnTo>
                  <a:pt x="291" y="50"/>
                </a:lnTo>
                <a:lnTo>
                  <a:pt x="302" y="53"/>
                </a:lnTo>
                <a:lnTo>
                  <a:pt x="311" y="57"/>
                </a:lnTo>
                <a:lnTo>
                  <a:pt x="320" y="63"/>
                </a:lnTo>
                <a:lnTo>
                  <a:pt x="326" y="70"/>
                </a:lnTo>
                <a:lnTo>
                  <a:pt x="332" y="78"/>
                </a:lnTo>
                <a:lnTo>
                  <a:pt x="335" y="87"/>
                </a:lnTo>
                <a:lnTo>
                  <a:pt x="336" y="97"/>
                </a:lnTo>
                <a:lnTo>
                  <a:pt x="337" y="87"/>
                </a:lnTo>
                <a:lnTo>
                  <a:pt x="340" y="78"/>
                </a:lnTo>
                <a:lnTo>
                  <a:pt x="346" y="70"/>
                </a:lnTo>
                <a:lnTo>
                  <a:pt x="352" y="63"/>
                </a:lnTo>
                <a:lnTo>
                  <a:pt x="361" y="57"/>
                </a:lnTo>
                <a:lnTo>
                  <a:pt x="370" y="53"/>
                </a:lnTo>
                <a:lnTo>
                  <a:pt x="381" y="50"/>
                </a:lnTo>
                <a:lnTo>
                  <a:pt x="392" y="49"/>
                </a:lnTo>
                <a:lnTo>
                  <a:pt x="616" y="48"/>
                </a:lnTo>
                <a:lnTo>
                  <a:pt x="627" y="47"/>
                </a:lnTo>
                <a:lnTo>
                  <a:pt x="638" y="44"/>
                </a:lnTo>
                <a:lnTo>
                  <a:pt x="647" y="40"/>
                </a:lnTo>
                <a:lnTo>
                  <a:pt x="656" y="34"/>
                </a:lnTo>
                <a:lnTo>
                  <a:pt x="662" y="27"/>
                </a:lnTo>
                <a:lnTo>
                  <a:pt x="668" y="19"/>
                </a:lnTo>
                <a:lnTo>
                  <a:pt x="671" y="10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25378" name="Text Box 34"/>
          <p:cNvSpPr txBox="1">
            <a:spLocks noChangeArrowheads="1"/>
          </p:cNvSpPr>
          <p:nvPr/>
        </p:nvSpPr>
        <p:spPr bwMode="auto">
          <a:xfrm>
            <a:off x="777875" y="2514600"/>
            <a:ext cx="596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t-m</a:t>
            </a:r>
          </a:p>
        </p:txBody>
      </p:sp>
      <p:sp>
        <p:nvSpPr>
          <p:cNvPr id="825382" name="Text Box 38"/>
          <p:cNvSpPr txBox="1">
            <a:spLocks noChangeArrowheads="1"/>
          </p:cNvSpPr>
          <p:nvPr/>
        </p:nvSpPr>
        <p:spPr bwMode="auto">
          <a:xfrm>
            <a:off x="2424113" y="2514600"/>
            <a:ext cx="563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t-1</a:t>
            </a:r>
          </a:p>
        </p:txBody>
      </p:sp>
      <p:sp>
        <p:nvSpPr>
          <p:cNvPr id="825383" name="Text Box 39"/>
          <p:cNvSpPr txBox="1">
            <a:spLocks noChangeArrowheads="1"/>
          </p:cNvSpPr>
          <p:nvPr/>
        </p:nvSpPr>
        <p:spPr bwMode="auto">
          <a:xfrm>
            <a:off x="3084513" y="2514600"/>
            <a:ext cx="436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</a:t>
            </a:r>
          </a:p>
        </p:txBody>
      </p:sp>
      <p:sp>
        <p:nvSpPr>
          <p:cNvPr id="825384" name="Text Box 40"/>
          <p:cNvSpPr txBox="1">
            <a:spLocks noChangeArrowheads="1"/>
          </p:cNvSpPr>
          <p:nvPr/>
        </p:nvSpPr>
        <p:spPr bwMode="auto">
          <a:xfrm>
            <a:off x="4733925" y="251460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</a:t>
            </a:r>
          </a:p>
        </p:txBody>
      </p:sp>
      <p:sp>
        <p:nvSpPr>
          <p:cNvPr id="825385" name="Text Box 41"/>
          <p:cNvSpPr txBox="1">
            <a:spLocks noChangeArrowheads="1"/>
          </p:cNvSpPr>
          <p:nvPr/>
        </p:nvSpPr>
        <p:spPr bwMode="auto">
          <a:xfrm>
            <a:off x="5545138" y="2514600"/>
            <a:ext cx="795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t+n+1</a:t>
            </a:r>
          </a:p>
        </p:txBody>
      </p:sp>
      <p:sp>
        <p:nvSpPr>
          <p:cNvPr id="825386" name="Text Box 42"/>
          <p:cNvSpPr txBox="1">
            <a:spLocks noChangeArrowheads="1"/>
          </p:cNvSpPr>
          <p:nvPr/>
        </p:nvSpPr>
        <p:spPr bwMode="auto">
          <a:xfrm>
            <a:off x="7874000" y="2514600"/>
            <a:ext cx="828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srgbClr val="EBDDC3"/>
                </a:solidFill>
                <a:latin typeface="Times New Roman" pitchFamily="-107" charset="0"/>
              </a:rPr>
              <a:t>w </a:t>
            </a:r>
            <a:r>
              <a:rPr lang="en-US" i="1" baseline="-25000">
                <a:solidFill>
                  <a:srgbClr val="EBDDC3"/>
                </a:solidFill>
                <a:latin typeface="Times New Roman" pitchFamily="-107" charset="0"/>
              </a:rPr>
              <a:t>t+n+m</a:t>
            </a:r>
          </a:p>
        </p:txBody>
      </p:sp>
      <p:sp>
        <p:nvSpPr>
          <p:cNvPr id="825387" name="Text Box 43"/>
          <p:cNvSpPr txBox="1">
            <a:spLocks noChangeArrowheads="1"/>
          </p:cNvSpPr>
          <p:nvPr/>
        </p:nvSpPr>
        <p:spPr bwMode="auto">
          <a:xfrm>
            <a:off x="1482725" y="3109913"/>
            <a:ext cx="66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prefix</a:t>
            </a:r>
          </a:p>
        </p:txBody>
      </p:sp>
      <p:sp>
        <p:nvSpPr>
          <p:cNvPr id="825388" name="Text Box 44"/>
          <p:cNvSpPr txBox="1">
            <a:spLocks noChangeArrowheads="1"/>
          </p:cNvSpPr>
          <p:nvPr/>
        </p:nvSpPr>
        <p:spPr bwMode="auto">
          <a:xfrm>
            <a:off x="3749675" y="3109913"/>
            <a:ext cx="920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contents</a:t>
            </a:r>
          </a:p>
        </p:txBody>
      </p:sp>
      <p:sp>
        <p:nvSpPr>
          <p:cNvPr id="825389" name="Text Box 45"/>
          <p:cNvSpPr txBox="1">
            <a:spLocks noChangeArrowheads="1"/>
          </p:cNvSpPr>
          <p:nvPr/>
        </p:nvSpPr>
        <p:spPr bwMode="auto">
          <a:xfrm>
            <a:off x="6675438" y="3109913"/>
            <a:ext cx="65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775F55"/>
                </a:solidFill>
                <a:latin typeface="Arial" pitchFamily="-107" charset="0"/>
              </a:rPr>
              <a:t>suffix</a:t>
            </a:r>
          </a:p>
        </p:txBody>
      </p:sp>
      <p:sp>
        <p:nvSpPr>
          <p:cNvPr id="825397" name="Text Box 53"/>
          <p:cNvSpPr txBox="1">
            <a:spLocks noChangeArrowheads="1"/>
          </p:cNvSpPr>
          <p:nvPr/>
        </p:nvSpPr>
        <p:spPr bwMode="auto">
          <a:xfrm>
            <a:off x="288925" y="2322513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825398" name="Text Box 54"/>
          <p:cNvSpPr txBox="1">
            <a:spLocks noChangeArrowheads="1"/>
          </p:cNvSpPr>
          <p:nvPr/>
        </p:nvSpPr>
        <p:spPr bwMode="auto">
          <a:xfrm>
            <a:off x="8731250" y="2300288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825401" name="Rectangle 57"/>
          <p:cNvSpPr>
            <a:spLocks noChangeArrowheads="1"/>
          </p:cNvSpPr>
          <p:nvPr/>
        </p:nvSpPr>
        <p:spPr bwMode="auto">
          <a:xfrm>
            <a:off x="685800" y="3505200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800" dirty="0">
                <a:solidFill>
                  <a:prstClr val="black"/>
                </a:solidFill>
                <a:latin typeface="Arial" pitchFamily="-107" charset="0"/>
              </a:rPr>
              <a:t>Standard supervised learning setting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Positive instances: Windows with real label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Negative instances: All other windows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sz="24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Features based on</a:t>
            </a:r>
            <a:r>
              <a:rPr lang="en-US" sz="2400" dirty="0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 candidate, </a:t>
            </a:r>
            <a:r>
              <a:rPr lang="en-US" sz="2400" dirty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prefix and </a:t>
            </a:r>
            <a:r>
              <a:rPr lang="en-US" sz="2400" dirty="0" smtClean="0">
                <a:solidFill>
                  <a:prstClr val="black"/>
                </a:solidFill>
                <a:latin typeface="Arial" pitchFamily="-107" charset="0"/>
                <a:ea typeface="ＭＳ Ｐゴシック" pitchFamily="-107" charset="-128"/>
              </a:rPr>
              <a:t>suffix</a:t>
            </a:r>
            <a:endParaRPr lang="en-US" sz="2400" dirty="0">
              <a:solidFill>
                <a:prstClr val="black"/>
              </a:solidFill>
              <a:latin typeface="Arial" pitchFamily="-107" charset="0"/>
              <a:ea typeface="ＭＳ Ｐゴシック" pitchFamily="-107" charset="-128"/>
            </a:endParaRPr>
          </a:p>
        </p:txBody>
      </p:sp>
      <p:sp>
        <p:nvSpPr>
          <p:cNvPr id="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Information Extraction by Sliding </a:t>
            </a:r>
            <a:r>
              <a:rPr lang="en-US" sz="3600" dirty="0" smtClean="0"/>
              <a:t>Window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495617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 </a:t>
            </a:r>
            <a:r>
              <a:rPr lang="en-US" dirty="0"/>
              <a:t>by Boundary Detection</a:t>
            </a:r>
          </a:p>
        </p:txBody>
      </p:sp>
      <p:sp>
        <p:nvSpPr>
          <p:cNvPr id="1227779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27780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2778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7784" name="AutoShape 8"/>
          <p:cNvSpPr>
            <a:spLocks noChangeArrowheads="1"/>
          </p:cNvSpPr>
          <p:nvPr/>
        </p:nvSpPr>
        <p:spPr bwMode="auto">
          <a:xfrm>
            <a:off x="2590800" y="18288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873439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by Boundary Detection</a:t>
            </a:r>
          </a:p>
        </p:txBody>
      </p:sp>
      <p:sp>
        <p:nvSpPr>
          <p:cNvPr id="1229827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29828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298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830" name="AutoShape 6"/>
          <p:cNvSpPr>
            <a:spLocks noChangeArrowheads="1"/>
          </p:cNvSpPr>
          <p:nvPr/>
        </p:nvSpPr>
        <p:spPr bwMode="auto">
          <a:xfrm>
            <a:off x="3200400" y="18288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086261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by Boundary Detection</a:t>
            </a:r>
          </a:p>
        </p:txBody>
      </p:sp>
      <p:sp>
        <p:nvSpPr>
          <p:cNvPr id="1231875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31876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318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31878" name="AutoShape 6"/>
          <p:cNvSpPr>
            <a:spLocks noChangeArrowheads="1"/>
          </p:cNvSpPr>
          <p:nvPr/>
        </p:nvSpPr>
        <p:spPr bwMode="auto">
          <a:xfrm>
            <a:off x="4343400" y="18288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3106148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by Boundary Detection</a:t>
            </a:r>
          </a:p>
        </p:txBody>
      </p:sp>
      <p:sp>
        <p:nvSpPr>
          <p:cNvPr id="1235971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35972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359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35974" name="AutoShape 6"/>
          <p:cNvSpPr>
            <a:spLocks noChangeArrowheads="1"/>
          </p:cNvSpPr>
          <p:nvPr/>
        </p:nvSpPr>
        <p:spPr bwMode="auto">
          <a:xfrm>
            <a:off x="3429000" y="32766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0652932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task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Given an email about a seminar</a:t>
            </a:r>
          </a:p>
          <a:p>
            <a:r>
              <a:rPr lang="de-DE" dirty="0" smtClean="0"/>
              <a:t>Annotate</a:t>
            </a:r>
          </a:p>
          <a:p>
            <a:pPr lvl="1"/>
            <a:r>
              <a:rPr lang="de-DE" dirty="0" smtClean="0"/>
              <a:t>Speaker</a:t>
            </a:r>
          </a:p>
          <a:p>
            <a:pPr lvl="1"/>
            <a:r>
              <a:rPr lang="de-DE" dirty="0" smtClean="0"/>
              <a:t>Start time</a:t>
            </a:r>
          </a:p>
          <a:p>
            <a:pPr lvl="1"/>
            <a:r>
              <a:rPr lang="de-DE" dirty="0" smtClean="0"/>
              <a:t>End time</a:t>
            </a:r>
          </a:p>
          <a:p>
            <a:pPr lvl="1"/>
            <a:r>
              <a:rPr lang="de-DE" dirty="0" smtClean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51000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 by Boundary Detection</a:t>
            </a:r>
          </a:p>
        </p:txBody>
      </p:sp>
      <p:sp>
        <p:nvSpPr>
          <p:cNvPr id="1249283" name="Text Box 3"/>
          <p:cNvSpPr txBox="1">
            <a:spLocks noChangeArrowheads="1"/>
          </p:cNvSpPr>
          <p:nvPr/>
        </p:nvSpPr>
        <p:spPr bwMode="auto">
          <a:xfrm>
            <a:off x="2209800" y="1552575"/>
            <a:ext cx="4800600" cy="4568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GRAND CHALLENGES FOR MACHINE LEARNING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Jaime Carbonell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School of Computer Science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Carnegie Mellon University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   3:30 pm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            7500 Wean Hall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black"/>
              </a:solidFill>
              <a:latin typeface="Courier New" pitchFamily="-107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prstClr val="black"/>
                </a:solidFill>
                <a:latin typeface="Courier New" pitchFamily="-107" charset="0"/>
              </a:rPr>
              <a:t>Machine learning has evolved from obscurity in the 1970s into a vibrant and popular discipline in artificial intelligence during the 1980s and 1990s.   As a result of its success and growth, machine learning is evolving into a collection of related disciplines: inductive concept acquisition, analytic learning in problem solving (e.g. analogy, explanation-based learning), learning theory (e.g. PAC learning), genetic algorithms, connectionist learning, hybrid systems, and so on.</a:t>
            </a:r>
          </a:p>
        </p:txBody>
      </p:sp>
      <p:sp>
        <p:nvSpPr>
          <p:cNvPr id="1249284" name="Text Box 4"/>
          <p:cNvSpPr txBox="1">
            <a:spLocks noChangeArrowheads="1"/>
          </p:cNvSpPr>
          <p:nvPr/>
        </p:nvSpPr>
        <p:spPr bwMode="auto">
          <a:xfrm>
            <a:off x="2682875" y="6140450"/>
            <a:ext cx="379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EBDDC3"/>
                </a:solidFill>
                <a:latin typeface="Arial" pitchFamily="-107" charset="0"/>
              </a:rPr>
              <a:t>CMU UseNet Seminar Announcement</a:t>
            </a:r>
          </a:p>
        </p:txBody>
      </p:sp>
      <p:pic>
        <p:nvPicPr>
          <p:cNvPr id="12492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27338"/>
            <a:ext cx="14541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49286" name="AutoShape 6"/>
          <p:cNvSpPr>
            <a:spLocks noChangeArrowheads="1"/>
          </p:cNvSpPr>
          <p:nvPr/>
        </p:nvSpPr>
        <p:spPr bwMode="auto">
          <a:xfrm>
            <a:off x="4953000" y="3276600"/>
            <a:ext cx="228600" cy="228600"/>
          </a:xfrm>
          <a:prstGeom prst="flowChartExtra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712246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r>
              <a:rPr lang="en-US" dirty="0" smtClean="0"/>
              <a:t>IE by Boundary Detection</a:t>
            </a:r>
            <a:endParaRPr lang="en-US" dirty="0"/>
          </a:p>
        </p:txBody>
      </p:sp>
      <p:sp>
        <p:nvSpPr>
          <p:cNvPr id="34853" name="Text Box 37"/>
          <p:cNvSpPr txBox="1">
            <a:spLocks noChangeArrowheads="1"/>
          </p:cNvSpPr>
          <p:nvPr/>
        </p:nvSpPr>
        <p:spPr bwMode="auto">
          <a:xfrm>
            <a:off x="2190750" y="1600200"/>
            <a:ext cx="476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Input: Linear Sequence of Tokens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457200" y="2133600"/>
            <a:ext cx="8305800" cy="320675"/>
            <a:chOff x="384" y="1872"/>
            <a:chExt cx="4992" cy="202"/>
          </a:xfrm>
        </p:grpSpPr>
        <p:sp>
          <p:nvSpPr>
            <p:cNvPr id="34837" name="Rectangle 21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38" name="Line 22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0" name="Line 24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1" name="Line 25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2" name="Line 26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3" name="Line 27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4" name="Line 28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5" name="Line 29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6" name="Line 30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7" name="Line 31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8" name="Line 32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9" name="Line 33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0" name="Line 34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1" name="Line 35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2" name="Line 36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381000" y="2057400"/>
            <a:ext cx="84963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Date  :  Thursday  ,  October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25 Time   :  </a:t>
            </a: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4  :  15  -  5  :  30 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PM</a:t>
            </a:r>
            <a:endParaRPr lang="en-US" sz="22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57200" y="26670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Arial" pitchFamily="-107" charset="0"/>
              </a:rPr>
              <a:t>How can we pose this as a machine learning problem?</a:t>
            </a:r>
            <a:endParaRPr lang="en-US" sz="24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4600" y="32766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Data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2667000" y="3962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2667000" y="4572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2667000" y="5181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2667000" y="5791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2667000" y="6400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429000" y="32766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Label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665844" y="39740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665844" y="4572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665844" y="5181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1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665844" y="5802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1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657600" y="6400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  <a:latin typeface="Arial" pitchFamily="-107" charset="0"/>
              </a:rPr>
              <a:t>0</a:t>
            </a:r>
            <a:endParaRPr lang="en-US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2" name="Right Arrow 91"/>
          <p:cNvSpPr/>
          <p:nvPr/>
        </p:nvSpPr>
        <p:spPr bwMode="auto">
          <a:xfrm>
            <a:off x="4419600" y="447073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-110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114800" y="5232737"/>
            <a:ext cx="12823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train a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predictive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model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grpSp>
        <p:nvGrpSpPr>
          <p:cNvPr id="94" name="Group 37"/>
          <p:cNvGrpSpPr/>
          <p:nvPr/>
        </p:nvGrpSpPr>
        <p:grpSpPr>
          <a:xfrm>
            <a:off x="5486400" y="4165937"/>
            <a:ext cx="1371600" cy="1371600"/>
            <a:chOff x="7391400" y="3505200"/>
            <a:chExt cx="1371600" cy="1371600"/>
          </a:xfrm>
        </p:grpSpPr>
        <p:sp>
          <p:nvSpPr>
            <p:cNvPr id="95" name="Rounded Rectangle 9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-110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501860" y="3943290"/>
              <a:ext cx="11849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 smtClean="0">
                  <a:solidFill>
                    <a:prstClr val="black"/>
                  </a:solidFill>
                  <a:latin typeface="Arial" pitchFamily="-107" charset="0"/>
                </a:rPr>
                <a:t>classifier</a:t>
              </a:r>
              <a:endParaRPr lang="en-US" sz="2000" b="1" dirty="0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97232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r>
              <a:rPr lang="en-US" dirty="0" smtClean="0"/>
              <a:t>IE by Boundary Detection</a:t>
            </a:r>
            <a:endParaRPr lang="en-US" dirty="0"/>
          </a:p>
        </p:txBody>
      </p:sp>
      <p:sp>
        <p:nvSpPr>
          <p:cNvPr id="34853" name="Text Box 37"/>
          <p:cNvSpPr txBox="1">
            <a:spLocks noChangeArrowheads="1"/>
          </p:cNvSpPr>
          <p:nvPr/>
        </p:nvSpPr>
        <p:spPr bwMode="auto">
          <a:xfrm>
            <a:off x="2190750" y="1606490"/>
            <a:ext cx="476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Input: Linear Sequence of Tokens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457200" y="2139890"/>
            <a:ext cx="8305800" cy="320675"/>
            <a:chOff x="384" y="1872"/>
            <a:chExt cx="4992" cy="202"/>
          </a:xfrm>
        </p:grpSpPr>
        <p:sp>
          <p:nvSpPr>
            <p:cNvPr id="34837" name="Rectangle 21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38" name="Line 22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0" name="Line 24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1" name="Line 25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2" name="Line 26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3" name="Line 27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4" name="Line 28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5" name="Line 29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6" name="Line 30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7" name="Line 31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8" name="Line 32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49" name="Line 33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0" name="Line 34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1" name="Line 35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2" name="Line 36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381000" y="2063690"/>
            <a:ext cx="84963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Date  :  Thursday  ,  October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25 Time   :  </a:t>
            </a: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4  :  15  -  5  :  30 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PM</a:t>
            </a:r>
            <a:endParaRPr lang="en-US" sz="22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228600" y="2821225"/>
            <a:ext cx="777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Arial" pitchFamily="-107" charset="0"/>
              </a:rPr>
              <a:t>Method: Identify start and end Token Boundaries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952500" y="6076890"/>
            <a:ext cx="7924800" cy="320675"/>
            <a:chOff x="384" y="2544"/>
            <a:chExt cx="4992" cy="202"/>
          </a:xfrm>
        </p:grpSpPr>
        <p:sp>
          <p:nvSpPr>
            <p:cNvPr id="34858" name="Rectangle 42"/>
            <p:cNvSpPr>
              <a:spLocks noChangeArrowheads="1"/>
            </p:cNvSpPr>
            <p:nvPr/>
          </p:nvSpPr>
          <p:spPr bwMode="auto">
            <a:xfrm>
              <a:off x="384" y="2544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59" name="Rectangle 43"/>
            <p:cNvSpPr>
              <a:spLocks noChangeArrowheads="1"/>
            </p:cNvSpPr>
            <p:nvPr/>
          </p:nvSpPr>
          <p:spPr bwMode="auto">
            <a:xfrm>
              <a:off x="984" y="2544"/>
              <a:ext cx="1929" cy="202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0" name="Line 44"/>
            <p:cNvSpPr>
              <a:spLocks noChangeShapeType="1"/>
            </p:cNvSpPr>
            <p:nvPr/>
          </p:nvSpPr>
          <p:spPr bwMode="auto">
            <a:xfrm>
              <a:off x="81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1" name="Line 45"/>
            <p:cNvSpPr>
              <a:spLocks noChangeShapeType="1"/>
            </p:cNvSpPr>
            <p:nvPr/>
          </p:nvSpPr>
          <p:spPr bwMode="auto">
            <a:xfrm>
              <a:off x="960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2" name="Line 46"/>
            <p:cNvSpPr>
              <a:spLocks noChangeShapeType="1"/>
            </p:cNvSpPr>
            <p:nvPr/>
          </p:nvSpPr>
          <p:spPr bwMode="auto">
            <a:xfrm>
              <a:off x="177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3" name="Line 47"/>
            <p:cNvSpPr>
              <a:spLocks noChangeShapeType="1"/>
            </p:cNvSpPr>
            <p:nvPr/>
          </p:nvSpPr>
          <p:spPr bwMode="auto">
            <a:xfrm>
              <a:off x="193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4" name="Line 48"/>
            <p:cNvSpPr>
              <a:spLocks noChangeShapeType="1"/>
            </p:cNvSpPr>
            <p:nvPr/>
          </p:nvSpPr>
          <p:spPr bwMode="auto">
            <a:xfrm>
              <a:off x="265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5" name="Line 49"/>
            <p:cNvSpPr>
              <a:spLocks noChangeShapeType="1"/>
            </p:cNvSpPr>
            <p:nvPr/>
          </p:nvSpPr>
          <p:spPr bwMode="auto">
            <a:xfrm>
              <a:off x="292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6" name="Line 50"/>
            <p:cNvSpPr>
              <a:spLocks noChangeShapeType="1"/>
            </p:cNvSpPr>
            <p:nvPr/>
          </p:nvSpPr>
          <p:spPr bwMode="auto">
            <a:xfrm>
              <a:off x="3432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7" name="Line 51"/>
            <p:cNvSpPr>
              <a:spLocks noChangeShapeType="1"/>
            </p:cNvSpPr>
            <p:nvPr/>
          </p:nvSpPr>
          <p:spPr bwMode="auto">
            <a:xfrm>
              <a:off x="357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8" name="Line 52"/>
            <p:cNvSpPr>
              <a:spLocks noChangeShapeType="1"/>
            </p:cNvSpPr>
            <p:nvPr/>
          </p:nvSpPr>
          <p:spPr bwMode="auto">
            <a:xfrm>
              <a:off x="376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69" name="Line 53"/>
            <p:cNvSpPr>
              <a:spLocks noChangeShapeType="1"/>
            </p:cNvSpPr>
            <p:nvPr/>
          </p:nvSpPr>
          <p:spPr bwMode="auto">
            <a:xfrm>
              <a:off x="3936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0" name="Line 54"/>
            <p:cNvSpPr>
              <a:spLocks noChangeShapeType="1"/>
            </p:cNvSpPr>
            <p:nvPr/>
          </p:nvSpPr>
          <p:spPr bwMode="auto">
            <a:xfrm>
              <a:off x="420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1" name="Line 55"/>
            <p:cNvSpPr>
              <a:spLocks noChangeShapeType="1"/>
            </p:cNvSpPr>
            <p:nvPr/>
          </p:nvSpPr>
          <p:spPr bwMode="auto">
            <a:xfrm>
              <a:off x="436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2" name="Line 56"/>
            <p:cNvSpPr>
              <a:spLocks noChangeShapeType="1"/>
            </p:cNvSpPr>
            <p:nvPr/>
          </p:nvSpPr>
          <p:spPr bwMode="auto">
            <a:xfrm>
              <a:off x="4560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3" name="Line 57"/>
            <p:cNvSpPr>
              <a:spLocks noChangeShapeType="1"/>
            </p:cNvSpPr>
            <p:nvPr/>
          </p:nvSpPr>
          <p:spPr bwMode="auto">
            <a:xfrm>
              <a:off x="4704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874" name="Line 58"/>
            <p:cNvSpPr>
              <a:spLocks noChangeShapeType="1"/>
            </p:cNvSpPr>
            <p:nvPr/>
          </p:nvSpPr>
          <p:spPr bwMode="auto">
            <a:xfrm>
              <a:off x="5008" y="2544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875" name="Text Box 59"/>
          <p:cNvSpPr txBox="1">
            <a:spLocks noChangeArrowheads="1"/>
          </p:cNvSpPr>
          <p:nvPr/>
        </p:nvSpPr>
        <p:spPr bwMode="auto">
          <a:xfrm>
            <a:off x="348188" y="5416490"/>
            <a:ext cx="8643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Arial" pitchFamily="-107" charset="0"/>
              </a:rPr>
              <a:t>Output: Tokens Between Identified Start / End Boundaries</a:t>
            </a:r>
          </a:p>
        </p:txBody>
      </p:sp>
      <p:sp>
        <p:nvSpPr>
          <p:cNvPr id="34876" name="Text Box 60"/>
          <p:cNvSpPr txBox="1">
            <a:spLocks noChangeArrowheads="1"/>
          </p:cNvSpPr>
          <p:nvPr/>
        </p:nvSpPr>
        <p:spPr bwMode="auto">
          <a:xfrm>
            <a:off x="952500" y="6000690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 ,  October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25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4  :  15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-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5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30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PM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77" name="Text Box 61"/>
          <p:cNvSpPr txBox="1">
            <a:spLocks noChangeArrowheads="1"/>
          </p:cNvSpPr>
          <p:nvPr/>
        </p:nvSpPr>
        <p:spPr bwMode="auto">
          <a:xfrm>
            <a:off x="2057400" y="3435290"/>
            <a:ext cx="238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0000"/>
                </a:solidFill>
                <a:latin typeface="Arial" pitchFamily="-107" charset="0"/>
              </a:rPr>
              <a:t>Start / End of Content</a:t>
            </a:r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 flipH="1">
            <a:off x="1676400" y="381629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4572000" y="374009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 flipH="1" flipV="1">
            <a:off x="609600" y="4578290"/>
            <a:ext cx="3352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 flipH="1" flipV="1">
            <a:off x="1447800" y="4578290"/>
            <a:ext cx="2514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2" name="Text Box 66"/>
          <p:cNvSpPr txBox="1">
            <a:spLocks noChangeArrowheads="1"/>
          </p:cNvSpPr>
          <p:nvPr/>
        </p:nvSpPr>
        <p:spPr bwMode="auto">
          <a:xfrm>
            <a:off x="6978650" y="442589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prstClr val="black"/>
                </a:solidFill>
                <a:latin typeface="Arial" pitchFamily="-107" charset="0"/>
              </a:rPr>
              <a:t>…</a:t>
            </a:r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 flipV="1">
            <a:off x="5562600" y="457829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6" name="Line 70"/>
          <p:cNvSpPr>
            <a:spLocks noChangeShapeType="1"/>
          </p:cNvSpPr>
          <p:nvPr/>
        </p:nvSpPr>
        <p:spPr bwMode="auto">
          <a:xfrm flipV="1">
            <a:off x="5562600" y="457829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7" name="Line 71"/>
          <p:cNvSpPr>
            <a:spLocks noChangeShapeType="1"/>
          </p:cNvSpPr>
          <p:nvPr/>
        </p:nvSpPr>
        <p:spPr bwMode="auto">
          <a:xfrm flipV="1">
            <a:off x="5562600" y="457829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 flipV="1">
            <a:off x="6553200" y="4578290"/>
            <a:ext cx="1828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 flipH="1" flipV="1">
            <a:off x="6553200" y="457829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 flipV="1">
            <a:off x="6553200" y="457829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1" name="Line 75"/>
          <p:cNvSpPr>
            <a:spLocks noChangeShapeType="1"/>
          </p:cNvSpPr>
          <p:nvPr/>
        </p:nvSpPr>
        <p:spPr bwMode="auto">
          <a:xfrm flipH="1" flipV="1">
            <a:off x="2971800" y="457829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2" name="Line 76"/>
          <p:cNvSpPr>
            <a:spLocks noChangeShapeType="1"/>
          </p:cNvSpPr>
          <p:nvPr/>
        </p:nvSpPr>
        <p:spPr bwMode="auto">
          <a:xfrm flipH="1" flipV="1">
            <a:off x="3200400" y="457829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3" name="Line 77"/>
          <p:cNvSpPr>
            <a:spLocks noChangeShapeType="1"/>
          </p:cNvSpPr>
          <p:nvPr/>
        </p:nvSpPr>
        <p:spPr bwMode="auto">
          <a:xfrm flipV="1">
            <a:off x="3962400" y="457829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94" name="Text Box 78"/>
          <p:cNvSpPr txBox="1">
            <a:spLocks noChangeArrowheads="1"/>
          </p:cNvSpPr>
          <p:nvPr/>
        </p:nvSpPr>
        <p:spPr bwMode="auto">
          <a:xfrm>
            <a:off x="3937000" y="4821178"/>
            <a:ext cx="2647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6600"/>
                </a:solidFill>
                <a:latin typeface="Arial" pitchFamily="-107" charset="0"/>
              </a:rPr>
              <a:t>Unimportant Boundaries</a:t>
            </a:r>
          </a:p>
        </p:txBody>
      </p: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685800" y="4197290"/>
            <a:ext cx="8229600" cy="320675"/>
            <a:chOff x="384" y="1872"/>
            <a:chExt cx="4992" cy="202"/>
          </a:xfrm>
        </p:grpSpPr>
        <p:sp>
          <p:nvSpPr>
            <p:cNvPr id="34899" name="Rectangle 83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0" name="Line 84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1" name="Line 85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2" name="Line 86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3" name="Line 87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4" name="Line 88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5" name="Line 89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6" name="Line 90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7" name="Line 91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8" name="Line 92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09" name="Line 93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0" name="Line 94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1" name="Line 95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2" name="Line 96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3" name="Line 97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4914" name="Line 98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4915" name="Text Box 99"/>
          <p:cNvSpPr txBox="1">
            <a:spLocks noChangeArrowheads="1"/>
          </p:cNvSpPr>
          <p:nvPr/>
        </p:nvSpPr>
        <p:spPr bwMode="auto">
          <a:xfrm>
            <a:off x="609600" y="4121090"/>
            <a:ext cx="84963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Date  :  Thursday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,  October  </a:t>
            </a:r>
            <a:r>
              <a:rPr lang="en-US" sz="2200" b="1" dirty="0">
                <a:solidFill>
                  <a:prstClr val="black"/>
                </a:solidFill>
                <a:latin typeface="Arial" pitchFamily="-107" charset="0"/>
              </a:rPr>
              <a:t>25  Time  :  4  :  15  -  5  :  30 </a:t>
            </a:r>
            <a:r>
              <a:rPr lang="en-US" sz="2200" b="1" dirty="0" smtClean="0">
                <a:solidFill>
                  <a:prstClr val="black"/>
                </a:solidFill>
                <a:latin typeface="Arial" pitchFamily="-107" charset="0"/>
              </a:rPr>
              <a:t>  PM</a:t>
            </a:r>
            <a:endParaRPr lang="en-US" sz="22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3" name="Line 67"/>
          <p:cNvSpPr>
            <a:spLocks noChangeShapeType="1"/>
          </p:cNvSpPr>
          <p:nvPr/>
        </p:nvSpPr>
        <p:spPr bwMode="auto">
          <a:xfrm>
            <a:off x="1600200" y="4044890"/>
            <a:ext cx="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4876800" y="4121090"/>
            <a:ext cx="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91291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Learning: IE as Classification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7589838" cy="9906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Learn </a:t>
            </a:r>
            <a:r>
              <a:rPr lang="en-US" sz="2400" b="1" i="1" dirty="0" smtClean="0">
                <a:solidFill>
                  <a:srgbClr val="FF0000"/>
                </a:solidFill>
              </a:rPr>
              <a:t>TWO</a:t>
            </a:r>
            <a:r>
              <a:rPr lang="en-US" sz="2400" b="1" dirty="0" smtClean="0"/>
              <a:t> binary classifiers, one for the beginning and one for the end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 smtClean="0"/>
          </a:p>
          <a:p>
            <a:pPr>
              <a:buNone/>
            </a:pPr>
            <a:endParaRPr lang="en-US" sz="2400" b="1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76400" y="5438775"/>
            <a:ext cx="5181600" cy="885825"/>
            <a:chOff x="1248" y="2736"/>
            <a:chExt cx="3264" cy="558"/>
          </a:xfrm>
        </p:grpSpPr>
        <p:sp>
          <p:nvSpPr>
            <p:cNvPr id="35844" name="Text Box 4"/>
            <p:cNvSpPr txBox="1">
              <a:spLocks noChangeArrowheads="1"/>
            </p:cNvSpPr>
            <p:nvPr/>
          </p:nvSpPr>
          <p:spPr bwMode="auto">
            <a:xfrm>
              <a:off x="2496" y="2736"/>
              <a:ext cx="2016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600" b="1">
                  <a:solidFill>
                    <a:prstClr val="black"/>
                  </a:solidFill>
                  <a:latin typeface="Arial" pitchFamily="-107" charset="0"/>
                </a:rPr>
                <a:t>1  if </a:t>
              </a:r>
              <a:r>
                <a:rPr lang="en-US" sz="2600" b="1" i="1">
                  <a:solidFill>
                    <a:prstClr val="black"/>
                  </a:solidFill>
                  <a:latin typeface="Arial" pitchFamily="-107" charset="0"/>
                </a:rPr>
                <a:t>i</a:t>
              </a:r>
              <a:r>
                <a:rPr lang="en-US" sz="2600" b="1">
                  <a:solidFill>
                    <a:prstClr val="black"/>
                  </a:solidFill>
                  <a:latin typeface="Arial" pitchFamily="-107" charset="0"/>
                </a:rPr>
                <a:t> begins a field</a:t>
              </a:r>
              <a:br>
                <a:rPr lang="en-US" sz="2600" b="1">
                  <a:solidFill>
                    <a:prstClr val="black"/>
                  </a:solidFill>
                  <a:latin typeface="Arial" pitchFamily="-107" charset="0"/>
                </a:rPr>
              </a:br>
              <a:r>
                <a:rPr lang="en-US" sz="2600" b="1">
                  <a:solidFill>
                    <a:prstClr val="black"/>
                  </a:solidFill>
                  <a:latin typeface="Arial" pitchFamily="-107" charset="0"/>
                </a:rPr>
                <a:t>0  otherwise</a:t>
              </a:r>
            </a:p>
          </p:txBody>
        </p:sp>
        <p:sp>
          <p:nvSpPr>
            <p:cNvPr id="35845" name="Text Box 5"/>
            <p:cNvSpPr txBox="1">
              <a:spLocks noChangeArrowheads="1"/>
            </p:cNvSpPr>
            <p:nvPr/>
          </p:nvSpPr>
          <p:spPr bwMode="auto">
            <a:xfrm>
              <a:off x="1248" y="2832"/>
              <a:ext cx="12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b="1" i="1" dirty="0" err="1">
                  <a:solidFill>
                    <a:srgbClr val="FF6600"/>
                  </a:solidFill>
                  <a:latin typeface="Courier New" pitchFamily="-107" charset="0"/>
                </a:rPr>
                <a:t>Begin</a:t>
              </a:r>
              <a:r>
                <a:rPr lang="en-US" b="1" i="1" dirty="0" err="1">
                  <a:solidFill>
                    <a:prstClr val="black"/>
                  </a:solidFill>
                  <a:latin typeface="Courier New" pitchFamily="-107" charset="0"/>
                </a:rPr>
                <a:t>(i</a:t>
              </a:r>
              <a:r>
                <a:rPr lang="en-US" b="1" i="1" dirty="0">
                  <a:solidFill>
                    <a:prstClr val="black"/>
                  </a:solidFill>
                  <a:latin typeface="Courier New" pitchFamily="-107" charset="0"/>
                </a:rPr>
                <a:t>)=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952500" y="3200400"/>
            <a:ext cx="7924800" cy="320675"/>
            <a:chOff x="384" y="1872"/>
            <a:chExt cx="4992" cy="202"/>
          </a:xfrm>
        </p:grpSpPr>
        <p:sp>
          <p:nvSpPr>
            <p:cNvPr id="35885" name="Rectangle 45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6" name="Line 46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7" name="Line 47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9" name="Line 49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0" name="Line 50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2" name="Line 52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3" name="Line 53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5" name="Line 55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6" name="Line 56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8" name="Line 58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9" name="Line 59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0" name="Line 60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5901" name="Text Box 61"/>
          <p:cNvSpPr txBox="1">
            <a:spLocks noChangeArrowheads="1"/>
          </p:cNvSpPr>
          <p:nvPr/>
        </p:nvSpPr>
        <p:spPr bwMode="auto">
          <a:xfrm>
            <a:off x="914400" y="3124200"/>
            <a:ext cx="84963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,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October  25  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:  4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:  15  -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5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:  30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PM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952500" y="4267200"/>
            <a:ext cx="7924800" cy="320675"/>
            <a:chOff x="384" y="1872"/>
            <a:chExt cx="4992" cy="202"/>
          </a:xfrm>
        </p:grpSpPr>
        <p:sp>
          <p:nvSpPr>
            <p:cNvPr id="35903" name="Rectangle 63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4" name="Line 64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5" name="Line 65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6" name="Line 66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7" name="Line 67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8" name="Line 68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9" name="Line 69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0" name="Line 70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1" name="Line 71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2" name="Line 72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3" name="Line 73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4" name="Line 74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5" name="Line 75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6" name="Line 76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7" name="Line 77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8" name="Line 78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5919" name="Text Box 79"/>
          <p:cNvSpPr txBox="1">
            <a:spLocks noChangeArrowheads="1"/>
          </p:cNvSpPr>
          <p:nvPr/>
        </p:nvSpPr>
        <p:spPr bwMode="auto">
          <a:xfrm>
            <a:off x="952500" y="3886200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 ,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October  25  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4  :  15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-  5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30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PM</a:t>
            </a:r>
          </a:p>
        </p:txBody>
      </p:sp>
      <p:sp>
        <p:nvSpPr>
          <p:cNvPr id="35920" name="Text Box 80"/>
          <p:cNvSpPr txBox="1">
            <a:spLocks noChangeArrowheads="1"/>
          </p:cNvSpPr>
          <p:nvPr/>
        </p:nvSpPr>
        <p:spPr bwMode="auto">
          <a:xfrm>
            <a:off x="228600" y="37338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End</a:t>
            </a:r>
          </a:p>
        </p:txBody>
      </p:sp>
      <p:sp>
        <p:nvSpPr>
          <p:cNvPr id="35921" name="Text Box 81"/>
          <p:cNvSpPr txBox="1">
            <a:spLocks noChangeArrowheads="1"/>
          </p:cNvSpPr>
          <p:nvPr/>
        </p:nvSpPr>
        <p:spPr bwMode="auto">
          <a:xfrm>
            <a:off x="228600" y="26670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Begin</a:t>
            </a:r>
          </a:p>
        </p:txBody>
      </p:sp>
      <p:sp>
        <p:nvSpPr>
          <p:cNvPr id="35922" name="Text Box 82"/>
          <p:cNvSpPr txBox="1">
            <a:spLocks noChangeArrowheads="1"/>
          </p:cNvSpPr>
          <p:nvPr/>
        </p:nvSpPr>
        <p:spPr bwMode="auto">
          <a:xfrm>
            <a:off x="2667000" y="365760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00FF00"/>
                </a:solidFill>
                <a:latin typeface="Arial" pitchFamily="-107" charset="0"/>
              </a:rPr>
              <a:t>POSITIVE (1)</a:t>
            </a:r>
          </a:p>
        </p:txBody>
      </p:sp>
      <p:sp>
        <p:nvSpPr>
          <p:cNvPr id="35924" name="Line 84"/>
          <p:cNvSpPr>
            <a:spLocks noChangeShapeType="1"/>
          </p:cNvSpPr>
          <p:nvPr/>
        </p:nvSpPr>
        <p:spPr bwMode="auto">
          <a:xfrm flipH="1" flipV="1">
            <a:off x="1905000" y="3581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925" name="Line 85"/>
          <p:cNvSpPr>
            <a:spLocks noChangeShapeType="1"/>
          </p:cNvSpPr>
          <p:nvPr/>
        </p:nvSpPr>
        <p:spPr bwMode="auto">
          <a:xfrm>
            <a:off x="4343400" y="3886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930" name="Text Box 90"/>
          <p:cNvSpPr txBox="1">
            <a:spLocks noChangeArrowheads="1"/>
          </p:cNvSpPr>
          <p:nvPr/>
        </p:nvSpPr>
        <p:spPr bwMode="auto">
          <a:xfrm>
            <a:off x="2514600" y="47244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FF0000"/>
                </a:solidFill>
                <a:latin typeface="Arial" pitchFamily="-107" charset="0"/>
              </a:rPr>
              <a:t>ALL OTHERS NEGATIVE (0)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51314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One approach: Boundary </a:t>
            </a:r>
            <a:r>
              <a:rPr lang="en-US" dirty="0"/>
              <a:t>Detectors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4800" y="1676400"/>
            <a:ext cx="8428038" cy="1981200"/>
          </a:xfrm>
          <a:ln/>
        </p:spPr>
        <p:txBody>
          <a:bodyPr/>
          <a:lstStyle/>
          <a:p>
            <a:pPr>
              <a:buNone/>
            </a:pPr>
            <a:r>
              <a:rPr lang="en-US" sz="2400" dirty="0" smtClean="0"/>
              <a:t>A “</a:t>
            </a:r>
            <a:r>
              <a:rPr lang="en-US" sz="2400" i="1" dirty="0" smtClean="0">
                <a:solidFill>
                  <a:srgbClr val="00FF00"/>
                </a:solidFill>
              </a:rPr>
              <a:t>Boundary </a:t>
            </a:r>
            <a:r>
              <a:rPr lang="en-US" sz="2400" i="1" dirty="0">
                <a:solidFill>
                  <a:srgbClr val="00FF00"/>
                </a:solidFill>
              </a:rPr>
              <a:t>Detectors</a:t>
            </a:r>
            <a:r>
              <a:rPr lang="en-US" sz="2400" dirty="0"/>
              <a:t>”</a:t>
            </a:r>
            <a:r>
              <a:rPr lang="en-US" sz="2400" dirty="0" smtClean="0"/>
              <a:t> is a pair </a:t>
            </a:r>
            <a:r>
              <a:rPr lang="en-US" sz="2400" dirty="0"/>
              <a:t>of token sequences </a:t>
            </a:r>
            <a:r>
              <a:rPr lang="en-US" sz="1800" b="1" dirty="0">
                <a:ea typeface="Microsoft Sans Serif" pitchFamily="-107" charset="0"/>
                <a:cs typeface="Microsoft Sans Serif" pitchFamily="-107" charset="0"/>
              </a:rPr>
              <a:t>‹</a:t>
            </a:r>
            <a:r>
              <a:rPr lang="en-US" sz="2400" dirty="0" err="1">
                <a:solidFill>
                  <a:srgbClr val="FF0000"/>
                </a:solidFill>
              </a:rPr>
              <a:t>p</a:t>
            </a:r>
            <a:r>
              <a:rPr lang="en-US" sz="2400" dirty="0" err="1"/>
              <a:t>,</a:t>
            </a:r>
            <a:r>
              <a:rPr lang="en-US" sz="2400" dirty="0" err="1">
                <a:solidFill>
                  <a:srgbClr val="800000"/>
                </a:solidFill>
              </a:rPr>
              <a:t>s</a:t>
            </a:r>
            <a:r>
              <a:rPr lang="en-US" sz="1800" b="1" dirty="0">
                <a:ea typeface="Microsoft Sans Serif" pitchFamily="-107" charset="0"/>
                <a:cs typeface="Microsoft Sans Serif" pitchFamily="-107" charset="0"/>
              </a:rPr>
              <a:t>›</a:t>
            </a:r>
            <a:endParaRPr lang="en-US" sz="2400" dirty="0" smtClean="0"/>
          </a:p>
          <a:p>
            <a:pPr lvl="1"/>
            <a:r>
              <a:rPr lang="en-US" sz="2000" dirty="0" smtClean="0"/>
              <a:t>A detector </a:t>
            </a:r>
            <a:r>
              <a:rPr lang="en-US" sz="2000" dirty="0"/>
              <a:t>matches a boundary </a:t>
            </a:r>
            <a:r>
              <a:rPr lang="en-US" sz="2000" dirty="0" smtClean="0"/>
              <a:t>if </a:t>
            </a:r>
            <a:r>
              <a:rPr lang="en-US" sz="2000" dirty="0" err="1">
                <a:solidFill>
                  <a:srgbClr val="FF0000"/>
                </a:solidFill>
              </a:rPr>
              <a:t>p</a:t>
            </a:r>
            <a:r>
              <a:rPr lang="en-US" sz="2000" dirty="0"/>
              <a:t> matches text before boundary and </a:t>
            </a:r>
            <a:r>
              <a:rPr lang="en-US" sz="2000" dirty="0" err="1">
                <a:solidFill>
                  <a:srgbClr val="800000"/>
                </a:solidFill>
              </a:rPr>
              <a:t>s</a:t>
            </a:r>
            <a:r>
              <a:rPr lang="en-US" sz="2000" dirty="0"/>
              <a:t> matches text after boundary</a:t>
            </a:r>
          </a:p>
          <a:p>
            <a:pPr lvl="1"/>
            <a:r>
              <a:rPr lang="en-US" sz="2000" dirty="0"/>
              <a:t>Detectors can contain wildcards, e.g. “capitalized word”, “number”, etc.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914400" y="3352800"/>
            <a:ext cx="556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&lt;</a:t>
            </a:r>
            <a:r>
              <a:rPr lang="en-US" sz="2400" b="1" dirty="0" smtClean="0">
                <a:solidFill>
                  <a:srgbClr val="DD8047"/>
                </a:solidFill>
                <a:latin typeface="Arial" pitchFamily="-107" charset="0"/>
              </a:rPr>
              <a:t>Date: </a:t>
            </a: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, </a:t>
            </a:r>
            <a:r>
              <a:rPr lang="en-US" sz="2400" b="1" dirty="0" smtClean="0">
                <a:solidFill>
                  <a:srgbClr val="800000"/>
                </a:solidFill>
                <a:latin typeface="Arial" pitchFamily="-107" charset="0"/>
              </a:rPr>
              <a:t>[</a:t>
            </a:r>
            <a:r>
              <a:rPr lang="en-US" sz="2400" b="1" i="1" dirty="0" err="1" smtClean="0">
                <a:solidFill>
                  <a:srgbClr val="800000"/>
                </a:solidFill>
                <a:latin typeface="Arial" pitchFamily="-107" charset="0"/>
              </a:rPr>
              <a:t>CapitalizedWord</a:t>
            </a:r>
            <a:r>
              <a:rPr lang="en-US" sz="2400" b="1" dirty="0" smtClean="0">
                <a:solidFill>
                  <a:srgbClr val="800000"/>
                </a:solidFill>
                <a:latin typeface="Arial" pitchFamily="-107" charset="0"/>
              </a:rPr>
              <a:t>]</a:t>
            </a: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&gt;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6400" y="4948535"/>
            <a:ext cx="533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	 Date:  Thursday, October 25</a:t>
            </a:r>
            <a:endParaRPr lang="en-US" sz="24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61722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Arial" pitchFamily="-107" charset="0"/>
              </a:rPr>
              <a:t>Would this boundary detector match anywhere?</a:t>
            </a:r>
            <a:endParaRPr lang="en-US" sz="24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91915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819400" y="4953000"/>
            <a:ext cx="2133600" cy="609600"/>
            <a:chOff x="1008" y="3456"/>
            <a:chExt cx="1344" cy="384"/>
          </a:xfrm>
        </p:grpSpPr>
        <p:sp>
          <p:nvSpPr>
            <p:cNvPr id="36878" name="Line 14"/>
            <p:cNvSpPr>
              <a:spLocks noChangeShapeType="1"/>
            </p:cNvSpPr>
            <p:nvPr/>
          </p:nvSpPr>
          <p:spPr bwMode="auto">
            <a:xfrm flipH="1">
              <a:off x="1008" y="3744"/>
              <a:ext cx="480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6879" name="Line 15"/>
            <p:cNvSpPr>
              <a:spLocks noChangeShapeType="1"/>
            </p:cNvSpPr>
            <p:nvPr/>
          </p:nvSpPr>
          <p:spPr bwMode="auto">
            <a:xfrm>
              <a:off x="1584" y="3744"/>
              <a:ext cx="768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6880" name="Line 16"/>
            <p:cNvSpPr>
              <a:spLocks noChangeShapeType="1"/>
            </p:cNvSpPr>
            <p:nvPr/>
          </p:nvSpPr>
          <p:spPr bwMode="auto">
            <a:xfrm>
              <a:off x="1536" y="3456"/>
              <a:ext cx="0" cy="38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914400" y="3352800"/>
            <a:ext cx="556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&lt;</a:t>
            </a:r>
            <a:r>
              <a:rPr lang="en-US" sz="2400" b="1" dirty="0" smtClean="0">
                <a:solidFill>
                  <a:srgbClr val="DD8047"/>
                </a:solidFill>
                <a:latin typeface="Arial" pitchFamily="-107" charset="0"/>
              </a:rPr>
              <a:t>Date: </a:t>
            </a: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, </a:t>
            </a:r>
            <a:r>
              <a:rPr lang="en-US" sz="2400" b="1" dirty="0" smtClean="0">
                <a:solidFill>
                  <a:srgbClr val="800000"/>
                </a:solidFill>
                <a:latin typeface="Arial" pitchFamily="-107" charset="0"/>
              </a:rPr>
              <a:t>[</a:t>
            </a:r>
            <a:r>
              <a:rPr lang="en-US" sz="2400" b="1" i="1" dirty="0" err="1" smtClean="0">
                <a:solidFill>
                  <a:srgbClr val="800000"/>
                </a:solidFill>
                <a:latin typeface="Arial" pitchFamily="-107" charset="0"/>
              </a:rPr>
              <a:t>CapitalizedWord</a:t>
            </a:r>
            <a:r>
              <a:rPr lang="en-US" sz="2400" b="1" dirty="0" smtClean="0">
                <a:solidFill>
                  <a:srgbClr val="800000"/>
                </a:solidFill>
                <a:latin typeface="Arial" pitchFamily="-107" charset="0"/>
              </a:rPr>
              <a:t>]</a:t>
            </a: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&gt;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6400" y="4948535"/>
            <a:ext cx="533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itchFamily="-107" charset="0"/>
              </a:rPr>
              <a:t>	 Date:  Thursday, October 25</a:t>
            </a:r>
            <a:endParaRPr lang="en-US" sz="24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rot="16200000" flipH="1">
            <a:off x="1981200" y="3886200"/>
            <a:ext cx="1143000" cy="990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16200000" flipH="1">
            <a:off x="3657600" y="4038600"/>
            <a:ext cx="1143000" cy="685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0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One approach: Boundary </a:t>
            </a:r>
            <a:r>
              <a:rPr lang="en-US" dirty="0"/>
              <a:t>Detectors</a:t>
            </a:r>
          </a:p>
        </p:txBody>
      </p:sp>
      <p:sp>
        <p:nvSpPr>
          <p:cNvPr id="17" name="Rectangle 5"/>
          <p:cNvSpPr txBox="1">
            <a:spLocks noChangeArrowheads="1"/>
          </p:cNvSpPr>
          <p:nvPr/>
        </p:nvSpPr>
        <p:spPr>
          <a:xfrm>
            <a:off x="304800" y="1676400"/>
            <a:ext cx="8428038" cy="1981200"/>
          </a:xfrm>
          <a:prstGeom prst="rect">
            <a:avLst/>
          </a:prstGeom>
          <a:ln/>
        </p:spPr>
        <p:txBody>
          <a:bodyPr vert="horz">
            <a:normAutofit/>
          </a:bodyPr>
          <a:lstStyle/>
          <a:p>
            <a:pPr marL="320040" indent="-320040" defTabSz="91440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None/>
              <a:defRPr/>
            </a:pPr>
            <a:r>
              <a:rPr lang="en-US" sz="2400" smtClean="0">
                <a:solidFill>
                  <a:prstClr val="black"/>
                </a:solidFill>
              </a:rPr>
              <a:t>A “</a:t>
            </a:r>
            <a:r>
              <a:rPr lang="en-US" sz="2400" i="1" smtClean="0">
                <a:solidFill>
                  <a:srgbClr val="00FF00"/>
                </a:solidFill>
              </a:rPr>
              <a:t>Boundary Detectors</a:t>
            </a:r>
            <a:r>
              <a:rPr lang="en-US" sz="2400" smtClean="0">
                <a:solidFill>
                  <a:prstClr val="black"/>
                </a:solidFill>
              </a:rPr>
              <a:t>” is a pair of token sequences </a:t>
            </a:r>
            <a:r>
              <a:rPr lang="en-US" b="1" smtClean="0">
                <a:solidFill>
                  <a:prstClr val="black"/>
                </a:solidFill>
                <a:ea typeface="Microsoft Sans Serif" pitchFamily="-107" charset="0"/>
                <a:cs typeface="Microsoft Sans Serif" pitchFamily="-107" charset="0"/>
              </a:rPr>
              <a:t>‹</a:t>
            </a:r>
            <a:r>
              <a:rPr lang="en-US" sz="2400" smtClean="0">
                <a:solidFill>
                  <a:srgbClr val="FF0000"/>
                </a:solidFill>
              </a:rPr>
              <a:t>p</a:t>
            </a:r>
            <a:r>
              <a:rPr lang="en-US" sz="2400" smtClean="0">
                <a:solidFill>
                  <a:prstClr val="black"/>
                </a:solidFill>
              </a:rPr>
              <a:t>,</a:t>
            </a:r>
            <a:r>
              <a:rPr lang="en-US" sz="2400" smtClean="0">
                <a:solidFill>
                  <a:srgbClr val="800000"/>
                </a:solidFill>
              </a:rPr>
              <a:t>s</a:t>
            </a:r>
            <a:r>
              <a:rPr lang="en-US" b="1" smtClean="0">
                <a:solidFill>
                  <a:prstClr val="black"/>
                </a:solidFill>
                <a:ea typeface="Microsoft Sans Serif" pitchFamily="-107" charset="0"/>
                <a:cs typeface="Microsoft Sans Serif" pitchFamily="-107" charset="0"/>
              </a:rPr>
              <a:t>›</a:t>
            </a:r>
            <a:endParaRPr lang="en-US" sz="2400" smtClean="0">
              <a:solidFill>
                <a:prstClr val="black"/>
              </a:solidFill>
            </a:endParaRPr>
          </a:p>
          <a:p>
            <a:pPr marL="640080" lvl="1" indent="-274320" defTabSz="914400">
              <a:spcBef>
                <a:spcPts val="550"/>
              </a:spcBef>
              <a:buClr>
                <a:srgbClr val="94B6D2"/>
              </a:buClr>
              <a:buSzPct val="70000"/>
              <a:buFont typeface="Wingdings 2"/>
              <a:buChar char=""/>
              <a:defRPr/>
            </a:pPr>
            <a:r>
              <a:rPr lang="en-US" sz="2000" smtClean="0">
                <a:solidFill>
                  <a:prstClr val="black"/>
                </a:solidFill>
              </a:rPr>
              <a:t>A detector matches a boundary if </a:t>
            </a:r>
            <a:r>
              <a:rPr lang="en-US" sz="2000" smtClean="0">
                <a:solidFill>
                  <a:srgbClr val="FF0000"/>
                </a:solidFill>
              </a:rPr>
              <a:t>p</a:t>
            </a:r>
            <a:r>
              <a:rPr lang="en-US" sz="2000" smtClean="0">
                <a:solidFill>
                  <a:prstClr val="black"/>
                </a:solidFill>
              </a:rPr>
              <a:t> matches text before boundary and </a:t>
            </a:r>
            <a:r>
              <a:rPr lang="en-US" sz="2000" smtClean="0">
                <a:solidFill>
                  <a:srgbClr val="800000"/>
                </a:solidFill>
              </a:rPr>
              <a:t>s</a:t>
            </a:r>
            <a:r>
              <a:rPr lang="en-US" sz="2000" smtClean="0">
                <a:solidFill>
                  <a:prstClr val="black"/>
                </a:solidFill>
              </a:rPr>
              <a:t> matches text after boundary</a:t>
            </a:r>
          </a:p>
          <a:p>
            <a:pPr marL="640080" lvl="1" indent="-274320" defTabSz="914400">
              <a:spcBef>
                <a:spcPts val="550"/>
              </a:spcBef>
              <a:buClr>
                <a:srgbClr val="94B6D2"/>
              </a:buClr>
              <a:buSzPct val="70000"/>
              <a:buFont typeface="Wingdings 2"/>
              <a:buChar char=""/>
              <a:defRPr/>
            </a:pPr>
            <a:r>
              <a:rPr lang="en-US" sz="2000" smtClean="0">
                <a:solidFill>
                  <a:prstClr val="black"/>
                </a:solidFill>
              </a:rPr>
              <a:t>Detectors can contain wildcards, e.g. “capitalized word”, “number”, etc.</a:t>
            </a:r>
          </a:p>
          <a:p>
            <a:pPr marL="640080" lvl="1" indent="-274320" defTabSz="914400">
              <a:spcBef>
                <a:spcPts val="550"/>
              </a:spcBef>
              <a:buClr>
                <a:srgbClr val="94B6D2"/>
              </a:buClr>
              <a:buSzPct val="70000"/>
              <a:buFont typeface="Wingdings 2"/>
              <a:buNone/>
              <a:defRPr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92966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Detectors</a:t>
            </a:r>
            <a:endParaRPr lang="en-US" dirty="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914400" y="24384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Begin</a:t>
            </a:r>
            <a:r>
              <a:rPr lang="en-US" b="1" dirty="0">
                <a:solidFill>
                  <a:prstClr val="black"/>
                </a:solidFill>
                <a:latin typeface="Arial" pitchFamily="-107" charset="0"/>
              </a:rPr>
              <a:t> boundary detector:</a:t>
            </a:r>
            <a:endParaRPr lang="en-US" b="1" i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066800" y="3124200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End</a:t>
            </a:r>
            <a:r>
              <a:rPr lang="en-US" b="1" dirty="0">
                <a:solidFill>
                  <a:prstClr val="black"/>
                </a:solidFill>
                <a:latin typeface="Arial" pitchFamily="-107" charset="0"/>
              </a:rPr>
              <a:t> boundary detector:</a:t>
            </a:r>
          </a:p>
        </p:txBody>
      </p:sp>
      <p:graphicFrame>
        <p:nvGraphicFramePr>
          <p:cNvPr id="64536" name="Group 24"/>
          <p:cNvGraphicFramePr>
            <a:graphicFrameLocks noGrp="1"/>
          </p:cNvGraphicFramePr>
          <p:nvPr/>
        </p:nvGraphicFramePr>
        <p:xfrm>
          <a:off x="4419600" y="1676400"/>
          <a:ext cx="4038600" cy="213360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Prefix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Suffix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&lt;a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href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  <a:ea typeface="Courier New" pitchFamily="-107" charset="0"/>
                          <a:cs typeface="Courier New" pitchFamily="-107" charset="0"/>
                        </a:rPr>
                        <a:t>"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7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</a:rPr>
                        <a:t>http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empty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  <a:ea typeface="Courier New" pitchFamily="-107" charset="0"/>
                          <a:cs typeface="Courier New" pitchFamily="-107" charset="0"/>
                        </a:rPr>
                        <a:t>"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</a:rPr>
                        <a:t>&gt;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-107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838200" y="4267200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4B6D2"/>
              </a:buClr>
              <a:buSzPct val="80000"/>
              <a:buFont typeface="Wingdings" pitchFamily="-107" charset="2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/>
            </a:r>
            <a:b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text&lt;</a:t>
            </a:r>
            <a:r>
              <a:rPr lang="en-US" sz="2400" b="1" dirty="0" err="1">
                <a:solidFill>
                  <a:prstClr val="black"/>
                </a:solidFill>
                <a:latin typeface="Courier New" pitchFamily="-107" charset="0"/>
              </a:rPr>
              <a:t>b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&gt;&lt;a </a:t>
            </a:r>
            <a:r>
              <a:rPr lang="en-US" sz="2400" b="1" dirty="0" err="1">
                <a:solidFill>
                  <a:prstClr val="black"/>
                </a:solidFill>
                <a:latin typeface="Courier New" pitchFamily="-107" charset="0"/>
              </a:rPr>
              <a:t>href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-107" charset="0"/>
              </a:rPr>
              <a:t>=“http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://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-107" charset="0"/>
              </a:rPr>
              <a:t>www.cs.pomona.edu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-107" charset="0"/>
              </a:rPr>
              <a:t>”&gt;</a:t>
            </a:r>
            <a:endParaRPr lang="en-US" sz="24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7000" y="57150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-107" charset="0"/>
              </a:rPr>
              <a:t>match(es</a:t>
            </a:r>
            <a:r>
              <a:rPr lang="en-US" sz="2800" b="1" dirty="0" smtClean="0">
                <a:solidFill>
                  <a:srgbClr val="FF0000"/>
                </a:solidFill>
                <a:latin typeface="Arial" pitchFamily="-107" charset="0"/>
              </a:rPr>
              <a:t>)?</a:t>
            </a:r>
            <a:endParaRPr lang="en-US" sz="28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19809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Detectors</a:t>
            </a:r>
            <a:endParaRPr lang="en-US" dirty="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914400" y="24384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Begin</a:t>
            </a:r>
            <a:r>
              <a:rPr lang="en-US" b="1" dirty="0">
                <a:solidFill>
                  <a:prstClr val="black"/>
                </a:solidFill>
                <a:latin typeface="Arial" pitchFamily="-107" charset="0"/>
              </a:rPr>
              <a:t> boundary detector:</a:t>
            </a:r>
            <a:endParaRPr lang="en-US" b="1" i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066800" y="3124200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End</a:t>
            </a:r>
            <a:r>
              <a:rPr lang="en-US" b="1" dirty="0">
                <a:solidFill>
                  <a:prstClr val="black"/>
                </a:solidFill>
                <a:latin typeface="Arial" pitchFamily="-107" charset="0"/>
              </a:rPr>
              <a:t> boundary detector:</a:t>
            </a:r>
          </a:p>
        </p:txBody>
      </p:sp>
      <p:graphicFrame>
        <p:nvGraphicFramePr>
          <p:cNvPr id="64536" name="Group 24"/>
          <p:cNvGraphicFramePr>
            <a:graphicFrameLocks noGrp="1"/>
          </p:cNvGraphicFramePr>
          <p:nvPr/>
        </p:nvGraphicFramePr>
        <p:xfrm>
          <a:off x="4419600" y="1676400"/>
          <a:ext cx="4038600" cy="213360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Prefix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Suffix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&lt;a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href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</a:rPr>
                        <a:t>=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-107" charset="0"/>
                          <a:ea typeface="Courier New" pitchFamily="-107" charset="0"/>
                          <a:cs typeface="Courier New" pitchFamily="-107" charset="0"/>
                        </a:rPr>
                        <a:t>"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7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</a:rPr>
                        <a:t>http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empty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-107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  <a:ea typeface="Courier New" pitchFamily="-107" charset="0"/>
                          <a:cs typeface="Courier New" pitchFamily="-107" charset="0"/>
                        </a:rPr>
                        <a:t>"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-107" charset="0"/>
                        </a:rPr>
                        <a:t>&gt;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-107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838200" y="4267200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4B6D2"/>
              </a:buClr>
              <a:buSzPct val="80000"/>
              <a:buFont typeface="Wingdings" pitchFamily="-107" charset="2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/>
            </a:r>
            <a:b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</a:b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text&lt;</a:t>
            </a:r>
            <a:r>
              <a:rPr lang="en-US" sz="2400" b="1" dirty="0" err="1">
                <a:solidFill>
                  <a:prstClr val="black"/>
                </a:solidFill>
                <a:latin typeface="Courier New" pitchFamily="-107" charset="0"/>
              </a:rPr>
              <a:t>b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&gt;</a:t>
            </a:r>
            <a:r>
              <a:rPr lang="en-US" sz="2400" b="1" dirty="0">
                <a:solidFill>
                  <a:srgbClr val="FF6600"/>
                </a:solidFill>
                <a:latin typeface="Courier New" pitchFamily="-107" charset="0"/>
              </a:rPr>
              <a:t>&lt;a </a:t>
            </a:r>
            <a:r>
              <a:rPr lang="en-US" sz="2400" b="1" dirty="0" err="1">
                <a:solidFill>
                  <a:srgbClr val="FF6600"/>
                </a:solidFill>
                <a:latin typeface="Courier New" pitchFamily="-107" charset="0"/>
              </a:rPr>
              <a:t>href</a:t>
            </a:r>
            <a:r>
              <a:rPr lang="en-US" sz="2400" b="1" dirty="0" smtClean="0">
                <a:solidFill>
                  <a:srgbClr val="FF6600"/>
                </a:solidFill>
                <a:latin typeface="Courier New" pitchFamily="-107" charset="0"/>
              </a:rPr>
              <a:t>=“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-107" charset="0"/>
              </a:rPr>
              <a:t>http</a:t>
            </a:r>
            <a:r>
              <a:rPr lang="en-US" sz="2400" b="1" dirty="0">
                <a:solidFill>
                  <a:prstClr val="black"/>
                </a:solidFill>
                <a:latin typeface="Courier New" pitchFamily="-107" charset="0"/>
              </a:rPr>
              <a:t>://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-107" charset="0"/>
              </a:rPr>
              <a:t>www.cs.pomona.edu</a:t>
            </a:r>
            <a:r>
              <a:rPr lang="en-US" sz="2400" b="1" dirty="0" smtClean="0">
                <a:solidFill>
                  <a:srgbClr val="FF6600"/>
                </a:solidFill>
                <a:latin typeface="Courier New" pitchFamily="-107" charset="0"/>
              </a:rPr>
              <a:t>”&gt;</a:t>
            </a:r>
            <a:endParaRPr lang="en-US" sz="2400" b="1" dirty="0">
              <a:solidFill>
                <a:srgbClr val="FF6600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3810794" y="5180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5400000" flipH="1" flipV="1">
            <a:off x="8230394" y="5180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657600" y="5562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53400" y="5562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59131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Learning: IE as Classification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828800"/>
            <a:ext cx="7589838" cy="9906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Learn </a:t>
            </a:r>
            <a:r>
              <a:rPr lang="en-US" sz="2400" b="1" i="1" dirty="0" smtClean="0">
                <a:solidFill>
                  <a:srgbClr val="FF0000"/>
                </a:solidFill>
              </a:rPr>
              <a:t>TWO</a:t>
            </a:r>
            <a:r>
              <a:rPr lang="en-US" sz="2400" b="1" dirty="0" smtClean="0"/>
              <a:t> binary classifiers, one for the beginning and one for the end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 smtClean="0"/>
          </a:p>
          <a:p>
            <a:pPr>
              <a:buNone/>
            </a:pPr>
            <a:endParaRPr lang="en-US" sz="2400" b="1" dirty="0"/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952500" y="3276600"/>
            <a:ext cx="7924800" cy="320675"/>
            <a:chOff x="384" y="1872"/>
            <a:chExt cx="4992" cy="202"/>
          </a:xfrm>
        </p:grpSpPr>
        <p:sp>
          <p:nvSpPr>
            <p:cNvPr id="35885" name="Rectangle 45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6" name="Line 46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7" name="Line 47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89" name="Line 49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0" name="Line 50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2" name="Line 52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3" name="Line 53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5" name="Line 55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6" name="Line 56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8" name="Line 58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899" name="Line 59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0" name="Line 60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5901" name="Text Box 61"/>
          <p:cNvSpPr txBox="1">
            <a:spLocks noChangeArrowheads="1"/>
          </p:cNvSpPr>
          <p:nvPr/>
        </p:nvSpPr>
        <p:spPr bwMode="auto">
          <a:xfrm>
            <a:off x="914400" y="3200400"/>
            <a:ext cx="84963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,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October  25  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:  4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:  15  -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5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:  30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PM</a:t>
            </a:r>
            <a:endParaRPr lang="en-US" sz="20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952500" y="4343400"/>
            <a:ext cx="7924800" cy="320675"/>
            <a:chOff x="384" y="1872"/>
            <a:chExt cx="4992" cy="202"/>
          </a:xfrm>
        </p:grpSpPr>
        <p:sp>
          <p:nvSpPr>
            <p:cNvPr id="35903" name="Rectangle 63"/>
            <p:cNvSpPr>
              <a:spLocks noChangeArrowheads="1"/>
            </p:cNvSpPr>
            <p:nvPr/>
          </p:nvSpPr>
          <p:spPr bwMode="auto">
            <a:xfrm>
              <a:off x="384" y="1872"/>
              <a:ext cx="4992" cy="20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4" name="Line 64"/>
            <p:cNvSpPr>
              <a:spLocks noChangeShapeType="1"/>
            </p:cNvSpPr>
            <p:nvPr/>
          </p:nvSpPr>
          <p:spPr bwMode="auto">
            <a:xfrm>
              <a:off x="81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5" name="Line 65"/>
            <p:cNvSpPr>
              <a:spLocks noChangeShapeType="1"/>
            </p:cNvSpPr>
            <p:nvPr/>
          </p:nvSpPr>
          <p:spPr bwMode="auto">
            <a:xfrm>
              <a:off x="9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6" name="Line 66"/>
            <p:cNvSpPr>
              <a:spLocks noChangeShapeType="1"/>
            </p:cNvSpPr>
            <p:nvPr/>
          </p:nvSpPr>
          <p:spPr bwMode="auto">
            <a:xfrm>
              <a:off x="17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7" name="Line 67"/>
            <p:cNvSpPr>
              <a:spLocks noChangeShapeType="1"/>
            </p:cNvSpPr>
            <p:nvPr/>
          </p:nvSpPr>
          <p:spPr bwMode="auto">
            <a:xfrm>
              <a:off x="1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8" name="Line 68"/>
            <p:cNvSpPr>
              <a:spLocks noChangeShapeType="1"/>
            </p:cNvSpPr>
            <p:nvPr/>
          </p:nvSpPr>
          <p:spPr bwMode="auto">
            <a:xfrm>
              <a:off x="265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09" name="Line 69"/>
            <p:cNvSpPr>
              <a:spLocks noChangeShapeType="1"/>
            </p:cNvSpPr>
            <p:nvPr/>
          </p:nvSpPr>
          <p:spPr bwMode="auto">
            <a:xfrm>
              <a:off x="292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0" name="Line 70"/>
            <p:cNvSpPr>
              <a:spLocks noChangeShapeType="1"/>
            </p:cNvSpPr>
            <p:nvPr/>
          </p:nvSpPr>
          <p:spPr bwMode="auto">
            <a:xfrm>
              <a:off x="3432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1" name="Line 71"/>
            <p:cNvSpPr>
              <a:spLocks noChangeShapeType="1"/>
            </p:cNvSpPr>
            <p:nvPr/>
          </p:nvSpPr>
          <p:spPr bwMode="auto">
            <a:xfrm>
              <a:off x="357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2" name="Line 72"/>
            <p:cNvSpPr>
              <a:spLocks noChangeShapeType="1"/>
            </p:cNvSpPr>
            <p:nvPr/>
          </p:nvSpPr>
          <p:spPr bwMode="auto">
            <a:xfrm>
              <a:off x="37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3" name="Line 73"/>
            <p:cNvSpPr>
              <a:spLocks noChangeShapeType="1"/>
            </p:cNvSpPr>
            <p:nvPr/>
          </p:nvSpPr>
          <p:spPr bwMode="auto">
            <a:xfrm>
              <a:off x="3936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4" name="Line 74"/>
            <p:cNvSpPr>
              <a:spLocks noChangeShapeType="1"/>
            </p:cNvSpPr>
            <p:nvPr/>
          </p:nvSpPr>
          <p:spPr bwMode="auto">
            <a:xfrm>
              <a:off x="42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5" name="Line 75"/>
            <p:cNvSpPr>
              <a:spLocks noChangeShapeType="1"/>
            </p:cNvSpPr>
            <p:nvPr/>
          </p:nvSpPr>
          <p:spPr bwMode="auto">
            <a:xfrm>
              <a:off x="436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6" name="Line 76"/>
            <p:cNvSpPr>
              <a:spLocks noChangeShapeType="1"/>
            </p:cNvSpPr>
            <p:nvPr/>
          </p:nvSpPr>
          <p:spPr bwMode="auto">
            <a:xfrm>
              <a:off x="4560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7" name="Line 77"/>
            <p:cNvSpPr>
              <a:spLocks noChangeShapeType="1"/>
            </p:cNvSpPr>
            <p:nvPr/>
          </p:nvSpPr>
          <p:spPr bwMode="auto">
            <a:xfrm>
              <a:off x="4704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  <p:sp>
          <p:nvSpPr>
            <p:cNvPr id="35918" name="Line 78"/>
            <p:cNvSpPr>
              <a:spLocks noChangeShapeType="1"/>
            </p:cNvSpPr>
            <p:nvPr/>
          </p:nvSpPr>
          <p:spPr bwMode="auto">
            <a:xfrm>
              <a:off x="5008" y="1872"/>
              <a:ext cx="0" cy="202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prstClr val="black"/>
                </a:solidFill>
                <a:latin typeface="Arial" pitchFamily="-107" charset="0"/>
              </a:endParaRPr>
            </a:p>
          </p:txBody>
        </p:sp>
      </p:grpSp>
      <p:sp>
        <p:nvSpPr>
          <p:cNvPr id="35919" name="Text Box 79"/>
          <p:cNvSpPr txBox="1">
            <a:spLocks noChangeArrowheads="1"/>
          </p:cNvSpPr>
          <p:nvPr/>
        </p:nvSpPr>
        <p:spPr bwMode="auto">
          <a:xfrm>
            <a:off x="952500" y="4267200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Date  :  Thursday  ,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October  25  Time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4  :  15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-  5 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: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30</a:t>
            </a:r>
            <a:r>
              <a:rPr lang="en-US" sz="2000" b="1" dirty="0" smtClean="0">
                <a:solidFill>
                  <a:prstClr val="black"/>
                </a:solidFill>
                <a:latin typeface="Arial" pitchFamily="-107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Arial" pitchFamily="-107" charset="0"/>
              </a:rPr>
              <a:t>PM</a:t>
            </a:r>
          </a:p>
        </p:txBody>
      </p:sp>
      <p:sp>
        <p:nvSpPr>
          <p:cNvPr id="35920" name="Text Box 80"/>
          <p:cNvSpPr txBox="1">
            <a:spLocks noChangeArrowheads="1"/>
          </p:cNvSpPr>
          <p:nvPr/>
        </p:nvSpPr>
        <p:spPr bwMode="auto">
          <a:xfrm>
            <a:off x="228600" y="38100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End</a:t>
            </a:r>
          </a:p>
        </p:txBody>
      </p:sp>
      <p:sp>
        <p:nvSpPr>
          <p:cNvPr id="35921" name="Text Box 81"/>
          <p:cNvSpPr txBox="1">
            <a:spLocks noChangeArrowheads="1"/>
          </p:cNvSpPr>
          <p:nvPr/>
        </p:nvSpPr>
        <p:spPr bwMode="auto">
          <a:xfrm>
            <a:off x="228600" y="27432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FF6600"/>
                </a:solidFill>
                <a:latin typeface="Arial" pitchFamily="-107" charset="0"/>
              </a:rPr>
              <a:t>Begin</a:t>
            </a:r>
          </a:p>
        </p:txBody>
      </p:sp>
      <p:sp>
        <p:nvSpPr>
          <p:cNvPr id="35922" name="Text Box 82"/>
          <p:cNvSpPr txBox="1">
            <a:spLocks noChangeArrowheads="1"/>
          </p:cNvSpPr>
          <p:nvPr/>
        </p:nvSpPr>
        <p:spPr bwMode="auto">
          <a:xfrm>
            <a:off x="2667000" y="373380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00FF00"/>
                </a:solidFill>
                <a:latin typeface="Arial" pitchFamily="-107" charset="0"/>
              </a:rPr>
              <a:t>POSITIVE (1)</a:t>
            </a:r>
          </a:p>
        </p:txBody>
      </p:sp>
      <p:sp>
        <p:nvSpPr>
          <p:cNvPr id="35924" name="Line 84"/>
          <p:cNvSpPr>
            <a:spLocks noChangeShapeType="1"/>
          </p:cNvSpPr>
          <p:nvPr/>
        </p:nvSpPr>
        <p:spPr bwMode="auto">
          <a:xfrm flipH="1" flipV="1">
            <a:off x="1905000" y="36576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925" name="Line 85"/>
          <p:cNvSpPr>
            <a:spLocks noChangeShapeType="1"/>
          </p:cNvSpPr>
          <p:nvPr/>
        </p:nvSpPr>
        <p:spPr bwMode="auto">
          <a:xfrm>
            <a:off x="4343400" y="39624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930" name="Text Box 90"/>
          <p:cNvSpPr txBox="1">
            <a:spLocks noChangeArrowheads="1"/>
          </p:cNvSpPr>
          <p:nvPr/>
        </p:nvSpPr>
        <p:spPr bwMode="auto">
          <a:xfrm>
            <a:off x="2514600" y="48006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FF0000"/>
                </a:solidFill>
                <a:latin typeface="Arial" pitchFamily="-107" charset="0"/>
              </a:rPr>
              <a:t>ALL OTHERS NEGATIVE (0)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33400" y="54864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Arial" pitchFamily="-107" charset="0"/>
              </a:rPr>
              <a:t>Say we learn Begin and End, will this be enough?  Any improvements?  Any ambiguities?</a:t>
            </a:r>
            <a:endParaRPr lang="en-US" sz="2400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85401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493667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0762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</a:t>
            </a:r>
            <a:r>
              <a:rPr lang="en-US" dirty="0"/>
              <a:t>to detect boundaries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Learn </a:t>
            </a:r>
            <a:r>
              <a:rPr lang="en-US" sz="2400" b="1" dirty="0">
                <a:solidFill>
                  <a:srgbClr val="0033CC"/>
                </a:solidFill>
              </a:rPr>
              <a:t>three</a:t>
            </a:r>
            <a:r>
              <a:rPr lang="en-US" sz="2400" dirty="0"/>
              <a:t> probabilistic classifiers: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000" i="1" dirty="0" err="1" smtClean="0">
                <a:solidFill>
                  <a:srgbClr val="FF6600"/>
                </a:solidFill>
              </a:rPr>
              <a:t>Begin(</a:t>
            </a:r>
            <a:r>
              <a:rPr lang="en-US" sz="2000" i="1" dirty="0" err="1">
                <a:solidFill>
                  <a:srgbClr val="FF6600"/>
                </a:solidFill>
              </a:rPr>
              <a:t>i</a:t>
            </a:r>
            <a:r>
              <a:rPr lang="en-US" sz="2000" i="1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=</a:t>
            </a:r>
            <a:r>
              <a:rPr lang="en-US" sz="2000" dirty="0" smtClean="0"/>
              <a:t> probability </a:t>
            </a:r>
            <a:r>
              <a:rPr lang="en-US" sz="2000" dirty="0"/>
              <a:t>position </a:t>
            </a:r>
            <a:r>
              <a:rPr lang="en-US" sz="2000" i="1" dirty="0" err="1"/>
              <a:t>i</a:t>
            </a:r>
            <a:r>
              <a:rPr lang="en-US" sz="2000" dirty="0"/>
              <a:t> starts a </a:t>
            </a:r>
            <a:r>
              <a:rPr lang="en-US" sz="2000" dirty="0" smtClean="0"/>
              <a:t>field</a:t>
            </a:r>
          </a:p>
          <a:p>
            <a:pPr lvl="1">
              <a:lnSpc>
                <a:spcPct val="80000"/>
              </a:lnSpc>
            </a:pPr>
            <a:r>
              <a:rPr lang="en-US" sz="2000" i="1" dirty="0" err="1" smtClean="0">
                <a:solidFill>
                  <a:srgbClr val="FF6600"/>
                </a:solidFill>
              </a:rPr>
              <a:t>End(</a:t>
            </a:r>
            <a:r>
              <a:rPr lang="en-US" sz="2000" i="1" dirty="0" err="1">
                <a:solidFill>
                  <a:srgbClr val="FF6600"/>
                </a:solidFill>
              </a:rPr>
              <a:t>j</a:t>
            </a:r>
            <a:r>
              <a:rPr lang="en-US" sz="2000" i="1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=</a:t>
            </a:r>
            <a:r>
              <a:rPr lang="en-US" sz="2000" dirty="0" smtClean="0"/>
              <a:t> probability </a:t>
            </a:r>
            <a:r>
              <a:rPr lang="en-US" sz="2000" dirty="0"/>
              <a:t>position </a:t>
            </a:r>
            <a:r>
              <a:rPr lang="en-US" sz="2000" i="1" dirty="0" err="1"/>
              <a:t>j</a:t>
            </a:r>
            <a:r>
              <a:rPr lang="en-US" sz="2000" dirty="0"/>
              <a:t> ends a </a:t>
            </a:r>
            <a:r>
              <a:rPr lang="en-US" sz="2000" dirty="0" smtClean="0"/>
              <a:t>field</a:t>
            </a:r>
          </a:p>
          <a:p>
            <a:pPr lvl="1">
              <a:lnSpc>
                <a:spcPct val="80000"/>
              </a:lnSpc>
            </a:pPr>
            <a:r>
              <a:rPr lang="en-US" sz="2000" i="1" dirty="0" err="1" smtClean="0">
                <a:solidFill>
                  <a:srgbClr val="FF6600"/>
                </a:solidFill>
              </a:rPr>
              <a:t>Len(</a:t>
            </a:r>
            <a:r>
              <a:rPr lang="en-US" sz="2000" i="1" dirty="0" err="1">
                <a:solidFill>
                  <a:srgbClr val="FF6600"/>
                </a:solidFill>
              </a:rPr>
              <a:t>k</a:t>
            </a:r>
            <a:r>
              <a:rPr lang="en-US" sz="2000" i="1" dirty="0">
                <a:solidFill>
                  <a:srgbClr val="FF6600"/>
                </a:solidFill>
              </a:rPr>
              <a:t>)</a:t>
            </a:r>
            <a:r>
              <a:rPr lang="en-US" sz="2000" dirty="0"/>
              <a:t> =</a:t>
            </a:r>
            <a:r>
              <a:rPr lang="en-US" sz="2000" dirty="0" smtClean="0"/>
              <a:t> probability an </a:t>
            </a:r>
            <a:r>
              <a:rPr lang="en-US" sz="2000" dirty="0"/>
              <a:t>extracted field has length </a:t>
            </a:r>
            <a:r>
              <a:rPr lang="en-US" sz="2000" i="1" dirty="0" err="1" smtClean="0"/>
              <a:t>k</a:t>
            </a: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Score </a:t>
            </a:r>
            <a:r>
              <a:rPr lang="en-US" sz="2400" dirty="0"/>
              <a:t>a possible extraction </a:t>
            </a:r>
            <a:r>
              <a:rPr lang="en-US" sz="2400" i="1" dirty="0"/>
              <a:t>(</a:t>
            </a:r>
            <a:r>
              <a:rPr lang="en-US" sz="2400" i="1" dirty="0" err="1"/>
              <a:t>i,j</a:t>
            </a:r>
            <a:r>
              <a:rPr lang="en-US" sz="2400" i="1" dirty="0"/>
              <a:t>)</a:t>
            </a:r>
            <a:r>
              <a:rPr lang="en-US" sz="2400" dirty="0"/>
              <a:t> by</a:t>
            </a:r>
            <a:endParaRPr lang="en-US" sz="2400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i="1" dirty="0" err="1" smtClean="0"/>
              <a:t>Begin(</a:t>
            </a:r>
            <a:r>
              <a:rPr lang="en-US" sz="2000" i="1" dirty="0" err="1"/>
              <a:t>i</a:t>
            </a:r>
            <a:r>
              <a:rPr lang="en-US" sz="2000" i="1" dirty="0"/>
              <a:t>) *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End(</a:t>
            </a:r>
            <a:r>
              <a:rPr lang="en-US" sz="2000" i="1" dirty="0" err="1"/>
              <a:t>j</a:t>
            </a:r>
            <a:r>
              <a:rPr lang="en-US" sz="2000" i="1" dirty="0"/>
              <a:t>) *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Len(</a:t>
            </a:r>
            <a:r>
              <a:rPr lang="en-US" sz="2000" i="1" dirty="0" err="1"/>
              <a:t>j-i</a:t>
            </a:r>
            <a:r>
              <a:rPr lang="en-US" sz="2000" i="1" dirty="0"/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i="1" dirty="0" err="1" smtClean="0">
                <a:solidFill>
                  <a:srgbClr val="FF6600"/>
                </a:solidFill>
              </a:rPr>
              <a:t>Len(</a:t>
            </a:r>
            <a:r>
              <a:rPr lang="en-US" sz="2400" i="1" dirty="0" err="1">
                <a:solidFill>
                  <a:srgbClr val="FF6600"/>
                </a:solidFill>
              </a:rPr>
              <a:t>k</a:t>
            </a:r>
            <a:r>
              <a:rPr lang="en-US" sz="2400" i="1" dirty="0">
                <a:solidFill>
                  <a:srgbClr val="FF6600"/>
                </a:solidFill>
              </a:rPr>
              <a:t>)</a:t>
            </a:r>
            <a:r>
              <a:rPr lang="en-US" sz="2400" i="1" dirty="0"/>
              <a:t> </a:t>
            </a:r>
            <a:r>
              <a:rPr lang="en-US" sz="2400" dirty="0"/>
              <a:t>is estimated from a </a:t>
            </a:r>
            <a:r>
              <a:rPr lang="en-US" sz="2400" dirty="0" smtClean="0"/>
              <a:t>histogram data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i="1" dirty="0" err="1" smtClean="0">
                <a:solidFill>
                  <a:srgbClr val="FF6600"/>
                </a:solidFill>
              </a:rPr>
              <a:t>Begin(</a:t>
            </a:r>
            <a:r>
              <a:rPr lang="en-US" sz="2400" i="1" dirty="0" err="1">
                <a:solidFill>
                  <a:srgbClr val="FF6600"/>
                </a:solidFill>
              </a:rPr>
              <a:t>i</a:t>
            </a:r>
            <a:r>
              <a:rPr lang="en-US" sz="2400" i="1" dirty="0"/>
              <a:t>) and</a:t>
            </a:r>
            <a:r>
              <a:rPr lang="en-US" sz="2400" i="1" dirty="0" smtClean="0"/>
              <a:t> </a:t>
            </a:r>
            <a:r>
              <a:rPr lang="en-US" sz="2400" i="1" dirty="0" err="1" smtClean="0">
                <a:solidFill>
                  <a:srgbClr val="FF6600"/>
                </a:solidFill>
              </a:rPr>
              <a:t>End(</a:t>
            </a:r>
            <a:r>
              <a:rPr lang="en-US" sz="2400" i="1" dirty="0" err="1">
                <a:solidFill>
                  <a:srgbClr val="FF6600"/>
                </a:solidFill>
              </a:rPr>
              <a:t>j</a:t>
            </a:r>
            <a:r>
              <a:rPr lang="en-US" sz="2400" i="1" dirty="0">
                <a:solidFill>
                  <a:srgbClr val="FF6600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/>
              <a:t>may combine multiple boundary detectors!</a:t>
            </a:r>
            <a:r>
              <a:rPr lang="en-US" sz="2400" i="1" dirty="0" smtClean="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i="1" dirty="0"/>
              <a:t>	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0800000" flipV="1">
            <a:off x="6662676" y="1724694"/>
            <a:ext cx="1371600" cy="9144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199581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Problems with Sliding Windows </a:t>
            </a:r>
            <a:br>
              <a:rPr lang="en-US" dirty="0" smtClean="0"/>
            </a:br>
            <a:r>
              <a:rPr lang="en-US" dirty="0" smtClean="0"/>
              <a:t>and Boundary Finders</a:t>
            </a:r>
            <a:endParaRPr lang="en-US" dirty="0"/>
          </a:p>
        </p:txBody>
      </p:sp>
      <p:sp>
        <p:nvSpPr>
          <p:cNvPr id="900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Decisions in neighboring parts of the input are made independently from each other.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Sliding Window may predict a “seminar end time” before the “seminar start time”.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It is possible for two overlapping windows to both be above threshold.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a Boundary-Finding system, left boundaries are laid down independently from right boundaries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52320" y="6596390"/>
            <a:ext cx="1691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Kauchak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5538366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0099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</a:p>
          <a:p>
            <a:pPr lvl="1"/>
            <a:r>
              <a:rPr lang="de-DE" dirty="0"/>
              <a:t>A</a:t>
            </a:r>
            <a:r>
              <a:rPr lang="de-DE" dirty="0" smtClean="0"/>
              <a:t> number of slides were taken from a wide variety of sources (see the attribution at the bottom right of each slide)</a:t>
            </a:r>
          </a:p>
          <a:p>
            <a:pPr lvl="1"/>
            <a:r>
              <a:rPr lang="de-DE" dirty="0" smtClean="0"/>
              <a:t>I'd particularly like to mention Dave Kauchak of Pomona College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28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Next time: machine learning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take a break from NER and look at classification in general</a:t>
            </a:r>
          </a:p>
          <a:p>
            <a:r>
              <a:rPr lang="de-DE" dirty="0" smtClean="0"/>
              <a:t>We will first focus on learning </a:t>
            </a:r>
            <a:r>
              <a:rPr lang="de-DE" b="1" dirty="0" smtClean="0"/>
              <a:t>decision trees</a:t>
            </a:r>
            <a:r>
              <a:rPr lang="de-DE" dirty="0" smtClean="0"/>
              <a:t> from training data</a:t>
            </a:r>
            <a:endParaRPr lang="de-DE" b="1" dirty="0" smtClean="0"/>
          </a:p>
          <a:p>
            <a:pPr lvl="1"/>
            <a:r>
              <a:rPr lang="de-DE" dirty="0" smtClean="0"/>
              <a:t>Powerful mechanism for encoding general decisions</a:t>
            </a:r>
          </a:p>
          <a:p>
            <a:pPr lvl="1"/>
            <a:r>
              <a:rPr lang="de-DE" dirty="0" smtClean="0"/>
              <a:t>Example on 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25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Decision Trees</a:t>
            </a:r>
            <a:endParaRPr lang="en-US" altLang="de-DE" sz="360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de-DE" sz="2400" b="1"/>
              <a:t>“Should I play tennis today?”</a:t>
            </a:r>
          </a:p>
        </p:txBody>
      </p:sp>
      <p:sp>
        <p:nvSpPr>
          <p:cNvPr id="558084" name="Text Box 4"/>
          <p:cNvSpPr txBox="1">
            <a:spLocks noChangeArrowheads="1"/>
          </p:cNvSpPr>
          <p:nvPr/>
        </p:nvSpPr>
        <p:spPr bwMode="auto">
          <a:xfrm>
            <a:off x="1066800" y="5257800"/>
            <a:ext cx="682616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de-DE" sz="2000" dirty="0" smtClean="0">
                <a:solidFill>
                  <a:srgbClr val="FFFFFF"/>
                </a:solidFill>
              </a:rPr>
              <a:t>A </a:t>
            </a:r>
            <a:r>
              <a:rPr lang="en-US" altLang="de-DE" sz="2000" dirty="0">
                <a:solidFill>
                  <a:srgbClr val="FFFFFF"/>
                </a:solidFill>
              </a:rPr>
              <a:t>decision tree can be expressed as a disjunction of conjunctions</a:t>
            </a:r>
          </a:p>
          <a:p>
            <a:pPr lvl="2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de-DE" sz="2000" dirty="0">
                <a:solidFill>
                  <a:srgbClr val="FFFFFF"/>
                </a:solidFill>
                <a:latin typeface="Arial" charset="0"/>
              </a:rPr>
              <a:t>(Outlook = sunny) </a:t>
            </a:r>
            <a:r>
              <a:rPr lang="en-US" altLang="de-DE" sz="2000" dirty="0">
                <a:solidFill>
                  <a:srgbClr val="FFFFFF"/>
                </a:solidFill>
                <a:latin typeface="Arial" charset="0"/>
                <a:sym typeface="Symbol" pitchFamily="18" charset="2"/>
              </a:rPr>
              <a:t>(Humidity = normal) </a:t>
            </a:r>
          </a:p>
          <a:p>
            <a:pPr lvl="2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de-DE" sz="2000" dirty="0">
                <a:solidFill>
                  <a:srgbClr val="FFFFFF"/>
                </a:solidFill>
                <a:latin typeface="Arial" charset="0"/>
                <a:sym typeface="Symbol" pitchFamily="18" charset="2"/>
              </a:rPr>
              <a:t>  </a:t>
            </a:r>
            <a:r>
              <a:rPr lang="en-US" altLang="de-DE" sz="2000" dirty="0">
                <a:solidFill>
                  <a:srgbClr val="FFFFFF"/>
                </a:solidFill>
                <a:latin typeface="Arial" charset="0"/>
              </a:rPr>
              <a:t>(Outlook = overcast) </a:t>
            </a:r>
            <a:r>
              <a:rPr lang="en-US" altLang="de-DE" sz="2000" dirty="0">
                <a:solidFill>
                  <a:srgbClr val="FFFFFF"/>
                </a:solidFill>
                <a:latin typeface="Arial" charset="0"/>
                <a:sym typeface="Symbol" pitchFamily="18" charset="2"/>
              </a:rPr>
              <a:t> (Wind=Weak)</a:t>
            </a:r>
            <a:endParaRPr lang="en-US" altLang="de-DE" sz="2000" dirty="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558085" name="Group 5"/>
          <p:cNvGrpSpPr>
            <a:grpSpLocks/>
          </p:cNvGrpSpPr>
          <p:nvPr/>
        </p:nvGrpSpPr>
        <p:grpSpPr bwMode="auto">
          <a:xfrm>
            <a:off x="1066800" y="1828800"/>
            <a:ext cx="6477000" cy="3352800"/>
            <a:chOff x="672" y="1152"/>
            <a:chExt cx="4080" cy="2112"/>
          </a:xfrm>
        </p:grpSpPr>
        <p:sp>
          <p:nvSpPr>
            <p:cNvPr id="558086" name="Text Box 6"/>
            <p:cNvSpPr txBox="1">
              <a:spLocks noChangeArrowheads="1"/>
            </p:cNvSpPr>
            <p:nvPr/>
          </p:nvSpPr>
          <p:spPr bwMode="auto">
            <a:xfrm>
              <a:off x="2256" y="1152"/>
              <a:ext cx="850" cy="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>
                  <a:solidFill>
                    <a:srgbClr val="000000"/>
                  </a:solidFill>
                </a:rPr>
                <a:t>Outlook</a:t>
              </a:r>
            </a:p>
          </p:txBody>
        </p:sp>
        <p:sp>
          <p:nvSpPr>
            <p:cNvPr id="558087" name="Text Box 7"/>
            <p:cNvSpPr txBox="1">
              <a:spLocks noChangeArrowheads="1"/>
            </p:cNvSpPr>
            <p:nvPr/>
          </p:nvSpPr>
          <p:spPr bwMode="auto">
            <a:xfrm>
              <a:off x="898" y="2016"/>
              <a:ext cx="974" cy="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>
                  <a:solidFill>
                    <a:srgbClr val="000000"/>
                  </a:solidFill>
                </a:rPr>
                <a:t>Humidity</a:t>
              </a:r>
            </a:p>
          </p:txBody>
        </p:sp>
        <p:sp>
          <p:nvSpPr>
            <p:cNvPr id="558088" name="Text Box 8"/>
            <p:cNvSpPr txBox="1">
              <a:spLocks noChangeArrowheads="1"/>
            </p:cNvSpPr>
            <p:nvPr/>
          </p:nvSpPr>
          <p:spPr bwMode="auto">
            <a:xfrm>
              <a:off x="3600" y="1852"/>
              <a:ext cx="613" cy="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>
                  <a:solidFill>
                    <a:srgbClr val="000000"/>
                  </a:solidFill>
                </a:rPr>
                <a:t>Wind</a:t>
              </a:r>
            </a:p>
          </p:txBody>
        </p:sp>
        <p:cxnSp>
          <p:nvCxnSpPr>
            <p:cNvPr id="558089" name="AutoShape 9"/>
            <p:cNvCxnSpPr>
              <a:cxnSpLocks noChangeShapeType="1"/>
              <a:stCxn id="558086" idx="2"/>
              <a:endCxn id="558087" idx="0"/>
            </p:cNvCxnSpPr>
            <p:nvPr/>
          </p:nvCxnSpPr>
          <p:spPr bwMode="auto">
            <a:xfrm flipH="1">
              <a:off x="1385" y="1479"/>
              <a:ext cx="1296" cy="537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090" name="AutoShape 10"/>
            <p:cNvCxnSpPr>
              <a:cxnSpLocks noChangeShapeType="1"/>
              <a:stCxn id="558086" idx="2"/>
              <a:endCxn id="558088" idx="0"/>
            </p:cNvCxnSpPr>
            <p:nvPr/>
          </p:nvCxnSpPr>
          <p:spPr bwMode="auto">
            <a:xfrm>
              <a:off x="2681" y="1479"/>
              <a:ext cx="1226" cy="373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8091" name="Text Box 11"/>
            <p:cNvSpPr txBox="1">
              <a:spLocks noChangeArrowheads="1"/>
            </p:cNvSpPr>
            <p:nvPr/>
          </p:nvSpPr>
          <p:spPr bwMode="auto">
            <a:xfrm>
              <a:off x="672" y="2937"/>
              <a:ext cx="3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FF0000"/>
                  </a:solidFill>
                </a:rPr>
                <a:t>No</a:t>
              </a:r>
            </a:p>
          </p:txBody>
        </p:sp>
        <p:sp>
          <p:nvSpPr>
            <p:cNvPr id="558092" name="Text Box 12"/>
            <p:cNvSpPr txBox="1">
              <a:spLocks noChangeArrowheads="1"/>
            </p:cNvSpPr>
            <p:nvPr/>
          </p:nvSpPr>
          <p:spPr bwMode="auto">
            <a:xfrm>
              <a:off x="1640" y="2937"/>
              <a:ext cx="4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66FF33"/>
                  </a:solidFill>
                </a:rPr>
                <a:t>Yes</a:t>
              </a:r>
            </a:p>
          </p:txBody>
        </p:sp>
        <p:sp>
          <p:nvSpPr>
            <p:cNvPr id="558093" name="Text Box 13"/>
            <p:cNvSpPr txBox="1">
              <a:spLocks noChangeArrowheads="1"/>
            </p:cNvSpPr>
            <p:nvPr/>
          </p:nvSpPr>
          <p:spPr bwMode="auto">
            <a:xfrm>
              <a:off x="3320" y="2889"/>
              <a:ext cx="3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FF0000"/>
                  </a:solidFill>
                </a:rPr>
                <a:t>No</a:t>
              </a:r>
            </a:p>
          </p:txBody>
        </p:sp>
        <p:sp>
          <p:nvSpPr>
            <p:cNvPr id="558094" name="Text Box 14"/>
            <p:cNvSpPr txBox="1">
              <a:spLocks noChangeArrowheads="1"/>
            </p:cNvSpPr>
            <p:nvPr/>
          </p:nvSpPr>
          <p:spPr bwMode="auto">
            <a:xfrm>
              <a:off x="4288" y="2889"/>
              <a:ext cx="4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66FF33"/>
                  </a:solidFill>
                </a:rPr>
                <a:t>Yes</a:t>
              </a:r>
            </a:p>
          </p:txBody>
        </p:sp>
        <p:sp>
          <p:nvSpPr>
            <p:cNvPr id="558095" name="Text Box 15"/>
            <p:cNvSpPr txBox="1">
              <a:spLocks noChangeArrowheads="1"/>
            </p:cNvSpPr>
            <p:nvPr/>
          </p:nvSpPr>
          <p:spPr bwMode="auto">
            <a:xfrm>
              <a:off x="2640" y="2304"/>
              <a:ext cx="3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800" b="1">
                  <a:solidFill>
                    <a:srgbClr val="FF0000"/>
                  </a:solidFill>
                </a:rPr>
                <a:t>No</a:t>
              </a:r>
            </a:p>
          </p:txBody>
        </p:sp>
        <p:cxnSp>
          <p:nvCxnSpPr>
            <p:cNvPr id="558096" name="AutoShape 16"/>
            <p:cNvCxnSpPr>
              <a:cxnSpLocks noChangeShapeType="1"/>
              <a:stCxn id="558087" idx="2"/>
              <a:endCxn id="558091" idx="0"/>
            </p:cNvCxnSpPr>
            <p:nvPr/>
          </p:nvCxnSpPr>
          <p:spPr bwMode="auto">
            <a:xfrm flipH="1">
              <a:off x="867" y="2343"/>
              <a:ext cx="518" cy="594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097" name="AutoShape 17"/>
            <p:cNvCxnSpPr>
              <a:cxnSpLocks noChangeShapeType="1"/>
              <a:stCxn id="558087" idx="2"/>
              <a:endCxn id="558092" idx="0"/>
            </p:cNvCxnSpPr>
            <p:nvPr/>
          </p:nvCxnSpPr>
          <p:spPr bwMode="auto">
            <a:xfrm>
              <a:off x="1385" y="2343"/>
              <a:ext cx="487" cy="594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098" name="AutoShape 18"/>
            <p:cNvCxnSpPr>
              <a:cxnSpLocks noChangeShapeType="1"/>
              <a:stCxn id="558088" idx="2"/>
              <a:endCxn id="558093" idx="0"/>
            </p:cNvCxnSpPr>
            <p:nvPr/>
          </p:nvCxnSpPr>
          <p:spPr bwMode="auto">
            <a:xfrm flipH="1">
              <a:off x="3515" y="2179"/>
              <a:ext cx="392" cy="710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099" name="AutoShape 19"/>
            <p:cNvCxnSpPr>
              <a:cxnSpLocks noChangeShapeType="1"/>
              <a:stCxn id="558088" idx="2"/>
              <a:endCxn id="558094" idx="0"/>
            </p:cNvCxnSpPr>
            <p:nvPr/>
          </p:nvCxnSpPr>
          <p:spPr bwMode="auto">
            <a:xfrm>
              <a:off x="3907" y="2179"/>
              <a:ext cx="613" cy="710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8100" name="AutoShape 20"/>
            <p:cNvCxnSpPr>
              <a:cxnSpLocks noChangeShapeType="1"/>
              <a:stCxn id="558086" idx="2"/>
              <a:endCxn id="558095" idx="0"/>
            </p:cNvCxnSpPr>
            <p:nvPr/>
          </p:nvCxnSpPr>
          <p:spPr bwMode="auto">
            <a:xfrm>
              <a:off x="2681" y="1479"/>
              <a:ext cx="154" cy="825"/>
            </a:xfrm>
            <a:prstGeom prst="straightConnector1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8101" name="Text Box 21"/>
            <p:cNvSpPr txBox="1">
              <a:spLocks noChangeArrowheads="1"/>
            </p:cNvSpPr>
            <p:nvPr/>
          </p:nvSpPr>
          <p:spPr bwMode="auto">
            <a:xfrm>
              <a:off x="1568" y="1536"/>
              <a:ext cx="607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Sunny</a:t>
              </a:r>
            </a:p>
          </p:txBody>
        </p:sp>
        <p:sp>
          <p:nvSpPr>
            <p:cNvPr id="558102" name="Text Box 22"/>
            <p:cNvSpPr txBox="1">
              <a:spLocks noChangeArrowheads="1"/>
            </p:cNvSpPr>
            <p:nvPr/>
          </p:nvSpPr>
          <p:spPr bwMode="auto">
            <a:xfrm>
              <a:off x="2478" y="1721"/>
              <a:ext cx="478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Rain</a:t>
              </a:r>
            </a:p>
          </p:txBody>
        </p:sp>
        <p:sp>
          <p:nvSpPr>
            <p:cNvPr id="558103" name="Text Box 23"/>
            <p:cNvSpPr txBox="1">
              <a:spLocks noChangeArrowheads="1"/>
            </p:cNvSpPr>
            <p:nvPr/>
          </p:nvSpPr>
          <p:spPr bwMode="auto">
            <a:xfrm>
              <a:off x="2985" y="1481"/>
              <a:ext cx="798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Overcast</a:t>
              </a:r>
            </a:p>
          </p:txBody>
        </p:sp>
        <p:sp>
          <p:nvSpPr>
            <p:cNvPr id="558104" name="Text Box 24"/>
            <p:cNvSpPr txBox="1">
              <a:spLocks noChangeArrowheads="1"/>
            </p:cNvSpPr>
            <p:nvPr/>
          </p:nvSpPr>
          <p:spPr bwMode="auto">
            <a:xfrm>
              <a:off x="816" y="2480"/>
              <a:ext cx="500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High</a:t>
              </a:r>
            </a:p>
          </p:txBody>
        </p:sp>
        <p:sp>
          <p:nvSpPr>
            <p:cNvPr id="558105" name="Text Box 25"/>
            <p:cNvSpPr txBox="1">
              <a:spLocks noChangeArrowheads="1"/>
            </p:cNvSpPr>
            <p:nvPr/>
          </p:nvSpPr>
          <p:spPr bwMode="auto">
            <a:xfrm>
              <a:off x="1440" y="2480"/>
              <a:ext cx="468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Low</a:t>
              </a:r>
            </a:p>
          </p:txBody>
        </p:sp>
        <p:sp>
          <p:nvSpPr>
            <p:cNvPr id="558106" name="Text Box 26"/>
            <p:cNvSpPr txBox="1">
              <a:spLocks noChangeArrowheads="1"/>
            </p:cNvSpPr>
            <p:nvPr/>
          </p:nvSpPr>
          <p:spPr bwMode="auto">
            <a:xfrm>
              <a:off x="3383" y="2426"/>
              <a:ext cx="628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Strong</a:t>
              </a:r>
            </a:p>
          </p:txBody>
        </p:sp>
        <p:sp>
          <p:nvSpPr>
            <p:cNvPr id="558107" name="Text Box 27"/>
            <p:cNvSpPr txBox="1">
              <a:spLocks noChangeArrowheads="1"/>
            </p:cNvSpPr>
            <p:nvPr/>
          </p:nvSpPr>
          <p:spPr bwMode="auto">
            <a:xfrm>
              <a:off x="4040" y="2448"/>
              <a:ext cx="563" cy="2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2400">
                  <a:solidFill>
                    <a:srgbClr val="FFFFFF"/>
                  </a:solidFill>
                </a:rPr>
                <a:t>Weak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7175501" y="6596390"/>
            <a:ext cx="19684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Slide from  Mitchell/Ponce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96666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4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Template</a:t>
            </a:r>
            <a:endParaRPr lang="de-D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331297"/>
              </p:ext>
            </p:extLst>
          </p:nvPr>
        </p:nvGraphicFramePr>
        <p:xfrm>
          <a:off x="685800" y="1891047"/>
          <a:ext cx="77724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Slot</a:t>
                      </a:r>
                      <a:r>
                        <a:rPr lang="de-DE" baseline="0" dirty="0" smtClean="0"/>
                        <a:t> Name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Value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Speaker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Prof. Makoto Nagao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Start time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1993-04-26 10:00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End time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1993-04-26 11:00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Location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CMT red conference room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Message Identifier</a:t>
                      </a:r>
                      <a:r>
                        <a:rPr lang="de-DE" baseline="0" dirty="0" smtClean="0"/>
                        <a:t> (Filename)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0.24.4.93.20.59.10.jgc+@NL.CS.CMU.EDU (Jaime Carbonell).0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87882" y="4610627"/>
            <a:ext cx="66809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Template contains *canonical* version of information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There are several "mentions" of speaker, start time and end-time (see previous slide)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Only one value for each slot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Location could probably also be canonicalized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Important: also keep link back to original text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1875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database entries?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 the CMU seminars task, one message generally results in one database entry</a:t>
            </a:r>
          </a:p>
          <a:p>
            <a:pPr lvl="1"/>
            <a:r>
              <a:rPr lang="de-DE" dirty="0" smtClean="0"/>
              <a:t>Or no database entry if you process an email that is not about a seminar</a:t>
            </a:r>
          </a:p>
          <a:p>
            <a:r>
              <a:rPr lang="de-DE" dirty="0" smtClean="0"/>
              <a:t>In other IE tasks, can get multiple database entries from a single document or web page</a:t>
            </a:r>
          </a:p>
          <a:p>
            <a:pPr lvl="1"/>
            <a:r>
              <a:rPr lang="de-DE" dirty="0"/>
              <a:t>A</a:t>
            </a:r>
            <a:r>
              <a:rPr lang="de-DE" dirty="0" smtClean="0"/>
              <a:t> page of concert listings -&gt; database entries</a:t>
            </a:r>
          </a:p>
          <a:p>
            <a:pPr lvl="1"/>
            <a:r>
              <a:rPr lang="de-DE" dirty="0" smtClean="0"/>
              <a:t>Entries in timeline -&gt; database entries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643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0894"/>
            <a:ext cx="7772400" cy="4114800"/>
          </a:xfrm>
        </p:spPr>
        <p:txBody>
          <a:bodyPr/>
          <a:lstStyle/>
          <a:p>
            <a:r>
              <a:rPr lang="de-DE" dirty="0" smtClean="0"/>
              <a:t>IR: end-user</a:t>
            </a:r>
          </a:p>
          <a:p>
            <a:pPr lvl="1"/>
            <a:r>
              <a:rPr lang="de-DE" dirty="0" smtClean="0"/>
              <a:t>Start with information need</a:t>
            </a:r>
          </a:p>
          <a:p>
            <a:pPr lvl="1"/>
            <a:r>
              <a:rPr lang="de-DE" dirty="0" smtClean="0"/>
              <a:t>Gets relevant documents, hopefully information need is solved</a:t>
            </a:r>
          </a:p>
          <a:p>
            <a:pPr lvl="1"/>
            <a:r>
              <a:rPr lang="de-DE" dirty="0" smtClean="0"/>
              <a:t>Important difference: Traditional IR vs. Web R</a:t>
            </a:r>
          </a:p>
          <a:p>
            <a:r>
              <a:rPr lang="de-DE" dirty="0" smtClean="0"/>
              <a:t>IE: analyst (you)</a:t>
            </a:r>
          </a:p>
          <a:p>
            <a:pPr lvl="1"/>
            <a:r>
              <a:rPr lang="de-DE" dirty="0" smtClean="0"/>
              <a:t>Start with template design and corpus</a:t>
            </a:r>
          </a:p>
          <a:p>
            <a:pPr lvl="1"/>
            <a:r>
              <a:rPr lang="de-DE" dirty="0"/>
              <a:t>G</a:t>
            </a:r>
            <a:r>
              <a:rPr lang="de-DE" dirty="0" smtClean="0"/>
              <a:t>et database of filled out templates</a:t>
            </a:r>
          </a:p>
          <a:p>
            <a:pPr lvl="2"/>
            <a:r>
              <a:rPr lang="de-DE" dirty="0" smtClean="0"/>
              <a:t>Followed by subsequent processing (e.g., data mining, or user browsing, etc.)</a:t>
            </a:r>
          </a:p>
        </p:txBody>
      </p:sp>
    </p:spTree>
    <p:extLst>
      <p:ext uri="{BB962C8B-B14F-4D97-AF65-F5344CB8AC3E}">
        <p14:creationId xmlns:p14="http://schemas.microsoft.com/office/powerpoint/2010/main" val="71276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IE: what we've seen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So far we have looked at:</a:t>
            </a:r>
          </a:p>
          <a:p>
            <a:r>
              <a:rPr lang="de-DE" dirty="0" smtClean="0"/>
              <a:t>Source issues (selection, tokenization, etc)</a:t>
            </a:r>
          </a:p>
          <a:p>
            <a:r>
              <a:rPr lang="de-DE" dirty="0" smtClean="0"/>
              <a:t>Extracting regular entities</a:t>
            </a:r>
          </a:p>
          <a:p>
            <a:r>
              <a:rPr lang="de-DE" dirty="0" smtClean="0"/>
              <a:t>Rule-based extraction of named entities</a:t>
            </a:r>
          </a:p>
          <a:p>
            <a:r>
              <a:rPr lang="de-DE" dirty="0" smtClean="0"/>
              <a:t>Learning rules for rule-based extraction of named entities</a:t>
            </a:r>
          </a:p>
          <a:p>
            <a:r>
              <a:rPr lang="de-DE" dirty="0" smtClean="0"/>
              <a:t>We also jumped ahead and looked briefly at end-to-end IE for the CMU Seminars task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7551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lec">
  <a:themeElements>
    <a:clrScheme name="lec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lec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le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3756</Words>
  <Application>Microsoft Office PowerPoint</Application>
  <PresentationFormat>On-screen Show (4:3)</PresentationFormat>
  <Paragraphs>793</Paragraphs>
  <Slides>55</Slides>
  <Notes>20</Notes>
  <HiddenSlides>4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55</vt:i4>
      </vt:variant>
    </vt:vector>
  </HeadingPairs>
  <TitlesOfParts>
    <vt:vector size="62" baseType="lpstr">
      <vt:lpstr>Office Theme</vt:lpstr>
      <vt:lpstr>1_Blank Presentation</vt:lpstr>
      <vt:lpstr>1_Office Theme</vt:lpstr>
      <vt:lpstr>Median</vt:lpstr>
      <vt:lpstr>2_Office Theme</vt:lpstr>
      <vt:lpstr>3_Office Theme</vt:lpstr>
      <vt:lpstr>lec</vt:lpstr>
      <vt:lpstr>Information Extraction Lecture 5 – Named Entity Recognition III</vt:lpstr>
      <vt:lpstr>Administravia</vt:lpstr>
      <vt:lpstr>Outline</vt:lpstr>
      <vt:lpstr>CMU Seminars task</vt:lpstr>
      <vt:lpstr>CMU Seminars - Example</vt:lpstr>
      <vt:lpstr>IE Template</vt:lpstr>
      <vt:lpstr>How many database entries?</vt:lpstr>
      <vt:lpstr>Summary</vt:lpstr>
      <vt:lpstr>IE: what we've seen so far</vt:lpstr>
      <vt:lpstr>Information Extraction</vt:lpstr>
      <vt:lpstr>Where we are going</vt:lpstr>
      <vt:lpstr>Named Entity Recognition</vt:lpstr>
      <vt:lpstr>Extracting Named Entities</vt:lpstr>
      <vt:lpstr>More Named Entities</vt:lpstr>
      <vt:lpstr>Information extraction approaches</vt:lpstr>
      <vt:lpstr>IE Posed as a Machine Learning Task</vt:lpstr>
      <vt:lpstr>Sliding Windows</vt:lpstr>
      <vt:lpstr>Sliding Windows</vt:lpstr>
      <vt:lpstr>Features</vt:lpstr>
      <vt:lpstr>Feature Vectors</vt:lpstr>
      <vt:lpstr>Sliding Windows Corpus</vt:lpstr>
      <vt:lpstr>Machine Learning</vt:lpstr>
      <vt:lpstr>Sliding Windows Exercise</vt:lpstr>
      <vt:lpstr>Good Features for Information Extraction</vt:lpstr>
      <vt:lpstr>PowerPoint Presentation</vt:lpstr>
      <vt:lpstr>NER Classification in more detail</vt:lpstr>
      <vt:lpstr>PowerPoint Presentation</vt:lpstr>
      <vt:lpstr>Lots of possible techniques </vt:lpstr>
      <vt:lpstr>Information Extraction by Sliding Window</vt:lpstr>
      <vt:lpstr>Information Extraction by Sliding Window</vt:lpstr>
      <vt:lpstr>Information Extraction by Sliding Window</vt:lpstr>
      <vt:lpstr>Information Extraction by Sliding Window</vt:lpstr>
      <vt:lpstr>Information Extraction by Sliding Window</vt:lpstr>
      <vt:lpstr>Information Extraction by Sliding Window</vt:lpstr>
      <vt:lpstr>Information Extraction by Sliding Window</vt:lpstr>
      <vt:lpstr>IE by Boundary Detection</vt:lpstr>
      <vt:lpstr>IE by Boundary Detection</vt:lpstr>
      <vt:lpstr>IE by Boundary Detection</vt:lpstr>
      <vt:lpstr>IE by Boundary Detection</vt:lpstr>
      <vt:lpstr>IE by Boundary Detection</vt:lpstr>
      <vt:lpstr>IE by Boundary Detection</vt:lpstr>
      <vt:lpstr>IE by Boundary Detection</vt:lpstr>
      <vt:lpstr>Learning: IE as Classification</vt:lpstr>
      <vt:lpstr>One approach: Boundary Detectors</vt:lpstr>
      <vt:lpstr>One approach: Boundary Detectors</vt:lpstr>
      <vt:lpstr>Combining Detectors</vt:lpstr>
      <vt:lpstr>Combining Detectors</vt:lpstr>
      <vt:lpstr>Learning: IE as Classification</vt:lpstr>
      <vt:lpstr>Some concerns</vt:lpstr>
      <vt:lpstr>Learning to detect boundaries</vt:lpstr>
      <vt:lpstr>Problems with Sliding Windows  and Boundary Finders</vt:lpstr>
      <vt:lpstr>PowerPoint Presentation</vt:lpstr>
      <vt:lpstr>Next time: machine learning</vt:lpstr>
      <vt:lpstr>Decision Trees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Named Entities 3</dc:title>
  <dc:creator>Alexander Fraser</dc:creator>
  <cp:lastModifiedBy>alex</cp:lastModifiedBy>
  <cp:revision>550</cp:revision>
  <dcterms:created xsi:type="dcterms:W3CDTF">2011-12-07T15:05:48Z</dcterms:created>
  <dcterms:modified xsi:type="dcterms:W3CDTF">2016-11-16T15:56:36Z</dcterms:modified>
</cp:coreProperties>
</file>