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9" r:id="rId1"/>
    <p:sldMasterId id="2147483715" r:id="rId2"/>
    <p:sldMasterId id="2147483727" r:id="rId3"/>
  </p:sldMasterIdLst>
  <p:notesMasterIdLst>
    <p:notesMasterId r:id="rId35"/>
  </p:notesMasterIdLst>
  <p:handoutMasterIdLst>
    <p:handoutMasterId r:id="rId36"/>
  </p:handoutMasterIdLst>
  <p:sldIdLst>
    <p:sldId id="855" r:id="rId4"/>
    <p:sldId id="838" r:id="rId5"/>
    <p:sldId id="917" r:id="rId6"/>
    <p:sldId id="918" r:id="rId7"/>
    <p:sldId id="956" r:id="rId8"/>
    <p:sldId id="950" r:id="rId9"/>
    <p:sldId id="958" r:id="rId10"/>
    <p:sldId id="957" r:id="rId11"/>
    <p:sldId id="938" r:id="rId12"/>
    <p:sldId id="912" r:id="rId13"/>
    <p:sldId id="915" r:id="rId14"/>
    <p:sldId id="916" r:id="rId15"/>
    <p:sldId id="955" r:id="rId16"/>
    <p:sldId id="870" r:id="rId17"/>
    <p:sldId id="947" r:id="rId18"/>
    <p:sldId id="936" r:id="rId19"/>
    <p:sldId id="922" r:id="rId20"/>
    <p:sldId id="951" r:id="rId21"/>
    <p:sldId id="953" r:id="rId22"/>
    <p:sldId id="946" r:id="rId23"/>
    <p:sldId id="960" r:id="rId24"/>
    <p:sldId id="925" r:id="rId25"/>
    <p:sldId id="927" r:id="rId26"/>
    <p:sldId id="948" r:id="rId27"/>
    <p:sldId id="962" r:id="rId28"/>
    <p:sldId id="928" r:id="rId29"/>
    <p:sldId id="961" r:id="rId30"/>
    <p:sldId id="954" r:id="rId31"/>
    <p:sldId id="944" r:id="rId32"/>
    <p:sldId id="934" r:id="rId33"/>
    <p:sldId id="963" r:id="rId34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IE" id="{6359BEAC-69BD-974C-9807-1D0E50EC7B2D}">
          <p14:sldIdLst>
            <p14:sldId id="855"/>
            <p14:sldId id="838"/>
            <p14:sldId id="917"/>
            <p14:sldId id="918"/>
            <p14:sldId id="956"/>
            <p14:sldId id="950"/>
            <p14:sldId id="958"/>
            <p14:sldId id="957"/>
            <p14:sldId id="938"/>
            <p14:sldId id="912"/>
            <p14:sldId id="915"/>
            <p14:sldId id="916"/>
            <p14:sldId id="955"/>
            <p14:sldId id="870"/>
            <p14:sldId id="947"/>
            <p14:sldId id="936"/>
            <p14:sldId id="922"/>
            <p14:sldId id="951"/>
            <p14:sldId id="953"/>
            <p14:sldId id="946"/>
            <p14:sldId id="960"/>
            <p14:sldId id="925"/>
            <p14:sldId id="927"/>
            <p14:sldId id="948"/>
            <p14:sldId id="962"/>
            <p14:sldId id="928"/>
            <p14:sldId id="961"/>
            <p14:sldId id="954"/>
            <p14:sldId id="944"/>
            <p14:sldId id="934"/>
            <p14:sldId id="9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49" d="100"/>
          <a:sy n="49" d="100"/>
        </p:scale>
        <p:origin x="-102" y="-2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2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59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8350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4" y="4862263"/>
            <a:ext cx="5205934" cy="460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9031F-EB71-7642-8F3C-6FDC1408CB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85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438150"/>
            <a:ext cx="3890964" cy="13716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2876550"/>
            <a:ext cx="3886200" cy="16764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4705350"/>
            <a:ext cx="12192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4705350"/>
            <a:ext cx="1905000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4705350"/>
            <a:ext cx="765174" cy="3429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2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83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285750"/>
            <a:ext cx="2114550" cy="440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6191250" cy="440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1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85750"/>
            <a:ext cx="75438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2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7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68580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0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7680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65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87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78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15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566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52550"/>
            <a:ext cx="8534400" cy="3333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6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173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849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062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707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677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028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2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918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8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3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16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085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95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699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539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86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314450"/>
            <a:ext cx="3810000" cy="33718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468630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05979"/>
            <a:ext cx="7391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631157"/>
            <a:ext cx="4040188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1631157"/>
            <a:ext cx="4041775" cy="30741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4705350"/>
            <a:ext cx="19812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4705350"/>
            <a:ext cx="2895600" cy="3429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428751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97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2343152"/>
            <a:ext cx="3008313" cy="2251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69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4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81000"/>
            <a:ext cx="74676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52550"/>
            <a:ext cx="77724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4705350"/>
            <a:ext cx="1981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91F816EA-24CC-2048-859A-C5EA9F27539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1" r:id="rId13"/>
    <p:sldLayoutId id="21474837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3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10/28/2015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6815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94732"/>
            <a:ext cx="8229600" cy="3723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10/28/2015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entury Gothic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32599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4000" dirty="0" err="1" smtClean="0"/>
              <a:t>Referatsthemen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2914652"/>
            <a:ext cx="8448580" cy="16723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2015-2016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446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History of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MUC, ACE and TAC (Knowledgebase Population Track)</a:t>
            </a:r>
          </a:p>
          <a:p>
            <a:pPr lvl="1"/>
            <a:r>
              <a:rPr lang="de-DE" dirty="0" smtClean="0"/>
              <a:t>These workshops worked on Information Extraction, funded by US but a large variety of people participated</a:t>
            </a:r>
          </a:p>
          <a:p>
            <a:pPr lvl="1"/>
            <a:r>
              <a:rPr lang="de-DE" dirty="0" smtClean="0"/>
              <a:t>Discuss problems solved, motivations and techniques</a:t>
            </a:r>
          </a:p>
          <a:p>
            <a:pPr lvl="1"/>
            <a:r>
              <a:rPr lang="de-DE" dirty="0" smtClean="0"/>
              <a:t>Survey the literature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de-DE" dirty="0" smtClean="0"/>
              <a:t>TOPIC: Focused web crawling</a:t>
            </a:r>
          </a:p>
          <a:p>
            <a:pPr lvl="1"/>
            <a:r>
              <a:rPr lang="de-DE" dirty="0" smtClean="0"/>
              <a:t>Why use focused web crawling?</a:t>
            </a:r>
          </a:p>
          <a:p>
            <a:pPr lvl="1"/>
            <a:r>
              <a:rPr lang="de-DE" dirty="0" smtClean="0"/>
              <a:t>How do focused web crawlers work?</a:t>
            </a:r>
          </a:p>
          <a:p>
            <a:pPr lvl="1"/>
            <a:r>
              <a:rPr lang="de-DE" dirty="0" smtClean="0"/>
              <a:t>What are the benefits and disadvantages of focused web crawling?</a:t>
            </a:r>
          </a:p>
          <a:p>
            <a:pPr lvl="1"/>
            <a:r>
              <a:rPr lang="de-DE" dirty="0" smtClean="0"/>
              <a:t>Example toolkits:</a:t>
            </a:r>
          </a:p>
          <a:p>
            <a:pPr lvl="2"/>
            <a:r>
              <a:rPr lang="de-DE" dirty="0" smtClean="0"/>
              <a:t>Python: scrapy</a:t>
            </a:r>
          </a:p>
          <a:p>
            <a:pPr lvl="2"/>
            <a:r>
              <a:rPr lang="de-DE" dirty="0" smtClean="0"/>
              <a:t>Perl: WWW::Mechanize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Source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Wrappers</a:t>
            </a:r>
            <a:endParaRPr lang="de-DE" baseline="0" dirty="0" smtClean="0"/>
          </a:p>
          <a:p>
            <a:pPr lvl="1"/>
            <a:r>
              <a:rPr lang="de-DE" dirty="0" smtClean="0"/>
              <a:t>Wrappers</a:t>
            </a:r>
            <a:r>
              <a:rPr lang="de-DE" baseline="0" dirty="0" smtClean="0"/>
              <a:t> are used to extract</a:t>
            </a:r>
            <a:r>
              <a:rPr lang="de-DE" dirty="0" smtClean="0"/>
              <a:t> tuples (database entries) from structured web sites</a:t>
            </a:r>
            <a:endParaRPr lang="de-DE" baseline="0" dirty="0" smtClean="0"/>
          </a:p>
          <a:p>
            <a:pPr lvl="1"/>
            <a:r>
              <a:rPr lang="de-DE" dirty="0" smtClean="0"/>
              <a:t>Discuss the different ways to create wrappers</a:t>
            </a:r>
          </a:p>
          <a:p>
            <a:pPr lvl="2"/>
            <a:r>
              <a:rPr lang="de-DE" dirty="0" smtClean="0"/>
              <a:t>Advantages and disadvantages</a:t>
            </a:r>
          </a:p>
          <a:p>
            <a:pPr lvl="2"/>
            <a:r>
              <a:rPr lang="de-DE" dirty="0" smtClean="0"/>
              <a:t>How do wrappers deal with changing websites?</a:t>
            </a:r>
          </a:p>
          <a:p>
            <a:pPr lvl="1"/>
            <a:r>
              <a:rPr lang="de-DE" dirty="0" smtClean="0"/>
              <a:t>Give some examples of different wrapper creation software packages and discuss their pros and cons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Rule-based Named Entity Recognition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Parsing Resumes</a:t>
            </a:r>
          </a:p>
          <a:p>
            <a:pPr lvl="1"/>
            <a:r>
              <a:rPr lang="de-DE" dirty="0" smtClean="0"/>
              <a:t>Why is it important to parse resumes and how is the information used?</a:t>
            </a:r>
          </a:p>
          <a:p>
            <a:pPr lvl="1"/>
            <a:r>
              <a:rPr lang="de-DE" dirty="0"/>
              <a:t>What sort of entities occur in resumes and how are they detected?</a:t>
            </a:r>
          </a:p>
          <a:p>
            <a:pPr lvl="1"/>
            <a:r>
              <a:rPr lang="de-DE" dirty="0" smtClean="0"/>
              <a:t>How are resumes parsed using rules? How is the problem structured, what is the overall approach?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Entity Recognition – Entity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TOPIC: fine-grained open classes of named entities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the proposed schemes of fine-grained open classes, such as BBN's classes used for question answering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the advantages and disadvantages of the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also the difficulty of human annotation – can humans annotate these classes reliably</a:t>
            </a:r>
            <a:r>
              <a:rPr lang="en-US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 well do classification systems work with these fine grained classes?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</a:t>
            </a:r>
            <a:r>
              <a:rPr lang="en-US" baseline="0" dirty="0" smtClean="0"/>
              <a:t> Entity Recognition – Training Data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Crowd-sourcing with Amazon Mechanical</a:t>
            </a:r>
            <a:r>
              <a:rPr lang="en-US" baseline="0" dirty="0" smtClean="0"/>
              <a:t> Turk (AMT)</a:t>
            </a:r>
          </a:p>
          <a:p>
            <a:pPr lvl="1"/>
            <a:r>
              <a:rPr lang="en-US" baseline="0" dirty="0" smtClean="0"/>
              <a:t>AMT's motto: artificial </a:t>
            </a:r>
            <a:r>
              <a:rPr lang="en-US" baseline="0" dirty="0" err="1" smtClean="0"/>
              <a:t>artificial</a:t>
            </a:r>
            <a:r>
              <a:rPr lang="en-US" baseline="0" dirty="0" smtClean="0"/>
              <a:t> intelligence</a:t>
            </a:r>
          </a:p>
          <a:p>
            <a:pPr lvl="1"/>
            <a:r>
              <a:rPr lang="en-US" baseline="0" dirty="0" smtClean="0"/>
              <a:t>Using human annotators to get quick (but low quality) annotations</a:t>
            </a:r>
          </a:p>
          <a:p>
            <a:pPr lvl="1"/>
            <a:r>
              <a:rPr lang="en-US" baseline="0" dirty="0" smtClean="0"/>
              <a:t>What are the pros and cons of this approach? </a:t>
            </a:r>
          </a:p>
          <a:p>
            <a:pPr lvl="1"/>
            <a:r>
              <a:rPr lang="en-US" dirty="0" smtClean="0"/>
              <a:t>Present how NER data is collected using AMT</a:t>
            </a:r>
            <a:endParaRPr lang="en-US" baseline="0" dirty="0" smtClean="0"/>
          </a:p>
          <a:p>
            <a:pPr lvl="1"/>
            <a:r>
              <a:rPr lang="en-US" baseline="0" dirty="0" smtClean="0"/>
              <a:t>How well do NER systems perform when trained on this data?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6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tx1"/>
                </a:solidFill>
                <a:effectLst/>
                <a:latin typeface="+mj-lt"/>
                <a:ea typeface="ＭＳ Ｐゴシック" pitchFamily="-65" charset="-128"/>
                <a:cs typeface="ＭＳ Ｐゴシック" pitchFamily="-65" charset="-128"/>
              </a:rPr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Lightly Supervised Named Entity Recognition</a:t>
            </a:r>
          </a:p>
          <a:p>
            <a:pPr lvl="1"/>
            <a:r>
              <a:rPr lang="de-DE" dirty="0" smtClean="0"/>
              <a:t>Starting</a:t>
            </a:r>
            <a:r>
              <a:rPr lang="de-DE" baseline="0" dirty="0" smtClean="0"/>
              <a:t> from a few examples ("seed</a:t>
            </a:r>
            <a:r>
              <a:rPr lang="de-DE" dirty="0" smtClean="0"/>
              <a:t> examples")</a:t>
            </a:r>
            <a:r>
              <a:rPr lang="de-DE" baseline="0" dirty="0" smtClean="0"/>
              <a:t>, how do you automatically build a named entity classifier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This is sometimes referred to as "bootstrapping"</a:t>
            </a:r>
          </a:p>
          <a:p>
            <a:pPr lvl="1"/>
            <a:r>
              <a:rPr lang="de-DE" dirty="0" smtClean="0"/>
              <a:t>What the problems with this approach – how do you block the process from generalizing</a:t>
            </a:r>
            <a:r>
              <a:rPr lang="de-DE" baseline="0" dirty="0" smtClean="0"/>
              <a:t> too much?</a:t>
            </a:r>
          </a:p>
          <a:p>
            <a:pPr lvl="1"/>
            <a:r>
              <a:rPr lang="de-DE" baseline="0" dirty="0" smtClean="0"/>
              <a:t>Analyze the pros and cons of this approach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Named Entity Recognition - Supervision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TOPIC: Distant supervision for NER</a:t>
            </a:r>
          </a:p>
          <a:p>
            <a:pPr lvl="1"/>
            <a:r>
              <a:rPr lang="en-US" dirty="0" smtClean="0"/>
              <a:t>Related</a:t>
            </a:r>
            <a:r>
              <a:rPr lang="en-US" baseline="0" dirty="0" smtClean="0"/>
              <a:t> to the bootstrapping idea – but here we are using information annotated for a different purpose</a:t>
            </a:r>
          </a:p>
          <a:p>
            <a:pPr lvl="1"/>
            <a:r>
              <a:rPr lang="en-US" baseline="0" dirty="0" smtClean="0"/>
              <a:t>How can distant supervision solve the knowledge bottleneck for NER?</a:t>
            </a:r>
          </a:p>
          <a:p>
            <a:pPr lvl="1"/>
            <a:r>
              <a:rPr lang="en-US" baseline="0" dirty="0" smtClean="0"/>
              <a:t>What are the advantages and disadvantages of this approach?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Rule-based IE vs. Statistical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Rule-based IE (dominant in industry) vs. Statistical IE (dominant in academia)</a:t>
            </a:r>
          </a:p>
          <a:p>
            <a:pPr lvl="1"/>
            <a:r>
              <a:rPr lang="de-DE" dirty="0" smtClean="0"/>
              <a:t>Discuss the academic history of IE</a:t>
            </a:r>
          </a:p>
          <a:p>
            <a:pPr lvl="1"/>
            <a:r>
              <a:rPr lang="de-DE" dirty="0" smtClean="0"/>
              <a:t>What is the general view in academia towards rule-based IE?</a:t>
            </a:r>
          </a:p>
          <a:p>
            <a:pPr lvl="1"/>
            <a:r>
              <a:rPr lang="de-DE" dirty="0" smtClean="0"/>
              <a:t>How is statistical IE viewed in industry?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Classification-based Citation Parsing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parsing citations using classifiers</a:t>
            </a:r>
          </a:p>
          <a:p>
            <a:pPr lvl="1"/>
            <a:r>
              <a:rPr lang="de-DE" dirty="0" smtClean="0"/>
              <a:t>How is the citation parsing problem formulated using classifiers?</a:t>
            </a:r>
          </a:p>
          <a:p>
            <a:pPr lvl="1"/>
            <a:r>
              <a:rPr lang="de-DE" dirty="0" smtClean="0"/>
              <a:t>What sort of information is available?</a:t>
            </a:r>
          </a:p>
          <a:p>
            <a:pPr lvl="1"/>
            <a:r>
              <a:rPr lang="de-DE" dirty="0" smtClean="0"/>
              <a:t>What does the training data look like?</a:t>
            </a:r>
          </a:p>
          <a:p>
            <a:pPr lvl="1"/>
            <a:r>
              <a:rPr lang="de-DE" dirty="0" smtClean="0"/>
              <a:t>What sorts of downstream applications are based on citation parsing?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– Reminder</a:t>
            </a:r>
            <a:endParaRPr 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00000" y="1086992"/>
            <a:ext cx="7772400" cy="1628775"/>
          </a:xfrm>
        </p:spPr>
        <p:txBody>
          <a:bodyPr/>
          <a:lstStyle/>
          <a:p>
            <a:r>
              <a:rPr lang="en-US" sz="1800" dirty="0" err="1"/>
              <a:t>Vorlesung</a:t>
            </a:r>
            <a:endParaRPr lang="en-US" sz="1800" dirty="0"/>
          </a:p>
          <a:p>
            <a:pPr lvl="1"/>
            <a:r>
              <a:rPr lang="en-US" sz="1600" dirty="0"/>
              <a:t>Learn the basics of Information Extraction (IE</a:t>
            </a:r>
            <a:r>
              <a:rPr lang="en-US" sz="1600" dirty="0" smtClean="0"/>
              <a:t>), </a:t>
            </a:r>
            <a:r>
              <a:rPr lang="en-US" sz="1600" b="1" dirty="0" err="1" smtClean="0"/>
              <a:t>Klausur</a:t>
            </a:r>
            <a:r>
              <a:rPr lang="en-US" sz="1600" b="1" dirty="0" smtClean="0"/>
              <a:t> </a:t>
            </a:r>
            <a:r>
              <a:rPr lang="en-US" sz="1600" b="1" dirty="0"/>
              <a:t>– only on the </a:t>
            </a:r>
            <a:r>
              <a:rPr lang="en-US" sz="1600" b="1" dirty="0" err="1"/>
              <a:t>Vorlesung</a:t>
            </a:r>
            <a:r>
              <a:rPr lang="en-US" sz="1600" b="1" dirty="0"/>
              <a:t>!</a:t>
            </a:r>
          </a:p>
          <a:p>
            <a:r>
              <a:rPr lang="en-US" sz="1800" dirty="0"/>
              <a:t>Seminar</a:t>
            </a:r>
          </a:p>
          <a:p>
            <a:pPr lvl="1"/>
            <a:r>
              <a:rPr lang="en-US" sz="1600" dirty="0" smtClean="0"/>
              <a:t>Deeper understanding of IE topics</a:t>
            </a:r>
          </a:p>
          <a:p>
            <a:pPr lvl="1"/>
            <a:r>
              <a:rPr lang="en-US" sz="1600" dirty="0" smtClean="0"/>
              <a:t>Each </a:t>
            </a:r>
            <a:r>
              <a:rPr lang="en-US" sz="1600" dirty="0"/>
              <a:t>student who wants a Schein will have to make a presentation on IE</a:t>
            </a:r>
          </a:p>
          <a:p>
            <a:pPr lvl="2"/>
            <a:r>
              <a:rPr lang="en-US" sz="1600" dirty="0"/>
              <a:t>25 minutes (</a:t>
            </a:r>
            <a:r>
              <a:rPr lang="en-US" sz="1600" dirty="0" err="1"/>
              <a:t>powerpoint</a:t>
            </a:r>
            <a:r>
              <a:rPr lang="en-US" sz="1600" dirty="0"/>
              <a:t>, </a:t>
            </a:r>
            <a:r>
              <a:rPr lang="en-US" sz="1600" dirty="0" err="1"/>
              <a:t>LaTeX</a:t>
            </a:r>
            <a:r>
              <a:rPr lang="en-US" sz="1600" dirty="0"/>
              <a:t>, Mac)</a:t>
            </a:r>
          </a:p>
          <a:p>
            <a:pPr lvl="1"/>
            <a:r>
              <a:rPr lang="en-US" sz="1600" dirty="0" smtClean="0"/>
              <a:t>THESE NUMBERS MAY CHANGE AS I MAKE THE SCHEDULE!</a:t>
            </a:r>
            <a:endParaRPr lang="en-US" sz="1600" dirty="0"/>
          </a:p>
          <a:p>
            <a:r>
              <a:rPr lang="en-US" sz="1800" dirty="0" err="1" smtClean="0"/>
              <a:t>Hausarbeit</a:t>
            </a:r>
            <a:endParaRPr lang="en-US" sz="1800" dirty="0"/>
          </a:p>
          <a:p>
            <a:pPr lvl="1"/>
            <a:r>
              <a:rPr lang="en-US" sz="1600" dirty="0" smtClean="0"/>
              <a:t>6 page "</a:t>
            </a:r>
            <a:r>
              <a:rPr lang="en-US" sz="1600" dirty="0" err="1" smtClean="0"/>
              <a:t>Ausarbeitung</a:t>
            </a:r>
            <a:r>
              <a:rPr lang="en-US" sz="1600" dirty="0" smtClean="0"/>
              <a:t>" (an essay/prose version of the material in the slides), </a:t>
            </a:r>
            <a:r>
              <a:rPr lang="en-US" sz="1600" b="1" dirty="0" smtClean="0"/>
              <a:t>due 3 weeks after the </a:t>
            </a:r>
            <a:r>
              <a:rPr lang="en-US" sz="1600" b="1" dirty="0" err="1" smtClean="0"/>
              <a:t>Referat</a:t>
            </a:r>
            <a:endParaRPr lang="en-US" sz="1600" b="1" dirty="0" smtClean="0"/>
          </a:p>
          <a:p>
            <a:pPr lvl="1"/>
            <a:r>
              <a:rPr lang="en-US" sz="1600" dirty="0" smtClean="0"/>
              <a:t>Optionally: bonus points from practical exercises (this is optional!)</a:t>
            </a:r>
          </a:p>
        </p:txBody>
      </p:sp>
    </p:spTree>
    <p:extLst>
      <p:ext uri="{BB962C8B-B14F-4D97-AF65-F5344CB8AC3E}">
        <p14:creationId xmlns:p14="http://schemas.microsoft.com/office/powerpoint/2010/main" val="218250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NER – Stanford Toolkit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Stanford NER Toolkit applied to EMEA</a:t>
            </a:r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NER Toolkit to the </a:t>
            </a:r>
            <a:r>
              <a:rPr lang="en-US" dirty="0" smtClean="0"/>
              <a:t>EMEA</a:t>
            </a:r>
            <a:r>
              <a:rPr lang="en-US" baseline="0" dirty="0" smtClean="0"/>
              <a:t> corpus (taken</a:t>
            </a:r>
            <a:r>
              <a:rPr lang="en-US" dirty="0" smtClean="0"/>
              <a:t> from the OPUS corpus)</a:t>
            </a:r>
            <a:r>
              <a:rPr lang="en-US" baseline="0" dirty="0" smtClean="0"/>
              <a:t>, and compare the output on English and German</a:t>
            </a:r>
          </a:p>
          <a:p>
            <a:pPr lvl="1"/>
            <a:r>
              <a:rPr lang="en-US" baseline="0" dirty="0" smtClean="0"/>
              <a:t>How does the model work (differentiate between English and German)?</a:t>
            </a:r>
          </a:p>
          <a:p>
            <a:pPr lvl="1"/>
            <a:r>
              <a:rPr lang="en-US" baseline="0" dirty="0" smtClean="0"/>
              <a:t>What are the differences between the English and German annotations of parallel sentences, where do the models fail?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NER – </a:t>
            </a:r>
            <a:r>
              <a:rPr lang="en-US" dirty="0" err="1" smtClean="0"/>
              <a:t>OpenNLP</a:t>
            </a:r>
            <a:r>
              <a:rPr lang="en-US" dirty="0" smtClean="0"/>
              <a:t> Toolkit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</a:t>
            </a:r>
            <a:r>
              <a:rPr lang="en-US" dirty="0" err="1" smtClean="0"/>
              <a:t>OpenNLP</a:t>
            </a:r>
            <a:r>
              <a:rPr lang="en-US" dirty="0" smtClean="0"/>
              <a:t> NER Toolkit applied to EMEA</a:t>
            </a:r>
          </a:p>
          <a:p>
            <a:pPr lvl="1"/>
            <a:r>
              <a:rPr lang="en-US" dirty="0" smtClean="0"/>
              <a:t>Apply the </a:t>
            </a:r>
            <a:r>
              <a:rPr lang="en-US" dirty="0" err="1" smtClean="0"/>
              <a:t>OpenNLP</a:t>
            </a:r>
            <a:r>
              <a:rPr lang="en-US" baseline="0" dirty="0" smtClean="0"/>
              <a:t> NER Toolkit to the </a:t>
            </a:r>
            <a:r>
              <a:rPr lang="en-US" dirty="0" smtClean="0"/>
              <a:t>EMEA</a:t>
            </a:r>
            <a:r>
              <a:rPr lang="en-US" baseline="0" dirty="0" smtClean="0"/>
              <a:t> corpus (taken</a:t>
            </a:r>
            <a:r>
              <a:rPr lang="en-US" dirty="0" smtClean="0"/>
              <a:t> from the OPUS corpus)</a:t>
            </a:r>
            <a:r>
              <a:rPr lang="en-US" baseline="0" dirty="0" smtClean="0"/>
              <a:t>, and compare the output on English and German</a:t>
            </a:r>
          </a:p>
          <a:p>
            <a:pPr lvl="1"/>
            <a:r>
              <a:rPr lang="en-US" baseline="0" dirty="0" smtClean="0"/>
              <a:t>How does the model work (differentiate between English and German)?</a:t>
            </a:r>
          </a:p>
          <a:p>
            <a:pPr lvl="1"/>
            <a:r>
              <a:rPr lang="en-US" baseline="0" dirty="0" smtClean="0"/>
              <a:t>What are the differences between the English and German annotations of parallel sentences, where do the models fail?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 – Domain</a:t>
            </a:r>
            <a:r>
              <a:rPr lang="en-US" baseline="0" dirty="0" smtClean="0"/>
              <a:t> Adaptation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Domain adaptation and failure to adapt</a:t>
            </a:r>
          </a:p>
          <a:p>
            <a:pPr lvl="1"/>
            <a:r>
              <a:rPr lang="de-DE" dirty="0" smtClean="0"/>
              <a:t>What is the problem of domain adaptation?</a:t>
            </a:r>
          </a:p>
          <a:p>
            <a:pPr lvl="1"/>
            <a:r>
              <a:rPr lang="de-DE" dirty="0" smtClean="0"/>
              <a:t>How is it addressed in statistical classification approaches to NER?</a:t>
            </a:r>
          </a:p>
          <a:p>
            <a:pPr lvl="1"/>
            <a:r>
              <a:rPr lang="de-DE" dirty="0" smtClean="0"/>
              <a:t>How</a:t>
            </a:r>
            <a:r>
              <a:rPr lang="de-DE" baseline="0" dirty="0" smtClean="0"/>
              <a:t> well does it work?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Twitter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Entities in Twitter</a:t>
            </a:r>
          </a:p>
          <a:p>
            <a:pPr lvl="1"/>
            <a:r>
              <a:rPr lang="de-DE" dirty="0" smtClean="0"/>
              <a:t>There has recently been a lot of interest in annotating Twitter</a:t>
            </a:r>
            <a:endParaRPr lang="de-DE" baseline="0" dirty="0" smtClean="0"/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material,</a:t>
            </a:r>
            <a:r>
              <a:rPr lang="de-DE" dirty="0" smtClean="0"/>
              <a:t> how is it adapted from non-Twitter training sets?</a:t>
            </a:r>
          </a:p>
          <a:p>
            <a:pPr lvl="1"/>
            <a:r>
              <a:rPr lang="de-DE" dirty="0" smtClean="0"/>
              <a:t>What are the peculiarities of working on 140 character tweets rather than longer articles?</a:t>
            </a:r>
            <a:endParaRPr lang="de-DE" baseline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</a:t>
            </a:r>
            <a:r>
              <a:rPr lang="en-US" baseline="0" dirty="0" smtClean="0"/>
              <a:t> – BIO Domain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Named</a:t>
            </a:r>
            <a:r>
              <a:rPr lang="en-US" baseline="0" dirty="0" smtClean="0"/>
              <a:t> Entity Recognition of Biological Entities</a:t>
            </a:r>
          </a:p>
          <a:p>
            <a:pPr lvl="1"/>
            <a:r>
              <a:rPr lang="de-DE" dirty="0" smtClean="0"/>
              <a:t>Present</a:t>
            </a:r>
            <a:r>
              <a:rPr lang="de-DE" baseline="0" dirty="0" smtClean="0"/>
              <a:t> a specific named entity recognition problem from the biology domain</a:t>
            </a:r>
          </a:p>
          <a:p>
            <a:pPr lvl="1"/>
            <a:r>
              <a:rPr lang="de-DE" dirty="0" smtClean="0"/>
              <a:t>Which</a:t>
            </a:r>
            <a:r>
              <a:rPr lang="de-DE" baseline="0" dirty="0" smtClean="0"/>
              <a:t> set of classes is annotated? What is used as supervised training material?</a:t>
            </a:r>
          </a:p>
          <a:p>
            <a:pPr lvl="1"/>
            <a:r>
              <a:rPr lang="de-DE" baseline="0" dirty="0" smtClean="0"/>
              <a:t>What are the difficulties of this domain vs. problems like extraction of company mergers which have been studied longer?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Instance Extraction – Coreference</a:t>
            </a:r>
            <a:endParaRPr lang="de-D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surveying the literature on Coreference</a:t>
            </a:r>
          </a:p>
          <a:p>
            <a:pPr lvl="1"/>
            <a:r>
              <a:rPr lang="de-DE" dirty="0"/>
              <a:t>How do existing pipelines work</a:t>
            </a:r>
            <a:r>
              <a:rPr lang="de-DE" dirty="0" smtClean="0"/>
              <a:t>? What are the differences?</a:t>
            </a:r>
            <a:endParaRPr lang="de-DE" dirty="0"/>
          </a:p>
          <a:p>
            <a:pPr lvl="1"/>
            <a:r>
              <a:rPr lang="de-DE" dirty="0"/>
              <a:t>What gold standard data is available for testing </a:t>
            </a:r>
            <a:r>
              <a:rPr lang="de-DE" dirty="0" smtClean="0"/>
              <a:t>systems?</a:t>
            </a:r>
            <a:endParaRPr lang="de-DE" dirty="0"/>
          </a:p>
          <a:p>
            <a:pPr lvl="1"/>
            <a:r>
              <a:rPr lang="de-DE" dirty="0"/>
              <a:t>What </a:t>
            </a:r>
            <a:r>
              <a:rPr lang="de-DE" dirty="0" smtClean="0"/>
              <a:t>types of coreference are detected?</a:t>
            </a:r>
            <a:endParaRPr lang="de-DE" dirty="0"/>
          </a:p>
          <a:p>
            <a:pPr lvl="1"/>
            <a:r>
              <a:rPr lang="de-DE" dirty="0"/>
              <a:t>How </a:t>
            </a:r>
            <a:r>
              <a:rPr lang="de-DE" dirty="0" smtClean="0"/>
              <a:t>do the models work?</a:t>
            </a:r>
          </a:p>
          <a:p>
            <a:pPr lvl="1"/>
            <a:r>
              <a:rPr lang="de-DE" dirty="0" smtClean="0"/>
              <a:t>What sort of results does one get?</a:t>
            </a:r>
            <a:endParaRPr lang="de-DE" dirty="0"/>
          </a:p>
          <a:p>
            <a:pPr lvl="1"/>
            <a:r>
              <a:rPr lang="de-DE" dirty="0" smtClean="0"/>
              <a:t>What are the open problems?</a:t>
            </a:r>
            <a:endParaRPr lang="de-DE" dirty="0"/>
          </a:p>
          <a:p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Extraction - </a:t>
            </a:r>
            <a:r>
              <a:rPr lang="en-US" dirty="0" err="1" smtClean="0"/>
              <a:t>Coref</a:t>
            </a:r>
            <a:r>
              <a:rPr lang="en-US" dirty="0" smtClean="0"/>
              <a:t> with Stanford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TOPIC: Applying the Stanford </a:t>
            </a:r>
            <a:r>
              <a:rPr lang="en-US" dirty="0" err="1" smtClean="0"/>
              <a:t>Coreference</a:t>
            </a:r>
            <a:r>
              <a:rPr lang="en-US" dirty="0" smtClean="0"/>
              <a:t> Pipeline to</a:t>
            </a:r>
            <a:r>
              <a:rPr lang="en-US" baseline="0" dirty="0" smtClean="0"/>
              <a:t> </a:t>
            </a:r>
            <a:r>
              <a:rPr lang="en-US" dirty="0" smtClean="0"/>
              <a:t>EMEA (from the OPUS corpus)</a:t>
            </a:r>
            <a:endParaRPr lang="en-US" baseline="0" dirty="0" smtClean="0"/>
          </a:p>
          <a:p>
            <a:pPr lvl="1"/>
            <a:r>
              <a:rPr lang="en-US" dirty="0" smtClean="0"/>
              <a:t>Apply the Stanford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Coreference</a:t>
            </a:r>
            <a:r>
              <a:rPr lang="en-US" baseline="0" dirty="0" smtClean="0"/>
              <a:t> Pipeline to English EMEA data</a:t>
            </a:r>
          </a:p>
          <a:p>
            <a:pPr lvl="1"/>
            <a:r>
              <a:rPr lang="en-US" dirty="0" smtClean="0"/>
              <a:t>Discuss the general pipeline and how it works</a:t>
            </a:r>
            <a:endParaRPr lang="en-US" baseline="0" dirty="0" smtClean="0"/>
          </a:p>
          <a:p>
            <a:pPr lvl="1"/>
            <a:r>
              <a:rPr lang="en-US" dirty="0" smtClean="0"/>
              <a:t>What </a:t>
            </a:r>
            <a:r>
              <a:rPr lang="en-US" baseline="0" dirty="0" smtClean="0"/>
              <a:t>entities in </a:t>
            </a:r>
            <a:r>
              <a:rPr lang="en-US" dirty="0" smtClean="0"/>
              <a:t>EMEA</a:t>
            </a:r>
            <a:r>
              <a:rPr lang="en-US" baseline="0" dirty="0" smtClean="0"/>
              <a:t> does it annotate well, and less well?</a:t>
            </a:r>
          </a:p>
          <a:p>
            <a:pPr lvl="1"/>
            <a:r>
              <a:rPr lang="en-US" baseline="0" dirty="0" smtClean="0"/>
              <a:t>Can this information be used to translate English "it" to German?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Event Extraction – Epidemics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Extracting Information about</a:t>
            </a:r>
            <a:r>
              <a:rPr lang="de-DE" baseline="0" dirty="0" smtClean="0"/>
              <a:t> epidemics</a:t>
            </a:r>
            <a:r>
              <a:rPr lang="de-DE" dirty="0" smtClean="0"/>
              <a:t> (for example, from ProMED-</a:t>
            </a:r>
            <a:r>
              <a:rPr lang="de-DE" baseline="0" dirty="0" smtClean="0"/>
              <a:t>mail)</a:t>
            </a:r>
            <a:endParaRPr lang="de-DE" dirty="0" smtClean="0"/>
          </a:p>
          <a:p>
            <a:pPr lvl="1"/>
            <a:r>
              <a:rPr lang="de-DE" dirty="0" smtClean="0"/>
              <a:t>How do existing pipelines work?</a:t>
            </a:r>
          </a:p>
          <a:p>
            <a:pPr lvl="1"/>
            <a:r>
              <a:rPr lang="de-DE" dirty="0" smtClean="0"/>
              <a:t>What gold standard data is available for testing systems?</a:t>
            </a:r>
          </a:p>
          <a:p>
            <a:pPr lvl="1"/>
            <a:r>
              <a:rPr lang="de-DE" dirty="0" smtClean="0"/>
              <a:t>What are the entities detected?</a:t>
            </a:r>
          </a:p>
          <a:p>
            <a:pPr lvl="1"/>
            <a:r>
              <a:rPr lang="de-DE" dirty="0" smtClean="0"/>
              <a:t>How is the information aggregated?</a:t>
            </a:r>
          </a:p>
          <a:p>
            <a:pPr lvl="1"/>
            <a:r>
              <a:rPr lang="de-DE" dirty="0" smtClean="0"/>
              <a:t>How can the information be used?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0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Event Extraction – Disasters in Social Media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TOPIC: Extracting Information during a disaster from social media (e.g., Twitter)</a:t>
            </a:r>
          </a:p>
          <a:p>
            <a:pPr lvl="1"/>
            <a:r>
              <a:rPr lang="de-DE" dirty="0" smtClean="0"/>
              <a:t>What sorts of real-time information extraction can be done using social media?</a:t>
            </a:r>
          </a:p>
          <a:p>
            <a:pPr lvl="1"/>
            <a:r>
              <a:rPr lang="de-DE" dirty="0" smtClean="0"/>
              <a:t>What are the entities detected?</a:t>
            </a:r>
          </a:p>
          <a:p>
            <a:pPr lvl="1"/>
            <a:r>
              <a:rPr lang="de-DE" dirty="0" smtClean="0"/>
              <a:t>How is the information aggregated?</a:t>
            </a:r>
          </a:p>
          <a:p>
            <a:pPr lvl="1"/>
            <a:r>
              <a:rPr lang="de-DE" dirty="0" smtClean="0"/>
              <a:t>How can the information be used?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D734-B240-FB4D-AF6E-6869FD66910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for multilingual applications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TOPIC: Evaluating automatically extracted bilingual lexica</a:t>
            </a:r>
            <a:endParaRPr lang="de-DE" baseline="0" dirty="0" smtClean="0"/>
          </a:p>
          <a:p>
            <a:pPr lvl="1"/>
            <a:r>
              <a:rPr lang="de-DE" dirty="0" smtClean="0"/>
              <a:t>The problem of word alignment </a:t>
            </a:r>
            <a:r>
              <a:rPr lang="de-DE" baseline="0" dirty="0" smtClean="0"/>
              <a:t>is the task of finding terms which are translations of each other given their context in</a:t>
            </a:r>
            <a:r>
              <a:rPr lang="de-DE" dirty="0" smtClean="0"/>
              <a:t> parallel corpora</a:t>
            </a:r>
            <a:endParaRPr lang="de-DE" baseline="0" dirty="0" smtClean="0"/>
          </a:p>
          <a:p>
            <a:pPr lvl="1"/>
            <a:r>
              <a:rPr lang="de-DE" dirty="0" smtClean="0"/>
              <a:t>How can these be compiled into bilingual lexica?</a:t>
            </a:r>
          </a:p>
          <a:p>
            <a:pPr lvl="1"/>
            <a:r>
              <a:rPr lang="de-DE" baseline="0" dirty="0" smtClean="0"/>
              <a:t>How</a:t>
            </a:r>
            <a:r>
              <a:rPr lang="de-DE" dirty="0" smtClean="0"/>
              <a:t> can these lexica be evaluated? </a:t>
            </a:r>
            <a:r>
              <a:rPr lang="de-DE" baseline="0" dirty="0" smtClean="0"/>
              <a:t>What the critical sources of knowledge for this </a:t>
            </a:r>
            <a:r>
              <a:rPr lang="de-DE" dirty="0" smtClean="0"/>
              <a:t>evaluation</a:t>
            </a:r>
            <a:r>
              <a:rPr lang="de-DE" baseline="0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Topics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sz="1800" dirty="0" smtClean="0"/>
              <a:t>Topic will be presented in roughly the same order as the related topics are discussed in the Vorlesung</a:t>
            </a:r>
          </a:p>
          <a:p>
            <a:r>
              <a:rPr lang="de-DE" sz="1800" dirty="0" smtClean="0"/>
              <a:t>Most of the topics require you to do a literature search</a:t>
            </a:r>
          </a:p>
          <a:p>
            <a:pPr lvl="1"/>
            <a:r>
              <a:rPr lang="de-DE" sz="1600" dirty="0" smtClean="0"/>
              <a:t>There will usually be one article (or maybe two) which you find is the key source</a:t>
            </a:r>
          </a:p>
          <a:p>
            <a:pPr lvl="1"/>
            <a:r>
              <a:rPr lang="de-DE" sz="1600" dirty="0" smtClean="0"/>
              <a:t>If these sources are not standard peer-reviewed scientific articles, YOU MUST SEND ME AN EMAIL 2 WEEKS BEFORE YOUR REFERAT to ask permission</a:t>
            </a:r>
          </a:p>
          <a:p>
            <a:r>
              <a:rPr lang="de-DE" sz="1800" dirty="0" smtClean="0"/>
              <a:t>There are a few projects involving programming</a:t>
            </a:r>
          </a:p>
          <a:p>
            <a:r>
              <a:rPr lang="de-DE" sz="1800" dirty="0" smtClean="0"/>
              <a:t>I am also open to topic suggestions suggested by you, send me an email</a:t>
            </a:r>
          </a:p>
        </p:txBody>
      </p:sp>
    </p:spTree>
    <p:extLst>
      <p:ext uri="{BB962C8B-B14F-4D97-AF65-F5344CB8AC3E}">
        <p14:creationId xmlns:p14="http://schemas.microsoft.com/office/powerpoint/2010/main" val="37583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topic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Any questions?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I will put these slides on the seminar page later</a:t>
            </a:r>
            <a:r>
              <a:rPr lang="en-US" sz="2000" baseline="0" dirty="0" smtClean="0"/>
              <a:t> today</a:t>
            </a:r>
            <a:endParaRPr lang="en-US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Please</a:t>
            </a:r>
            <a:r>
              <a:rPr lang="en-US" sz="2000" baseline="0" dirty="0" smtClean="0"/>
              <a:t> email me with your choice of topic, starting at *19:00 Thursday October 29th*</a:t>
            </a:r>
          </a:p>
          <a:p>
            <a:pPr lvl="0"/>
            <a:r>
              <a:rPr lang="en-US" sz="2000" b="1" dirty="0" smtClean="0"/>
              <a:t>You must also say which day you want to present</a:t>
            </a:r>
            <a:r>
              <a:rPr lang="en-US" sz="2000" dirty="0" smtClean="0"/>
              <a:t> (Wed, Thurs, or both days possible)!</a:t>
            </a:r>
            <a:endParaRPr lang="en-US" sz="2000" baseline="0" dirty="0" smtClean="0"/>
          </a:p>
          <a:p>
            <a:pPr lvl="1"/>
            <a:r>
              <a:rPr lang="en-US" sz="1800" baseline="0" dirty="0" smtClean="0"/>
              <a:t>If you are emailing</a:t>
            </a:r>
            <a:r>
              <a:rPr lang="en-US" sz="1800" dirty="0" smtClean="0"/>
              <a:t> later, c</a:t>
            </a:r>
            <a:r>
              <a:rPr lang="en-US" sz="1800" baseline="0" dirty="0" smtClean="0"/>
              <a:t>heck the seminar page first to see if </a:t>
            </a:r>
            <a:r>
              <a:rPr lang="en-US" sz="1800" dirty="0" smtClean="0"/>
              <a:t>the topic</a:t>
            </a:r>
            <a:r>
              <a:rPr lang="en-US" sz="1800" baseline="0" dirty="0" smtClean="0"/>
              <a:t> is already taken!</a:t>
            </a:r>
            <a:endParaRPr lang="de-DE" sz="18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5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Referat</a:t>
            </a:r>
            <a:endParaRPr lang="de-D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600" dirty="0" smtClean="0"/>
              <a:t>Tentatively (MAY CHANGE!):</a:t>
            </a:r>
          </a:p>
          <a:p>
            <a:pPr lvl="1"/>
            <a:r>
              <a:rPr lang="de-DE" sz="1200" dirty="0" smtClean="0"/>
              <a:t>25 minutes plus about 15 minutes for discussion</a:t>
            </a:r>
          </a:p>
          <a:p>
            <a:r>
              <a:rPr lang="de-DE" sz="1600" dirty="0" smtClean="0"/>
              <a:t>Start with what the problem is, and why it is interesting to solve it (motivation!)</a:t>
            </a:r>
          </a:p>
          <a:p>
            <a:pPr lvl="1"/>
            <a:r>
              <a:rPr lang="de-DE" sz="1400" dirty="0" smtClean="0"/>
              <a:t>It is often useful to present an example and refer to it several times</a:t>
            </a:r>
          </a:p>
          <a:p>
            <a:r>
              <a:rPr lang="de-DE" sz="1600" dirty="0" smtClean="0"/>
              <a:t>Then go into the details</a:t>
            </a:r>
          </a:p>
          <a:p>
            <a:r>
              <a:rPr lang="de-DE" sz="1600" dirty="0" smtClean="0"/>
              <a:t>If appropriate for your topic, do an analysis</a:t>
            </a:r>
          </a:p>
          <a:p>
            <a:pPr lvl="1"/>
            <a:r>
              <a:rPr lang="de-DE" sz="1400" dirty="0" smtClean="0"/>
              <a:t>Don't forget to address the disadvantages of the approach as well as the advantages</a:t>
            </a:r>
          </a:p>
          <a:p>
            <a:pPr lvl="1"/>
            <a:r>
              <a:rPr lang="de-DE" sz="1400" dirty="0" smtClean="0"/>
              <a:t>Be aware that advantages tend to be what the original authors focused on!</a:t>
            </a:r>
          </a:p>
          <a:p>
            <a:pPr lvl="0"/>
            <a:r>
              <a:rPr lang="de-DE" sz="1800" b="1" dirty="0" smtClean="0"/>
              <a:t>List references and recommend further reading</a:t>
            </a:r>
          </a:p>
          <a:p>
            <a:r>
              <a:rPr lang="de-DE" sz="1600" b="1" dirty="0" smtClean="0"/>
              <a:t>Have a conclusion slide!</a:t>
            </a:r>
          </a:p>
          <a:p>
            <a:r>
              <a:rPr lang="de-DE" sz="1600" b="1" dirty="0" smtClean="0"/>
              <a:t>IMPORTANT: if your topic is repeated from a previous year's seminar, explicitly (but briefly) say what was done there and how your presentation is different!</a:t>
            </a:r>
          </a:p>
        </p:txBody>
      </p:sp>
    </p:spTree>
    <p:extLst>
      <p:ext uri="{BB962C8B-B14F-4D97-AF65-F5344CB8AC3E}">
        <p14:creationId xmlns:p14="http://schemas.microsoft.com/office/powerpoint/2010/main" val="156989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Languages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 recommend:</a:t>
            </a:r>
          </a:p>
          <a:p>
            <a:r>
              <a:rPr lang="de-DE" dirty="0" smtClean="0"/>
              <a:t>If you do the slides in English, then presentation in English (and Hausarbeit in English)</a:t>
            </a:r>
          </a:p>
          <a:p>
            <a:r>
              <a:rPr lang="de-DE" dirty="0" smtClean="0"/>
              <a:t>If you do the slides in German, then presentation in German (and Hausarbeit in German)</a:t>
            </a:r>
          </a:p>
          <a:p>
            <a:r>
              <a:rPr lang="de-DE" dirty="0" smtClean="0"/>
              <a:t>Additional option (not recommended):</a:t>
            </a:r>
          </a:p>
          <a:p>
            <a:pPr lvl="1"/>
            <a:r>
              <a:rPr lang="de-DE" dirty="0" smtClean="0"/>
              <a:t>English slides, German presentation, English Hausarbeit</a:t>
            </a:r>
          </a:p>
          <a:p>
            <a:pPr lvl="1"/>
            <a:r>
              <a:rPr lang="de-DE" dirty="0" smtClean="0"/>
              <a:t>Very poor idea for non-native speakers of German (you will get tired by the end of the discussion because English and German interfere)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565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Please use a standard bibliographic format for your references</a:t>
            </a:r>
          </a:p>
          <a:p>
            <a:pPr lvl="1"/>
            <a:r>
              <a:rPr lang="de-DE" sz="1600" dirty="0" smtClean="0"/>
              <a:t>This includes authors</a:t>
            </a:r>
            <a:r>
              <a:rPr lang="de-DE" sz="1600" baseline="0" dirty="0" smtClean="0"/>
              <a:t>, date, title, venue, like this:</a:t>
            </a:r>
          </a:p>
          <a:p>
            <a:pPr lvl="1"/>
            <a:r>
              <a:rPr lang="de-DE" sz="1600" dirty="0" smtClean="0"/>
              <a:t>(Academic Journal)</a:t>
            </a:r>
            <a:endParaRPr lang="de-DE" sz="1600" baseline="0" dirty="0" smtClean="0"/>
          </a:p>
          <a:p>
            <a:pPr lvl="1"/>
            <a:r>
              <a:rPr lang="de-DE" sz="1600" dirty="0"/>
              <a:t>Alexander Fraser, Helmut Schmid, Richard Farkas, Renjing Wang, Hinrich Schuetze (2013). Knowledge Sources for Constituent Parsing of German, a Morphologically Rich and Less-Configurational Language. </a:t>
            </a:r>
            <a:r>
              <a:rPr lang="de-DE" sz="1600" i="1" dirty="0"/>
              <a:t>Computational Linguistics</a:t>
            </a:r>
            <a:r>
              <a:rPr lang="de-DE" sz="1600" dirty="0"/>
              <a:t>, 39(1), pages 57-85</a:t>
            </a:r>
            <a:r>
              <a:rPr lang="de-DE" sz="1600" dirty="0" smtClean="0"/>
              <a:t>.</a:t>
            </a:r>
          </a:p>
          <a:p>
            <a:pPr lvl="1"/>
            <a:r>
              <a:rPr lang="en-US" sz="1600" dirty="0" smtClean="0"/>
              <a:t>(Academic Conference)</a:t>
            </a:r>
          </a:p>
          <a:p>
            <a:pPr lvl="1"/>
            <a:r>
              <a:rPr lang="en-US" sz="1600" dirty="0" smtClean="0"/>
              <a:t>Alexander </a:t>
            </a:r>
            <a:r>
              <a:rPr lang="en-US" sz="1600" dirty="0"/>
              <a:t>Fraser, Marion Weller, Aoife Cahill, </a:t>
            </a:r>
            <a:r>
              <a:rPr lang="en-US" sz="1600" dirty="0" err="1"/>
              <a:t>Fabienne</a:t>
            </a:r>
            <a:r>
              <a:rPr lang="en-US" sz="1600" dirty="0"/>
              <a:t> Cap (2012). Modeling Inflection and Word-Formation in SMT. In </a:t>
            </a:r>
            <a:r>
              <a:rPr lang="en-US" sz="1600" i="1" dirty="0"/>
              <a:t>Proceedings of the 13th Conference of the European Chapter of the Association for Computational Linguistics (EACL), </a:t>
            </a:r>
            <a:r>
              <a:rPr lang="en-US" sz="1600" dirty="0"/>
              <a:t>pages 664-674, Avignon, France, April</a:t>
            </a:r>
            <a:r>
              <a:rPr lang="en-US" sz="1600" dirty="0" smtClean="0"/>
              <a:t>.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19168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References II</a:t>
            </a:r>
            <a:endParaRPr lang="de-D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the Hausarbeit, use *inline* citations:</a:t>
            </a:r>
          </a:p>
          <a:p>
            <a:pPr lvl="1"/>
            <a:r>
              <a:rPr lang="de-DE" dirty="0" smtClean="0"/>
              <a:t>"As shown by Fraser et al. (2012), the moon does not consist of cheese"</a:t>
            </a:r>
          </a:p>
          <a:p>
            <a:pPr lvl="1"/>
            <a:r>
              <a:rPr lang="de-DE" dirty="0" smtClean="0"/>
              <a:t>"We build upon previous work (Fraser and Marcu 2007; Fraser et al. 2012) by ..."</a:t>
            </a:r>
          </a:p>
          <a:p>
            <a:pPr lvl="1"/>
            <a:r>
              <a:rPr lang="de-DE" dirty="0" smtClean="0"/>
              <a:t>Sometimes it is also appropriate to include a page number (and you *must* include a page number for a quote or graphic)</a:t>
            </a:r>
          </a:p>
          <a:p>
            <a:r>
              <a:rPr lang="de-DE" dirty="0" smtClean="0"/>
              <a:t>Please do not use numbered citations like:</a:t>
            </a:r>
          </a:p>
          <a:p>
            <a:pPr lvl="1"/>
            <a:r>
              <a:rPr lang="de-DE" dirty="0" smtClean="0"/>
              <a:t>"As shown by [1], ..." </a:t>
            </a:r>
          </a:p>
          <a:p>
            <a:pPr lvl="1"/>
            <a:r>
              <a:rPr lang="de-DE" dirty="0"/>
              <a:t>N</a:t>
            </a:r>
            <a:r>
              <a:rPr lang="de-DE" dirty="0" smtClean="0"/>
              <a:t>umbered citations are useful to save space, otherwise quite annoying</a:t>
            </a:r>
          </a:p>
        </p:txBody>
      </p:sp>
    </p:spTree>
    <p:extLst>
      <p:ext uri="{BB962C8B-B14F-4D97-AF65-F5344CB8AC3E}">
        <p14:creationId xmlns:p14="http://schemas.microsoft.com/office/powerpoint/2010/main" val="142383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References</a:t>
            </a:r>
            <a:r>
              <a:rPr lang="de-DE" baseline="0" dirty="0" smtClean="0"/>
              <a:t> III</a:t>
            </a:r>
            <a:endParaRPr lang="de-DE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If you use graphics (or quotes) from a research paper, MAKE SURE THESE ARE CITED ON THE *SAME SLIDE* IN YOUR PRESENTATION!</a:t>
            </a:r>
          </a:p>
          <a:p>
            <a:pPr lvl="1"/>
            <a:r>
              <a:rPr lang="de-DE" sz="1600" dirty="0" smtClean="0"/>
              <a:t>These should be cited in the Hausarbeit in the caption of the graphic</a:t>
            </a:r>
          </a:p>
          <a:p>
            <a:pPr lvl="1"/>
            <a:r>
              <a:rPr lang="de-DE" sz="1600" dirty="0" smtClean="0"/>
              <a:t>Please include a page number</a:t>
            </a:r>
            <a:r>
              <a:rPr lang="de-DE" sz="1600" baseline="0" dirty="0" smtClean="0"/>
              <a:t> so I can find the graphic quickly</a:t>
            </a:r>
            <a:endParaRPr lang="de-DE" sz="2000" dirty="0" smtClean="0"/>
          </a:p>
          <a:p>
            <a:r>
              <a:rPr lang="de-DE" sz="2000" dirty="0" smtClean="0"/>
              <a:t>Web pages should also use a standard bibliographic format, particularly including the date when they were downloaded</a:t>
            </a:r>
          </a:p>
          <a:p>
            <a:r>
              <a:rPr lang="de-DE" sz="2000" dirty="0" smtClean="0"/>
              <a:t>I am not allowing Wikipedia as a primary source</a:t>
            </a:r>
          </a:p>
          <a:p>
            <a:pPr lvl="1"/>
            <a:r>
              <a:rPr lang="de-DE" sz="1800" dirty="0" smtClean="0"/>
              <a:t>After looking into it, I no longer believe that Wikipedia is reliable, for most articles there is simply not enough review (mistakes, PR agencies trying to sell particular ideas anonymously, etc.)</a:t>
            </a:r>
          </a:p>
          <a:p>
            <a:r>
              <a:rPr lang="de-DE" sz="2000" dirty="0" smtClean="0"/>
              <a:t>You also cannot use student work (not peer-reviewed) as a primary source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442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4" y="3750821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41" y="3535514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5" y="2922398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5" y="2391845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15313" y="185341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1" y="838695"/>
            <a:ext cx="1507144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4" y="4307391"/>
            <a:ext cx="591969" cy="63161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83678" y="4398729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7404" y="416870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6088" y="3858680"/>
            <a:ext cx="484753" cy="21530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flipV="1">
            <a:off x="2827425" y="3245564"/>
            <a:ext cx="1151000" cy="289950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flipV="1">
            <a:off x="4825773" y="2715011"/>
            <a:ext cx="1332162" cy="207387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flipV="1">
            <a:off x="6802503" y="2176577"/>
            <a:ext cx="512810" cy="2152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flipV="1">
            <a:off x="7959881" y="1762025"/>
            <a:ext cx="147742" cy="9138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17442"/>
            <a:ext cx="158729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flipV="1">
            <a:off x="8107623" y="586774"/>
            <a:ext cx="228194" cy="25192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3757678"/>
            <a:ext cx="1874842" cy="61427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...married </a:t>
            </a:r>
            <a:r>
              <a:rPr lang="en-US" sz="18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cs typeface="Century Gothic"/>
              </a:rPr>
              <a:t>on 1967-05-01</a:t>
            </a:r>
            <a:endParaRPr lang="en-US" sz="1800" dirty="0">
              <a:solidFill>
                <a:prstClr val="black"/>
              </a:solidFill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599654"/>
              </p:ext>
            </p:extLst>
          </p:nvPr>
        </p:nvGraphicFramePr>
        <p:xfrm>
          <a:off x="6210765" y="3219822"/>
          <a:ext cx="2857917" cy="71247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2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200" b="0" dirty="0">
                        <a:latin typeface="Century Gothic"/>
                        <a:cs typeface="Century Gothic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3323733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309178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TextBox 74"/>
          <p:cNvSpPr txBox="1"/>
          <p:nvPr/>
        </p:nvSpPr>
        <p:spPr>
          <a:xfrm>
            <a:off x="-37338" y="636873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of extracting structured information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4962796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41253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NLP-class.potx</Template>
  <TotalTime>0</TotalTime>
  <Words>1958</Words>
  <Application>Microsoft Office PowerPoint</Application>
  <PresentationFormat>On-screen Show (16:9)</PresentationFormat>
  <Paragraphs>245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NLP-class</vt:lpstr>
      <vt:lpstr>Office Theme</vt:lpstr>
      <vt:lpstr>1_Office Theme</vt:lpstr>
      <vt:lpstr>Information Extraction Referatsthemen</vt:lpstr>
      <vt:lpstr>Information Extraction – Reminder</vt:lpstr>
      <vt:lpstr>Topics</vt:lpstr>
      <vt:lpstr>Referat</vt:lpstr>
      <vt:lpstr>Languages</vt:lpstr>
      <vt:lpstr>References</vt:lpstr>
      <vt:lpstr>References II</vt:lpstr>
      <vt:lpstr>References III</vt:lpstr>
      <vt:lpstr>Information Extraction</vt:lpstr>
      <vt:lpstr>History of IE</vt:lpstr>
      <vt:lpstr>Source Selection</vt:lpstr>
      <vt:lpstr>Source Selection</vt:lpstr>
      <vt:lpstr>Rule-based Named Entity Recognition</vt:lpstr>
      <vt:lpstr>Named Entity Recognition – Entity Classes</vt:lpstr>
      <vt:lpstr>Named Entity Recognition – Training Data</vt:lpstr>
      <vt:lpstr>Named Entity Recognition - Supervision</vt:lpstr>
      <vt:lpstr>Named Entity Recognition - Supervision</vt:lpstr>
      <vt:lpstr>Rule-based IE vs. Statistical</vt:lpstr>
      <vt:lpstr>Classification-based Citation Parsing</vt:lpstr>
      <vt:lpstr>NER – Stanford Toolkit</vt:lpstr>
      <vt:lpstr>NER – OpenNLP Toolkit</vt:lpstr>
      <vt:lpstr>NER – Domain Adaptation</vt:lpstr>
      <vt:lpstr>NER – Twitter</vt:lpstr>
      <vt:lpstr>NER – BIO Domain</vt:lpstr>
      <vt:lpstr>Instance Extraction – Coreference</vt:lpstr>
      <vt:lpstr>Instance Extraction - Coref with Stanford</vt:lpstr>
      <vt:lpstr>Event Extraction – Epidemics</vt:lpstr>
      <vt:lpstr>Event Extraction – Disasters in Social Media</vt:lpstr>
      <vt:lpstr>IE for multilingual applications</vt:lpstr>
      <vt:lpstr>Choosing a topic</vt:lpstr>
      <vt:lpstr>PowerPoint Presentation</vt:lpstr>
    </vt:vector>
  </TitlesOfParts>
  <Company>LMU Munich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Referatsthemen</dc:title>
  <dc:creator>Alexander Fraser</dc:creator>
  <cp:lastModifiedBy>alex</cp:lastModifiedBy>
  <cp:revision>277</cp:revision>
  <cp:lastPrinted>2011-10-24T03:34:11Z</cp:lastPrinted>
  <dcterms:created xsi:type="dcterms:W3CDTF">2010-04-19T15:31:24Z</dcterms:created>
  <dcterms:modified xsi:type="dcterms:W3CDTF">2015-10-28T12:24:34Z</dcterms:modified>
</cp:coreProperties>
</file>