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  <p:sldMasterId id="2147483814" r:id="rId3"/>
    <p:sldMasterId id="2147483827" r:id="rId4"/>
    <p:sldMasterId id="2147483834" r:id="rId5"/>
    <p:sldMasterId id="2147483849" r:id="rId6"/>
  </p:sldMasterIdLst>
  <p:notesMasterIdLst>
    <p:notesMasterId r:id="rId51"/>
  </p:notesMasterIdLst>
  <p:handoutMasterIdLst>
    <p:handoutMasterId r:id="rId52"/>
  </p:handoutMasterIdLst>
  <p:sldIdLst>
    <p:sldId id="441" r:id="rId7"/>
    <p:sldId id="1047" r:id="rId8"/>
    <p:sldId id="1046" r:id="rId9"/>
    <p:sldId id="1048" r:id="rId10"/>
    <p:sldId id="1049" r:id="rId11"/>
    <p:sldId id="1050" r:id="rId12"/>
    <p:sldId id="1051" r:id="rId13"/>
    <p:sldId id="1044" r:id="rId14"/>
    <p:sldId id="1052" r:id="rId15"/>
    <p:sldId id="1053" r:id="rId16"/>
    <p:sldId id="1042" r:id="rId17"/>
    <p:sldId id="1043" r:id="rId18"/>
    <p:sldId id="1054" r:id="rId19"/>
    <p:sldId id="1006" r:id="rId20"/>
    <p:sldId id="1007" r:id="rId21"/>
    <p:sldId id="1008" r:id="rId22"/>
    <p:sldId id="1009" r:id="rId23"/>
    <p:sldId id="1010" r:id="rId24"/>
    <p:sldId id="1011" r:id="rId25"/>
    <p:sldId id="1012" r:id="rId26"/>
    <p:sldId id="1013" r:id="rId27"/>
    <p:sldId id="1014" r:id="rId28"/>
    <p:sldId id="1045" r:id="rId29"/>
    <p:sldId id="1015" r:id="rId30"/>
    <p:sldId id="1016" r:id="rId31"/>
    <p:sldId id="1017" r:id="rId32"/>
    <p:sldId id="1018" r:id="rId33"/>
    <p:sldId id="1019" r:id="rId34"/>
    <p:sldId id="1020" r:id="rId35"/>
    <p:sldId id="1021" r:id="rId36"/>
    <p:sldId id="1022" r:id="rId37"/>
    <p:sldId id="1023" r:id="rId38"/>
    <p:sldId id="1024" r:id="rId39"/>
    <p:sldId id="1029" r:id="rId40"/>
    <p:sldId id="1030" r:id="rId41"/>
    <p:sldId id="1032" r:id="rId42"/>
    <p:sldId id="1033" r:id="rId43"/>
    <p:sldId id="1034" r:id="rId44"/>
    <p:sldId id="1035" r:id="rId45"/>
    <p:sldId id="1036" r:id="rId46"/>
    <p:sldId id="1037" r:id="rId47"/>
    <p:sldId id="1038" r:id="rId48"/>
    <p:sldId id="954" r:id="rId49"/>
    <p:sldId id="798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0639" autoAdjust="0"/>
  </p:normalViewPr>
  <p:slideViewPr>
    <p:cSldViewPr snapToGrid="0" snapToObjects="1"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56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start with what is </a:t>
            </a:r>
            <a:r>
              <a:rPr lang="en-US" dirty="0" err="1" smtClean="0"/>
              <a:t>wikification</a:t>
            </a:r>
            <a:endParaRPr lang="en-US" dirty="0" smtClean="0"/>
          </a:p>
          <a:p>
            <a:r>
              <a:rPr lang="en-US" baseline="0" dirty="0" smtClean="0"/>
              <a:t>Read wiki titles slower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2920-4AD1-4CAF-879A-1B862E9D2F1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69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83" indent="-28572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98" indent="-22858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057" indent="-22858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217" indent="-22858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0573834-D8E1-4005-A7CE-BBE2BE6A5258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 We expect this idea to inspire a completely new philosophy for fact</a:t>
            </a:r>
          </a:p>
          <a:p>
            <a:r>
              <a:rPr lang="en-US" altLang="en-US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extraction which will be essential for the creation of a high-quality </a:t>
            </a:r>
            <a:r>
              <a:rPr lang="en-US" altLang="en-US" dirty="0" err="1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StructNet</a:t>
            </a:r>
            <a:r>
              <a:rPr lang="en-US" altLang="en-US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endParaRPr lang="en-US" altLang="en-US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  <a:ea typeface="SimSun" panose="02010600030101010101" pitchFamily="2" charset="-122"/>
              </a:rPr>
              <a:t>Incorporate arbitrary global features and soft constraints; </a:t>
            </a:r>
          </a:p>
          <a:p>
            <a:pPr marL="647643" lvl="1">
              <a:lnSpc>
                <a:spcPct val="80000"/>
              </a:lnSpc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Arial" panose="020B0604020202020204" pitchFamily="34" charset="0"/>
                <a:ea typeface="MS PGothic" panose="020B0600070205080204" pitchFamily="34" charset="-128"/>
              </a:rPr>
              <a:t>Features are automatically learned selectively</a:t>
            </a:r>
          </a:p>
          <a:p>
            <a:pPr marL="647643" lvl="1">
              <a:lnSpc>
                <a:spcPct val="80000"/>
              </a:lnSpc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Arial" panose="020B0604020202020204" pitchFamily="34" charset="0"/>
                <a:ea typeface="MS PGothic" panose="020B0600070205080204" pitchFamily="34" charset="-128"/>
              </a:rPr>
              <a:t>Save some human knowledge engineering efforts</a:t>
            </a:r>
            <a:endParaRPr lang="en-US" altLang="en-US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647643" lvl="1">
              <a:lnSpc>
                <a:spcPct val="80000"/>
              </a:lnSpc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Arial" panose="020B0604020202020204" pitchFamily="34" charset="0"/>
                <a:ea typeface="MS PGothic" panose="020B0600070205080204" pitchFamily="34" charset="-128"/>
              </a:rPr>
              <a:t>Capture </a:t>
            </a:r>
            <a:r>
              <a:rPr lang="en-US" altLang="zh-CN" sz="1900" dirty="0">
                <a:latin typeface="Arial" panose="020B0604020202020204" pitchFamily="34" charset="0"/>
                <a:ea typeface="SimSun" panose="02010600030101010101" pitchFamily="2" charset="-122"/>
              </a:rPr>
              <a:t>inter-dependency knowledge on the entire structure</a:t>
            </a:r>
            <a:endParaRPr lang="en-US" altLang="en-US" sz="19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Efficient linear-time beam search by joint learning and decoding</a:t>
            </a:r>
          </a:p>
          <a:p>
            <a:pPr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ja-JP" dirty="0" smtClean="0">
                <a:latin typeface="Arial" panose="020B0604020202020204" pitchFamily="34" charset="0"/>
                <a:ea typeface="MS PGothic" panose="020B0600070205080204" pitchFamily="34" charset="-128"/>
              </a:rPr>
              <a:t>No need to model joint/conditional distribution with a large number of variables</a:t>
            </a:r>
            <a:endParaRPr lang="en-US" altLang="zh-CN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zh-CN" dirty="0" smtClean="0">
                <a:latin typeface="Arial" panose="020B0604020202020204" pitchFamily="34" charset="0"/>
                <a:ea typeface="SimSun" panose="02010600030101010101" pitchFamily="2" charset="-122"/>
              </a:rPr>
              <a:t>Extract all facts jointly in a unified framework</a:t>
            </a:r>
          </a:p>
          <a:p>
            <a:pPr marL="647643" lvl="1"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Arial" panose="020B0604020202020204" pitchFamily="34" charset="0"/>
                <a:ea typeface="MS PGothic" panose="020B0600070205080204" pitchFamily="34" charset="-128"/>
              </a:rPr>
              <a:t>Local predictions can be mutually improved</a:t>
            </a:r>
            <a:endParaRPr lang="en-US" altLang="en-US" sz="19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647643" lvl="1"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zh-CN" sz="1900" dirty="0">
                <a:latin typeface="Arial" panose="020B0604020202020204" pitchFamily="34" charset="0"/>
                <a:ea typeface="SimSun" panose="02010600030101010101" pitchFamily="2" charset="-122"/>
              </a:rPr>
              <a:t>Avoid error compounding problem </a:t>
            </a:r>
            <a:endParaRPr lang="en-US" altLang="en-US" sz="19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zh-CN" altLang="en-US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576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42F59F-C687-3E43-9923-1D1B13D9B38B}" type="slidenum">
              <a:rPr lang="en-GB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930964" y="685225"/>
            <a:ext cx="499449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036" tIns="43018" rIns="86036" bIns="43018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3" y="4343113"/>
            <a:ext cx="5472561" cy="41933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86EAD5-EF53-C947-966B-98B789449586}" type="slidenum">
              <a:rPr lang="en-GB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930964" y="685225"/>
            <a:ext cx="4989781" cy="342468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036" tIns="43018" rIns="86036" bIns="43018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3" y="4343113"/>
            <a:ext cx="5472561" cy="41933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4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8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5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0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2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7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2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8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36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35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59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83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57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19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39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49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3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5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10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19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83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16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3025"/>
            <a:ext cx="6773863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125663" y="6453188"/>
            <a:ext cx="589121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YAGO &amp; SOFIE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43888" y="6454775"/>
            <a:ext cx="719137" cy="304800"/>
          </a:xfrm>
        </p:spPr>
        <p:txBody>
          <a:bodyPr/>
          <a:lstStyle>
            <a:lvl1pPr>
              <a:defRPr smtClean="0"/>
            </a:lvl1pPr>
          </a:lstStyle>
          <a:p>
            <a:fld id="{9BE43E58-6AF0-F44E-B6FF-0440041428E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58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8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92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16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09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53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76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681037"/>
            <a:ext cx="3890964" cy="1731963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2" y="221091"/>
            <a:ext cx="2647549" cy="6357509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>
                <a:solidFill>
                  <a:srgbClr val="E7D19A"/>
                </a:solidFill>
              </a:rPr>
              <a:pPr/>
              <a:t>‹#›</a:t>
            </a:fld>
            <a:endParaRPr lang="en-US" dirty="0">
              <a:solidFill>
                <a:srgbClr val="E7D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6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43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261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81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163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11400"/>
            <a:ext cx="4040188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67163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2311400"/>
            <a:ext cx="40417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0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346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30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905000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3124201"/>
            <a:ext cx="3008313" cy="3001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42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30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53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1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76701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35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68580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504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2601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42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77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1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29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8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411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806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580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96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659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7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16.12.2015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8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94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3400"/>
            <a:ext cx="7772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1F816EA-24CC-2048-859A-C5EA9F275392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9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5gate.ag5.mpi-sb.mpg.de/webyagospotlx/Browser?entity=Elvis_Presle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vi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yago-knowledge.org/" TargetMode="External"/><Relationship Id="rId7" Type="http://schemas.openxmlformats.org/officeDocument/2006/relationships/hyperlink" Target="http://freebase.co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hyperlink" Target="http://dbpedia.org" TargetMode="Externa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cs.washington.edu/research/textrunner/" TargetMode="Externa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cs.washington.edu/research/textrunner/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rtw.ml.cmu.edu/rtw/" TargetMode="Externa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rtw.ml.cmu.edu/rtw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10 – Ontological and Open 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</a:t>
            </a:r>
            <a:r>
              <a:rPr lang="en-US" dirty="0" smtClean="0"/>
              <a:t>2015-2016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Dr. Alexander Fraser, 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Wikification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Wikification is the problem of automatically annotating entities in free text with their (English) Wikipedia page</a:t>
            </a:r>
          </a:p>
          <a:p>
            <a:r>
              <a:rPr lang="de-DE" dirty="0" smtClean="0"/>
              <a:t>Let's start with motivation...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Wikification: The Reference Problem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9560" y="1524000"/>
            <a:ext cx="697589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Blumenthal (D) is a candidate for the U.S. Senate seat now held by Christopher Dodd (D), and he has held a commanding lead in the race since he entered it. But the Times report has the potential to fundamentally reshape the contest in the Nutmeg State.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3997762"/>
            <a:ext cx="6959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0000FF"/>
                </a:solidFill>
                <a:ea typeface="MS PGothic" panose="020B0600070205080204" pitchFamily="34" charset="-128"/>
              </a:rPr>
              <a:t>Blumenthal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 (</a:t>
            </a:r>
            <a:r>
              <a:rPr lang="en-US" u="sng" dirty="0">
                <a:solidFill>
                  <a:srgbClr val="0000FF"/>
                </a:solidFill>
                <a:ea typeface="MS PGothic" panose="020B0600070205080204" pitchFamily="34" charset="-128"/>
              </a:rPr>
              <a:t>D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) is a candidate for the </a:t>
            </a:r>
            <a:r>
              <a:rPr lang="en-US" u="sng" dirty="0">
                <a:solidFill>
                  <a:srgbClr val="0000FF"/>
                </a:solidFill>
                <a:ea typeface="MS PGothic" panose="020B0600070205080204" pitchFamily="34" charset="-128"/>
              </a:rPr>
              <a:t>U.S. Senate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 seat now held 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by </a:t>
            </a:r>
            <a:r>
              <a:rPr lang="en-US" u="sng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Christopher Dodd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(</a:t>
            </a:r>
            <a:r>
              <a:rPr lang="en-US" dirty="0">
                <a:solidFill>
                  <a:srgbClr val="0033CC"/>
                </a:solidFill>
                <a:ea typeface="MS PGothic" panose="020B0600070205080204" pitchFamily="34" charset="-128"/>
              </a:rPr>
              <a:t>D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), and he has held a commanding lead in the 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race since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he entered it. 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But the </a:t>
            </a:r>
            <a:r>
              <a:rPr lang="en-US" u="sng" dirty="0">
                <a:solidFill>
                  <a:srgbClr val="0000FF"/>
                </a:solidFill>
                <a:ea typeface="MS PGothic" panose="020B0600070205080204" pitchFamily="34" charset="-128"/>
              </a:rPr>
              <a:t>Times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 report has the potential 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to fundamentally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reshape the contest in </a:t>
            </a:r>
            <a:r>
              <a:rPr lang="en-US" u="sng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the Nutmeg </a:t>
            </a:r>
            <a:r>
              <a:rPr lang="en-US" u="sng" dirty="0">
                <a:solidFill>
                  <a:srgbClr val="0000FF"/>
                </a:solidFill>
                <a:ea typeface="MS PGothic" panose="020B0600070205080204" pitchFamily="34" charset="-128"/>
              </a:rPr>
              <a:t>State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.</a:t>
            </a:r>
          </a:p>
        </p:txBody>
      </p:sp>
      <p:sp>
        <p:nvSpPr>
          <p:cNvPr id="8" name="Down Arrow 7"/>
          <p:cNvSpPr/>
          <p:nvPr/>
        </p:nvSpPr>
        <p:spPr>
          <a:xfrm>
            <a:off x="4104484" y="2848328"/>
            <a:ext cx="265708" cy="350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6" y="3256153"/>
            <a:ext cx="1647704" cy="41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Down Arrow 21"/>
          <p:cNvSpPr/>
          <p:nvPr/>
        </p:nvSpPr>
        <p:spPr>
          <a:xfrm rot="10800000">
            <a:off x="1585962" y="3708305"/>
            <a:ext cx="105115" cy="338056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67" y="3264639"/>
            <a:ext cx="2577850" cy="41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30" y="5498651"/>
            <a:ext cx="1470470" cy="39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02" y="5498651"/>
            <a:ext cx="1581150" cy="41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Down Arrow 23"/>
          <p:cNvSpPr/>
          <p:nvPr/>
        </p:nvSpPr>
        <p:spPr>
          <a:xfrm flipH="1">
            <a:off x="5628986" y="5234076"/>
            <a:ext cx="60262" cy="26457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42" y="3233831"/>
            <a:ext cx="1852342" cy="44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Down Arrow 26"/>
          <p:cNvSpPr/>
          <p:nvPr/>
        </p:nvSpPr>
        <p:spPr>
          <a:xfrm rot="14243175">
            <a:off x="2769282" y="3563472"/>
            <a:ext cx="88476" cy="57912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816597" y="4448174"/>
            <a:ext cx="304800" cy="1334651"/>
          </a:xfrm>
          <a:prstGeom prst="curvedRightArrow">
            <a:avLst/>
          </a:prstGeom>
          <a:solidFill>
            <a:srgbClr val="9E9EF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4243175">
            <a:off x="5645011" y="3581105"/>
            <a:ext cx="88476" cy="57912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01" y="5469657"/>
            <a:ext cx="1849432" cy="44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Down Arrow 30"/>
          <p:cNvSpPr/>
          <p:nvPr/>
        </p:nvSpPr>
        <p:spPr>
          <a:xfrm flipH="1">
            <a:off x="3962400" y="4904522"/>
            <a:ext cx="60262" cy="5651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07010" y="6617061"/>
            <a:ext cx="25394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ACL 2014 Roth Tutorial</a:t>
            </a:r>
          </a:p>
        </p:txBody>
      </p:sp>
    </p:spTree>
    <p:extLst>
      <p:ext uri="{BB962C8B-B14F-4D97-AF65-F5344CB8AC3E}">
        <p14:creationId xmlns:p14="http://schemas.microsoft.com/office/powerpoint/2010/main" val="27544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2" grpId="0" animBg="1"/>
      <p:bldP spid="24" grpId="0" animBg="1"/>
      <p:bldP spid="27" grpId="0" animBg="1"/>
      <p:bldP spid="3" grpId="0" animBg="1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Wikification</a:t>
            </a:r>
            <a:r>
              <a:rPr lang="en-US" dirty="0" smtClean="0"/>
              <a:t>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Dealing with </a:t>
            </a:r>
            <a:r>
              <a:rPr lang="en-US" altLang="en-US" dirty="0" smtClean="0">
                <a:solidFill>
                  <a:srgbClr val="C00000"/>
                </a:solidFill>
              </a:rPr>
              <a:t>Ambiguity</a:t>
            </a:r>
            <a:r>
              <a:rPr lang="en-US" altLang="en-US" dirty="0" smtClean="0"/>
              <a:t> of Natural Language</a:t>
            </a:r>
          </a:p>
          <a:p>
            <a:pPr lvl="1"/>
            <a:r>
              <a:rPr lang="en-US" altLang="en-US" dirty="0" smtClean="0"/>
              <a:t>Mentions of entities and concepts could have multiple meanings</a:t>
            </a:r>
          </a:p>
          <a:p>
            <a:r>
              <a:rPr lang="en-US" altLang="en-US" dirty="0" smtClean="0"/>
              <a:t>Dealing with </a:t>
            </a:r>
            <a:r>
              <a:rPr lang="en-US" altLang="en-US" dirty="0" smtClean="0">
                <a:solidFill>
                  <a:srgbClr val="C00000"/>
                </a:solidFill>
              </a:rPr>
              <a:t>Variability</a:t>
            </a:r>
            <a:r>
              <a:rPr lang="en-US" altLang="en-US" dirty="0" smtClean="0"/>
              <a:t> of Natural Language </a:t>
            </a:r>
          </a:p>
          <a:p>
            <a:pPr lvl="1"/>
            <a:r>
              <a:rPr lang="en-US" altLang="en-US" dirty="0" smtClean="0"/>
              <a:t>A given concept could be expressed in many ways</a:t>
            </a:r>
          </a:p>
          <a:p>
            <a:endParaRPr lang="en-US" altLang="en-US" dirty="0" smtClean="0"/>
          </a:p>
          <a:p>
            <a:r>
              <a:rPr lang="en-US" altLang="en-US" dirty="0" smtClean="0">
                <a:solidFill>
                  <a:srgbClr val="C00000"/>
                </a:solidFill>
              </a:rPr>
              <a:t>Wikification</a:t>
            </a:r>
            <a:r>
              <a:rPr lang="en-US" altLang="en-US" dirty="0" smtClean="0"/>
              <a:t> addresses these two issues in a specific way: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 smtClean="0"/>
              <a:t>The Reference Problem</a:t>
            </a:r>
          </a:p>
          <a:p>
            <a:pPr lvl="1"/>
            <a:r>
              <a:rPr lang="en-US" altLang="en-US" dirty="0" smtClean="0"/>
              <a:t>What is meant by this concept? (WSD + Grounding)</a:t>
            </a:r>
          </a:p>
          <a:p>
            <a:pPr lvl="1"/>
            <a:r>
              <a:rPr lang="en-US" altLang="en-US" dirty="0" smtClean="0"/>
              <a:t>More than just co-reference (within and across documents)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7010" y="6617061"/>
            <a:ext cx="25394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ACL 2014 Roth Tutorial</a:t>
            </a:r>
          </a:p>
        </p:txBody>
      </p:sp>
    </p:spTree>
    <p:extLst>
      <p:ext uri="{BB962C8B-B14F-4D97-AF65-F5344CB8AC3E}">
        <p14:creationId xmlns:p14="http://schemas.microsoft.com/office/powerpoint/2010/main" val="32216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Ontological IE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In the last two lectures, we discussed how to extract relations and events from text</a:t>
            </a:r>
          </a:p>
          <a:p>
            <a:pPr lvl="1"/>
            <a:r>
              <a:rPr lang="de-DE" dirty="0" smtClean="0"/>
              <a:t>We looked in detail at relations expressed in a single sentence</a:t>
            </a:r>
          </a:p>
          <a:p>
            <a:pPr lvl="1"/>
            <a:r>
              <a:rPr lang="de-DE" dirty="0"/>
              <a:t>E</a:t>
            </a:r>
            <a:r>
              <a:rPr lang="de-DE" dirty="0" smtClean="0"/>
              <a:t>vent extraction captures relations which are often expressed at either the sentence or at the document level (i.e., in multiple sentences)</a:t>
            </a:r>
          </a:p>
          <a:p>
            <a:pPr lvl="2"/>
            <a:r>
              <a:rPr lang="de-DE" dirty="0" smtClean="0"/>
              <a:t>Consider the CMU Seminar task – the task is to extract events (seminars), with speaker, location, start time and end time</a:t>
            </a:r>
          </a:p>
          <a:p>
            <a:r>
              <a:rPr lang="de-DE" dirty="0" smtClean="0"/>
              <a:t>Today we will discuss updating a knowledge base with the extracted relations or events</a:t>
            </a:r>
          </a:p>
          <a:p>
            <a:pPr lvl="1"/>
            <a:r>
              <a:rPr lang="de-DE" dirty="0" smtClean="0"/>
              <a:t>This is called "Ontological IE"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Ontologies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4"/>
          <p:cNvSpPr txBox="1"/>
          <p:nvPr/>
        </p:nvSpPr>
        <p:spPr>
          <a:xfrm>
            <a:off x="0" y="90225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An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ontology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is a consistent knowledge base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without redundancy </a:t>
            </a:r>
          </a:p>
        </p:txBody>
      </p:sp>
      <p:graphicFrame>
        <p:nvGraphicFramePr>
          <p:cNvPr id="16" name="Table 84"/>
          <p:cNvGraphicFramePr>
            <a:graphicFrameLocks noGrp="1"/>
          </p:cNvGraphicFramePr>
          <p:nvPr/>
        </p:nvGraphicFramePr>
        <p:xfrm>
          <a:off x="1347142" y="4136065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84"/>
          <p:cNvGraphicFramePr>
            <a:graphicFrameLocks noGrp="1"/>
          </p:cNvGraphicFramePr>
          <p:nvPr/>
        </p:nvGraphicFramePr>
        <p:xfrm>
          <a:off x="1763515" y="2179674"/>
          <a:ext cx="3616960" cy="158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5735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Person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Nationality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French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6143933" y="4289140"/>
            <a:ext cx="107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128400"/>
                </a:solidFill>
                <a:cs typeface="Century Gothic"/>
                <a:sym typeface="Wingdings"/>
              </a:rPr>
              <a:t></a:t>
            </a:r>
            <a:endParaRPr lang="fr-FR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20044" y="2611065"/>
            <a:ext cx="623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cs typeface="Century Gothic"/>
                <a:sym typeface="Wingdings"/>
              </a:rPr>
              <a:t>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TextBox 74"/>
          <p:cNvSpPr txBox="1"/>
          <p:nvPr/>
        </p:nvSpPr>
        <p:spPr>
          <a:xfrm>
            <a:off x="152400" y="5443879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Every entity appears only with exactly the same name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There are no semantic contradictions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5605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</a:t>
            </a:r>
            <a:endParaRPr lang="en-US" dirty="0"/>
          </a:p>
        </p:txBody>
      </p:sp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5264700" y="4445447"/>
          <a:ext cx="3616960" cy="158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5735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Person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Nationality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French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Folded Corner 29"/>
          <p:cNvSpPr/>
          <p:nvPr/>
        </p:nvSpPr>
        <p:spPr>
          <a:xfrm>
            <a:off x="1" y="4071949"/>
            <a:ext cx="4210492" cy="2649526"/>
          </a:xfrm>
          <a:prstGeom prst="foldedCorner">
            <a:avLst>
              <a:gd name="adj" fmla="val 1204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Angela Merkel is the German chancellor....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...Merkel was born in Germany...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...A. Merkel has French nationality...</a:t>
            </a:r>
            <a:endParaRPr lang="en-US" sz="2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1" name="Right Arrow 30"/>
          <p:cNvSpPr/>
          <p:nvPr/>
        </p:nvSpPr>
        <p:spPr>
          <a:xfrm rot="10800000" flipH="1">
            <a:off x="4210493" y="4933570"/>
            <a:ext cx="950039" cy="40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4" name="Right Arrow 33"/>
          <p:cNvSpPr/>
          <p:nvPr/>
        </p:nvSpPr>
        <p:spPr>
          <a:xfrm rot="5400000" flipH="1">
            <a:off x="3414736" y="3472144"/>
            <a:ext cx="537682" cy="40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5549114" y="4265661"/>
            <a:ext cx="2292494" cy="190507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742825" y="4265973"/>
            <a:ext cx="1905072" cy="183616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4"/>
          <p:cNvSpPr txBox="1"/>
          <p:nvPr/>
        </p:nvSpPr>
        <p:spPr>
          <a:xfrm>
            <a:off x="0" y="90225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Ontological Information Extraction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(IE) aims to create or extend an ontology.</a:t>
            </a:r>
          </a:p>
        </p:txBody>
      </p:sp>
      <p:graphicFrame>
        <p:nvGraphicFramePr>
          <p:cNvPr id="16" name="Table 84"/>
          <p:cNvGraphicFramePr>
            <a:graphicFrameLocks noGrp="1"/>
          </p:cNvGraphicFramePr>
          <p:nvPr/>
        </p:nvGraphicFramePr>
        <p:xfrm>
          <a:off x="1485365" y="2356209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9073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Challenges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TextBox 74"/>
          <p:cNvSpPr txBox="1"/>
          <p:nvPr/>
        </p:nvSpPr>
        <p:spPr>
          <a:xfrm>
            <a:off x="0" y="10936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Challenge 1: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Map names to names that are already known</a:t>
            </a:r>
          </a:p>
        </p:txBody>
      </p:sp>
      <p:graphicFrame>
        <p:nvGraphicFramePr>
          <p:cNvPr id="46" name="Table 84"/>
          <p:cNvGraphicFramePr>
            <a:graphicFrameLocks noGrp="1"/>
          </p:cNvGraphicFramePr>
          <p:nvPr/>
        </p:nvGraphicFramePr>
        <p:xfrm>
          <a:off x="1485365" y="2356209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TextBox 13"/>
          <p:cNvSpPr txBox="1"/>
          <p:nvPr/>
        </p:nvSpPr>
        <p:spPr>
          <a:xfrm>
            <a:off x="2249608" y="5226228"/>
            <a:ext cx="183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A. Merkel</a:t>
            </a:r>
          </a:p>
        </p:txBody>
      </p:sp>
      <p:sp>
        <p:nvSpPr>
          <p:cNvPr id="50" name="TextBox 14"/>
          <p:cNvSpPr txBox="1"/>
          <p:nvPr/>
        </p:nvSpPr>
        <p:spPr>
          <a:xfrm>
            <a:off x="1008891" y="5180062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Angie</a:t>
            </a:r>
          </a:p>
        </p:txBody>
      </p:sp>
      <p:sp>
        <p:nvSpPr>
          <p:cNvPr id="51" name="TextBox 15"/>
          <p:cNvSpPr txBox="1"/>
          <p:nvPr/>
        </p:nvSpPr>
        <p:spPr>
          <a:xfrm>
            <a:off x="367530" y="4570283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Merkel</a:t>
            </a:r>
          </a:p>
        </p:txBody>
      </p:sp>
      <p:cxnSp>
        <p:nvCxnSpPr>
          <p:cNvPr id="52" name="Straight Arrow Connector 20"/>
          <p:cNvCxnSpPr/>
          <p:nvPr/>
        </p:nvCxnSpPr>
        <p:spPr>
          <a:xfrm rot="16200000" flipV="1">
            <a:off x="1857481" y="3917452"/>
            <a:ext cx="2077537" cy="54001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22"/>
          <p:cNvCxnSpPr/>
          <p:nvPr/>
        </p:nvCxnSpPr>
        <p:spPr>
          <a:xfrm rot="5400000" flipH="1" flipV="1">
            <a:off x="794149" y="3897397"/>
            <a:ext cx="2031371" cy="53395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26"/>
          <p:cNvCxnSpPr/>
          <p:nvPr/>
        </p:nvCxnSpPr>
        <p:spPr>
          <a:xfrm rot="5400000" flipH="1" flipV="1">
            <a:off x="739677" y="3364203"/>
            <a:ext cx="1421594" cy="9905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9297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Challenges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TextBox 74"/>
          <p:cNvSpPr txBox="1"/>
          <p:nvPr/>
        </p:nvSpPr>
        <p:spPr>
          <a:xfrm>
            <a:off x="0" y="10936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Challenge 2: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Be sure to map the names to the right known names</a:t>
            </a:r>
          </a:p>
        </p:txBody>
      </p:sp>
      <p:graphicFrame>
        <p:nvGraphicFramePr>
          <p:cNvPr id="46" name="Table 84"/>
          <p:cNvGraphicFramePr>
            <a:graphicFrameLocks noGrp="1"/>
          </p:cNvGraphicFramePr>
          <p:nvPr/>
        </p:nvGraphicFramePr>
        <p:xfrm>
          <a:off x="1485365" y="2356209"/>
          <a:ext cx="4796791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Una</a:t>
                      </a:r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USA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Straight Arrow Connector 26"/>
          <p:cNvCxnSpPr/>
          <p:nvPr/>
        </p:nvCxnSpPr>
        <p:spPr>
          <a:xfrm rot="5400000" flipH="1" flipV="1">
            <a:off x="946286" y="3804728"/>
            <a:ext cx="774461" cy="75665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5"/>
          <p:cNvSpPr txBox="1"/>
          <p:nvPr/>
        </p:nvSpPr>
        <p:spPr>
          <a:xfrm>
            <a:off x="1485365" y="410861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?</a:t>
            </a:r>
          </a:p>
        </p:txBody>
      </p:sp>
      <p:pic>
        <p:nvPicPr>
          <p:cNvPr id="14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210240"/>
            <a:ext cx="1542852" cy="1171165"/>
          </a:xfrm>
          <a:prstGeom prst="rect">
            <a:avLst/>
          </a:prstGeom>
        </p:spPr>
      </p:pic>
      <p:pic>
        <p:nvPicPr>
          <p:cNvPr id="15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62717"/>
            <a:ext cx="1502460" cy="1053964"/>
          </a:xfrm>
          <a:prstGeom prst="rect">
            <a:avLst/>
          </a:prstGeom>
        </p:spPr>
      </p:pic>
      <p:sp>
        <p:nvSpPr>
          <p:cNvPr id="16" name="Folded Corner 29"/>
          <p:cNvSpPr/>
          <p:nvPr/>
        </p:nvSpPr>
        <p:spPr>
          <a:xfrm>
            <a:off x="365806" y="4570285"/>
            <a:ext cx="3185467" cy="618387"/>
          </a:xfrm>
          <a:prstGeom prst="foldedCorner">
            <a:avLst>
              <a:gd name="adj" fmla="val 1204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Merkel is great!</a:t>
            </a:r>
            <a:endParaRPr lang="en-US" sz="2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2755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Challenges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TextBox 74"/>
          <p:cNvSpPr txBox="1"/>
          <p:nvPr/>
        </p:nvSpPr>
        <p:spPr>
          <a:xfrm>
            <a:off x="0" y="10936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Challenge 3: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Map to known relationships</a:t>
            </a:r>
          </a:p>
        </p:txBody>
      </p:sp>
      <p:graphicFrame>
        <p:nvGraphicFramePr>
          <p:cNvPr id="46" name="Table 84"/>
          <p:cNvGraphicFramePr>
            <a:graphicFrameLocks noGrp="1"/>
          </p:cNvGraphicFramePr>
          <p:nvPr/>
        </p:nvGraphicFramePr>
        <p:xfrm>
          <a:off x="1485365" y="2356209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Straight Arrow Connector 26"/>
          <p:cNvCxnSpPr/>
          <p:nvPr/>
        </p:nvCxnSpPr>
        <p:spPr>
          <a:xfrm rot="5400000" flipH="1" flipV="1">
            <a:off x="3471639" y="4055421"/>
            <a:ext cx="1369800" cy="158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lded Corner 29"/>
          <p:cNvSpPr/>
          <p:nvPr/>
        </p:nvSpPr>
        <p:spPr>
          <a:xfrm>
            <a:off x="2600458" y="4866094"/>
            <a:ext cx="3115339" cy="1490256"/>
          </a:xfrm>
          <a:prstGeom prst="foldedCorner">
            <a:avLst>
              <a:gd name="adj" fmla="val 1204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… has nationality …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… has citizenship …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… is citizen of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797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Challenges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TextBox 74"/>
          <p:cNvSpPr txBox="1"/>
          <p:nvPr/>
        </p:nvSpPr>
        <p:spPr>
          <a:xfrm>
            <a:off x="0" y="10936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Challenge 4: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Take care of consistency</a:t>
            </a:r>
          </a:p>
        </p:txBody>
      </p:sp>
      <p:graphicFrame>
        <p:nvGraphicFramePr>
          <p:cNvPr id="46" name="Table 84"/>
          <p:cNvGraphicFramePr>
            <a:graphicFrameLocks noGrp="1"/>
          </p:cNvGraphicFramePr>
          <p:nvPr/>
        </p:nvGraphicFramePr>
        <p:xfrm>
          <a:off x="1485365" y="2356209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Straight Arrow Connector 26"/>
          <p:cNvCxnSpPr/>
          <p:nvPr/>
        </p:nvCxnSpPr>
        <p:spPr>
          <a:xfrm rot="5400000" flipH="1" flipV="1">
            <a:off x="3471639" y="4055421"/>
            <a:ext cx="1369800" cy="158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lded Corner 29"/>
          <p:cNvSpPr/>
          <p:nvPr/>
        </p:nvSpPr>
        <p:spPr>
          <a:xfrm>
            <a:off x="2600458" y="4866094"/>
            <a:ext cx="3115339" cy="1490256"/>
          </a:xfrm>
          <a:prstGeom prst="foldedCorner">
            <a:avLst>
              <a:gd name="adj" fmla="val 1204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Angela Merkel is French…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0042" y="3534395"/>
            <a:ext cx="623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cs typeface="Century Gothic"/>
                <a:sym typeface="Wingdings"/>
              </a:rPr>
              <a:t>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24747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Administravia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Suggested Klausur date is in the last week of the Vorlesung (the week before Fasching)</a:t>
            </a:r>
          </a:p>
          <a:p>
            <a:pPr lvl="1"/>
            <a:r>
              <a:rPr lang="de-DE" dirty="0" smtClean="0"/>
              <a:t>Klausur: February </a:t>
            </a:r>
            <a:r>
              <a:rPr lang="de-DE" dirty="0" smtClean="0"/>
              <a:t>3rd</a:t>
            </a:r>
          </a:p>
          <a:p>
            <a:pPr lvl="1"/>
            <a:r>
              <a:rPr lang="de-DE" dirty="0" smtClean="0"/>
              <a:t>There </a:t>
            </a:r>
            <a:r>
              <a:rPr lang="de-DE" dirty="0" smtClean="0"/>
              <a:t>will be a review for the Klausur on Wed January </a:t>
            </a:r>
            <a:r>
              <a:rPr lang="de-DE" dirty="0" smtClean="0"/>
              <a:t>27th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NEW: there is a conflict with a different course, I will look into this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6" name="Table 84"/>
          <p:cNvGraphicFramePr>
            <a:graphicFrameLocks noGrp="1"/>
          </p:cNvGraphicFramePr>
          <p:nvPr/>
        </p:nvGraphicFramePr>
        <p:xfrm>
          <a:off x="1485365" y="2356209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74"/>
          <p:cNvSpPr txBox="1"/>
          <p:nvPr/>
        </p:nvSpPr>
        <p:spPr>
          <a:xfrm>
            <a:off x="0" y="1040487"/>
            <a:ext cx="8910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triple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(in the sense of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ontologies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) is a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tuple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of an entity, a relation name  and another entity: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44540" y="3466165"/>
            <a:ext cx="8665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Most ontological IE approaches produce triples as output. This decreases the variance in schema. </a:t>
            </a:r>
            <a:endParaRPr lang="fr-FR" sz="2400" dirty="0" smtClean="0">
              <a:solidFill>
                <a:prstClr val="black"/>
              </a:solidFill>
              <a:cs typeface="Century Gothic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27989" y="4814546"/>
          <a:ext cx="235648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768"/>
                <a:gridCol w="12957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Angela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2484475" y="5835903"/>
          <a:ext cx="358552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768"/>
                <a:gridCol w="1229043"/>
                <a:gridCol w="12957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Birthdate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Angela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6070004" y="4814546"/>
          <a:ext cx="24977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768"/>
                <a:gridCol w="14370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Citizen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Nationality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Angela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Connecteur droit 20"/>
          <p:cNvCxnSpPr/>
          <p:nvPr/>
        </p:nvCxnSpPr>
        <p:spPr>
          <a:xfrm>
            <a:off x="986472" y="4616289"/>
            <a:ext cx="956150" cy="939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 flipH="1" flipV="1">
            <a:off x="498765" y="4934248"/>
            <a:ext cx="1347519" cy="7116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 flipH="1" flipV="1">
            <a:off x="6682862" y="4931146"/>
            <a:ext cx="1022096" cy="5308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683939" y="4767679"/>
            <a:ext cx="956150" cy="939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158638" y="5835903"/>
            <a:ext cx="2230884" cy="8116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3158638" y="5707617"/>
            <a:ext cx="2230884" cy="11503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9829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6" name="Table 84"/>
          <p:cNvGraphicFramePr>
            <a:graphicFrameLocks noGrp="1"/>
          </p:cNvGraphicFramePr>
          <p:nvPr/>
        </p:nvGraphicFramePr>
        <p:xfrm>
          <a:off x="1485365" y="2356209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74"/>
          <p:cNvSpPr txBox="1"/>
          <p:nvPr/>
        </p:nvSpPr>
        <p:spPr>
          <a:xfrm>
            <a:off x="0" y="1040487"/>
            <a:ext cx="891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 triple can be represented in multiple forms:</a:t>
            </a:r>
          </a:p>
        </p:txBody>
      </p:sp>
      <p:pic>
        <p:nvPicPr>
          <p:cNvPr id="10" name="Pictur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26" y="4497920"/>
            <a:ext cx="1204619" cy="845031"/>
          </a:xfrm>
          <a:prstGeom prst="rect">
            <a:avLst/>
          </a:prstGeom>
        </p:spPr>
      </p:pic>
      <p:pic>
        <p:nvPicPr>
          <p:cNvPr id="11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841" y="4613040"/>
            <a:ext cx="772355" cy="578521"/>
          </a:xfrm>
          <a:prstGeom prst="rect">
            <a:avLst/>
          </a:prstGeom>
        </p:spPr>
      </p:pic>
      <p:cxnSp>
        <p:nvCxnSpPr>
          <p:cNvPr id="12" name="Straight Arrow Connector 89"/>
          <p:cNvCxnSpPr>
            <a:stCxn id="10" idx="3"/>
            <a:endCxn id="11" idx="1"/>
          </p:cNvCxnSpPr>
          <p:nvPr/>
        </p:nvCxnSpPr>
        <p:spPr>
          <a:xfrm flipV="1">
            <a:off x="3512145" y="4902301"/>
            <a:ext cx="1321696" cy="18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90"/>
          <p:cNvSpPr txBox="1"/>
          <p:nvPr/>
        </p:nvSpPr>
        <p:spPr>
          <a:xfrm>
            <a:off x="3512145" y="455110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cs typeface="Century Gothic"/>
              </a:rPr>
              <a:t>citizenOf</a:t>
            </a:r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41659" y="6259810"/>
            <a:ext cx="653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&lt;Angela Merkel,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citizenOf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Germany&gt;</a:t>
            </a:r>
            <a:endParaRPr lang="fr-FR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23414" y="3306726"/>
            <a:ext cx="446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cs typeface="Century Gothic"/>
              </a:rPr>
              <a:t>=</a:t>
            </a:r>
            <a:endParaRPr lang="fr-FR" sz="2400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26952" y="5342951"/>
            <a:ext cx="446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cs typeface="Century Gothic"/>
              </a:rPr>
              <a:t>=</a:t>
            </a:r>
            <a:endParaRPr lang="fr-FR" sz="2400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1819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4187" r="7154" b="4080"/>
          <a:stretch>
            <a:fillRect/>
          </a:stretch>
        </p:blipFill>
        <p:spPr>
          <a:xfrm>
            <a:off x="10626" y="923592"/>
            <a:ext cx="8954471" cy="5432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YAGO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911121" y="994011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Example: </a:t>
            </a:r>
            <a:r>
              <a:rPr lang="en-US" dirty="0" smtClean="0">
                <a:solidFill>
                  <a:prstClr val="black"/>
                </a:solidFill>
                <a:cs typeface="Century Gothic"/>
                <a:hlinkClick r:id="rId3"/>
              </a:rPr>
              <a:t>Elvis in YAGO</a:t>
            </a:r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2809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Let's talk about ontological IE using extraction from Wikipedia as an example</a:t>
            </a:r>
          </a:p>
          <a:p>
            <a:r>
              <a:rPr lang="de-DE" dirty="0" smtClean="0"/>
              <a:t>Then we will go on to open IE, which uses similar ideas to extract from all the text on the web!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3258154"/>
            <a:ext cx="878477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Why is Wikipedia good for information extraction?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It is a huge, but homogenous resource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(more homogenous than the Web)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It is considered authoritative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	(more authoritative than a random Web page)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It is well-structured with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infoboxes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and categories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It provides a wealth of meta information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(inter article links, inter language links, user discussion,...)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0" y="1180447"/>
            <a:ext cx="1240799" cy="1240799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2465485" y="1180447"/>
            <a:ext cx="6550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Wikipedia is a free online encyclopedia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3.4 million articles in English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16 million articles in dozens of languages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0787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from Wikipedia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0" y="1180447"/>
            <a:ext cx="1240799" cy="124079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65485" y="1180447"/>
            <a:ext cx="6550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Wikipedia is a free online encyclopedia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3.4 million articles in English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16 million articles in dozens of languages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22" y="4569091"/>
            <a:ext cx="1204619" cy="845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850" y="4444344"/>
            <a:ext cx="1542852" cy="1171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031" y="4667656"/>
            <a:ext cx="772355" cy="578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004243"/>
            <a:ext cx="8785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article is (should be) unique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=&gt; We get a set of unique entities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that cover numerous areas of interest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494682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Angela_Merkel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1123" y="5756497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Una_Merkel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0894" y="5246177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Germany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7503" y="4692228"/>
            <a:ext cx="2418793" cy="10642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8919" y="5743184"/>
            <a:ext cx="309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Theory_of_Relativity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4956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 Source</a:t>
            </a:r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8525"/>
            <a:ext cx="3285460" cy="417392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911121" y="994011"/>
            <a:ext cx="319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Example: </a:t>
            </a:r>
            <a:r>
              <a:rPr lang="en-US" dirty="0" smtClean="0">
                <a:solidFill>
                  <a:prstClr val="black"/>
                </a:solidFill>
                <a:cs typeface="Century Gothic"/>
                <a:hlinkClick r:id="rId3"/>
              </a:rPr>
              <a:t>Elvis on Wikipedia</a:t>
            </a:r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85460" y="2434856"/>
            <a:ext cx="5803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|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Birth_name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= Elvis Aaron Presley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|Born = {{Birth date|1935|1|8}}&lt;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br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/&gt;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  [[Tupelo,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Mississippi|Tupelo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]]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841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from Wikipedia</a:t>
            </a:r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100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7848600" y="4343400"/>
            <a:ext cx="838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1935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V="1">
            <a:off x="6477000" y="4571999"/>
            <a:ext cx="1371600" cy="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6705600" y="4191000"/>
            <a:ext cx="914400" cy="355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30353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1397000" y="3073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Elvis Presley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3700" y="4203700"/>
            <a:ext cx="1498600" cy="18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Blah blah blub </a:t>
            </a:r>
            <a:r>
              <a:rPr lang="en-US" sz="1200" dirty="0" err="1" smtClean="0">
                <a:solidFill>
                  <a:srgbClr val="000000"/>
                </a:solidFill>
              </a:rPr>
              <a:t>fasel</a:t>
            </a:r>
            <a:r>
              <a:rPr lang="en-US" sz="1200" dirty="0" smtClean="0">
                <a:solidFill>
                  <a:srgbClr val="000000"/>
                </a:solidFill>
              </a:rPr>
              <a:t> (do not read this, better listen to the talk) blah blah Elvis blub (you are still reading this) blah Elvis blah blub later became astronaut blah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05000" y="4097308"/>
            <a:ext cx="1409700" cy="164121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~</a:t>
            </a:r>
            <a:r>
              <a:rPr lang="en-US" dirty="0" err="1" smtClean="0">
                <a:solidFill>
                  <a:srgbClr val="000000"/>
                </a:solidFill>
              </a:rPr>
              <a:t>Infobox</a:t>
            </a:r>
            <a:r>
              <a:rPr lang="en-US" dirty="0" smtClean="0">
                <a:solidFill>
                  <a:srgbClr val="000000"/>
                </a:solidFill>
              </a:rPr>
              <a:t>~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Born: 1935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...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3771900" y="4089400"/>
            <a:ext cx="1193800" cy="7239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05300" y="5461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Exploit </a:t>
            </a:r>
            <a:r>
              <a:rPr lang="en-US" sz="2400" dirty="0" err="1" smtClean="0">
                <a:solidFill>
                  <a:srgbClr val="000000"/>
                </a:solidFill>
              </a:rPr>
              <a:t>Infoboxes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1" name="Folded Corner 50"/>
          <p:cNvSpPr/>
          <p:nvPr/>
        </p:nvSpPr>
        <p:spPr bwMode="auto">
          <a:xfrm flipV="1">
            <a:off x="266700" y="2933700"/>
            <a:ext cx="3200400" cy="3517900"/>
          </a:xfrm>
          <a:prstGeom prst="foldedCorne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400" y="6053108"/>
            <a:ext cx="306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Categories: Rock singers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Rectangular Callout 53"/>
          <p:cNvSpPr/>
          <p:nvPr/>
        </p:nvSpPr>
        <p:spPr>
          <a:xfrm>
            <a:off x="3771900" y="1282700"/>
            <a:ext cx="4914900" cy="1016000"/>
          </a:xfrm>
          <a:prstGeom prst="wedgeRectCallout">
            <a:avLst>
              <a:gd name="adj1" fmla="val -62435"/>
              <a:gd name="adj2" fmla="val 26142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bornOnDate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= 1935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(hello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regexes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!)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88732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48" grpId="0" animBg="1"/>
      <p:bldP spid="49" grpId="0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from Wikipedia</a:t>
            </a:r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100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257800" y="2895600"/>
            <a:ext cx="1600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Rock Singer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6019800" y="3260725"/>
            <a:ext cx="1588" cy="4730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019800" y="3344863"/>
            <a:ext cx="9144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type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300" y="5765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Exploit conceptual categories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48600" y="4343400"/>
            <a:ext cx="838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1935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V="1">
            <a:off x="6477000" y="4571999"/>
            <a:ext cx="1371600" cy="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6705600" y="4191000"/>
            <a:ext cx="914400" cy="355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30353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1397000" y="3073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Elvis Presley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3700" y="4203700"/>
            <a:ext cx="1498600" cy="18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Blah blah blub </a:t>
            </a:r>
            <a:r>
              <a:rPr lang="en-US" sz="1200" dirty="0" err="1" smtClean="0">
                <a:solidFill>
                  <a:srgbClr val="000000"/>
                </a:solidFill>
              </a:rPr>
              <a:t>fasel</a:t>
            </a:r>
            <a:r>
              <a:rPr lang="en-US" sz="1200" dirty="0" smtClean="0">
                <a:solidFill>
                  <a:srgbClr val="000000"/>
                </a:solidFill>
              </a:rPr>
              <a:t> (do not read this, better listen to the talk) blah blah Elvis blub (you are still reading this) blah Elvis blah blub later became astronaut blah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05000" y="4097308"/>
            <a:ext cx="1409700" cy="164121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~</a:t>
            </a:r>
            <a:r>
              <a:rPr lang="en-US" dirty="0" err="1" smtClean="0">
                <a:solidFill>
                  <a:srgbClr val="000000"/>
                </a:solidFill>
              </a:rPr>
              <a:t>Infobox</a:t>
            </a:r>
            <a:r>
              <a:rPr lang="en-US" dirty="0" smtClean="0">
                <a:solidFill>
                  <a:srgbClr val="000000"/>
                </a:solidFill>
              </a:rPr>
              <a:t>~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Born: 1935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...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3771900" y="4089400"/>
            <a:ext cx="1193800" cy="7239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05300" y="5461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Exploit </a:t>
            </a:r>
            <a:r>
              <a:rPr lang="en-US" sz="2400" dirty="0" err="1" smtClean="0">
                <a:solidFill>
                  <a:srgbClr val="000000"/>
                </a:solidFill>
              </a:rPr>
              <a:t>Infoboxes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1" name="Folded Corner 50"/>
          <p:cNvSpPr/>
          <p:nvPr/>
        </p:nvSpPr>
        <p:spPr bwMode="auto">
          <a:xfrm flipV="1">
            <a:off x="266700" y="2933700"/>
            <a:ext cx="3200400" cy="3517900"/>
          </a:xfrm>
          <a:prstGeom prst="foldedCorne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400" y="6053108"/>
            <a:ext cx="306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Categories: Rock singers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4358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from Wikipedia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209800"/>
            <a:ext cx="762000" cy="609600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8100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257800" y="2895600"/>
            <a:ext cx="1600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Rock Singer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6019800" y="3260725"/>
            <a:ext cx="1588" cy="4730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019800" y="3344863"/>
            <a:ext cx="9144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type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300" y="5765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Exploit conceptual categories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48600" y="4343400"/>
            <a:ext cx="838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1935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V="1">
            <a:off x="6477000" y="4571999"/>
            <a:ext cx="1371600" cy="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6705600" y="4191000"/>
            <a:ext cx="914400" cy="355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562600" y="1828800"/>
            <a:ext cx="914400" cy="349250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Singer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6019800" y="1447800"/>
            <a:ext cx="14478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subclassOf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562600" y="990600"/>
            <a:ext cx="914400" cy="355355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Person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 flipV="1">
            <a:off x="6019800" y="2209800"/>
            <a:ext cx="0" cy="1968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 flipV="1">
            <a:off x="6019800" y="1371600"/>
            <a:ext cx="0" cy="457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400800" y="2362200"/>
            <a:ext cx="14478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subclassOf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89000" y="2203450"/>
            <a:ext cx="914400" cy="349250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Singer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1346200" y="1822450"/>
            <a:ext cx="14478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subclassOf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889000" y="1365250"/>
            <a:ext cx="914400" cy="355355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Person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flipV="1">
            <a:off x="1346200" y="1746250"/>
            <a:ext cx="0" cy="457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508000" y="1181100"/>
            <a:ext cx="2438400" cy="160020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rot="16200000" flipH="1">
            <a:off x="5888831" y="2753519"/>
            <a:ext cx="254794" cy="555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ight Arrow 42"/>
          <p:cNvSpPr/>
          <p:nvPr/>
        </p:nvSpPr>
        <p:spPr bwMode="auto">
          <a:xfrm>
            <a:off x="3327400" y="1562100"/>
            <a:ext cx="1816100" cy="7239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30353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1397000" y="3073400"/>
            <a:ext cx="2057400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Elvis Presley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3700" y="4203700"/>
            <a:ext cx="1498600" cy="18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Blah blah blub </a:t>
            </a:r>
            <a:r>
              <a:rPr lang="en-US" sz="1200" dirty="0" err="1" smtClean="0">
                <a:solidFill>
                  <a:srgbClr val="000000"/>
                </a:solidFill>
              </a:rPr>
              <a:t>fasel</a:t>
            </a:r>
            <a:r>
              <a:rPr lang="en-US" sz="1200" dirty="0" smtClean="0">
                <a:solidFill>
                  <a:srgbClr val="000000"/>
                </a:solidFill>
              </a:rPr>
              <a:t> (do not read this, better listen to the talk) blah blah Elvis blub (you are still reading this) blah Elvis blah blub later became astronaut blah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05000" y="4097308"/>
            <a:ext cx="1409700" cy="164121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~</a:t>
            </a:r>
            <a:r>
              <a:rPr lang="en-US" dirty="0" err="1" smtClean="0">
                <a:solidFill>
                  <a:srgbClr val="000000"/>
                </a:solidFill>
              </a:rPr>
              <a:t>Infobox</a:t>
            </a:r>
            <a:r>
              <a:rPr lang="en-US" dirty="0" smtClean="0">
                <a:solidFill>
                  <a:srgbClr val="000000"/>
                </a:solidFill>
              </a:rPr>
              <a:t>~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Born: 1935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...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3771900" y="4089400"/>
            <a:ext cx="1193800" cy="7239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05300" y="5461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Exploit </a:t>
            </a:r>
            <a:r>
              <a:rPr lang="en-US" sz="2400" dirty="0" err="1" smtClean="0">
                <a:solidFill>
                  <a:srgbClr val="000000"/>
                </a:solidFill>
              </a:rPr>
              <a:t>Infoboxes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889000" y="786953"/>
            <a:ext cx="17018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err="1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WordNet</a:t>
            </a:r>
            <a:endParaRPr lang="en-US" sz="240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1" name="Folded Corner 50"/>
          <p:cNvSpPr/>
          <p:nvPr/>
        </p:nvSpPr>
        <p:spPr bwMode="auto">
          <a:xfrm flipV="1">
            <a:off x="266700" y="2933700"/>
            <a:ext cx="3200400" cy="3517900"/>
          </a:xfrm>
          <a:prstGeom prst="foldedCorne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400" y="605310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Categories: Rock singers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Rectangular Callout 53"/>
          <p:cNvSpPr/>
          <p:nvPr/>
        </p:nvSpPr>
        <p:spPr>
          <a:xfrm>
            <a:off x="7010400" y="0"/>
            <a:ext cx="2133600" cy="1075328"/>
          </a:xfrm>
          <a:prstGeom prst="wedgeRectCallout">
            <a:avLst>
              <a:gd name="adj1" fmla="val -64927"/>
              <a:gd name="adj2" fmla="val 93338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singer is a person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799407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3" grpId="0" animBg="1"/>
      <p:bldP spid="50" grpId="0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Before I start on Ontological IE, two topics I wanted to briefly talk about today:</a:t>
            </a:r>
          </a:p>
          <a:p>
            <a:pPr lvl="1"/>
            <a:r>
              <a:rPr lang="de-DE" dirty="0" smtClean="0"/>
              <a:t>Semantic Role Labeling</a:t>
            </a:r>
          </a:p>
          <a:p>
            <a:pPr lvl="1"/>
            <a:r>
              <a:rPr lang="de-DE" dirty="0" smtClean="0"/>
              <a:t>Wikification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209800"/>
            <a:ext cx="762000" cy="60960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4CCE88-DD1F-9442-A162-4A03FFE963C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76200"/>
            <a:ext cx="8928100" cy="6858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Consistency Checks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8100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257800" y="2895600"/>
            <a:ext cx="1600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Rock Singer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6019800" y="3260725"/>
            <a:ext cx="1588" cy="4730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019800" y="3344863"/>
            <a:ext cx="9144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type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900" y="5053569"/>
            <a:ext cx="892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Check uniqueness of functional arguments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8600" y="4343400"/>
            <a:ext cx="838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1935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V="1">
            <a:off x="6477000" y="4571999"/>
            <a:ext cx="1371600" cy="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705600" y="4191000"/>
            <a:ext cx="914400" cy="355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562600" y="1828800"/>
            <a:ext cx="914400" cy="349250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Singer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19800" y="1447800"/>
            <a:ext cx="14478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subclassOf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562600" y="990600"/>
            <a:ext cx="914400" cy="355355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Person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6019800" y="2209800"/>
            <a:ext cx="0" cy="1968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6019800" y="1371600"/>
            <a:ext cx="0" cy="457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6400800" y="2362200"/>
            <a:ext cx="14478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subclassOf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 rot="16200000" flipH="1">
            <a:off x="5888831" y="2753519"/>
            <a:ext cx="254794" cy="555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352800" y="4279900"/>
            <a:ext cx="1041400" cy="36933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1977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 flipH="1" flipV="1">
            <a:off x="4394200" y="4521198"/>
            <a:ext cx="1206500" cy="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97400" y="4165600"/>
            <a:ext cx="9144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diedInPlace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rot="5400000">
            <a:off x="3644900" y="4292600"/>
            <a:ext cx="457200" cy="304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3594100" y="4254500"/>
            <a:ext cx="609600" cy="457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Line 8"/>
          <p:cNvSpPr>
            <a:spLocks noChangeShapeType="1"/>
          </p:cNvSpPr>
          <p:nvPr/>
        </p:nvSpPr>
        <p:spPr bwMode="auto">
          <a:xfrm flipH="1" flipV="1">
            <a:off x="4406900" y="3289300"/>
            <a:ext cx="1168400" cy="72389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57600" y="2882900"/>
            <a:ext cx="11557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Guitarist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 flipV="1">
            <a:off x="4279900" y="1371600"/>
            <a:ext cx="1308100" cy="151129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24100" y="2882900"/>
            <a:ext cx="9144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Guitar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H="1" flipV="1">
            <a:off x="3009900" y="3340100"/>
            <a:ext cx="2438400" cy="838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Line 8"/>
          <p:cNvSpPr>
            <a:spLocks noChangeShapeType="1"/>
          </p:cNvSpPr>
          <p:nvPr/>
        </p:nvSpPr>
        <p:spPr bwMode="auto">
          <a:xfrm flipH="1" flipV="1">
            <a:off x="2768600" y="1358900"/>
            <a:ext cx="50800" cy="14986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rot="5400000">
            <a:off x="2530475" y="2892425"/>
            <a:ext cx="457200" cy="304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479675" y="2854325"/>
            <a:ext cx="609600" cy="457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195230" y="5515234"/>
            <a:ext cx="684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Check domains and ranges of relations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5230" y="5976899"/>
            <a:ext cx="684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Check type coherence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876854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0" grpId="0" animBg="1"/>
      <p:bldP spid="42" grpId="0" animBg="1"/>
      <p:bldP spid="43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45" grpId="0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from Wikipedia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39659"/>
            <a:ext cx="1524000" cy="132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61464" y="912200"/>
            <a:ext cx="6025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YAGO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3m entities, 28m facts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focus on precision         95%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(automatic checking of facts)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  <a:hlinkClick r:id="rId3"/>
              </a:rPr>
              <a:t>http://yago-knowledge.org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98" y="3109320"/>
            <a:ext cx="1968500" cy="1219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36715" y="2975850"/>
            <a:ext cx="67072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cs typeface="Century Gothic"/>
              </a:rPr>
              <a:t>DBpedia</a:t>
            </a:r>
            <a:endParaRPr lang="en-US" sz="2400" b="1" dirty="0" smtClean="0">
              <a:solidFill>
                <a:prstClr val="black"/>
              </a:solidFill>
              <a:cs typeface="Century Gothic"/>
            </a:endParaRP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3.4m entities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1b facts (also from non-English Wikipedia)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large community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  <a:hlinkClick r:id="rId5"/>
              </a:rPr>
              <a:t>http://dbpedia.org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98" y="5288608"/>
            <a:ext cx="2590800" cy="5495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76598" y="5156021"/>
            <a:ext cx="60821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Community project on top of Wikipedia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(bought by Google, but still open)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  <a:hlinkClick r:id="rId7"/>
              </a:rPr>
              <a:t>http://freebase.com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--- Now integrated into </a:t>
            </a:r>
            <a:r>
              <a:rPr lang="en-US" sz="2400" b="1" dirty="0" err="1" smtClean="0">
                <a:solidFill>
                  <a:prstClr val="black"/>
                </a:solidFill>
                <a:cs typeface="Century Gothic"/>
              </a:rPr>
              <a:t>Wikidata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!!!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2558" y="6617061"/>
            <a:ext cx="2223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87544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fld id="{21467637-EF89-3D4A-A885-BD5C28DDF0C6}" type="slidenum">
              <a:rPr lang="de-DE">
                <a:solidFill>
                  <a:prstClr val="black">
                    <a:tint val="75000"/>
                  </a:prstClr>
                </a:solidFill>
              </a:rPr>
              <a:pPr algn="r"/>
              <a:t>32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3124200" y="1568450"/>
            <a:ext cx="16764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03505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800600" y="1339850"/>
            <a:ext cx="1219200" cy="371513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1935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86940" y="1187450"/>
            <a:ext cx="81579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16200000">
            <a:off x="3771900" y="1868488"/>
            <a:ext cx="533400" cy="457200"/>
          </a:xfrm>
          <a:custGeom>
            <a:avLst/>
            <a:gdLst>
              <a:gd name="G0" fmla="+- 10934 0 0"/>
              <a:gd name="G1" fmla="+- 5040 0 0"/>
              <a:gd name="G2" fmla="+- 21600 0 5040"/>
              <a:gd name="G3" fmla="+- 10800 0 5040"/>
              <a:gd name="G4" fmla="+- 21600 0 10934"/>
              <a:gd name="G5" fmla="*/ G4 G3 10800"/>
              <a:gd name="G6" fmla="+- 21600 0 G5"/>
              <a:gd name="T0" fmla="*/ 10934 w 21600"/>
              <a:gd name="T1" fmla="*/ 0 h 21600"/>
              <a:gd name="T2" fmla="*/ 0 w 21600"/>
              <a:gd name="T3" fmla="*/ 10800 h 21600"/>
              <a:gd name="T4" fmla="*/ 10934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34" y="0"/>
                </a:moveTo>
                <a:lnTo>
                  <a:pt x="10934" y="5040"/>
                </a:lnTo>
                <a:lnTo>
                  <a:pt x="3375" y="5040"/>
                </a:lnTo>
                <a:lnTo>
                  <a:pt x="3375" y="16560"/>
                </a:lnTo>
                <a:lnTo>
                  <a:pt x="10934" y="16560"/>
                </a:lnTo>
                <a:lnTo>
                  <a:pt x="1093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040"/>
                </a:moveTo>
                <a:lnTo>
                  <a:pt x="1350" y="16560"/>
                </a:lnTo>
                <a:lnTo>
                  <a:pt x="2700" y="16560"/>
                </a:lnTo>
                <a:lnTo>
                  <a:pt x="2700" y="5040"/>
                </a:lnTo>
                <a:close/>
              </a:path>
              <a:path w="21600" h="21600">
                <a:moveTo>
                  <a:pt x="0" y="5040"/>
                </a:moveTo>
                <a:lnTo>
                  <a:pt x="0" y="16560"/>
                </a:lnTo>
                <a:lnTo>
                  <a:pt x="675" y="16560"/>
                </a:lnTo>
                <a:lnTo>
                  <a:pt x="675" y="504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2402" y="3530004"/>
            <a:ext cx="8763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Recap: The challenges:</a:t>
            </a:r>
            <a:endParaRPr lang="en-US" sz="240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6200" y="4010025"/>
            <a:ext cx="48006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2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deliver canonic </a:t>
            </a: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relations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6200" y="4543425"/>
            <a:ext cx="48006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2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deliver canonic </a:t>
            </a: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entities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76200" y="5005388"/>
            <a:ext cx="48006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2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deliver consistent </a:t>
            </a: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facts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4402736" y="3630312"/>
            <a:ext cx="4211638" cy="363538"/>
          </a:xfrm>
          <a:prstGeom prst="wedgeRectCallout">
            <a:avLst>
              <a:gd name="adj1" fmla="val -56811"/>
              <a:gd name="adj2" fmla="val 131491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died in, </a:t>
            </a: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was </a:t>
            </a: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killed in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4402736" y="4402138"/>
            <a:ext cx="4468812" cy="363537"/>
          </a:xfrm>
          <a:prstGeom prst="wedgeRectCallout">
            <a:avLst>
              <a:gd name="adj1" fmla="val -54981"/>
              <a:gd name="adj2" fmla="val 76998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Elvis, Elvis Presley, The King</a:t>
            </a:r>
            <a:endParaRPr lang="en-US" sz="240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4800600" y="5145881"/>
            <a:ext cx="3687763" cy="815795"/>
          </a:xfrm>
          <a:prstGeom prst="wedgeRectCallout">
            <a:avLst>
              <a:gd name="adj1" fmla="val -74099"/>
              <a:gd name="adj2" fmla="val -39786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 (</a:t>
            </a: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Elvis,</a:t>
            </a: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1970)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 (</a:t>
            </a: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Elvis,</a:t>
            </a: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1935)</a:t>
            </a:r>
            <a:endParaRPr lang="en-US" sz="240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</p:spPr>
        <p:txBody>
          <a:bodyPr/>
          <a:lstStyle/>
          <a:p>
            <a:r>
              <a:rPr lang="en-US" dirty="0" smtClean="0"/>
              <a:t>Ontological IE by Reasoning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5903893"/>
            <a:ext cx="5897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Idea: These problems are interleaved,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solve all of them together.</a:t>
            </a:r>
          </a:p>
        </p:txBody>
      </p:sp>
      <p:sp>
        <p:nvSpPr>
          <p:cNvPr id="19" name="Folded Corner 29"/>
          <p:cNvSpPr/>
          <p:nvPr/>
        </p:nvSpPr>
        <p:spPr>
          <a:xfrm>
            <a:off x="2272621" y="2544061"/>
            <a:ext cx="3747179" cy="742359"/>
          </a:xfrm>
          <a:prstGeom prst="foldedCorner">
            <a:avLst>
              <a:gd name="adj" fmla="val 1204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Elvis was born in 1935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348543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51" y="189203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437575" y="1820592"/>
            <a:ext cx="1143008" cy="124777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20059" y="1349432"/>
            <a:ext cx="1951611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Ontology</a:t>
            </a:r>
            <a:endParaRPr lang="en-US" sz="2800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9" name="Flowchart: Document 28"/>
          <p:cNvSpPr/>
          <p:nvPr/>
        </p:nvSpPr>
        <p:spPr>
          <a:xfrm>
            <a:off x="71406" y="3885993"/>
            <a:ext cx="2000264" cy="571504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-32" y="3379941"/>
            <a:ext cx="278608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Documents</a:t>
            </a:r>
            <a:endParaRPr lang="en-US" sz="2800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2" name="Vertical Scroll 31"/>
          <p:cNvSpPr/>
          <p:nvPr/>
        </p:nvSpPr>
        <p:spPr>
          <a:xfrm>
            <a:off x="-32" y="5439447"/>
            <a:ext cx="2286016" cy="883593"/>
          </a:xfrm>
          <a:prstGeom prst="verticalScroll">
            <a:avLst>
              <a:gd name="adj" fmla="val 2019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120059" y="3963548"/>
            <a:ext cx="2214578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Elvis was born in 1935</a:t>
            </a:r>
            <a:endParaRPr lang="en-US" sz="1400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71406" y="4577311"/>
            <a:ext cx="2437878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Consistency Rules</a:t>
            </a:r>
            <a:endParaRPr lang="en-US" sz="2800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142844" y="5726265"/>
            <a:ext cx="2214578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err="1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birthdate</a:t>
            </a:r>
            <a:r>
              <a:rPr lang="en-US" sz="1400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&lt;</a:t>
            </a:r>
            <a:r>
              <a:rPr lang="en-US" sz="1400" dirty="0" err="1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deathdate</a:t>
            </a:r>
            <a:endParaRPr lang="en-US" sz="1400" dirty="0" smtClean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86050" y="1778060"/>
            <a:ext cx="3429024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type(</a:t>
            </a:r>
            <a:r>
              <a:rPr lang="en-US" sz="1600" dirty="0" err="1" smtClean="0">
                <a:solidFill>
                  <a:prstClr val="black"/>
                </a:solidFill>
              </a:rPr>
              <a:t>Elvis_Presley,singer</a:t>
            </a:r>
            <a:r>
              <a:rPr lang="en-US" sz="16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sz="1600" dirty="0" err="1" smtClean="0">
                <a:solidFill>
                  <a:prstClr val="black"/>
                </a:solidFill>
              </a:rPr>
              <a:t>subclassof</a:t>
            </a:r>
            <a:r>
              <a:rPr lang="en-US" sz="1600" dirty="0" smtClean="0">
                <a:solidFill>
                  <a:prstClr val="black"/>
                </a:solidFill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</a:rPr>
              <a:t>singer,person</a:t>
            </a:r>
            <a:r>
              <a:rPr lang="en-US" sz="16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...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appears(“</a:t>
            </a:r>
            <a:r>
              <a:rPr lang="en-US" sz="1600" dirty="0" err="1" smtClean="0">
                <a:solidFill>
                  <a:prstClr val="black"/>
                </a:solidFill>
              </a:rPr>
              <a:t>Elvis”,”was</a:t>
            </a:r>
            <a:r>
              <a:rPr lang="en-US" sz="1600" dirty="0" smtClean="0">
                <a:solidFill>
                  <a:prstClr val="black"/>
                </a:solidFill>
              </a:rPr>
              <a:t> born in”,</a:t>
            </a:r>
          </a:p>
          <a:p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              ”1935”)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...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means(“Elvis”,Elvis_Presley,0.8)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means(“Elvis”,Elvis_Costello,0.2)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...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born(X,Y) &amp; died(X,Z) =&gt; Y&lt;Z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appears(A,P,B) &amp; R(A,B) </a:t>
            </a:r>
          </a:p>
          <a:p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         =&gt; expresses(P,R)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appears(A,P,B) &amp; expresses(P,R) </a:t>
            </a:r>
          </a:p>
          <a:p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        =&gt; R(A,B)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...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2143108" y="2063812"/>
            <a:ext cx="642942" cy="571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2143108" y="3594255"/>
            <a:ext cx="642942" cy="571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143107" y="5577443"/>
            <a:ext cx="642942" cy="571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2786049" y="1226322"/>
            <a:ext cx="470990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First Order Logic</a:t>
            </a:r>
            <a:endParaRPr lang="en-US" sz="2800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6215074" y="3635448"/>
            <a:ext cx="500066" cy="571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492572"/>
            <a:ext cx="588111" cy="781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7" name="Line 2"/>
          <p:cNvSpPr>
            <a:spLocks noChangeShapeType="1"/>
          </p:cNvSpPr>
          <p:nvPr/>
        </p:nvSpPr>
        <p:spPr bwMode="auto">
          <a:xfrm>
            <a:off x="7691438" y="3992639"/>
            <a:ext cx="666776" cy="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8358214" y="3778324"/>
            <a:ext cx="785786" cy="371513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1935</a:t>
            </a:r>
            <a:endParaRPr lang="en-US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7643834" y="3635448"/>
            <a:ext cx="82393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born</a:t>
            </a:r>
            <a:endParaRPr lang="en-US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  <a:ea typeface="+mj-ea"/>
                <a:cs typeface="Century Gothic"/>
              </a:rPr>
              <a:t>Using Reasoning</a:t>
            </a:r>
            <a:endParaRPr lang="en-US" sz="4400" dirty="0">
              <a:solidFill>
                <a:prstClr val="black"/>
              </a:solidFill>
              <a:ea typeface="+mj-ea"/>
              <a:cs typeface="Century Gothi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61020" y="5881244"/>
            <a:ext cx="932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SOFIE</a:t>
            </a:r>
          </a:p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7300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7" grpId="0" animBg="1"/>
      <p:bldP spid="48" grpId="0" animBg="1"/>
      <p:bldP spid="49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by Reasoning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2" y="1048842"/>
            <a:ext cx="872706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Reasoning-based approaches use logical rules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to extract knowledge from natural language documents.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Current approaches use either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Weighted MAX SAT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or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Datalog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or Markov Logic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5" y="4131865"/>
            <a:ext cx="4142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Input: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often an ontology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manually designed rules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45583"/>
            <a:ext cx="4685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Condition: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homogeneous corpus helps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7942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132" y="4391247"/>
            <a:ext cx="50754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Current hot approaches: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extraction from Wikipedia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reasoning-based approaches</a:t>
            </a: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integrating uncertainty</a:t>
            </a:r>
            <a:endParaRPr lang="en-US" sz="2400" dirty="0">
              <a:solidFill>
                <a:prstClr val="black"/>
              </a:solidFill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286" y="2845554"/>
            <a:ext cx="1204619" cy="845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601" y="2960674"/>
            <a:ext cx="772355" cy="578521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3"/>
            <a:endCxn id="7" idx="1"/>
          </p:cNvCxnSpPr>
          <p:nvPr/>
        </p:nvCxnSpPr>
        <p:spPr>
          <a:xfrm flipV="1">
            <a:off x="3865905" y="3249935"/>
            <a:ext cx="1321696" cy="18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5905" y="289873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nationality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042" y="923593"/>
            <a:ext cx="6853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Ontological Information Extraction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(IE) tries to create or extend an ontology through information extraction.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7850" y="6617061"/>
            <a:ext cx="2223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4872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Information Extraction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052623"/>
            <a:ext cx="778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Open Information Extraction/Machine Reading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aims at information extraction from the entire Web.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2232837"/>
            <a:ext cx="78293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Vision of Open Information Extraction: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 system runs perpetually, constantly gathering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	new information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 system creates meaning on its own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	from the gathered data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 system learns and becomes more intelligent,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i.e. better at gathering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98201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Information Extraction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052623"/>
            <a:ext cx="778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Open Information Extraction/Machine Reading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aims at information extraction from the entire Web.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042" y="2402958"/>
            <a:ext cx="80570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Rationale for Open Information Extraction: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We do not need to care for every single sentence,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	but just for the ones we understand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 size of the Web generates redundancy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 size of the Web can generate synergies</a:t>
            </a:r>
          </a:p>
          <a:p>
            <a:pPr>
              <a:buFontTx/>
              <a:buChar char="•"/>
            </a:pPr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KnowItAll</a:t>
            </a:r>
            <a:r>
              <a:rPr lang="en-US" dirty="0" smtClean="0"/>
              <a:t> &amp;Co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923593"/>
            <a:ext cx="9031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KnowItAll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KnowItNow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and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TextRunner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are projects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at the University of Washington (in Seattle, WA).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2145" y="6309222"/>
            <a:ext cx="605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  <a:hlinkClick r:id="rId2"/>
              </a:rPr>
              <a:t>http://www.cs.washington.edu/research/textrunner/</a:t>
            </a:r>
            <a:r>
              <a:rPr lang="en-US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r="24892" b="24448"/>
          <a:stretch>
            <a:fillRect/>
          </a:stretch>
        </p:blipFill>
        <p:spPr>
          <a:xfrm>
            <a:off x="534713" y="2105464"/>
            <a:ext cx="5530785" cy="1265057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4594" y="4270581"/>
          <a:ext cx="595090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643"/>
                <a:gridCol w="975043"/>
                <a:gridCol w="1613218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Subject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Object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Egyptians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built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pyramids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Americans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built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pyramids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2902369" y="3552910"/>
            <a:ext cx="642942" cy="571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175836" y="4565438"/>
            <a:ext cx="642942" cy="571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8778" y="4270581"/>
            <a:ext cx="24657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Valuable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common sense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knowledge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(if filtered)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9680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KnowItAll</a:t>
            </a:r>
            <a:r>
              <a:rPr lang="en-US" dirty="0" smtClean="0"/>
              <a:t> &amp;Co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2145" y="6309222"/>
            <a:ext cx="605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  <a:hlinkClick r:id="rId2"/>
              </a:rPr>
              <a:t>http://www.cs.washington.edu/research/textrunner/</a:t>
            </a:r>
            <a:r>
              <a:rPr lang="en-US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45" y="1985489"/>
            <a:ext cx="8864444" cy="3826727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523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378"/>
            <a:ext cx="8229600" cy="92359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Syntactic Parsing and Relation Extraction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 saw in the previous two lectures that syntactic features are useful for </a:t>
            </a:r>
            <a:r>
              <a:rPr lang="de-DE" smtClean="0"/>
              <a:t>relation extraction (and event extraction)</a:t>
            </a:r>
            <a:endParaRPr lang="de-DE" dirty="0" smtClean="0"/>
          </a:p>
          <a:p>
            <a:r>
              <a:rPr lang="de-DE" dirty="0" smtClean="0"/>
              <a:t>For instance...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Web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79" y="860696"/>
            <a:ext cx="9093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“Read the Web” is a project at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Carnegie Mellon University in Pittsburgh, PA.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1417" y="6309222"/>
            <a:ext cx="319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  <a:hlinkClick r:id="rId2"/>
              </a:rPr>
              <a:t>http://rtw.ml.cmu.edu/rtw/</a:t>
            </a:r>
            <a:r>
              <a:rPr lang="en-US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981" y="3336765"/>
            <a:ext cx="2914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Natural Language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Pattern Extractor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4782" y="2265195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Table Extractor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6897" y="4128033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Mutual exclusion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4781" y="5588012"/>
            <a:ext cx="337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Type Check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109462" y="4154736"/>
            <a:ext cx="3128592" cy="821050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Krzewski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coaches the Blue Devils.</a:t>
            </a:r>
          </a:p>
        </p:txBody>
      </p:sp>
      <p:sp>
        <p:nvSpPr>
          <p:cNvPr id="20" name="Folded Corner 19"/>
          <p:cNvSpPr/>
          <p:nvPr/>
        </p:nvSpPr>
        <p:spPr>
          <a:xfrm>
            <a:off x="5490932" y="2726860"/>
            <a:ext cx="3340178" cy="763546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Krzewski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	Blue Angels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Miller	      Red Angels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54606" y="4583676"/>
            <a:ext cx="3720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sports coach != scientist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46990" y="5949493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If I coach, am I a coach?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479" y="3336765"/>
            <a:ext cx="3362572" cy="178094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90932" y="2265195"/>
            <a:ext cx="3405327" cy="134600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46989" y="5588012"/>
            <a:ext cx="3966151" cy="73081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56897" y="4128033"/>
            <a:ext cx="3984698" cy="92067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0" name="Left-Right Arrow 29"/>
          <p:cNvSpPr/>
          <p:nvPr/>
        </p:nvSpPr>
        <p:spPr>
          <a:xfrm rot="20492910">
            <a:off x="3736960" y="3051731"/>
            <a:ext cx="1506385" cy="27434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1" name="Left-Right Arrow 30"/>
          <p:cNvSpPr/>
          <p:nvPr/>
        </p:nvSpPr>
        <p:spPr>
          <a:xfrm rot="5400000">
            <a:off x="5411675" y="5193540"/>
            <a:ext cx="426011" cy="27434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3" name="Left-Right Arrow 32"/>
          <p:cNvSpPr/>
          <p:nvPr/>
        </p:nvSpPr>
        <p:spPr>
          <a:xfrm rot="5400000">
            <a:off x="5442998" y="3732446"/>
            <a:ext cx="516837" cy="27434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4" name="Left-Right Arrow 33"/>
          <p:cNvSpPr/>
          <p:nvPr/>
        </p:nvSpPr>
        <p:spPr>
          <a:xfrm rot="2941561">
            <a:off x="2953553" y="4684497"/>
            <a:ext cx="1527712" cy="272778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5" name="Left-Right Arrow 34"/>
          <p:cNvSpPr/>
          <p:nvPr/>
        </p:nvSpPr>
        <p:spPr>
          <a:xfrm rot="5400000">
            <a:off x="2965328" y="3621127"/>
            <a:ext cx="2986201" cy="27434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7" name="Left-Right Arrow 36"/>
          <p:cNvSpPr/>
          <p:nvPr/>
        </p:nvSpPr>
        <p:spPr>
          <a:xfrm rot="1425675">
            <a:off x="3228916" y="3949690"/>
            <a:ext cx="1830032" cy="339642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79132" y="1694787"/>
            <a:ext cx="24192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Initial Ontology</a:t>
            </a:r>
          </a:p>
        </p:txBody>
      </p:sp>
      <p:sp>
        <p:nvSpPr>
          <p:cNvPr id="40" name="Left-Right Arrow 39"/>
          <p:cNvSpPr/>
          <p:nvPr/>
        </p:nvSpPr>
        <p:spPr>
          <a:xfrm rot="18730010">
            <a:off x="1994763" y="2562444"/>
            <a:ext cx="1217175" cy="27434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41" name="Left-Right Arrow 40"/>
          <p:cNvSpPr/>
          <p:nvPr/>
        </p:nvSpPr>
        <p:spPr>
          <a:xfrm rot="12887656">
            <a:off x="5025521" y="2019281"/>
            <a:ext cx="572024" cy="27434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7362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 animBg="1"/>
      <p:bldP spid="21" grpId="0"/>
      <p:bldP spid="22" grpId="0"/>
      <p:bldP spid="25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4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IE: Read the Web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01417" y="6309222"/>
            <a:ext cx="319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  <a:hlinkClick r:id="rId2"/>
              </a:rPr>
              <a:t>http://rtw.ml.cmu.edu/rtw/</a:t>
            </a:r>
            <a:r>
              <a:rPr lang="en-US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44478"/>
            <a:ext cx="4886924" cy="61135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44478"/>
            <a:ext cx="8001000" cy="2971800"/>
          </a:xfrm>
          <a:prstGeom prst="rect">
            <a:avLst/>
          </a:prstGeom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4990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Information Extraction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1116419"/>
            <a:ext cx="778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Open Information Extraction/Machine Reading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aims at information extraction from the entire Web.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138" y="2221703"/>
            <a:ext cx="85379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Main hot projects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TextRunner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(University of Washington)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Read the Web (Carnegie Mellon)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Prospera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/SOFIE (Max-Planck Informatics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Saarbrücken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138" y="3829848"/>
            <a:ext cx="50481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Input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 Web 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Read the Web: Manual rules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Read the Web: initial ontology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138" y="5403612"/>
            <a:ext cx="1771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Conditions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none</a:t>
            </a:r>
          </a:p>
          <a:p>
            <a:pPr>
              <a:buFontTx/>
              <a:buChar char="•"/>
            </a:pPr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3892" y="6617061"/>
            <a:ext cx="2223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4444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Slide sources</a:t>
            </a:r>
            <a:endParaRPr lang="de-DE" dirty="0"/>
          </a:p>
          <a:p>
            <a:pPr lvl="1"/>
            <a:r>
              <a:rPr lang="de-DE" dirty="0" smtClean="0"/>
              <a:t>Many of the slides today on Ontological IE and Open IE are from Fabian Suchanek (Télécom ParisTech)</a:t>
            </a:r>
          </a:p>
          <a:p>
            <a:pPr lvl="1"/>
            <a:r>
              <a:rPr lang="de-DE" dirty="0" smtClean="0"/>
              <a:t>See the web page I mentioned for a list of semantic role labelers</a:t>
            </a:r>
          </a:p>
          <a:p>
            <a:pPr lvl="1"/>
            <a:r>
              <a:rPr lang="de-DE" dirty="0" smtClean="0"/>
              <a:t>Some of the Wikification slides are from Dan Roth's tutorial, this is highly recommended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Features for Relation Extraction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616200"/>
            <a:ext cx="8534400" cy="4038600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Base </a:t>
            </a:r>
            <a:r>
              <a:rPr lang="en-US" dirty="0">
                <a:cs typeface="Calibri"/>
              </a:rPr>
              <a:t>syntactic chunk sequence from one to the </a:t>
            </a:r>
            <a:r>
              <a:rPr lang="en-US" dirty="0" smtClean="0">
                <a:cs typeface="Calibri"/>
              </a:rPr>
              <a:t>other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NP     NP    PP   VP    NP    NP</a:t>
            </a:r>
          </a:p>
          <a:p>
            <a:r>
              <a:rPr lang="en-US" dirty="0">
                <a:cs typeface="Calibri"/>
              </a:rPr>
              <a:t>Constituent path through the tree from one to the other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cs typeface="Calibri"/>
              </a:rPr>
              <a:t>NP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NP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solidFill>
                  <a:srgbClr val="0000FF"/>
                </a:solidFill>
                <a:cs typeface="Calibri"/>
              </a:rPr>
              <a:t>    S 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S 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 </a:t>
            </a:r>
            <a:r>
              <a:rPr lang="en-US" dirty="0" smtClean="0">
                <a:solidFill>
                  <a:srgbClr val="0000FF"/>
                </a:solidFill>
                <a:cs typeface="Calibri"/>
              </a:rPr>
              <a:t>NP</a:t>
            </a:r>
            <a:endParaRPr lang="en-US" dirty="0">
              <a:solidFill>
                <a:srgbClr val="0000FF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Dependency </a:t>
            </a:r>
            <a:r>
              <a:rPr lang="en-US" dirty="0" smtClean="0">
                <a:cs typeface="Calibri"/>
              </a:rPr>
              <a:t>path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         Airlines    matched      Wagner   said</a:t>
            </a:r>
            <a:endParaRPr lang="en-US" dirty="0">
              <a:solidFill>
                <a:srgbClr val="0000FF"/>
              </a:solidFill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1" y="1717357"/>
            <a:ext cx="914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American Airlines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, a unit of AMR, immediately matched the move, spokesman </a:t>
            </a: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Tim Wagner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said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2022157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1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60" y="2022157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2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8907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Semantic Role Labeling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A generalization beyond syntactic parsing is Semantic Role Labeling (often abbreviated to SRL)</a:t>
            </a:r>
          </a:p>
          <a:p>
            <a:r>
              <a:rPr lang="de-DE" dirty="0" smtClean="0"/>
              <a:t>Here the idea is to identify the arguments to a verb</a:t>
            </a:r>
          </a:p>
          <a:p>
            <a:pPr lvl="1"/>
            <a:r>
              <a:rPr lang="de-DE" dirty="0" smtClean="0"/>
              <a:t>So this can capture the same information as, e.g., a dependency parse</a:t>
            </a:r>
          </a:p>
          <a:p>
            <a:pPr lvl="1"/>
            <a:r>
              <a:rPr lang="de-DE" dirty="0" smtClean="0"/>
              <a:t>It should be clear that this will be useful in IE</a:t>
            </a:r>
          </a:p>
          <a:p>
            <a:r>
              <a:rPr lang="de-DE" dirty="0" smtClean="0"/>
              <a:t>But the difference is that the arguments are captured in terms of their semantic function rather than their syntactic function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Subcategorization Frame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Consider the sentences:</a:t>
            </a:r>
          </a:p>
          <a:p>
            <a:pPr lvl="1"/>
            <a:r>
              <a:rPr lang="de-DE" dirty="0" smtClean="0"/>
              <a:t>The man was bitten by the dog</a:t>
            </a:r>
          </a:p>
          <a:p>
            <a:pPr lvl="1"/>
            <a:r>
              <a:rPr lang="de-DE" dirty="0" smtClean="0"/>
              <a:t>The dog bit the man</a:t>
            </a:r>
          </a:p>
          <a:p>
            <a:r>
              <a:rPr lang="de-DE" dirty="0" smtClean="0"/>
              <a:t>In terms of the verb and the subcategorized arguments, there is  no difference here</a:t>
            </a:r>
          </a:p>
          <a:p>
            <a:r>
              <a:rPr lang="de-DE" dirty="0" smtClean="0"/>
              <a:t>In Semantic Role Labeling, these will have the same representation!</a:t>
            </a:r>
          </a:p>
          <a:p>
            <a:r>
              <a:rPr lang="de-DE" dirty="0" smtClean="0"/>
              <a:t>Consider also:</a:t>
            </a:r>
          </a:p>
          <a:p>
            <a:pPr lvl="1"/>
            <a:r>
              <a:rPr lang="de-DE" dirty="0" smtClean="0"/>
              <a:t>The man was bitten.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Semantic Role Labeling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1489075"/>
            <a:ext cx="8614414" cy="23710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7306" y="4267203"/>
            <a:ext cx="83792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Century Gothic"/>
                <a:cs typeface="Century Gothic"/>
              </a:rPr>
              <a:t>Example from Kozhevnikov and Titov</a:t>
            </a:r>
          </a:p>
          <a:p>
            <a:endParaRPr lang="de-DE" sz="2400" dirty="0">
              <a:latin typeface="Century Gothic"/>
              <a:cs typeface="Century Gothic"/>
            </a:endParaRPr>
          </a:p>
          <a:p>
            <a:r>
              <a:rPr lang="de-DE" sz="2400" dirty="0" smtClean="0">
                <a:latin typeface="Century Gothic"/>
                <a:cs typeface="Century Gothic"/>
              </a:rPr>
              <a:t>List of SRL tools (see also the comments):</a:t>
            </a:r>
          </a:p>
          <a:p>
            <a:r>
              <a:rPr lang="de-DE" sz="1600" dirty="0">
                <a:cs typeface="Century Gothic"/>
              </a:rPr>
              <a:t>http://www.kenvanharen.com/2012/11/comparison-of-semantic-role-labelers.html</a:t>
            </a:r>
            <a:endParaRPr lang="de-DE" sz="1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54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Last Word: Training Data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The critical problem for statistical approaches is labeled training data</a:t>
            </a:r>
          </a:p>
          <a:p>
            <a:r>
              <a:rPr lang="de-DE" dirty="0" smtClean="0"/>
              <a:t>There are two mature data sets for training semantic role labelers for English</a:t>
            </a:r>
          </a:p>
          <a:p>
            <a:pPr lvl="1"/>
            <a:r>
              <a:rPr lang="de-DE" b="1" dirty="0" smtClean="0"/>
              <a:t>Framenet</a:t>
            </a:r>
            <a:r>
              <a:rPr lang="de-DE" dirty="0" smtClean="0"/>
              <a:t> is the one that may be more useful for many IE purposes (but </a:t>
            </a:r>
            <a:r>
              <a:rPr lang="de-DE" b="1" dirty="0" smtClean="0"/>
              <a:t>Propbank</a:t>
            </a:r>
            <a:r>
              <a:rPr lang="de-DE" dirty="0" smtClean="0"/>
              <a:t> is also interesting)</a:t>
            </a:r>
          </a:p>
          <a:p>
            <a:r>
              <a:rPr lang="de-DE" dirty="0" smtClean="0"/>
              <a:t>There has been some work on projecting these two resources to other languages using machine translation techniques</a:t>
            </a:r>
          </a:p>
          <a:p>
            <a:pPr lvl="1"/>
            <a:r>
              <a:rPr lang="de-DE" dirty="0" smtClean="0"/>
              <a:t>E.g., for German, the "Salsa" project at Uni SB</a:t>
            </a:r>
          </a:p>
          <a:p>
            <a:pPr lvl="1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5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2250</Words>
  <Application>Microsoft Office PowerPoint</Application>
  <PresentationFormat>On-screen Show (4:3)</PresentationFormat>
  <Paragraphs>544</Paragraphs>
  <Slides>44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Office Theme</vt:lpstr>
      <vt:lpstr>1_Office Theme</vt:lpstr>
      <vt:lpstr>2_Office Theme</vt:lpstr>
      <vt:lpstr>WikiTutorialDR</vt:lpstr>
      <vt:lpstr>NLP-jurafsky</vt:lpstr>
      <vt:lpstr>3_Office Theme</vt:lpstr>
      <vt:lpstr>Information Extraction Lecture 10 – Ontological and Open IE</vt:lpstr>
      <vt:lpstr>Administravia</vt:lpstr>
      <vt:lpstr>PowerPoint Presentation</vt:lpstr>
      <vt:lpstr>Syntactic Parsing and Relation Extraction</vt:lpstr>
      <vt:lpstr>Parse Features for Relation Extraction</vt:lpstr>
      <vt:lpstr>Semantic Role Labeling</vt:lpstr>
      <vt:lpstr>Subcategorization Frame</vt:lpstr>
      <vt:lpstr>Semantic Role Labeling</vt:lpstr>
      <vt:lpstr>Last Word: Training Data</vt:lpstr>
      <vt:lpstr>Wikification</vt:lpstr>
      <vt:lpstr>Wikification: The Reference Problem </vt:lpstr>
      <vt:lpstr>Wikification: Motivation</vt:lpstr>
      <vt:lpstr>Ontological IE</vt:lpstr>
      <vt:lpstr>Ontologies</vt:lpstr>
      <vt:lpstr>Ontological IE</vt:lpstr>
      <vt:lpstr>Ontological IE Challenges</vt:lpstr>
      <vt:lpstr>Ontological IE Challenges</vt:lpstr>
      <vt:lpstr>Ontological IE Challenges</vt:lpstr>
      <vt:lpstr>Ontological IE Challenges</vt:lpstr>
      <vt:lpstr>Triples</vt:lpstr>
      <vt:lpstr>Triples</vt:lpstr>
      <vt:lpstr>YAGO</vt:lpstr>
      <vt:lpstr>PowerPoint Presentation</vt:lpstr>
      <vt:lpstr>Wikipedia</vt:lpstr>
      <vt:lpstr>Ontological IE from Wikipedia</vt:lpstr>
      <vt:lpstr>Wikipedia Source</vt:lpstr>
      <vt:lpstr>IE from Wikipedia</vt:lpstr>
      <vt:lpstr>IE from Wikipedia</vt:lpstr>
      <vt:lpstr>IE from Wikipedia</vt:lpstr>
      <vt:lpstr>Consistency Checks</vt:lpstr>
      <vt:lpstr>Ontological IE from Wikipedia</vt:lpstr>
      <vt:lpstr>Ontological IE by Reasoning</vt:lpstr>
      <vt:lpstr>PowerPoint Presentation</vt:lpstr>
      <vt:lpstr>Ontological IE by Reasoning</vt:lpstr>
      <vt:lpstr>Ontological IE Summary</vt:lpstr>
      <vt:lpstr>Open Information Extraction</vt:lpstr>
      <vt:lpstr>Open Information Extraction</vt:lpstr>
      <vt:lpstr>KnowItAll &amp;Co</vt:lpstr>
      <vt:lpstr>KnowItAll &amp;Co</vt:lpstr>
      <vt:lpstr>Read the Web</vt:lpstr>
      <vt:lpstr>Open IE: Read the Web</vt:lpstr>
      <vt:lpstr>Open Information Extraction</vt:lpstr>
      <vt:lpstr>PowerPoint Presentation</vt:lpstr>
      <vt:lpstr>PowerPoint Presentation</vt:lpstr>
    </vt:vector>
  </TitlesOfParts>
  <Company>CIS, LMU München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Open and Ontological</dc:title>
  <dc:creator>Alexander Fraser</dc:creator>
  <cp:lastModifiedBy>alex</cp:lastModifiedBy>
  <cp:revision>593</cp:revision>
  <dcterms:created xsi:type="dcterms:W3CDTF">2011-12-07T15:05:48Z</dcterms:created>
  <dcterms:modified xsi:type="dcterms:W3CDTF">2015-12-16T17:02:41Z</dcterms:modified>
</cp:coreProperties>
</file>