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13" r:id="rId2"/>
    <p:sldMasterId id="2147483726" r:id="rId3"/>
    <p:sldMasterId id="2147483739" r:id="rId4"/>
    <p:sldMasterId id="2147483765" r:id="rId5"/>
    <p:sldMasterId id="2147483778" r:id="rId6"/>
    <p:sldMasterId id="2147483790" r:id="rId7"/>
  </p:sldMasterIdLst>
  <p:notesMasterIdLst>
    <p:notesMasterId r:id="rId63"/>
  </p:notesMasterIdLst>
  <p:handoutMasterIdLst>
    <p:handoutMasterId r:id="rId64"/>
  </p:handoutMasterIdLst>
  <p:sldIdLst>
    <p:sldId id="441" r:id="rId8"/>
    <p:sldId id="798" r:id="rId9"/>
    <p:sldId id="717" r:id="rId10"/>
    <p:sldId id="681" r:id="rId11"/>
    <p:sldId id="682" r:id="rId12"/>
    <p:sldId id="718" r:id="rId13"/>
    <p:sldId id="782" r:id="rId14"/>
    <p:sldId id="783" r:id="rId15"/>
    <p:sldId id="784" r:id="rId16"/>
    <p:sldId id="786" r:id="rId17"/>
    <p:sldId id="785" r:id="rId18"/>
    <p:sldId id="720" r:id="rId19"/>
    <p:sldId id="779" r:id="rId20"/>
    <p:sldId id="780" r:id="rId21"/>
    <p:sldId id="731" r:id="rId22"/>
    <p:sldId id="732" r:id="rId23"/>
    <p:sldId id="787" r:id="rId24"/>
    <p:sldId id="788" r:id="rId25"/>
    <p:sldId id="789" r:id="rId26"/>
    <p:sldId id="790" r:id="rId27"/>
    <p:sldId id="791" r:id="rId28"/>
    <p:sldId id="792" r:id="rId29"/>
    <p:sldId id="793" r:id="rId30"/>
    <p:sldId id="733" r:id="rId31"/>
    <p:sldId id="734" r:id="rId32"/>
    <p:sldId id="794" r:id="rId33"/>
    <p:sldId id="735" r:id="rId34"/>
    <p:sldId id="736" r:id="rId35"/>
    <p:sldId id="737" r:id="rId36"/>
    <p:sldId id="738" r:id="rId37"/>
    <p:sldId id="739" r:id="rId38"/>
    <p:sldId id="740" r:id="rId39"/>
    <p:sldId id="741" r:id="rId40"/>
    <p:sldId id="742" r:id="rId41"/>
    <p:sldId id="743" r:id="rId42"/>
    <p:sldId id="744" r:id="rId43"/>
    <p:sldId id="745" r:id="rId44"/>
    <p:sldId id="746" r:id="rId45"/>
    <p:sldId id="747" r:id="rId46"/>
    <p:sldId id="748" r:id="rId47"/>
    <p:sldId id="749" r:id="rId48"/>
    <p:sldId id="750" r:id="rId49"/>
    <p:sldId id="751" r:id="rId50"/>
    <p:sldId id="752" r:id="rId51"/>
    <p:sldId id="753" r:id="rId52"/>
    <p:sldId id="754" r:id="rId53"/>
    <p:sldId id="755" r:id="rId54"/>
    <p:sldId id="756" r:id="rId55"/>
    <p:sldId id="757" r:id="rId56"/>
    <p:sldId id="758" r:id="rId57"/>
    <p:sldId id="759" r:id="rId58"/>
    <p:sldId id="797" r:id="rId59"/>
    <p:sldId id="795" r:id="rId60"/>
    <p:sldId id="796" r:id="rId61"/>
    <p:sldId id="454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9F98F-7A97-7F44-9B37-3C4F10C6BB10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9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D0E8AD4-A036-4B41-B105-3FCFAB886BB8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0CF4F-57EE-AF4F-A344-9D61D2DF0A17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D3AF26-1DD9-8244-B35C-43AED2BB05C2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85A14-BA7B-5C47-B211-B022DF171542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04CD489-A68C-4243-AF82-DE08482CC646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30E2C-5245-B046-8799-1F36FCADCAB7}" type="slidenum">
              <a:rPr lang="en-US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E0CD3D-ECE3-0544-A2BE-A74060E3D83F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BDAF8-B7BF-A846-8EAA-86B8F967ED00}" type="slidenum">
              <a:rPr lang="en-US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B086510-8837-7E42-89FE-C2652B3D8D56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312F6-BEA2-F149-ACE7-322DCCF3E68B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4C2F7A0-21C7-D34A-8809-D23DEC2ACC2F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F5FEE-36B8-F041-91AF-FB42EA899650}" type="slidenum">
              <a:rPr lang="en-US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53011F-61BD-164C-B710-09B3CEFAB765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C935F-87B5-8841-8AD6-10193289503D}" type="slidenum">
              <a:rPr lang="en-US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18D4F2-386B-5340-88E5-62502056F3A5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E6230-9794-8244-A2C1-B9700C83F018}" type="slidenum">
              <a:rPr lang="en-US">
                <a:solidFill>
                  <a:prstClr val="black"/>
                </a:solidFill>
              </a:rPr>
              <a:pPr/>
              <a:t>51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4927B8D-7A99-474E-B8BB-C942407D83B7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69377-1212-904F-AB64-CD84EB5DBD6F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4F4A5-0F14-468F-AD24-D8405A926F37}" type="slidenum">
              <a:rPr lang="en-US" altLang="de-DE">
                <a:solidFill>
                  <a:prstClr val="black"/>
                </a:solidFill>
              </a:rPr>
              <a:pPr/>
              <a:t>54</a:t>
            </a:fld>
            <a:endParaRPr lang="en-US" altLang="de-DE">
              <a:solidFill>
                <a:prstClr val="black"/>
              </a:solidFill>
            </a:endParaRPr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A2F254E-2F89-DE40-8F9C-008081EC5FEA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0A325-E20D-0346-B295-C06110600290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EBA4B2-ACCA-914A-9BDF-0AAB927D9CB0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22063-31EA-BE49-9F7C-E95A6F579CEE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5A12EFE-B5FC-D04D-9A9D-B060C2F4D02D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200FF-D4CD-4E4D-9931-01E8470BDC4F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0F0F9D7-B068-3441-A7E0-19F349F14867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5046-0345-4745-BE4A-499ED915C59A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AC48F6B-D9C5-8D44-95CA-72BC1352C34A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CD77F-19A7-434D-B493-A79E37BFFA84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6FE483A-D713-2D44-8C5E-E122BB503BCE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76C42-1368-5740-A8D7-6DF86CB575D0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0557E1-E21D-9948-97A4-A0DD4A6A9D0F}" type="datetime1">
              <a:rPr lang="en-US">
                <a:solidFill>
                  <a:prstClr val="black"/>
                </a:solidFill>
              </a:rPr>
              <a:pPr/>
              <a:t>11/11/2015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CB640-E981-6742-BE0D-16851267F16D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454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7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01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71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14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122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3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1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90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29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7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57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797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6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8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49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66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48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3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9315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7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265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56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9182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4593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0466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583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97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11/11/2015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1593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877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25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59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8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338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38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210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293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85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603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4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76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949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252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010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43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890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629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924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031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7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10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387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9956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105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4940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328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61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6900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780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42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579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2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00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11/11/2015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9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7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2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93798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5 – Named Entity Recognition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2015-2016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78" y="0"/>
            <a:ext cx="8229600" cy="923593"/>
          </a:xfrm>
        </p:spPr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31324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cs typeface="Century Gothic"/>
                <a:sym typeface="Wingdings"/>
              </a:rPr>
              <a:t></a:t>
            </a:r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1967-05-01</a:t>
            </a:r>
            <a:endParaRPr lang="en-US" dirty="0" smtClean="0">
              <a:solidFill>
                <a:prstClr val="black"/>
              </a:solidFill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833515" y="2041590"/>
            <a:ext cx="351588" cy="27468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85103" y="659255"/>
            <a:ext cx="150294" cy="45900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Information Extraction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(IE) is the process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unstructured machine-readable documents </a:t>
            </a:r>
          </a:p>
        </p:txBody>
      </p:sp>
    </p:spTree>
    <p:extLst>
      <p:ext uri="{BB962C8B-B14F-4D97-AF65-F5344CB8AC3E}">
        <p14:creationId xmlns:p14="http://schemas.microsoft.com/office/powerpoint/2010/main" val="1986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</a:t>
            </a:r>
            <a:r>
              <a:rPr lang="de-DE" dirty="0" smtClean="0"/>
              <a:t>here we are going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stay with the named entity recognition (NER) topic for a while</a:t>
            </a:r>
          </a:p>
          <a:p>
            <a:pPr lvl="1"/>
            <a:r>
              <a:rPr lang="de-DE" dirty="0" smtClean="0"/>
              <a:t>How to formulate this as a machine learning problem (later in these slides)</a:t>
            </a:r>
          </a:p>
          <a:p>
            <a:pPr lvl="1"/>
            <a:r>
              <a:rPr lang="de-DE" dirty="0" smtClean="0"/>
              <a:t>Next time: brief introduction to machine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Named Entity Recognition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Extracting Named Entities</a:t>
            </a:r>
          </a:p>
        </p:txBody>
      </p:sp>
      <p:sp>
        <p:nvSpPr>
          <p:cNvPr id="1052679" name="Rectangle 7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Person</a:t>
            </a:r>
            <a:r>
              <a:rPr lang="en-US" altLang="de-DE" sz="1800" b="0"/>
              <a:t>:  Mr. Hubert J. Smith, Adm. McInnes, Grace Chan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Title</a:t>
            </a:r>
            <a:r>
              <a:rPr lang="en-US" altLang="de-DE" sz="1800" b="0"/>
              <a:t>:  Chairman, Vice President of Technology, Secretary of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Country</a:t>
            </a:r>
            <a:r>
              <a:rPr lang="en-US" altLang="de-DE" sz="1800" b="0"/>
              <a:t>:  USSR, France, Haiti, Haitian Republic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City</a:t>
            </a:r>
            <a:r>
              <a:rPr lang="en-US" altLang="de-DE" sz="1800" b="0"/>
              <a:t>: New York, Rome, Paris, Birmingham, Seneca Falls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Province</a:t>
            </a:r>
            <a:r>
              <a:rPr lang="en-US" altLang="de-DE" sz="1800" b="0"/>
              <a:t>:  Kansas, Yorkshire, Uttar Pradesh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Business</a:t>
            </a:r>
            <a:r>
              <a:rPr lang="en-US" altLang="de-DE" sz="1800" b="0"/>
              <a:t>:  GTE Corporation, FreeMarkets Inc., Acme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University</a:t>
            </a:r>
            <a:r>
              <a:rPr lang="en-US" altLang="de-DE" sz="1800" b="0"/>
              <a:t>:  Bryn Mawr College, University of Iowa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Organization</a:t>
            </a:r>
            <a:r>
              <a:rPr lang="en-US" altLang="de-DE" sz="1800" b="0"/>
              <a:t>:  Red Cross, Boys and Girls Club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92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More Named Entities</a:t>
            </a:r>
          </a:p>
        </p:txBody>
      </p:sp>
      <p:sp>
        <p:nvSpPr>
          <p:cNvPr id="1053704" name="Rectangle 8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Currency</a:t>
            </a:r>
            <a:r>
              <a:rPr lang="en-US" altLang="de-DE" sz="1800" b="0"/>
              <a:t>:  400 yen, $100, DM 450,000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Linear</a:t>
            </a:r>
            <a:r>
              <a:rPr lang="en-US" altLang="de-DE" sz="1800" b="0"/>
              <a:t>:  10 feet, 100 miles, 15 centimeters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Area</a:t>
            </a:r>
            <a:r>
              <a:rPr lang="en-US" altLang="de-DE" sz="1800" b="0"/>
              <a:t>:  a square foot, 15 acres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Volume</a:t>
            </a:r>
            <a:r>
              <a:rPr lang="en-US" altLang="de-DE" sz="1800" b="0"/>
              <a:t>:  6 cubic feet, 100 gallons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Weight</a:t>
            </a:r>
            <a:r>
              <a:rPr lang="en-US" altLang="de-DE" sz="1800" b="0"/>
              <a:t>: 10 pounds, half a ton, 100 kilos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Duration</a:t>
            </a:r>
            <a:r>
              <a:rPr lang="en-US" altLang="de-DE" sz="1800" b="0"/>
              <a:t>:  10 day, five minutes, 3 years, a millennium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Frequency</a:t>
            </a:r>
            <a:r>
              <a:rPr lang="en-US" altLang="de-DE" sz="1800" b="0"/>
              <a:t>:  daily, biannually, 5 times, 3 times a day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Speed</a:t>
            </a:r>
            <a:r>
              <a:rPr lang="en-US" altLang="de-DE" sz="1800" b="0"/>
              <a:t>:  6 miles per hour, 15 feet per second, 5 kph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Age</a:t>
            </a:r>
            <a:r>
              <a:rPr lang="en-US" altLang="de-DE" sz="1800" b="0"/>
              <a:t>:  3 weeks old, 10-year-old, 50 years of 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452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extraction approaches</a:t>
            </a:r>
            <a:endParaRPr lang="en-US" dirty="0"/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228600" y="1736725"/>
            <a:ext cx="2986088" cy="5045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For years,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 Corporation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CEO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Gates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was against open source. But today he appears to have changed his mind. "We can be open source. We love the concept of shared source," said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Veghte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a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VP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. "That's a super-important shift for us in terms of code access.“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Richard Stallman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founder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of the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Free Software Foundation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countered saying…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52800" y="2438400"/>
            <a:ext cx="5613400" cy="1295400"/>
            <a:chOff x="3303588" y="3702050"/>
            <a:chExt cx="5613400" cy="1295400"/>
          </a:xfrm>
        </p:grpSpPr>
        <p:sp>
          <p:nvSpPr>
            <p:cNvPr id="2192389" name="Text Box 5"/>
            <p:cNvSpPr txBox="1">
              <a:spLocks noChangeArrowheads="1"/>
            </p:cNvSpPr>
            <p:nvPr/>
          </p:nvSpPr>
          <p:spPr bwMode="auto">
            <a:xfrm>
              <a:off x="3340100" y="3721100"/>
              <a:ext cx="5372100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Courier New" charset="0"/>
                </a:rPr>
                <a:t>Name              Title   Organization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Gates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CEO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Veghte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VP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Richard Stallman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Founder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Free Soft..</a:t>
              </a:r>
            </a:p>
          </p:txBody>
        </p:sp>
        <p:sp>
          <p:nvSpPr>
            <p:cNvPr id="2192392" name="Rectangle 8"/>
            <p:cNvSpPr>
              <a:spLocks noChangeArrowheads="1"/>
            </p:cNvSpPr>
            <p:nvPr/>
          </p:nvSpPr>
          <p:spPr bwMode="auto">
            <a:xfrm>
              <a:off x="3303588" y="3702050"/>
              <a:ext cx="5613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2192395" name="Text Box 11"/>
          <p:cNvSpPr txBox="1">
            <a:spLocks noChangeArrowheads="1"/>
          </p:cNvSpPr>
          <p:nvPr/>
        </p:nvSpPr>
        <p:spPr bwMode="auto">
          <a:xfrm>
            <a:off x="63500" y="4203700"/>
            <a:ext cx="603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marL="74295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8047"/>
              </a:buClr>
            </a:pPr>
            <a:endParaRPr kumimoji="1" lang="en-US" sz="1400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812378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IE Posed as a Machine Learning Task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153400" cy="1600200"/>
          </a:xfrm>
        </p:spPr>
        <p:txBody>
          <a:bodyPr>
            <a:normAutofit/>
          </a:bodyPr>
          <a:lstStyle/>
          <a:p>
            <a:r>
              <a:rPr lang="en-US" sz="2800" dirty="0"/>
              <a:t>Training data: documents marked up with ground truth</a:t>
            </a:r>
            <a:endParaRPr lang="en-US" sz="2800" dirty="0" smtClean="0"/>
          </a:p>
          <a:p>
            <a:r>
              <a:rPr lang="en-US" sz="2800" dirty="0" smtClean="0"/>
              <a:t>Extract features around words/information</a:t>
            </a:r>
          </a:p>
          <a:p>
            <a:r>
              <a:rPr lang="en-US" sz="2800" dirty="0" smtClean="0"/>
              <a:t>Pose as a classification problem</a:t>
            </a: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625475" y="3824288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1209361" name="Freeform 17"/>
          <p:cNvSpPr>
            <a:spLocks/>
          </p:cNvSpPr>
          <p:nvPr/>
        </p:nvSpPr>
        <p:spPr bwMode="auto">
          <a:xfrm>
            <a:off x="2851150" y="4267200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2" name="Freeform 18"/>
          <p:cNvSpPr>
            <a:spLocks/>
          </p:cNvSpPr>
          <p:nvPr/>
        </p:nvSpPr>
        <p:spPr bwMode="auto">
          <a:xfrm>
            <a:off x="5289550" y="4267200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3" name="Freeform 19"/>
          <p:cNvSpPr>
            <a:spLocks/>
          </p:cNvSpPr>
          <p:nvPr/>
        </p:nvSpPr>
        <p:spPr bwMode="auto">
          <a:xfrm>
            <a:off x="717550" y="4267200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70" name="Text Box 26"/>
          <p:cNvSpPr txBox="1">
            <a:spLocks noChangeArrowheads="1"/>
          </p:cNvSpPr>
          <p:nvPr/>
        </p:nvSpPr>
        <p:spPr bwMode="auto">
          <a:xfrm>
            <a:off x="1346200" y="44196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209371" name="Text Box 27"/>
          <p:cNvSpPr txBox="1">
            <a:spLocks noChangeArrowheads="1"/>
          </p:cNvSpPr>
          <p:nvPr/>
        </p:nvSpPr>
        <p:spPr bwMode="auto">
          <a:xfrm>
            <a:off x="3613150" y="4419600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209372" name="Text Box 28"/>
          <p:cNvSpPr txBox="1">
            <a:spLocks noChangeArrowheads="1"/>
          </p:cNvSpPr>
          <p:nvPr/>
        </p:nvSpPr>
        <p:spPr bwMode="auto">
          <a:xfrm>
            <a:off x="6538913" y="4419600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209373" name="Text Box 29"/>
          <p:cNvSpPr txBox="1">
            <a:spLocks noChangeArrowheads="1"/>
          </p:cNvSpPr>
          <p:nvPr/>
        </p:nvSpPr>
        <p:spPr bwMode="auto">
          <a:xfrm>
            <a:off x="152400" y="38608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209374" name="Text Box 30"/>
          <p:cNvSpPr txBox="1">
            <a:spLocks noChangeArrowheads="1"/>
          </p:cNvSpPr>
          <p:nvPr/>
        </p:nvSpPr>
        <p:spPr bwMode="auto">
          <a:xfrm>
            <a:off x="8594725" y="38385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1264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847123" y="1861447"/>
            <a:ext cx="278363" cy="1779337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469739" y="2018171"/>
            <a:ext cx="278360" cy="146589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3305630" y="2648169"/>
            <a:ext cx="251930" cy="17946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4063144" y="2112653"/>
            <a:ext cx="278362" cy="127693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1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4852875" y="2599850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16200000">
            <a:off x="5152014" y="2741473"/>
            <a:ext cx="251929" cy="45719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2" name="Left Brace 21"/>
          <p:cNvSpPr/>
          <p:nvPr/>
        </p:nvSpPr>
        <p:spPr>
          <a:xfrm rot="16200000">
            <a:off x="5312923" y="2626284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3" name="Left Brace 22"/>
          <p:cNvSpPr/>
          <p:nvPr/>
        </p:nvSpPr>
        <p:spPr>
          <a:xfrm rot="16200000">
            <a:off x="5735709" y="2564662"/>
            <a:ext cx="251928" cy="399342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217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583764" y="1124805"/>
            <a:ext cx="278363" cy="325262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553179" y="1934732"/>
            <a:ext cx="278360" cy="163277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259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23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472875"/>
            <a:ext cx="8084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Choose certain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features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(properties) of windows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that could be important: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colon, comma, or digits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week day, or certain other words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starts with lowercase letter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only lowercase letters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...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121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Seminar on Thursday (ONLY!) is cancelled this week</a:t>
            </a:r>
          </a:p>
          <a:p>
            <a:pPr lvl="1"/>
            <a:r>
              <a:rPr lang="de-DE" dirty="0" smtClean="0"/>
              <a:t>Both Wednesday and Thursday seminars will meet next week!</a:t>
            </a:r>
          </a:p>
          <a:p>
            <a:r>
              <a:rPr lang="de-DE" dirty="0" smtClean="0"/>
              <a:t>See Seminar web page for 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Vectors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2851715"/>
            <a:ext cx="43761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colon		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comma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colon	   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comma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colon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comma           1</a:t>
            </a:r>
          </a:p>
        </p:txBody>
      </p:sp>
      <p:sp>
        <p:nvSpPr>
          <p:cNvPr id="11" name="Left Brace 10"/>
          <p:cNvSpPr/>
          <p:nvPr/>
        </p:nvSpPr>
        <p:spPr>
          <a:xfrm rot="16200000">
            <a:off x="929904" y="5146750"/>
            <a:ext cx="225496" cy="1891269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965" y="625981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Features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2977120" y="2851715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3474636" y="2852249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3170089" y="5762286"/>
            <a:ext cx="170818" cy="605517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486" y="6191872"/>
            <a:ext cx="2422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 Vector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7637" y="3211033"/>
            <a:ext cx="4506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The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 vector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represents the presence or absence of features of one content window (and its prefix window and postfix window)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35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39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40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0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Corpus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0635" y="1920379"/>
            <a:ext cx="9144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NLP class: Wednesday, 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7:30am</a:t>
            </a:r>
            <a:r>
              <a:rPr lang="en-US" sz="2400" u="sng" dirty="0" smtClean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and Thursday all day, </a:t>
            </a:r>
            <a:r>
              <a:rPr lang="en-US" sz="2400" u="sng" dirty="0" err="1" smtClean="0">
                <a:solidFill>
                  <a:srgbClr val="FF0000"/>
                </a:solidFill>
                <a:cs typeface="Century Gothic"/>
              </a:rPr>
              <a:t>rm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 667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755157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252673" y="329943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" y="793962"/>
            <a:ext cx="8654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Now, we need a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corpus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(set of documents) in which the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entities of interest have been manually labeled.</a:t>
            </a:r>
          </a:p>
        </p:txBody>
      </p:sp>
      <p:sp>
        <p:nvSpPr>
          <p:cNvPr id="19" name="TextBox 18"/>
          <p:cNvSpPr txBox="1"/>
          <p:nvPr/>
        </p:nvSpPr>
        <p:spPr>
          <a:xfrm rot="21242075">
            <a:off x="3657782" y="1560127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 rot="558242">
            <a:off x="7802653" y="1499417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location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10635" y="2635686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this corpus, compute the feature vectors with labels: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3746068" y="325747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4243584" y="325801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3207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2251875" y="329836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749391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ket 35"/>
          <p:cNvSpPr/>
          <p:nvPr/>
        </p:nvSpPr>
        <p:spPr>
          <a:xfrm>
            <a:off x="5615406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7" name="Left Bracket 36"/>
          <p:cNvSpPr/>
          <p:nvPr/>
        </p:nvSpPr>
        <p:spPr>
          <a:xfrm flipH="1">
            <a:off x="6112922" y="325640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8067183" y="325534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564699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6798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03725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00329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252106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6852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4197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68578" y="6067584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78515" y="606758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05748" y="6067584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Location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50474" y="4416626"/>
            <a:ext cx="510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0966" y="4416626"/>
            <a:ext cx="54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01970" y="430564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29786" y="4222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978039" y="2045630"/>
            <a:ext cx="208257" cy="88794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2377793" y="1686217"/>
            <a:ext cx="211684" cy="1610193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7" name="Left Brace 56"/>
          <p:cNvSpPr/>
          <p:nvPr/>
        </p:nvSpPr>
        <p:spPr>
          <a:xfrm rot="16200000">
            <a:off x="3965088" y="1960274"/>
            <a:ext cx="251931" cy="102183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5902571" y="1825805"/>
            <a:ext cx="207083" cy="124592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9" name="Left Brace 58"/>
          <p:cNvSpPr/>
          <p:nvPr/>
        </p:nvSpPr>
        <p:spPr>
          <a:xfrm rot="16200000">
            <a:off x="8319508" y="1894625"/>
            <a:ext cx="251930" cy="1153130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16200000" flipH="1">
            <a:off x="750028" y="2925870"/>
            <a:ext cx="664281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1"/>
          </p:cNvCxnSpPr>
          <p:nvPr/>
        </p:nvCxnSpPr>
        <p:spPr>
          <a:xfrm rot="16200000" flipH="1">
            <a:off x="2132497" y="2948294"/>
            <a:ext cx="702278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3761269" y="2883114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1"/>
            <a:endCxn id="42" idx="0"/>
          </p:cNvCxnSpPr>
          <p:nvPr/>
        </p:nvCxnSpPr>
        <p:spPr>
          <a:xfrm rot="5400000">
            <a:off x="5570791" y="2959140"/>
            <a:ext cx="842152" cy="2849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8109650" y="2883113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910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30" grpId="0" animBg="1"/>
      <p:bldP spid="31" grpId="0" animBg="1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13" name="Left Bracket 12"/>
          <p:cNvSpPr/>
          <p:nvPr/>
        </p:nvSpPr>
        <p:spPr>
          <a:xfrm>
            <a:off x="966340" y="338294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463856" y="338347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0439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1824677" y="33133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322193" y="331391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6252809" y="331444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6750325" y="331498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0960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37732" y="3453570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3705" y="6124556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83835" y="6129090"/>
            <a:ext cx="87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cs typeface="Century Gothic"/>
              </a:rPr>
              <a:t>Time</a:t>
            </a:r>
            <a:endParaRPr lang="en-US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39174" y="4210749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74340" y="1411608"/>
            <a:ext cx="806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636730" y="4279779"/>
            <a:ext cx="524585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12" y="3458611"/>
            <a:ext cx="1620535" cy="164233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133881" y="5108117"/>
            <a:ext cx="1596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Machine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Learning</a:t>
            </a:r>
          </a:p>
        </p:txBody>
      </p:sp>
      <p:sp>
        <p:nvSpPr>
          <p:cNvPr id="63" name="Left Brace 62"/>
          <p:cNvSpPr/>
          <p:nvPr/>
        </p:nvSpPr>
        <p:spPr>
          <a:xfrm rot="16200000">
            <a:off x="6432454" y="1239896"/>
            <a:ext cx="250213" cy="139436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4" name="Straight Connector 63"/>
          <p:cNvCxnSpPr>
            <a:stCxn id="63" idx="1"/>
          </p:cNvCxnSpPr>
          <p:nvPr/>
        </p:nvCxnSpPr>
        <p:spPr>
          <a:xfrm rot="5400000">
            <a:off x="5928983" y="2686405"/>
            <a:ext cx="1252797" cy="436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8314" y="2189135"/>
            <a:ext cx="5378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Use the labeled feature vectors as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training data for Machine Learning</a:t>
            </a:r>
          </a:p>
        </p:txBody>
      </p:sp>
      <p:sp>
        <p:nvSpPr>
          <p:cNvPr id="70" name="Right Arrow 69"/>
          <p:cNvSpPr/>
          <p:nvPr/>
        </p:nvSpPr>
        <p:spPr>
          <a:xfrm>
            <a:off x="6928214" y="4231996"/>
            <a:ext cx="1242614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3376" y="417069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classify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98707" y="3827189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Result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8847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3" grpId="0"/>
      <p:bldP spid="48" grpId="0"/>
      <p:bldP spid="51" grpId="0"/>
      <p:bldP spid="63" grpId="0" animBg="1"/>
      <p:bldP spid="70" grpId="0" animBg="1"/>
      <p:bldP spid="71" grpId="0"/>
      <p:bldP spid="7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Exercise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07823" y="1780940"/>
            <a:ext cx="781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married Ms. Priscilla at the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Aladin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Hotel.</a:t>
            </a:r>
            <a:endParaRPr lang="en-US" sz="2400" u="sng" dirty="0" smtClean="0">
              <a:solidFill>
                <a:srgbClr val="0001FF"/>
              </a:solidFill>
              <a:cs typeface="Century Gothic"/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1821185" y="313844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2318701" y="31389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69" y="897371"/>
            <a:ext cx="884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What features would you use to recognize person names?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4858733" y="313368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5356249" y="3134221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9235" y="3275966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8" name="Left Bracket 37"/>
          <p:cNvSpPr/>
          <p:nvPr/>
        </p:nvSpPr>
        <p:spPr>
          <a:xfrm>
            <a:off x="7638063" y="3174083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135579" y="317461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16390" y="3270673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22986" y="3313205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33428" y="4256174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2044368" y="1413729"/>
            <a:ext cx="250212" cy="172329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5081555" y="1453377"/>
            <a:ext cx="251928" cy="164228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7828094" y="1415898"/>
            <a:ext cx="248502" cy="1766627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5400000">
            <a:off x="1838669" y="2731288"/>
            <a:ext cx="661610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4873934" y="2759325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7627365" y="2780590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-39692" y="3238774"/>
            <a:ext cx="1880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UpperCase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hasDigit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…</a:t>
            </a:r>
            <a:endParaRPr lang="fr-FR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105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Features for Information Extraction</a:t>
            </a:r>
          </a:p>
        </p:txBody>
      </p:sp>
      <p:sp>
        <p:nvSpPr>
          <p:cNvPr id="1253390" name="Rectangle 14"/>
          <p:cNvSpPr>
            <a:spLocks noChangeArrowheads="1"/>
          </p:cNvSpPr>
          <p:nvPr/>
        </p:nvSpPr>
        <p:spPr bwMode="auto">
          <a:xfrm>
            <a:off x="2514600" y="1828800"/>
            <a:ext cx="335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-107" charset="0"/>
              </a:rPr>
              <a:t>Example word features: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identity of word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all caps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ends in “-ski”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part of a noun phrase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 list of city names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under node X in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WordNet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or </a:t>
            </a:r>
            <a:r>
              <a:rPr lang="en-US" sz="1600" dirty="0" err="1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Cyc</a:t>
            </a:r>
            <a:endParaRPr lang="en-US" sz="16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bold font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hyperlink anchor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i="1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of past &amp; future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last person name was female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next two words are “and Associates”</a:t>
            </a:r>
          </a:p>
        </p:txBody>
      </p:sp>
      <p:sp>
        <p:nvSpPr>
          <p:cNvPr id="1253391" name="Rectangle 15"/>
          <p:cNvSpPr>
            <a:spLocks noChangeArrowheads="1"/>
          </p:cNvSpPr>
          <p:nvPr/>
        </p:nvSpPr>
        <p:spPr bwMode="auto">
          <a:xfrm>
            <a:off x="0" y="1828800"/>
            <a:ext cx="2971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begins-with-subject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</a:t>
            </a:r>
            <a:r>
              <a:rPr lang="en-US" sz="2000" dirty="0" err="1">
                <a:solidFill>
                  <a:prstClr val="black"/>
                </a:solidFill>
                <a:latin typeface="Arial" pitchFamily="-107" charset="0"/>
              </a:rPr>
              <a:t>alphanum</a:t>
            </a:r>
            <a:endParaRPr lang="en-US" sz="2000" dirty="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contains-bracketed-number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contains-http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contains-non-space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contains-pipe</a:t>
            </a:r>
          </a:p>
        </p:txBody>
      </p:sp>
      <p:sp>
        <p:nvSpPr>
          <p:cNvPr id="1253392" name="Rectangle 16"/>
          <p:cNvSpPr>
            <a:spLocks noChangeArrowheads="1"/>
          </p:cNvSpPr>
          <p:nvPr/>
        </p:nvSpPr>
        <p:spPr bwMode="auto">
          <a:xfrm>
            <a:off x="5943600" y="17526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ends-with-question-mark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first-alpha-is-capitalized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indented-1-to-4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indented-5-to-10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more-than-one-third-space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only-punctuation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prev-is-blank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shorter-than-30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0584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8" name="Rectangle 4"/>
          <p:cNvSpPr>
            <a:spLocks noChangeArrowheads="1"/>
          </p:cNvSpPr>
          <p:nvPr/>
        </p:nvSpPr>
        <p:spPr bwMode="auto">
          <a:xfrm>
            <a:off x="76200" y="1493838"/>
            <a:ext cx="2667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Capitalized 	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Mixed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All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Initial Cap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Contains Digit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All lowercase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Initial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Period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Comma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Apostrophe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Dash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Preceded by HTML tag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55429" name="Rectangle 5"/>
          <p:cNvSpPr>
            <a:spLocks noChangeArrowheads="1"/>
          </p:cNvSpPr>
          <p:nvPr/>
        </p:nvSpPr>
        <p:spPr bwMode="auto">
          <a:xfrm>
            <a:off x="2590800" y="1493838"/>
            <a:ext cx="289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Character n-gram classifier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says string is a person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name (80% accurate)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stopword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(the, of, their,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honorific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(Mr, Mrs, Dr, Sen,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person suffix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(Jr, Sr, PhD,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name particle list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(de, la, van, der,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lastname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firstname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locations lists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(states, cities, countries)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company name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(“J. C. Penny”)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list of company suffixes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(Inc, &amp; Associates, Foundation)</a:t>
            </a:r>
          </a:p>
        </p:txBody>
      </p:sp>
      <p:sp>
        <p:nvSpPr>
          <p:cNvPr id="12554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410200" y="1570038"/>
            <a:ext cx="4114800" cy="45259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Word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job titles,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prefixes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suffixes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350 informative phrases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HTML/Formatting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end, in} x </a:t>
            </a:r>
            <a:br>
              <a:rPr lang="en-US" sz="1600"/>
            </a:br>
            <a:r>
              <a:rPr lang="en-US" sz="1600"/>
              <a:t>{&lt;b&gt;, &lt;i&gt;, &lt;a&gt;, &lt;hN&gt;} x</a:t>
            </a:r>
            <a:br>
              <a:rPr lang="en-US" sz="1600"/>
            </a:br>
            <a:r>
              <a:rPr lang="en-US" sz="1600"/>
              <a:t>{lengths 1, 2, 3, 4, or longer}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end} of line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2400" y="152400"/>
            <a:ext cx="8531352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en-US" sz="4400" smtClean="0">
                <a:solidFill>
                  <a:srgbClr val="775F55"/>
                </a:solidFill>
                <a:ea typeface="+mj-ea"/>
                <a:cs typeface="+mj-cs"/>
              </a:rPr>
              <a:t>Good Features for Information Extraction</a:t>
            </a:r>
            <a:endParaRPr lang="en-US" sz="4400" dirty="0">
              <a:solidFill>
                <a:srgbClr val="775F55"/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8650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NER Classification in more detail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previous slides, we covered a basic idea of how NER classification works</a:t>
            </a:r>
          </a:p>
          <a:p>
            <a:r>
              <a:rPr lang="de-DE" dirty="0" smtClean="0"/>
              <a:t>In the next slides, I will go into more detail</a:t>
            </a:r>
          </a:p>
          <a:p>
            <a:pPr lvl="1"/>
            <a:r>
              <a:rPr lang="de-DE" dirty="0" smtClean="0"/>
              <a:t>I will compare sliding window with boundary detection</a:t>
            </a:r>
          </a:p>
          <a:p>
            <a:r>
              <a:rPr lang="de-DE" dirty="0" smtClean="0"/>
              <a:t>Machine learning itself will be presented in more detail in the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classification (or learning) problem?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62000" y="1600200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2987675" y="2043112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426075" y="2043112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854075" y="2043112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1482725" y="2195512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749675" y="2195512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675438" y="2195512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288925" y="1636712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8731250" y="1614487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3048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67000" y="3733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667000" y="4343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67000" y="4953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562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667000" y="6172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048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65844" y="3745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5844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5844" y="4953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5844" y="5574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7600" y="6172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4419600" y="42421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50041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31" name="Group 37"/>
          <p:cNvGrpSpPr/>
          <p:nvPr/>
        </p:nvGrpSpPr>
        <p:grpSpPr>
          <a:xfrm>
            <a:off x="5486400" y="3937337"/>
            <a:ext cx="1371600" cy="1371600"/>
            <a:chOff x="7391400" y="3505200"/>
            <a:chExt cx="1371600" cy="1371600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17217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Lots of possible techniques</a:t>
            </a:r>
            <a:br>
              <a:rPr lang="en-US" sz="4000" dirty="0" smtClean="0"/>
            </a:br>
            <a:endParaRPr lang="en-US" sz="4000" u="sng" dirty="0"/>
          </a:p>
        </p:txBody>
      </p:sp>
      <p:sp>
        <p:nvSpPr>
          <p:cNvPr id="1171459" name="Text Box 3"/>
          <p:cNvSpPr txBox="1">
            <a:spLocks noChangeArrowheads="1"/>
          </p:cNvSpPr>
          <p:nvPr/>
        </p:nvSpPr>
        <p:spPr bwMode="auto">
          <a:xfrm>
            <a:off x="76200" y="6400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  <a:latin typeface="Arial" pitchFamily="-107" charset="0"/>
              </a:rPr>
              <a:t>Any of these models can be used to capture words, formatting or both.</a:t>
            </a:r>
          </a:p>
        </p:txBody>
      </p:sp>
      <p:sp>
        <p:nvSpPr>
          <p:cNvPr id="1171466" name="Text Box 10"/>
          <p:cNvSpPr txBox="1">
            <a:spLocks noChangeArrowheads="1"/>
          </p:cNvSpPr>
          <p:nvPr/>
        </p:nvSpPr>
        <p:spPr bwMode="auto">
          <a:xfrm>
            <a:off x="641350" y="1676400"/>
            <a:ext cx="235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prstClr val="black"/>
                </a:solidFill>
                <a:latin typeface="Arial" pitchFamily="-107" charset="0"/>
              </a:rPr>
              <a:t>Classify Candidates</a:t>
            </a:r>
          </a:p>
        </p:txBody>
      </p:sp>
      <p:sp>
        <p:nvSpPr>
          <p:cNvPr id="1171467" name="Text Box 11"/>
          <p:cNvSpPr txBox="1">
            <a:spLocks noChangeArrowheads="1"/>
          </p:cNvSpPr>
          <p:nvPr/>
        </p:nvSpPr>
        <p:spPr bwMode="auto">
          <a:xfrm>
            <a:off x="228600" y="2133600"/>
            <a:ext cx="26860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Abraham Lincoln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 was born in </a:t>
            </a: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Kentucky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.</a:t>
            </a:r>
          </a:p>
        </p:txBody>
      </p:sp>
      <p:sp>
        <p:nvSpPr>
          <p:cNvPr id="1171468" name="Text Box 12"/>
          <p:cNvSpPr txBox="1">
            <a:spLocks noChangeArrowheads="1"/>
          </p:cNvSpPr>
          <p:nvPr/>
        </p:nvSpPr>
        <p:spPr bwMode="auto">
          <a:xfrm>
            <a:off x="574675" y="2514600"/>
            <a:ext cx="706438" cy="2444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prstClr val="black"/>
                </a:solidFill>
                <a:latin typeface="Arial" pitchFamily="-107" charset="0"/>
              </a:rPr>
              <a:t>Classifier</a:t>
            </a:r>
          </a:p>
        </p:txBody>
      </p:sp>
      <p:sp>
        <p:nvSpPr>
          <p:cNvPr id="1171469" name="Oval 13"/>
          <p:cNvSpPr>
            <a:spLocks noChangeArrowheads="1"/>
          </p:cNvSpPr>
          <p:nvPr/>
        </p:nvSpPr>
        <p:spPr bwMode="auto">
          <a:xfrm>
            <a:off x="465138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0" name="Oval 14"/>
          <p:cNvSpPr>
            <a:spLocks noChangeArrowheads="1"/>
          </p:cNvSpPr>
          <p:nvPr/>
        </p:nvSpPr>
        <p:spPr bwMode="auto">
          <a:xfrm>
            <a:off x="846138" y="3124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1" name="Oval 15"/>
          <p:cNvSpPr>
            <a:spLocks noChangeArrowheads="1"/>
          </p:cNvSpPr>
          <p:nvPr/>
        </p:nvSpPr>
        <p:spPr bwMode="auto">
          <a:xfrm>
            <a:off x="1227138" y="312420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71472" name="AutoShape 16"/>
          <p:cNvCxnSpPr>
            <a:cxnSpLocks noChangeShapeType="1"/>
            <a:stCxn id="1171468" idx="2"/>
            <a:endCxn id="1171469" idx="7"/>
          </p:cNvCxnSpPr>
          <p:nvPr/>
        </p:nvCxnSpPr>
        <p:spPr bwMode="auto">
          <a:xfrm flipH="1">
            <a:off x="595313" y="2759075"/>
            <a:ext cx="3333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3" name="AutoShape 17"/>
          <p:cNvCxnSpPr>
            <a:cxnSpLocks noChangeShapeType="1"/>
            <a:stCxn id="1171468" idx="2"/>
            <a:endCxn id="1171470" idx="0"/>
          </p:cNvCxnSpPr>
          <p:nvPr/>
        </p:nvCxnSpPr>
        <p:spPr bwMode="auto">
          <a:xfrm flipH="1">
            <a:off x="922338" y="2759075"/>
            <a:ext cx="635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4" name="AutoShape 18"/>
          <p:cNvCxnSpPr>
            <a:cxnSpLocks noChangeShapeType="1"/>
            <a:stCxn id="1171468" idx="2"/>
            <a:endCxn id="1171471" idx="1"/>
          </p:cNvCxnSpPr>
          <p:nvPr/>
        </p:nvCxnSpPr>
        <p:spPr bwMode="auto">
          <a:xfrm>
            <a:off x="928688" y="2759075"/>
            <a:ext cx="3206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71475" name="Text Box 19"/>
          <p:cNvSpPr txBox="1">
            <a:spLocks noChangeArrowheads="1"/>
          </p:cNvSpPr>
          <p:nvPr/>
        </p:nvSpPr>
        <p:spPr bwMode="auto">
          <a:xfrm>
            <a:off x="1143000" y="2819400"/>
            <a:ext cx="820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prstClr val="black"/>
                </a:solidFill>
                <a:latin typeface="Arial" pitchFamily="-107" charset="0"/>
              </a:rPr>
              <a:t>which class?</a:t>
            </a:r>
          </a:p>
        </p:txBody>
      </p:sp>
      <p:grpSp>
        <p:nvGrpSpPr>
          <p:cNvPr id="1171476" name="Group 20"/>
          <p:cNvGrpSpPr>
            <a:grpSpLocks/>
          </p:cNvGrpSpPr>
          <p:nvPr/>
        </p:nvGrpSpPr>
        <p:grpSpPr bwMode="auto">
          <a:xfrm>
            <a:off x="3352800" y="1676400"/>
            <a:ext cx="2819400" cy="1981200"/>
            <a:chOff x="3888" y="1056"/>
            <a:chExt cx="1776" cy="1248"/>
          </a:xfrm>
        </p:grpSpPr>
        <p:sp>
          <p:nvSpPr>
            <p:cNvPr id="1171477" name="Text Box 21"/>
            <p:cNvSpPr txBox="1">
              <a:spLocks noChangeArrowheads="1"/>
            </p:cNvSpPr>
            <p:nvPr/>
          </p:nvSpPr>
          <p:spPr bwMode="auto">
            <a:xfrm>
              <a:off x="4140" y="1056"/>
              <a:ext cx="1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Sliding Window</a:t>
              </a:r>
            </a:p>
          </p:txBody>
        </p:sp>
        <p:sp>
          <p:nvSpPr>
            <p:cNvPr id="1171478" name="Text Box 22"/>
            <p:cNvSpPr txBox="1">
              <a:spLocks noChangeArrowheads="1"/>
            </p:cNvSpPr>
            <p:nvPr/>
          </p:nvSpPr>
          <p:spPr bwMode="auto">
            <a:xfrm>
              <a:off x="3888" y="1344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79" name="AutoShape 23"/>
            <p:cNvSpPr>
              <a:spLocks/>
            </p:cNvSpPr>
            <p:nvPr/>
          </p:nvSpPr>
          <p:spPr bwMode="auto">
            <a:xfrm rot="-5411066">
              <a:off x="4235" y="1247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0" name="AutoShape 24"/>
            <p:cNvSpPr>
              <a:spLocks/>
            </p:cNvSpPr>
            <p:nvPr/>
          </p:nvSpPr>
          <p:spPr bwMode="auto">
            <a:xfrm rot="-5411066">
              <a:off x="5448" y="1992"/>
              <a:ext cx="96" cy="336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1" name="AutoShape 25"/>
            <p:cNvSpPr>
              <a:spLocks/>
            </p:cNvSpPr>
            <p:nvPr/>
          </p:nvSpPr>
          <p:spPr bwMode="auto">
            <a:xfrm rot="-5411066">
              <a:off x="5136" y="1776"/>
              <a:ext cx="96" cy="96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2" name="Text Box 26"/>
            <p:cNvSpPr txBox="1">
              <a:spLocks noChangeArrowheads="1"/>
            </p:cNvSpPr>
            <p:nvPr/>
          </p:nvSpPr>
          <p:spPr bwMode="auto">
            <a:xfrm>
              <a:off x="4080" y="1680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83" name="Oval 27"/>
            <p:cNvSpPr>
              <a:spLocks noChangeArrowheads="1"/>
            </p:cNvSpPr>
            <p:nvPr/>
          </p:nvSpPr>
          <p:spPr bwMode="auto">
            <a:xfrm>
              <a:off x="4018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4" name="Oval 28"/>
            <p:cNvSpPr>
              <a:spLocks noChangeArrowheads="1"/>
            </p:cNvSpPr>
            <p:nvPr/>
          </p:nvSpPr>
          <p:spPr bwMode="auto">
            <a:xfrm>
              <a:off x="4258" y="206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5" name="Oval 29"/>
            <p:cNvSpPr>
              <a:spLocks noChangeArrowheads="1"/>
            </p:cNvSpPr>
            <p:nvPr/>
          </p:nvSpPr>
          <p:spPr bwMode="auto">
            <a:xfrm>
              <a:off x="4498" y="2064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486" name="AutoShape 30"/>
            <p:cNvCxnSpPr>
              <a:cxnSpLocks noChangeShapeType="1"/>
              <a:stCxn id="1171482" idx="2"/>
              <a:endCxn id="1171483" idx="7"/>
            </p:cNvCxnSpPr>
            <p:nvPr/>
          </p:nvCxnSpPr>
          <p:spPr bwMode="auto">
            <a:xfrm flipH="1">
              <a:off x="4100" y="1834"/>
              <a:ext cx="203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7" name="AutoShape 31"/>
            <p:cNvCxnSpPr>
              <a:cxnSpLocks noChangeShapeType="1"/>
              <a:stCxn id="1171482" idx="2"/>
              <a:endCxn id="1171484" idx="0"/>
            </p:cNvCxnSpPr>
            <p:nvPr/>
          </p:nvCxnSpPr>
          <p:spPr bwMode="auto">
            <a:xfrm>
              <a:off x="4303" y="1834"/>
              <a:ext cx="3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8" name="AutoShape 32"/>
            <p:cNvCxnSpPr>
              <a:cxnSpLocks noChangeShapeType="1"/>
              <a:stCxn id="1171482" idx="2"/>
              <a:endCxn id="1171485" idx="1"/>
            </p:cNvCxnSpPr>
            <p:nvPr/>
          </p:nvCxnSpPr>
          <p:spPr bwMode="auto">
            <a:xfrm>
              <a:off x="4303" y="1834"/>
              <a:ext cx="209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489" name="Text Box 33"/>
            <p:cNvSpPr txBox="1">
              <a:spLocks noChangeArrowheads="1"/>
            </p:cNvSpPr>
            <p:nvPr/>
          </p:nvSpPr>
          <p:spPr bwMode="auto">
            <a:xfrm>
              <a:off x="4368" y="1824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490" name="Text Box 34"/>
            <p:cNvSpPr txBox="1">
              <a:spLocks noChangeArrowheads="1"/>
            </p:cNvSpPr>
            <p:nvPr/>
          </p:nvSpPr>
          <p:spPr bwMode="auto">
            <a:xfrm>
              <a:off x="4704" y="1988"/>
              <a:ext cx="6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Try alternate</a:t>
              </a:r>
              <a:b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window sizes:</a:t>
              </a:r>
            </a:p>
          </p:txBody>
        </p:sp>
        <p:sp>
          <p:nvSpPr>
            <p:cNvPr id="1171491" name="Line 35"/>
            <p:cNvSpPr>
              <a:spLocks noChangeShapeType="1"/>
            </p:cNvSpPr>
            <p:nvPr/>
          </p:nvSpPr>
          <p:spPr bwMode="auto">
            <a:xfrm>
              <a:off x="4656" y="15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grpSp>
        <p:nvGrpSpPr>
          <p:cNvPr id="1171492" name="Group 36"/>
          <p:cNvGrpSpPr>
            <a:grpSpLocks/>
          </p:cNvGrpSpPr>
          <p:nvPr/>
        </p:nvGrpSpPr>
        <p:grpSpPr bwMode="auto">
          <a:xfrm>
            <a:off x="6076950" y="1676400"/>
            <a:ext cx="2838450" cy="2257425"/>
            <a:chOff x="0" y="2457"/>
            <a:chExt cx="1788" cy="1422"/>
          </a:xfrm>
        </p:grpSpPr>
        <p:sp>
          <p:nvSpPr>
            <p:cNvPr id="1171493" name="Text Box 37"/>
            <p:cNvSpPr txBox="1">
              <a:spLocks noChangeArrowheads="1"/>
            </p:cNvSpPr>
            <p:nvPr/>
          </p:nvSpPr>
          <p:spPr bwMode="auto">
            <a:xfrm>
              <a:off x="336" y="2457"/>
              <a:ext cx="1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Boundary Models</a:t>
              </a:r>
            </a:p>
          </p:txBody>
        </p:sp>
        <p:sp>
          <p:nvSpPr>
            <p:cNvPr id="1171494" name="Text Box 38"/>
            <p:cNvSpPr txBox="1">
              <a:spLocks noChangeArrowheads="1"/>
            </p:cNvSpPr>
            <p:nvPr/>
          </p:nvSpPr>
          <p:spPr bwMode="auto">
            <a:xfrm>
              <a:off x="96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95" name="Line 39"/>
            <p:cNvSpPr>
              <a:spLocks noChangeShapeType="1"/>
            </p:cNvSpPr>
            <p:nvPr/>
          </p:nvSpPr>
          <p:spPr bwMode="auto">
            <a:xfrm flipH="1" flipV="1">
              <a:off x="843" y="29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6" name="Line 40"/>
            <p:cNvSpPr>
              <a:spLocks noChangeShapeType="1"/>
            </p:cNvSpPr>
            <p:nvPr/>
          </p:nvSpPr>
          <p:spPr bwMode="auto">
            <a:xfrm>
              <a:off x="864" y="292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7" name="Line 41"/>
            <p:cNvSpPr>
              <a:spLocks noChangeShapeType="1"/>
            </p:cNvSpPr>
            <p:nvPr/>
          </p:nvSpPr>
          <p:spPr bwMode="auto">
            <a:xfrm>
              <a:off x="850" y="2702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8" name="Text Box 42"/>
            <p:cNvSpPr txBox="1">
              <a:spLocks noChangeArrowheads="1"/>
            </p:cNvSpPr>
            <p:nvPr/>
          </p:nvSpPr>
          <p:spPr bwMode="auto">
            <a:xfrm>
              <a:off x="609" y="3264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99" name="Oval 43"/>
            <p:cNvSpPr>
              <a:spLocks noChangeArrowheads="1"/>
            </p:cNvSpPr>
            <p:nvPr/>
          </p:nvSpPr>
          <p:spPr bwMode="auto">
            <a:xfrm>
              <a:off x="540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0" name="Oval 44"/>
            <p:cNvSpPr>
              <a:spLocks noChangeArrowheads="1"/>
            </p:cNvSpPr>
            <p:nvPr/>
          </p:nvSpPr>
          <p:spPr bwMode="auto">
            <a:xfrm>
              <a:off x="78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1" name="Oval 45"/>
            <p:cNvSpPr>
              <a:spLocks noChangeArrowheads="1"/>
            </p:cNvSpPr>
            <p:nvPr/>
          </p:nvSpPr>
          <p:spPr bwMode="auto">
            <a:xfrm>
              <a:off x="102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2" name="AutoShape 46"/>
            <p:cNvCxnSpPr>
              <a:cxnSpLocks noChangeShapeType="1"/>
              <a:stCxn id="1171498" idx="2"/>
              <a:endCxn id="1171499" idx="7"/>
            </p:cNvCxnSpPr>
            <p:nvPr/>
          </p:nvCxnSpPr>
          <p:spPr bwMode="auto">
            <a:xfrm flipH="1">
              <a:off x="622" y="3418"/>
              <a:ext cx="210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3" name="AutoShape 47"/>
            <p:cNvCxnSpPr>
              <a:cxnSpLocks noChangeShapeType="1"/>
              <a:stCxn id="1171498" idx="2"/>
              <a:endCxn id="1171500" idx="0"/>
            </p:cNvCxnSpPr>
            <p:nvPr/>
          </p:nvCxnSpPr>
          <p:spPr bwMode="auto">
            <a:xfrm flipH="1">
              <a:off x="828" y="3418"/>
              <a:ext cx="4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4" name="AutoShape 48"/>
            <p:cNvCxnSpPr>
              <a:cxnSpLocks noChangeShapeType="1"/>
              <a:stCxn id="1171498" idx="2"/>
              <a:endCxn id="1171501" idx="1"/>
            </p:cNvCxnSpPr>
            <p:nvPr/>
          </p:nvCxnSpPr>
          <p:spPr bwMode="auto">
            <a:xfrm>
              <a:off x="832" y="3418"/>
              <a:ext cx="20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05" name="Text Box 49"/>
            <p:cNvSpPr txBox="1">
              <a:spLocks noChangeArrowheads="1"/>
            </p:cNvSpPr>
            <p:nvPr/>
          </p:nvSpPr>
          <p:spPr bwMode="auto">
            <a:xfrm>
              <a:off x="1115" y="3456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506" name="Oval 50"/>
            <p:cNvSpPr>
              <a:spLocks noChangeArrowheads="1"/>
            </p:cNvSpPr>
            <p:nvPr/>
          </p:nvSpPr>
          <p:spPr bwMode="auto">
            <a:xfrm>
              <a:off x="288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7" name="Oval 51"/>
            <p:cNvSpPr>
              <a:spLocks noChangeArrowheads="1"/>
            </p:cNvSpPr>
            <p:nvPr/>
          </p:nvSpPr>
          <p:spPr bwMode="auto">
            <a:xfrm>
              <a:off x="1296" y="364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8" name="AutoShape 52"/>
            <p:cNvCxnSpPr>
              <a:cxnSpLocks noChangeShapeType="1"/>
              <a:stCxn id="1171498" idx="2"/>
              <a:endCxn id="1171506" idx="7"/>
            </p:cNvCxnSpPr>
            <p:nvPr/>
          </p:nvCxnSpPr>
          <p:spPr bwMode="auto">
            <a:xfrm flipH="1">
              <a:off x="370" y="3418"/>
              <a:ext cx="46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9" name="AutoShape 53"/>
            <p:cNvCxnSpPr>
              <a:cxnSpLocks noChangeShapeType="1"/>
              <a:stCxn id="1171498" idx="2"/>
              <a:endCxn id="1171507" idx="1"/>
            </p:cNvCxnSpPr>
            <p:nvPr/>
          </p:nvCxnSpPr>
          <p:spPr bwMode="auto">
            <a:xfrm>
              <a:off x="832" y="3418"/>
              <a:ext cx="478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10" name="Text Box 54"/>
            <p:cNvSpPr txBox="1">
              <a:spLocks noChangeArrowheads="1"/>
            </p:cNvSpPr>
            <p:nvPr/>
          </p:nvSpPr>
          <p:spPr bwMode="auto">
            <a:xfrm>
              <a:off x="19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1" name="Text Box 55"/>
            <p:cNvSpPr txBox="1">
              <a:spLocks noChangeArrowheads="1"/>
            </p:cNvSpPr>
            <p:nvPr/>
          </p:nvSpPr>
          <p:spPr bwMode="auto">
            <a:xfrm>
              <a:off x="46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2" name="Text Box 56"/>
            <p:cNvSpPr txBox="1">
              <a:spLocks noChangeArrowheads="1"/>
            </p:cNvSpPr>
            <p:nvPr/>
          </p:nvSpPr>
          <p:spPr bwMode="auto">
            <a:xfrm>
              <a:off x="67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3" name="Text Box 57"/>
            <p:cNvSpPr txBox="1">
              <a:spLocks noChangeArrowheads="1"/>
            </p:cNvSpPr>
            <p:nvPr/>
          </p:nvSpPr>
          <p:spPr bwMode="auto">
            <a:xfrm>
              <a:off x="94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4" name="Line 58"/>
            <p:cNvSpPr>
              <a:spLocks noChangeShapeType="1"/>
            </p:cNvSpPr>
            <p:nvPr/>
          </p:nvSpPr>
          <p:spPr bwMode="auto">
            <a:xfrm>
              <a:off x="144" y="2688"/>
              <a:ext cx="0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15" name="Text Box 59"/>
            <p:cNvSpPr txBox="1">
              <a:spLocks noChangeArrowheads="1"/>
            </p:cNvSpPr>
            <p:nvPr/>
          </p:nvSpPr>
          <p:spPr bwMode="auto">
            <a:xfrm>
              <a:off x="0" y="2928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</p:grpSp>
      <p:grpSp>
        <p:nvGrpSpPr>
          <p:cNvPr id="1171547" name="Group 91"/>
          <p:cNvGrpSpPr>
            <a:grpSpLocks/>
          </p:cNvGrpSpPr>
          <p:nvPr/>
        </p:nvGrpSpPr>
        <p:grpSpPr bwMode="auto">
          <a:xfrm>
            <a:off x="1600200" y="3900488"/>
            <a:ext cx="3001963" cy="2119312"/>
            <a:chOff x="2004" y="2457"/>
            <a:chExt cx="1891" cy="1335"/>
          </a:xfrm>
        </p:grpSpPr>
        <p:sp>
          <p:nvSpPr>
            <p:cNvPr id="1171548" name="Text Box 92"/>
            <p:cNvSpPr txBox="1">
              <a:spLocks noChangeArrowheads="1"/>
            </p:cNvSpPr>
            <p:nvPr/>
          </p:nvSpPr>
          <p:spPr bwMode="auto">
            <a:xfrm>
              <a:off x="2092" y="2457"/>
              <a:ext cx="1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Finite State Machines</a:t>
              </a:r>
            </a:p>
          </p:txBody>
        </p:sp>
        <p:sp>
          <p:nvSpPr>
            <p:cNvPr id="1171549" name="Text Box 93"/>
            <p:cNvSpPr txBox="1">
              <a:spLocks noChangeArrowheads="1"/>
            </p:cNvSpPr>
            <p:nvPr/>
          </p:nvSpPr>
          <p:spPr bwMode="auto">
            <a:xfrm>
              <a:off x="2004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550" name="Oval 94"/>
            <p:cNvSpPr>
              <a:spLocks noChangeArrowheads="1"/>
            </p:cNvSpPr>
            <p:nvPr/>
          </p:nvSpPr>
          <p:spPr bwMode="auto">
            <a:xfrm>
              <a:off x="2640" y="3360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1" name="Oval 95"/>
            <p:cNvSpPr>
              <a:spLocks noChangeArrowheads="1"/>
            </p:cNvSpPr>
            <p:nvPr/>
          </p:nvSpPr>
          <p:spPr bwMode="auto">
            <a:xfrm>
              <a:off x="2640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2" name="Oval 96"/>
            <p:cNvSpPr>
              <a:spLocks noChangeArrowheads="1"/>
            </p:cNvSpPr>
            <p:nvPr/>
          </p:nvSpPr>
          <p:spPr bwMode="auto">
            <a:xfrm>
              <a:off x="3072" y="33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53" name="AutoShape 97"/>
            <p:cNvCxnSpPr>
              <a:cxnSpLocks noChangeShapeType="1"/>
              <a:stCxn id="1171550" idx="7"/>
              <a:endCxn id="1171552" idx="0"/>
            </p:cNvCxnSpPr>
            <p:nvPr/>
          </p:nvCxnSpPr>
          <p:spPr bwMode="auto">
            <a:xfrm rot="16200000">
              <a:off x="2914" y="3168"/>
              <a:ext cx="14" cy="398"/>
            </a:xfrm>
            <a:prstGeom prst="curvedConnector3">
              <a:avLst>
                <a:gd name="adj1" fmla="val 112856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4" name="AutoShape 98"/>
            <p:cNvCxnSpPr>
              <a:cxnSpLocks noChangeShapeType="1"/>
              <a:stCxn id="1171552" idx="4"/>
              <a:endCxn id="1171551" idx="7"/>
            </p:cNvCxnSpPr>
            <p:nvPr/>
          </p:nvCxnSpPr>
          <p:spPr bwMode="auto">
            <a:xfrm rot="5400000">
              <a:off x="2794" y="3384"/>
              <a:ext cx="254" cy="398"/>
            </a:xfrm>
            <a:prstGeom prst="curvedConnector3">
              <a:avLst>
                <a:gd name="adj1" fmla="val 47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5" name="AutoShape 99"/>
            <p:cNvCxnSpPr>
              <a:cxnSpLocks noChangeShapeType="1"/>
              <a:stCxn id="1171551" idx="6"/>
              <a:endCxn id="1171568" idx="2"/>
            </p:cNvCxnSpPr>
            <p:nvPr/>
          </p:nvCxnSpPr>
          <p:spPr bwMode="auto">
            <a:xfrm>
              <a:off x="2736" y="3744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6" name="AutoShape 100"/>
            <p:cNvCxnSpPr>
              <a:cxnSpLocks noChangeShapeType="1"/>
              <a:stCxn id="1171552" idx="6"/>
              <a:endCxn id="1171552" idx="0"/>
            </p:cNvCxnSpPr>
            <p:nvPr/>
          </p:nvCxnSpPr>
          <p:spPr bwMode="auto">
            <a:xfrm flipH="1" flipV="1">
              <a:off x="3120" y="3360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7" name="AutoShape 101"/>
            <p:cNvCxnSpPr>
              <a:cxnSpLocks noChangeShapeType="1"/>
              <a:stCxn id="1171551" idx="4"/>
              <a:endCxn id="1171551" idx="2"/>
            </p:cNvCxnSpPr>
            <p:nvPr/>
          </p:nvCxnSpPr>
          <p:spPr bwMode="auto">
            <a:xfrm rot="16200000" flipV="1">
              <a:off x="2640" y="3744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8" name="AutoShape 102"/>
            <p:cNvCxnSpPr>
              <a:cxnSpLocks noChangeShapeType="1"/>
              <a:stCxn id="1171550" idx="7"/>
              <a:endCxn id="1171550" idx="2"/>
            </p:cNvCxnSpPr>
            <p:nvPr/>
          </p:nvCxnSpPr>
          <p:spPr bwMode="auto">
            <a:xfrm rot="16200000" flipH="1" flipV="1">
              <a:off x="2664" y="335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9" name="AutoShape 103"/>
            <p:cNvCxnSpPr>
              <a:cxnSpLocks noChangeShapeType="1"/>
              <a:stCxn id="1171550" idx="4"/>
              <a:endCxn id="1171551" idx="0"/>
            </p:cNvCxnSpPr>
            <p:nvPr/>
          </p:nvCxnSpPr>
          <p:spPr bwMode="auto">
            <a:xfrm>
              <a:off x="2688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60" name="AutoShape 104"/>
            <p:cNvCxnSpPr>
              <a:cxnSpLocks noChangeShapeType="1"/>
              <a:stCxn id="1171552" idx="2"/>
              <a:endCxn id="1171550" idx="6"/>
            </p:cNvCxnSpPr>
            <p:nvPr/>
          </p:nvCxnSpPr>
          <p:spPr bwMode="auto">
            <a:xfrm flipH="1">
              <a:off x="2736" y="3408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61" name="Oval 105"/>
            <p:cNvSpPr>
              <a:spLocks noChangeArrowheads="1"/>
            </p:cNvSpPr>
            <p:nvPr/>
          </p:nvSpPr>
          <p:spPr bwMode="auto">
            <a:xfrm>
              <a:off x="220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2" name="Oval 106"/>
            <p:cNvSpPr>
              <a:spLocks noChangeArrowheads="1"/>
            </p:cNvSpPr>
            <p:nvPr/>
          </p:nvSpPr>
          <p:spPr bwMode="auto">
            <a:xfrm>
              <a:off x="25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3" name="Oval 107"/>
            <p:cNvSpPr>
              <a:spLocks noChangeArrowheads="1"/>
            </p:cNvSpPr>
            <p:nvPr/>
          </p:nvSpPr>
          <p:spPr bwMode="auto">
            <a:xfrm>
              <a:off x="278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4" name="Oval 108"/>
            <p:cNvSpPr>
              <a:spLocks noChangeArrowheads="1"/>
            </p:cNvSpPr>
            <p:nvPr/>
          </p:nvSpPr>
          <p:spPr bwMode="auto">
            <a:xfrm>
              <a:off x="2997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5" name="Oval 109"/>
            <p:cNvSpPr>
              <a:spLocks noChangeArrowheads="1"/>
            </p:cNvSpPr>
            <p:nvPr/>
          </p:nvSpPr>
          <p:spPr bwMode="auto">
            <a:xfrm>
              <a:off x="313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6" name="Oval 110"/>
            <p:cNvSpPr>
              <a:spLocks noChangeArrowheads="1"/>
            </p:cNvSpPr>
            <p:nvPr/>
          </p:nvSpPr>
          <p:spPr bwMode="auto">
            <a:xfrm>
              <a:off x="3360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7" name="Text Box 111"/>
            <p:cNvSpPr txBox="1">
              <a:spLocks noChangeArrowheads="1"/>
            </p:cNvSpPr>
            <p:nvPr/>
          </p:nvSpPr>
          <p:spPr bwMode="auto">
            <a:xfrm>
              <a:off x="2928" y="3024"/>
              <a:ext cx="96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Most likely state sequence?</a:t>
              </a:r>
            </a:p>
          </p:txBody>
        </p:sp>
        <p:sp>
          <p:nvSpPr>
            <p:cNvPr id="1171568" name="Oval 112"/>
            <p:cNvSpPr>
              <a:spLocks noChangeArrowheads="1"/>
            </p:cNvSpPr>
            <p:nvPr/>
          </p:nvSpPr>
          <p:spPr bwMode="auto">
            <a:xfrm>
              <a:off x="3072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69" name="AutoShape 113"/>
            <p:cNvCxnSpPr>
              <a:cxnSpLocks noChangeShapeType="1"/>
              <a:stCxn id="1171568" idx="5"/>
              <a:endCxn id="1171568" idx="2"/>
            </p:cNvCxnSpPr>
            <p:nvPr/>
          </p:nvCxnSpPr>
          <p:spPr bwMode="auto">
            <a:xfrm rot="16200000" flipV="1">
              <a:off x="3096" y="372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0" name="AutoShape 114"/>
            <p:cNvCxnSpPr>
              <a:cxnSpLocks noChangeShapeType="1"/>
              <a:stCxn id="1171568" idx="0"/>
              <a:endCxn id="1171552" idx="4"/>
            </p:cNvCxnSpPr>
            <p:nvPr/>
          </p:nvCxnSpPr>
          <p:spPr bwMode="auto">
            <a:xfrm flipV="1">
              <a:off x="3120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1" name="AutoShape 115"/>
            <p:cNvCxnSpPr>
              <a:cxnSpLocks noChangeShapeType="1"/>
              <a:stCxn id="1171568" idx="1"/>
              <a:endCxn id="1171550" idx="5"/>
            </p:cNvCxnSpPr>
            <p:nvPr/>
          </p:nvCxnSpPr>
          <p:spPr bwMode="auto">
            <a:xfrm flipH="1" flipV="1">
              <a:off x="2722" y="3442"/>
              <a:ext cx="364" cy="2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71661" name="Group 205"/>
          <p:cNvGrpSpPr>
            <a:grpSpLocks/>
          </p:cNvGrpSpPr>
          <p:nvPr/>
        </p:nvGrpSpPr>
        <p:grpSpPr bwMode="auto">
          <a:xfrm>
            <a:off x="4953000" y="3900488"/>
            <a:ext cx="3736975" cy="2165350"/>
            <a:chOff x="3120" y="2457"/>
            <a:chExt cx="2354" cy="1364"/>
          </a:xfrm>
        </p:grpSpPr>
        <p:sp>
          <p:nvSpPr>
            <p:cNvPr id="1171601" name="Text Box 145"/>
            <p:cNvSpPr txBox="1">
              <a:spLocks noChangeArrowheads="1"/>
            </p:cNvSpPr>
            <p:nvPr/>
          </p:nvSpPr>
          <p:spPr bwMode="auto">
            <a:xfrm>
              <a:off x="3208" y="2457"/>
              <a:ext cx="1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Wrapper Induction</a:t>
              </a:r>
            </a:p>
          </p:txBody>
        </p:sp>
        <p:sp>
          <p:nvSpPr>
            <p:cNvPr id="1171602" name="Text Box 146"/>
            <p:cNvSpPr txBox="1">
              <a:spLocks noChangeArrowheads="1"/>
            </p:cNvSpPr>
            <p:nvPr/>
          </p:nvSpPr>
          <p:spPr bwMode="auto">
            <a:xfrm>
              <a:off x="3120" y="2736"/>
              <a:ext cx="235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&lt;b&gt;&lt;i&gt;</a:t>
              </a:r>
              <a:r>
                <a:rPr lang="en-US" sz="1200" b="1" i="1">
                  <a:solidFill>
                    <a:prstClr val="black"/>
                  </a:solidFill>
                  <a:latin typeface="Times New Roman" pitchFamily="-107" charset="0"/>
                </a:rPr>
                <a:t>Abraham Lincoln</a:t>
              </a: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&lt;/i&gt;&lt;/b&gt; was born in Kentucky.</a:t>
              </a:r>
            </a:p>
          </p:txBody>
        </p:sp>
        <p:sp>
          <p:nvSpPr>
            <p:cNvPr id="1171620" name="Text Box 164"/>
            <p:cNvSpPr txBox="1">
              <a:spLocks noChangeArrowheads="1"/>
            </p:cNvSpPr>
            <p:nvPr/>
          </p:nvSpPr>
          <p:spPr bwMode="auto">
            <a:xfrm>
              <a:off x="4032" y="3024"/>
              <a:ext cx="125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Learn and apply pattern for a website</a:t>
              </a:r>
            </a:p>
          </p:txBody>
        </p:sp>
        <p:sp>
          <p:nvSpPr>
            <p:cNvPr id="1171650" name="Oval 194"/>
            <p:cNvSpPr>
              <a:spLocks noChangeArrowheads="1"/>
            </p:cNvSpPr>
            <p:nvPr/>
          </p:nvSpPr>
          <p:spPr bwMode="auto">
            <a:xfrm>
              <a:off x="3936" y="345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1" name="Oval 195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5" name="Oval 199"/>
            <p:cNvSpPr>
              <a:spLocks noChangeArrowheads="1"/>
            </p:cNvSpPr>
            <p:nvPr/>
          </p:nvSpPr>
          <p:spPr bwMode="auto">
            <a:xfrm>
              <a:off x="4176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6" name="Line 200"/>
            <p:cNvSpPr>
              <a:spLocks noChangeShapeType="1"/>
            </p:cNvSpPr>
            <p:nvPr/>
          </p:nvSpPr>
          <p:spPr bwMode="auto">
            <a:xfrm>
              <a:off x="3792" y="33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7" name="Line 201"/>
            <p:cNvSpPr>
              <a:spLocks noChangeShapeType="1"/>
            </p:cNvSpPr>
            <p:nvPr/>
          </p:nvSpPr>
          <p:spPr bwMode="auto">
            <a:xfrm>
              <a:off x="4032" y="355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8" name="Text Box 202"/>
            <p:cNvSpPr txBox="1">
              <a:spLocks noChangeArrowheads="1"/>
            </p:cNvSpPr>
            <p:nvPr/>
          </p:nvSpPr>
          <p:spPr bwMode="auto">
            <a:xfrm>
              <a:off x="3744" y="3168"/>
              <a:ext cx="28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&lt;b&gt;</a:t>
              </a:r>
            </a:p>
          </p:txBody>
        </p:sp>
        <p:sp>
          <p:nvSpPr>
            <p:cNvPr id="1171659" name="Text Box 203"/>
            <p:cNvSpPr txBox="1">
              <a:spLocks noChangeArrowheads="1"/>
            </p:cNvSpPr>
            <p:nvPr/>
          </p:nvSpPr>
          <p:spPr bwMode="auto">
            <a:xfrm>
              <a:off x="3985" y="3408"/>
              <a:ext cx="25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&lt;i&gt;</a:t>
              </a:r>
            </a:p>
          </p:txBody>
        </p:sp>
        <p:sp>
          <p:nvSpPr>
            <p:cNvPr id="1171660" name="Text Box 204"/>
            <p:cNvSpPr txBox="1">
              <a:spLocks noChangeArrowheads="1"/>
            </p:cNvSpPr>
            <p:nvPr/>
          </p:nvSpPr>
          <p:spPr bwMode="auto">
            <a:xfrm>
              <a:off x="4257" y="3648"/>
              <a:ext cx="7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PersonName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6699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939011" name="Text Box 1027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939012" name="Text Box 1028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939014" name="AutoShape 1030"/>
          <p:cNvSpPr>
            <a:spLocks/>
          </p:cNvSpPr>
          <p:nvPr/>
        </p:nvSpPr>
        <p:spPr bwMode="auto">
          <a:xfrm rot="-5400000">
            <a:off x="2906712" y="1611313"/>
            <a:ext cx="206375" cy="533400"/>
          </a:xfrm>
          <a:prstGeom prst="leftBrace">
            <a:avLst>
              <a:gd name="adj1" fmla="val 21538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939017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0508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end-to-end</a:t>
            </a:r>
          </a:p>
          <a:p>
            <a:r>
              <a:rPr lang="de-DE" dirty="0" smtClean="0"/>
              <a:t>Introduction: named entity detection as a classification problem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17453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174533" name="AutoShape 5"/>
          <p:cNvSpPr>
            <a:spLocks/>
          </p:cNvSpPr>
          <p:nvPr/>
        </p:nvSpPr>
        <p:spPr bwMode="auto">
          <a:xfrm rot="-5400000">
            <a:off x="3478212" y="1039813"/>
            <a:ext cx="206375" cy="1676400"/>
          </a:xfrm>
          <a:prstGeom prst="leftBrace">
            <a:avLst>
              <a:gd name="adj1" fmla="val 67692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174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0801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5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6836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6837" name="AutoShape 2053"/>
          <p:cNvSpPr>
            <a:spLocks/>
          </p:cNvSpPr>
          <p:nvPr/>
        </p:nvSpPr>
        <p:spPr bwMode="auto">
          <a:xfrm rot="-5400000">
            <a:off x="3706812" y="811213"/>
            <a:ext cx="206375" cy="2133600"/>
          </a:xfrm>
          <a:prstGeom prst="leftBrace">
            <a:avLst>
              <a:gd name="adj1" fmla="val 8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6839" name="Picture 20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869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9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7860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7861" name="AutoShape 2053"/>
          <p:cNvSpPr>
            <a:spLocks/>
          </p:cNvSpPr>
          <p:nvPr/>
        </p:nvSpPr>
        <p:spPr bwMode="auto">
          <a:xfrm rot="-5400000">
            <a:off x="3821112" y="1360488"/>
            <a:ext cx="206375" cy="1143000"/>
          </a:xfrm>
          <a:prstGeom prst="leftBrace">
            <a:avLst>
              <a:gd name="adj1" fmla="val 4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7862" name="Picture 2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62039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88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8885" name="AutoShape 5"/>
          <p:cNvSpPr>
            <a:spLocks/>
          </p:cNvSpPr>
          <p:nvPr/>
        </p:nvSpPr>
        <p:spPr bwMode="auto">
          <a:xfrm rot="-5400000">
            <a:off x="4202112" y="2579688"/>
            <a:ext cx="206375" cy="1600200"/>
          </a:xfrm>
          <a:prstGeom prst="leftBrace">
            <a:avLst>
              <a:gd name="adj1" fmla="val 64615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88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7688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Positive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Negative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  <a:endParaRPr lang="en-US" sz="2400" dirty="0">
              <a:solidFill>
                <a:srgbClr val="FF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5524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Positive instances: Windows with real label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Negative instances: All other windows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based on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candidate, </a:t>
            </a: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prefix and 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suffix</a:t>
            </a:r>
            <a:endParaRPr lang="en-US" sz="24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5617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</a:t>
            </a:r>
            <a:r>
              <a:rPr lang="en-US" dirty="0"/>
              <a:t>by Boundary Detection</a:t>
            </a:r>
          </a:p>
        </p:txBody>
      </p:sp>
      <p:sp>
        <p:nvSpPr>
          <p:cNvPr id="1227779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7780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77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7784" name="AutoShape 8"/>
          <p:cNvSpPr>
            <a:spLocks noChangeArrowheads="1"/>
          </p:cNvSpPr>
          <p:nvPr/>
        </p:nvSpPr>
        <p:spPr bwMode="auto">
          <a:xfrm>
            <a:off x="25908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73439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29827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9828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98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830" name="AutoShape 6"/>
          <p:cNvSpPr>
            <a:spLocks noChangeArrowheads="1"/>
          </p:cNvSpPr>
          <p:nvPr/>
        </p:nvSpPr>
        <p:spPr bwMode="auto">
          <a:xfrm>
            <a:off x="3200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8626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1875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1876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1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878" name="AutoShape 6"/>
          <p:cNvSpPr>
            <a:spLocks noChangeArrowheads="1"/>
          </p:cNvSpPr>
          <p:nvPr/>
        </p:nvSpPr>
        <p:spPr bwMode="auto">
          <a:xfrm>
            <a:off x="4343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10614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597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597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5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5974" name="AutoShape 6"/>
          <p:cNvSpPr>
            <a:spLocks noChangeArrowheads="1"/>
          </p:cNvSpPr>
          <p:nvPr/>
        </p:nvSpPr>
        <p:spPr bwMode="auto">
          <a:xfrm>
            <a:off x="3429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5293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task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Given an email about a seminar</a:t>
            </a:r>
          </a:p>
          <a:p>
            <a:r>
              <a:rPr lang="de-DE" dirty="0" smtClean="0"/>
              <a:t>Annotate</a:t>
            </a:r>
          </a:p>
          <a:p>
            <a:pPr lvl="1"/>
            <a:r>
              <a:rPr lang="de-DE" dirty="0" smtClean="0"/>
              <a:t>Speaker</a:t>
            </a:r>
          </a:p>
          <a:p>
            <a:pPr lvl="1"/>
            <a:r>
              <a:rPr lang="de-DE" dirty="0" smtClean="0"/>
              <a:t>Start time</a:t>
            </a:r>
          </a:p>
          <a:p>
            <a:pPr lvl="1"/>
            <a:r>
              <a:rPr lang="de-DE" dirty="0" smtClean="0"/>
              <a:t>End time</a:t>
            </a:r>
          </a:p>
          <a:p>
            <a:pPr lvl="1"/>
            <a:r>
              <a:rPr lang="de-DE" dirty="0" smtClean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5100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492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492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49286" name="AutoShape 6"/>
          <p:cNvSpPr>
            <a:spLocks noChangeArrowheads="1"/>
          </p:cNvSpPr>
          <p:nvPr/>
        </p:nvSpPr>
        <p:spPr bwMode="auto">
          <a:xfrm>
            <a:off x="4953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1224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02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7200" y="213360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5740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" y="2667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machine learning problem?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4600" y="32766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667000" y="3962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667000" y="4572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667000" y="5181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667000" y="5791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667000" y="6400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9000" y="32766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665844" y="39740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65844" y="4572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665844" y="5181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65844" y="5802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57600" y="6400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4419600" y="44707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14800" y="52327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94" name="Group 37"/>
          <p:cNvGrpSpPr/>
          <p:nvPr/>
        </p:nvGrpSpPr>
        <p:grpSpPr>
          <a:xfrm>
            <a:off x="5486400" y="4165937"/>
            <a:ext cx="1371600" cy="1371600"/>
            <a:chOff x="7391400" y="3505200"/>
            <a:chExt cx="1371600" cy="1371600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9723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649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7200" y="213989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636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28600" y="2821225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Method: Identify start and end Token Boundaries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952500" y="6076890"/>
            <a:ext cx="7924800" cy="320675"/>
            <a:chOff x="384" y="2544"/>
            <a:chExt cx="4992" cy="202"/>
          </a:xfrm>
        </p:grpSpPr>
        <p:sp>
          <p:nvSpPr>
            <p:cNvPr id="34858" name="Rectangle 42"/>
            <p:cNvSpPr>
              <a:spLocks noChangeArrowheads="1"/>
            </p:cNvSpPr>
            <p:nvPr/>
          </p:nvSpPr>
          <p:spPr bwMode="auto">
            <a:xfrm>
              <a:off x="384" y="2544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9" name="Rectangle 43"/>
            <p:cNvSpPr>
              <a:spLocks noChangeArrowheads="1"/>
            </p:cNvSpPr>
            <p:nvPr/>
          </p:nvSpPr>
          <p:spPr bwMode="auto">
            <a:xfrm>
              <a:off x="984" y="2544"/>
              <a:ext cx="1929" cy="20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81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9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17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1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265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>
              <a:off x="292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auto">
            <a:xfrm>
              <a:off x="3432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35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7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auto">
            <a:xfrm>
              <a:off x="3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42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auto">
            <a:xfrm>
              <a:off x="43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>
              <a:off x="45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auto">
            <a:xfrm>
              <a:off x="4704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>
              <a:off x="50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348188" y="5416490"/>
            <a:ext cx="864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Output: Tokens Between Identified Start / End Boundaries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952500" y="600069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  October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25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-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2057400" y="343529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Start / End of Content</a:t>
            </a:r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H="1">
            <a:off x="1676400" y="381629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572000" y="374009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flipH="1" flipV="1">
            <a:off x="609600" y="457829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H="1" flipV="1">
            <a:off x="1447800" y="4578290"/>
            <a:ext cx="2514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2" name="Text Box 66"/>
          <p:cNvSpPr txBox="1">
            <a:spLocks noChangeArrowheads="1"/>
          </p:cNvSpPr>
          <p:nvPr/>
        </p:nvSpPr>
        <p:spPr bwMode="auto">
          <a:xfrm>
            <a:off x="6978650" y="442589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 flipV="1">
            <a:off x="5562600" y="457829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 flipV="1">
            <a:off x="5562600" y="457829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V="1">
            <a:off x="5562600" y="457829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 flipV="1">
            <a:off x="6553200" y="457829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 flipH="1" flipV="1">
            <a:off x="6553200" y="457829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 flipV="1">
            <a:off x="6553200" y="457829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 flipH="1" flipV="1">
            <a:off x="2971800" y="457829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 flipH="1" flipV="1">
            <a:off x="3200400" y="457829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 flipV="1">
            <a:off x="3962400" y="457829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3937000" y="4821178"/>
            <a:ext cx="264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6600"/>
                </a:solidFill>
                <a:latin typeface="Arial" pitchFamily="-107" charset="0"/>
              </a:rPr>
              <a:t>Unimportant Boundaries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5800" y="4197290"/>
            <a:ext cx="8229600" cy="320675"/>
            <a:chOff x="384" y="1872"/>
            <a:chExt cx="4992" cy="202"/>
          </a:xfrm>
        </p:grpSpPr>
        <p:sp>
          <p:nvSpPr>
            <p:cNvPr id="34899" name="Rectangle 8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0" name="Line 8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1" name="Line 8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2" name="Line 8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3" name="Line 8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5" name="Line 8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6" name="Line 9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7" name="Line 9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8" name="Line 9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9" name="Line 9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0" name="Line 9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1" name="Line 9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2" name="Line 9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3" name="Line 9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609600" y="41210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,  October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25  Time  :  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>
            <a:off x="1600200" y="40448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4876800" y="41210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29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76400" y="5438775"/>
            <a:ext cx="5181600" cy="885825"/>
            <a:chOff x="1248" y="2736"/>
            <a:chExt cx="3264" cy="558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2496" y="2736"/>
              <a:ext cx="201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1  if </a:t>
              </a:r>
              <a:r>
                <a:rPr lang="en-US" sz="2600" b="1" i="1">
                  <a:solidFill>
                    <a:prstClr val="black"/>
                  </a:solidFill>
                  <a:latin typeface="Arial" pitchFamily="-107" charset="0"/>
                </a:rPr>
                <a:t>i</a:t>
              </a: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 begins a field</a:t>
              </a:r>
              <a:b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0  otherwise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48" y="2832"/>
              <a:ext cx="1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b="1" i="1" dirty="0" err="1">
                  <a:solidFill>
                    <a:srgbClr val="FF6600"/>
                  </a:solidFill>
                  <a:latin typeface="Courier New" pitchFamily="-107" charset="0"/>
                </a:rPr>
                <a:t>Begin</a:t>
              </a:r>
              <a:r>
                <a:rPr lang="en-US" b="1" i="1" dirty="0" err="1">
                  <a:solidFill>
                    <a:prstClr val="black"/>
                  </a:solidFill>
                  <a:latin typeface="Courier New" pitchFamily="-107" charset="0"/>
                </a:rPr>
                <a:t>(i</a:t>
              </a:r>
              <a:r>
                <a:rPr lang="en-US" b="1" i="1" dirty="0">
                  <a:solidFill>
                    <a:prstClr val="black"/>
                  </a:solidFill>
                  <a:latin typeface="Courier New" pitchFamily="-107" charset="0"/>
                </a:rPr>
                <a:t>)=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004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1242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2672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3886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7338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667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6576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581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886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724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131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428038" cy="1981200"/>
          </a:xfrm>
          <a:ln/>
        </p:spPr>
        <p:txBody>
          <a:bodyPr/>
          <a:lstStyle/>
          <a:p>
            <a:pPr>
              <a:buNone/>
            </a:pPr>
            <a:r>
              <a:rPr lang="en-US" sz="2400" dirty="0" smtClean="0"/>
              <a:t>A “</a:t>
            </a:r>
            <a:r>
              <a:rPr lang="en-US" sz="2400" i="1" dirty="0" smtClean="0">
                <a:solidFill>
                  <a:srgbClr val="00FF00"/>
                </a:solidFill>
              </a:rPr>
              <a:t>Boundary </a:t>
            </a:r>
            <a:r>
              <a:rPr lang="en-US" sz="2400" i="1" dirty="0">
                <a:solidFill>
                  <a:srgbClr val="00FF00"/>
                </a:solidFill>
              </a:rPr>
              <a:t>Detectors</a:t>
            </a:r>
            <a:r>
              <a:rPr lang="en-US" sz="2400" dirty="0"/>
              <a:t>”</a:t>
            </a:r>
            <a:r>
              <a:rPr lang="en-US" sz="2400" dirty="0" smtClean="0"/>
              <a:t> is a pair </a:t>
            </a:r>
            <a:r>
              <a:rPr lang="en-US" sz="2400" dirty="0"/>
              <a:t>of token sequences 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800000"/>
                </a:solidFill>
              </a:rPr>
              <a:t>s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dirty="0" smtClean="0"/>
          </a:p>
          <a:p>
            <a:pPr lvl="1"/>
            <a:r>
              <a:rPr lang="en-US" sz="2000" dirty="0" smtClean="0"/>
              <a:t>A detector </a:t>
            </a:r>
            <a:r>
              <a:rPr lang="en-US" sz="2000" dirty="0"/>
              <a:t>matches a boundary </a:t>
            </a:r>
            <a:r>
              <a:rPr lang="en-US" sz="2000" dirty="0" smtClean="0"/>
              <a:t>if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dirty="0"/>
              <a:t> matches text before boundary and </a:t>
            </a:r>
            <a:r>
              <a:rPr lang="en-US" sz="2000" dirty="0" err="1">
                <a:solidFill>
                  <a:srgbClr val="800000"/>
                </a:solidFill>
              </a:rPr>
              <a:t>s</a:t>
            </a:r>
            <a:r>
              <a:rPr lang="en-US" sz="2000" dirty="0"/>
              <a:t> matches text after boundary</a:t>
            </a:r>
          </a:p>
          <a:p>
            <a:pPr lvl="1"/>
            <a:r>
              <a:rPr lang="en-US" sz="2000" dirty="0"/>
              <a:t>Detectors can contain wildcards, e.g. “capitalized word”, “number”, etc.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6172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Would this boundary detector match anywhere?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91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19400" y="4953000"/>
            <a:ext cx="2133600" cy="609600"/>
            <a:chOff x="1008" y="3456"/>
            <a:chExt cx="1344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 flipH="1">
              <a:off x="1008" y="3744"/>
              <a:ext cx="4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768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536" y="3456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6200000" flipH="1">
            <a:off x="1981200" y="3886200"/>
            <a:ext cx="1143000" cy="990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3657600" y="4038600"/>
            <a:ext cx="1143000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>
          <a:xfrm>
            <a:off x="304800" y="1676400"/>
            <a:ext cx="8428038" cy="1981200"/>
          </a:xfrm>
          <a:prstGeom prst="rect">
            <a:avLst/>
          </a:prstGeom>
          <a:ln/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None/>
              <a:defRPr/>
            </a:pPr>
            <a:r>
              <a:rPr lang="en-US" sz="2400" smtClean="0">
                <a:solidFill>
                  <a:prstClr val="black"/>
                </a:solidFill>
              </a:rPr>
              <a:t>A “</a:t>
            </a:r>
            <a:r>
              <a:rPr lang="en-US" sz="2400" i="1" smtClean="0">
                <a:solidFill>
                  <a:srgbClr val="00FF00"/>
                </a:solidFill>
              </a:rPr>
              <a:t>Boundary Detectors</a:t>
            </a:r>
            <a:r>
              <a:rPr lang="en-US" sz="2400" smtClean="0">
                <a:solidFill>
                  <a:prstClr val="black"/>
                </a:solidFill>
              </a:rPr>
              <a:t>” is a pair of token sequences 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>
                <a:solidFill>
                  <a:prstClr val="black"/>
                </a:solidFill>
              </a:rPr>
              <a:t>,</a:t>
            </a:r>
            <a:r>
              <a:rPr lang="en-US" sz="2400" smtClean="0">
                <a:solidFill>
                  <a:srgbClr val="800000"/>
                </a:solidFill>
              </a:rPr>
              <a:t>s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smtClean="0">
              <a:solidFill>
                <a:prstClr val="black"/>
              </a:solidFill>
            </a:endParaRP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A detector matches a boundary if </a:t>
            </a:r>
            <a:r>
              <a:rPr lang="en-US" sz="2000" smtClean="0">
                <a:solidFill>
                  <a:srgbClr val="FF0000"/>
                </a:solidFill>
              </a:rPr>
              <a:t>p</a:t>
            </a:r>
            <a:r>
              <a:rPr lang="en-US" sz="2000" smtClean="0">
                <a:solidFill>
                  <a:prstClr val="black"/>
                </a:solidFill>
              </a:rPr>
              <a:t> matches text before boundary and </a:t>
            </a:r>
            <a:r>
              <a:rPr lang="en-US" sz="2000" smtClean="0">
                <a:solidFill>
                  <a:srgbClr val="800000"/>
                </a:solidFill>
              </a:rPr>
              <a:t>s</a:t>
            </a:r>
            <a:r>
              <a:rPr lang="en-US" sz="2000" smtClean="0">
                <a:solidFill>
                  <a:prstClr val="black"/>
                </a:solidFill>
              </a:rPr>
              <a:t> matches text after boundary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Detectors can contain wildcards, e.g. “capitalized word”, “number”, etc.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None/>
              <a:defRPr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29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&gt;&lt;a 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=“http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5715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-107" charset="0"/>
              </a:rPr>
              <a:t>match(es</a:t>
            </a: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)?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9809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</a:t>
            </a:r>
            <a:r>
              <a:rPr lang="en-US" sz="2400" b="1" dirty="0">
                <a:solidFill>
                  <a:srgbClr val="FF6600"/>
                </a:solidFill>
                <a:latin typeface="Courier New" pitchFamily="-107" charset="0"/>
              </a:rPr>
              <a:t>&lt;a </a:t>
            </a:r>
            <a:r>
              <a:rPr lang="en-US" sz="2400" b="1" dirty="0" err="1">
                <a:solidFill>
                  <a:srgbClr val="FF6600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=“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-107" charset="0"/>
              </a:rPr>
              <a:t>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srgbClr val="FF6600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38107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82303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576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534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13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766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2004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3434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4267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810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7432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7338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6576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962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800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3400" y="5486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Say we learn Begin and End, will this be enough?  Any improvements?  Any ambiguities?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40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3667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762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to detect boundaries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Learn </a:t>
            </a:r>
            <a:r>
              <a:rPr lang="en-US" sz="2400" b="1" dirty="0">
                <a:solidFill>
                  <a:srgbClr val="0033CC"/>
                </a:solidFill>
              </a:rPr>
              <a:t>three</a:t>
            </a:r>
            <a:r>
              <a:rPr lang="en-US" sz="2400" dirty="0"/>
              <a:t> probabilistic classifiers: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Begin(</a:t>
            </a:r>
            <a:r>
              <a:rPr lang="en-US" sz="2000" i="1" dirty="0" err="1">
                <a:solidFill>
                  <a:srgbClr val="FF6600"/>
                </a:solidFill>
              </a:rPr>
              <a:t>i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i</a:t>
            </a:r>
            <a:r>
              <a:rPr lang="en-US" sz="2000" dirty="0"/>
              <a:t> starts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End(</a:t>
            </a:r>
            <a:r>
              <a:rPr lang="en-US" sz="2000" i="1" dirty="0" err="1">
                <a:solidFill>
                  <a:srgbClr val="FF6600"/>
                </a:solidFill>
              </a:rPr>
              <a:t>j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j</a:t>
            </a:r>
            <a:r>
              <a:rPr lang="en-US" sz="2000" dirty="0"/>
              <a:t> ends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Len(</a:t>
            </a:r>
            <a:r>
              <a:rPr lang="en-US" sz="2000" i="1" dirty="0" err="1">
                <a:solidFill>
                  <a:srgbClr val="FF6600"/>
                </a:solidFill>
              </a:rPr>
              <a:t>k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an </a:t>
            </a:r>
            <a:r>
              <a:rPr lang="en-US" sz="2000" dirty="0"/>
              <a:t>extracted field has length </a:t>
            </a:r>
            <a:r>
              <a:rPr lang="en-US" sz="2000" i="1" dirty="0" err="1" smtClean="0"/>
              <a:t>k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Score </a:t>
            </a:r>
            <a:r>
              <a:rPr lang="en-US" sz="2400" dirty="0"/>
              <a:t>a possible extraction </a:t>
            </a:r>
            <a:r>
              <a:rPr lang="en-US" sz="2400" i="1" dirty="0"/>
              <a:t>(</a:t>
            </a:r>
            <a:r>
              <a:rPr lang="en-US" sz="2400" i="1" dirty="0" err="1"/>
              <a:t>i,j</a:t>
            </a:r>
            <a:r>
              <a:rPr lang="en-US" sz="2400" i="1" dirty="0"/>
              <a:t>)</a:t>
            </a:r>
            <a:r>
              <a:rPr lang="en-US" sz="2400" dirty="0"/>
              <a:t> by</a:t>
            </a:r>
            <a:endParaRPr lang="en-US" sz="24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 err="1" smtClean="0"/>
              <a:t>Begin(</a:t>
            </a:r>
            <a:r>
              <a:rPr lang="en-US" sz="2000" i="1" dirty="0" err="1"/>
              <a:t>i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End(</a:t>
            </a:r>
            <a:r>
              <a:rPr lang="en-US" sz="2000" i="1" dirty="0" err="1"/>
              <a:t>j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Len(</a:t>
            </a:r>
            <a:r>
              <a:rPr lang="en-US" sz="2000" i="1" dirty="0" err="1"/>
              <a:t>j-i</a:t>
            </a:r>
            <a:r>
              <a:rPr lang="en-US" sz="2000" i="1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Len(</a:t>
            </a:r>
            <a:r>
              <a:rPr lang="en-US" sz="2400" i="1" dirty="0" err="1">
                <a:solidFill>
                  <a:srgbClr val="FF6600"/>
                </a:solidFill>
              </a:rPr>
              <a:t>k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is estimated from a </a:t>
            </a:r>
            <a:r>
              <a:rPr lang="en-US" sz="2400" dirty="0" smtClean="0"/>
              <a:t>histogram data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Begin(</a:t>
            </a:r>
            <a:r>
              <a:rPr lang="en-US" sz="2400" i="1" dirty="0" err="1">
                <a:solidFill>
                  <a:srgbClr val="FF6600"/>
                </a:solidFill>
              </a:rPr>
              <a:t>i</a:t>
            </a:r>
            <a:r>
              <a:rPr lang="en-US" sz="2400" i="1" dirty="0"/>
              <a:t>) and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solidFill>
                  <a:srgbClr val="FF6600"/>
                </a:solidFill>
              </a:rPr>
              <a:t>End(</a:t>
            </a:r>
            <a:r>
              <a:rPr lang="en-US" sz="2400" i="1" dirty="0" err="1">
                <a:solidFill>
                  <a:srgbClr val="FF6600"/>
                </a:solidFill>
              </a:rPr>
              <a:t>j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may combine multiple boundary detectors!</a:t>
            </a:r>
            <a:r>
              <a:rPr lang="en-US" sz="2400" i="1" dirty="0" smtClean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	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 flipV="1">
            <a:off x="6662676" y="1724694"/>
            <a:ext cx="13716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9958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Sliding Windows </a:t>
            </a:r>
            <a:br>
              <a:rPr lang="en-US" dirty="0" smtClean="0"/>
            </a:br>
            <a:r>
              <a:rPr lang="en-US" dirty="0" smtClean="0"/>
              <a:t>and Boundary Finders</a:t>
            </a:r>
            <a:endParaRPr lang="en-US" dirty="0"/>
          </a:p>
        </p:txBody>
      </p:sp>
      <p:sp>
        <p:nvSpPr>
          <p:cNvPr id="90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Decisions in neighboring parts of the input are made independently from each other.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Sliding Window may predict a “seminar end time” before the “seminar start time”.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is possible for two overlapping windows to both be above threshold.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a Boundary-Finding system, left boundaries are laid down independently from right boundaries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3836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number of slides were taken from a wide variety of sources (see the attribution at the bottom right of each slide)</a:t>
            </a:r>
          </a:p>
          <a:p>
            <a:pPr lvl="1"/>
            <a:r>
              <a:rPr lang="de-DE" dirty="0" smtClean="0"/>
              <a:t>I'd particularly like to mention Dave Kauchak of Pomona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time: machine learning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take a break from NER and look at classification in general</a:t>
            </a:r>
          </a:p>
          <a:p>
            <a:r>
              <a:rPr lang="de-DE" dirty="0" smtClean="0"/>
              <a:t>We will first focus on learning </a:t>
            </a:r>
            <a:r>
              <a:rPr lang="de-DE" b="1" dirty="0" smtClean="0"/>
              <a:t>decision trees</a:t>
            </a:r>
            <a:r>
              <a:rPr lang="de-DE" dirty="0" smtClean="0"/>
              <a:t> from training data</a:t>
            </a:r>
            <a:endParaRPr lang="de-DE" b="1" dirty="0" smtClean="0"/>
          </a:p>
          <a:p>
            <a:pPr lvl="1"/>
            <a:r>
              <a:rPr lang="de-DE" dirty="0" smtClean="0"/>
              <a:t>Powerful mechanism for encoding general decisions</a:t>
            </a:r>
          </a:p>
          <a:p>
            <a:pPr lvl="1"/>
            <a:r>
              <a:rPr lang="de-DE" dirty="0" smtClean="0"/>
              <a:t>Example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Decision Trees</a:t>
            </a:r>
            <a:endParaRPr lang="en-US" altLang="de-DE" sz="360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de-DE" sz="2400" b="1"/>
              <a:t>“Should I play tennis today?”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82616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 smtClean="0">
                <a:solidFill>
                  <a:srgbClr val="FFFFFF"/>
                </a:solidFill>
              </a:rPr>
              <a:t>A </a:t>
            </a:r>
            <a:r>
              <a:rPr lang="en-US" altLang="de-DE" sz="2000" dirty="0">
                <a:solidFill>
                  <a:srgbClr val="FFFFFF"/>
                </a:solidFill>
              </a:rPr>
              <a:t>decision tree can be expressed as a disjunction of conjunctions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sunny)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(Humidity = normal) 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 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overcast)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 (Wind=Weak)</a:t>
            </a:r>
            <a:endParaRPr lang="en-US" altLang="de-DE" sz="2000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58085" name="Group 5"/>
          <p:cNvGrpSpPr>
            <a:grpSpLocks/>
          </p:cNvGrpSpPr>
          <p:nvPr/>
        </p:nvGrpSpPr>
        <p:grpSpPr bwMode="auto">
          <a:xfrm>
            <a:off x="1066800" y="1828800"/>
            <a:ext cx="6477000" cy="3352800"/>
            <a:chOff x="672" y="1152"/>
            <a:chExt cx="4080" cy="2112"/>
          </a:xfrm>
        </p:grpSpPr>
        <p:sp>
          <p:nvSpPr>
            <p:cNvPr id="558086" name="Text Box 6"/>
            <p:cNvSpPr txBox="1">
              <a:spLocks noChangeArrowheads="1"/>
            </p:cNvSpPr>
            <p:nvPr/>
          </p:nvSpPr>
          <p:spPr bwMode="auto">
            <a:xfrm>
              <a:off x="2256" y="1152"/>
              <a:ext cx="850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Outlook</a:t>
              </a:r>
            </a:p>
          </p:txBody>
        </p:sp>
        <p:sp>
          <p:nvSpPr>
            <p:cNvPr id="558087" name="Text Box 7"/>
            <p:cNvSpPr txBox="1">
              <a:spLocks noChangeArrowheads="1"/>
            </p:cNvSpPr>
            <p:nvPr/>
          </p:nvSpPr>
          <p:spPr bwMode="auto">
            <a:xfrm>
              <a:off x="898" y="2016"/>
              <a:ext cx="974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Humidity</a:t>
              </a:r>
            </a:p>
          </p:txBody>
        </p:sp>
        <p:sp>
          <p:nvSpPr>
            <p:cNvPr id="558088" name="Text Box 8"/>
            <p:cNvSpPr txBox="1">
              <a:spLocks noChangeArrowheads="1"/>
            </p:cNvSpPr>
            <p:nvPr/>
          </p:nvSpPr>
          <p:spPr bwMode="auto">
            <a:xfrm>
              <a:off x="3600" y="1852"/>
              <a:ext cx="613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Wind</a:t>
              </a:r>
            </a:p>
          </p:txBody>
        </p:sp>
        <p:cxnSp>
          <p:nvCxnSpPr>
            <p:cNvPr id="558089" name="AutoShape 9"/>
            <p:cNvCxnSpPr>
              <a:cxnSpLocks noChangeShapeType="1"/>
              <a:stCxn id="558086" idx="2"/>
              <a:endCxn id="558087" idx="0"/>
            </p:cNvCxnSpPr>
            <p:nvPr/>
          </p:nvCxnSpPr>
          <p:spPr bwMode="auto">
            <a:xfrm flipH="1">
              <a:off x="1385" y="1479"/>
              <a:ext cx="1296" cy="537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0" name="AutoShape 10"/>
            <p:cNvCxnSpPr>
              <a:cxnSpLocks noChangeShapeType="1"/>
              <a:stCxn id="558086" idx="2"/>
              <a:endCxn id="558088" idx="0"/>
            </p:cNvCxnSpPr>
            <p:nvPr/>
          </p:nvCxnSpPr>
          <p:spPr bwMode="auto">
            <a:xfrm>
              <a:off x="2681" y="1479"/>
              <a:ext cx="1226" cy="373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091" name="Text Box 11"/>
            <p:cNvSpPr txBox="1">
              <a:spLocks noChangeArrowheads="1"/>
            </p:cNvSpPr>
            <p:nvPr/>
          </p:nvSpPr>
          <p:spPr bwMode="auto">
            <a:xfrm>
              <a:off x="672" y="2937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2" name="Text Box 12"/>
            <p:cNvSpPr txBox="1">
              <a:spLocks noChangeArrowheads="1"/>
            </p:cNvSpPr>
            <p:nvPr/>
          </p:nvSpPr>
          <p:spPr bwMode="auto">
            <a:xfrm>
              <a:off x="1640" y="2937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3" name="Text Box 13"/>
            <p:cNvSpPr txBox="1">
              <a:spLocks noChangeArrowheads="1"/>
            </p:cNvSpPr>
            <p:nvPr/>
          </p:nvSpPr>
          <p:spPr bwMode="auto">
            <a:xfrm>
              <a:off x="3320" y="2889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4" name="Text Box 14"/>
            <p:cNvSpPr txBox="1">
              <a:spLocks noChangeArrowheads="1"/>
            </p:cNvSpPr>
            <p:nvPr/>
          </p:nvSpPr>
          <p:spPr bwMode="auto">
            <a:xfrm>
              <a:off x="4288" y="2889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5" name="Text Box 15"/>
            <p:cNvSpPr txBox="1">
              <a:spLocks noChangeArrowheads="1"/>
            </p:cNvSpPr>
            <p:nvPr/>
          </p:nvSpPr>
          <p:spPr bwMode="auto">
            <a:xfrm>
              <a:off x="2640" y="2304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cxnSp>
          <p:nvCxnSpPr>
            <p:cNvPr id="558096" name="AutoShape 16"/>
            <p:cNvCxnSpPr>
              <a:cxnSpLocks noChangeShapeType="1"/>
              <a:stCxn id="558087" idx="2"/>
              <a:endCxn id="558091" idx="0"/>
            </p:cNvCxnSpPr>
            <p:nvPr/>
          </p:nvCxnSpPr>
          <p:spPr bwMode="auto">
            <a:xfrm flipH="1">
              <a:off x="867" y="2343"/>
              <a:ext cx="518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7" name="AutoShape 17"/>
            <p:cNvCxnSpPr>
              <a:cxnSpLocks noChangeShapeType="1"/>
              <a:stCxn id="558087" idx="2"/>
              <a:endCxn id="558092" idx="0"/>
            </p:cNvCxnSpPr>
            <p:nvPr/>
          </p:nvCxnSpPr>
          <p:spPr bwMode="auto">
            <a:xfrm>
              <a:off x="1385" y="2343"/>
              <a:ext cx="487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8" name="AutoShape 18"/>
            <p:cNvCxnSpPr>
              <a:cxnSpLocks noChangeShapeType="1"/>
              <a:stCxn id="558088" idx="2"/>
              <a:endCxn id="558093" idx="0"/>
            </p:cNvCxnSpPr>
            <p:nvPr/>
          </p:nvCxnSpPr>
          <p:spPr bwMode="auto">
            <a:xfrm flipH="1">
              <a:off x="3515" y="2179"/>
              <a:ext cx="392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9" name="AutoShape 19"/>
            <p:cNvCxnSpPr>
              <a:cxnSpLocks noChangeShapeType="1"/>
              <a:stCxn id="558088" idx="2"/>
              <a:endCxn id="558094" idx="0"/>
            </p:cNvCxnSpPr>
            <p:nvPr/>
          </p:nvCxnSpPr>
          <p:spPr bwMode="auto">
            <a:xfrm>
              <a:off x="3907" y="2179"/>
              <a:ext cx="613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100" name="AutoShape 20"/>
            <p:cNvCxnSpPr>
              <a:cxnSpLocks noChangeShapeType="1"/>
              <a:stCxn id="558086" idx="2"/>
              <a:endCxn id="558095" idx="0"/>
            </p:cNvCxnSpPr>
            <p:nvPr/>
          </p:nvCxnSpPr>
          <p:spPr bwMode="auto">
            <a:xfrm>
              <a:off x="2681" y="1479"/>
              <a:ext cx="154" cy="82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101" name="Text Box 21"/>
            <p:cNvSpPr txBox="1">
              <a:spLocks noChangeArrowheads="1"/>
            </p:cNvSpPr>
            <p:nvPr/>
          </p:nvSpPr>
          <p:spPr bwMode="auto">
            <a:xfrm>
              <a:off x="1568" y="1536"/>
              <a:ext cx="607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Sunny</a:t>
              </a:r>
            </a:p>
          </p:txBody>
        </p:sp>
        <p:sp>
          <p:nvSpPr>
            <p:cNvPr id="558102" name="Text Box 22"/>
            <p:cNvSpPr txBox="1">
              <a:spLocks noChangeArrowheads="1"/>
            </p:cNvSpPr>
            <p:nvPr/>
          </p:nvSpPr>
          <p:spPr bwMode="auto">
            <a:xfrm>
              <a:off x="2478" y="1721"/>
              <a:ext cx="47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Rain</a:t>
              </a:r>
            </a:p>
          </p:txBody>
        </p:sp>
        <p:sp>
          <p:nvSpPr>
            <p:cNvPr id="558103" name="Text Box 23"/>
            <p:cNvSpPr txBox="1">
              <a:spLocks noChangeArrowheads="1"/>
            </p:cNvSpPr>
            <p:nvPr/>
          </p:nvSpPr>
          <p:spPr bwMode="auto">
            <a:xfrm>
              <a:off x="2985" y="1481"/>
              <a:ext cx="79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Overcast</a:t>
              </a:r>
            </a:p>
          </p:txBody>
        </p:sp>
        <p:sp>
          <p:nvSpPr>
            <p:cNvPr id="558104" name="Text Box 24"/>
            <p:cNvSpPr txBox="1">
              <a:spLocks noChangeArrowheads="1"/>
            </p:cNvSpPr>
            <p:nvPr/>
          </p:nvSpPr>
          <p:spPr bwMode="auto">
            <a:xfrm>
              <a:off x="816" y="2480"/>
              <a:ext cx="500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High</a:t>
              </a:r>
            </a:p>
          </p:txBody>
        </p:sp>
        <p:sp>
          <p:nvSpPr>
            <p:cNvPr id="558105" name="Text Box 25"/>
            <p:cNvSpPr txBox="1">
              <a:spLocks noChangeArrowheads="1"/>
            </p:cNvSpPr>
            <p:nvPr/>
          </p:nvSpPr>
          <p:spPr bwMode="auto">
            <a:xfrm>
              <a:off x="1440" y="2480"/>
              <a:ext cx="46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Low</a:t>
              </a:r>
            </a:p>
          </p:txBody>
        </p:sp>
        <p:sp>
          <p:nvSpPr>
            <p:cNvPr id="558106" name="Text Box 26"/>
            <p:cNvSpPr txBox="1">
              <a:spLocks noChangeArrowheads="1"/>
            </p:cNvSpPr>
            <p:nvPr/>
          </p:nvSpPr>
          <p:spPr bwMode="auto">
            <a:xfrm>
              <a:off x="3383" y="2426"/>
              <a:ext cx="62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Strong</a:t>
              </a:r>
            </a:p>
          </p:txBody>
        </p:sp>
        <p:sp>
          <p:nvSpPr>
            <p:cNvPr id="558107" name="Text Box 27"/>
            <p:cNvSpPr txBox="1">
              <a:spLocks noChangeArrowheads="1"/>
            </p:cNvSpPr>
            <p:nvPr/>
          </p:nvSpPr>
          <p:spPr bwMode="auto">
            <a:xfrm>
              <a:off x="4040" y="2448"/>
              <a:ext cx="563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Weak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175501" y="6596390"/>
            <a:ext cx="19684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 Mitchell/Ponce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666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Template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331297"/>
              </p:ext>
            </p:extLst>
          </p:nvPr>
        </p:nvGraphicFramePr>
        <p:xfrm>
          <a:off x="685800" y="1891047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Slot</a:t>
                      </a:r>
                      <a:r>
                        <a:rPr lang="de-DE" baseline="0" dirty="0" smtClean="0"/>
                        <a:t> 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Value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Speaker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Prof. Makoto Nagao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Start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10:00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End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11:00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Location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CMT red conference room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Message Identifier</a:t>
                      </a:r>
                      <a:r>
                        <a:rPr lang="de-DE" baseline="0" dirty="0" smtClean="0"/>
                        <a:t> (Filename)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0.24.4.93.20.59.10.jgc+@NL.CS.CMU.EDU (Jaime Carbonell).0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7882" y="4610627"/>
            <a:ext cx="66809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Template contains *canonical* version of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There are several "mentions" of speaker, start time and end-time (see previous slide)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Only one value for each slot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Location could probably also be canonicalized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Important: also keep link back to original text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87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database entries?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CMU seminars task, one message generally results in one database entry</a:t>
            </a:r>
          </a:p>
          <a:p>
            <a:pPr lvl="1"/>
            <a:r>
              <a:rPr lang="de-DE" dirty="0" smtClean="0"/>
              <a:t>Or no database entry if you process an email that is not about a seminar</a:t>
            </a:r>
          </a:p>
          <a:p>
            <a:r>
              <a:rPr lang="de-DE" dirty="0" smtClean="0"/>
              <a:t>In other IE tasks, can get multiple database entries from a single document or web page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page of concert listings -&gt; database entries</a:t>
            </a:r>
          </a:p>
          <a:p>
            <a:pPr lvl="1"/>
            <a:r>
              <a:rPr lang="de-DE" dirty="0" smtClean="0"/>
              <a:t>Entries in timeline -&gt; database entries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4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894"/>
            <a:ext cx="7772400" cy="4114800"/>
          </a:xfrm>
        </p:spPr>
        <p:txBody>
          <a:bodyPr/>
          <a:lstStyle/>
          <a:p>
            <a:r>
              <a:rPr lang="de-DE" dirty="0" smtClean="0"/>
              <a:t>IR: end-user</a:t>
            </a:r>
          </a:p>
          <a:p>
            <a:pPr lvl="1"/>
            <a:r>
              <a:rPr lang="de-DE" dirty="0" smtClean="0"/>
              <a:t>Start with information need</a:t>
            </a:r>
          </a:p>
          <a:p>
            <a:pPr lvl="1"/>
            <a:r>
              <a:rPr lang="de-DE" dirty="0" smtClean="0"/>
              <a:t>Gets relevant documents, hopefully information need is solved</a:t>
            </a:r>
          </a:p>
          <a:p>
            <a:pPr lvl="1"/>
            <a:r>
              <a:rPr lang="de-DE" dirty="0" smtClean="0"/>
              <a:t>Important difference: Traditional IR vs. Web R</a:t>
            </a:r>
          </a:p>
          <a:p>
            <a:r>
              <a:rPr lang="de-DE" dirty="0" smtClean="0"/>
              <a:t>IE: analyst (you)</a:t>
            </a:r>
          </a:p>
          <a:p>
            <a:pPr lvl="1"/>
            <a:r>
              <a:rPr lang="de-DE" dirty="0" smtClean="0"/>
              <a:t>Start with template design and corpus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et database of filled out templates</a:t>
            </a:r>
          </a:p>
          <a:p>
            <a:pPr lvl="2"/>
            <a:r>
              <a:rPr lang="de-DE" dirty="0" smtClean="0"/>
              <a:t>Followed by subsequent processing (e.g., data mining, or user browsing, etc.)</a:t>
            </a:r>
          </a:p>
        </p:txBody>
      </p:sp>
    </p:spTree>
    <p:extLst>
      <p:ext uri="{BB962C8B-B14F-4D97-AF65-F5344CB8AC3E}">
        <p14:creationId xmlns:p14="http://schemas.microsoft.com/office/powerpoint/2010/main" val="7127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IE: what we've seen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So far we have looked at:</a:t>
            </a:r>
          </a:p>
          <a:p>
            <a:r>
              <a:rPr lang="de-DE" dirty="0" smtClean="0"/>
              <a:t>Source issues (selection, tokenization, etc)</a:t>
            </a:r>
          </a:p>
          <a:p>
            <a:r>
              <a:rPr lang="de-DE" dirty="0" smtClean="0"/>
              <a:t>Extracting regular entities</a:t>
            </a:r>
          </a:p>
          <a:p>
            <a:r>
              <a:rPr lang="de-DE" dirty="0" smtClean="0"/>
              <a:t>Rule-based extraction of named entities</a:t>
            </a:r>
          </a:p>
          <a:p>
            <a:r>
              <a:rPr lang="de-DE" dirty="0" smtClean="0"/>
              <a:t>Learning rules for rule-based extraction of named entities</a:t>
            </a:r>
          </a:p>
          <a:p>
            <a:r>
              <a:rPr lang="de-DE" dirty="0" smtClean="0"/>
              <a:t>We also jumped ahead and looked briefly at end-to-end IE for the CMU Seminars task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55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lec">
  <a:themeElements>
    <a:clrScheme name="lec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le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e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3736</Words>
  <Application>Microsoft Office PowerPoint</Application>
  <PresentationFormat>On-screen Show (4:3)</PresentationFormat>
  <Paragraphs>792</Paragraphs>
  <Slides>55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Office Theme</vt:lpstr>
      <vt:lpstr>1_Blank Presentation</vt:lpstr>
      <vt:lpstr>1_Office Theme</vt:lpstr>
      <vt:lpstr>Median</vt:lpstr>
      <vt:lpstr>2_Office Theme</vt:lpstr>
      <vt:lpstr>3_Office Theme</vt:lpstr>
      <vt:lpstr>lec</vt:lpstr>
      <vt:lpstr>Information Extraction Lecture 5 – Named Entity Recognition III</vt:lpstr>
      <vt:lpstr>Administravia</vt:lpstr>
      <vt:lpstr>Outline</vt:lpstr>
      <vt:lpstr>CMU Seminars task</vt:lpstr>
      <vt:lpstr>CMU Seminars - Example</vt:lpstr>
      <vt:lpstr>IE Template</vt:lpstr>
      <vt:lpstr>How many database entries?</vt:lpstr>
      <vt:lpstr>Summary</vt:lpstr>
      <vt:lpstr>IE: what we've seen so far</vt:lpstr>
      <vt:lpstr>Information Extraction</vt:lpstr>
      <vt:lpstr>Where we are going</vt:lpstr>
      <vt:lpstr>Named Entity Recognition</vt:lpstr>
      <vt:lpstr>Extracting Named Entities</vt:lpstr>
      <vt:lpstr>More Named Entities</vt:lpstr>
      <vt:lpstr>Information extraction approaches</vt:lpstr>
      <vt:lpstr>IE Posed as a Machine Learning Task</vt:lpstr>
      <vt:lpstr>Sliding Windows</vt:lpstr>
      <vt:lpstr>Sliding Windows</vt:lpstr>
      <vt:lpstr>Features</vt:lpstr>
      <vt:lpstr>Feature Vectors</vt:lpstr>
      <vt:lpstr>Sliding Windows Corpus</vt:lpstr>
      <vt:lpstr>Machine Learning</vt:lpstr>
      <vt:lpstr>Sliding Windows Exercise</vt:lpstr>
      <vt:lpstr>Good Features for Information Extraction</vt:lpstr>
      <vt:lpstr>PowerPoint Presentation</vt:lpstr>
      <vt:lpstr>NER Classification in more detail</vt:lpstr>
      <vt:lpstr>PowerPoint Presentation</vt:lpstr>
      <vt:lpstr>Lots of possible techniques 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Learning: IE as Classification</vt:lpstr>
      <vt:lpstr>One approach: Boundary Detectors</vt:lpstr>
      <vt:lpstr>One approach: Boundary Detectors</vt:lpstr>
      <vt:lpstr>Combining Detectors</vt:lpstr>
      <vt:lpstr>Combining Detectors</vt:lpstr>
      <vt:lpstr>Learning: IE as Classification</vt:lpstr>
      <vt:lpstr>Some concerns</vt:lpstr>
      <vt:lpstr>Learning to detect boundaries</vt:lpstr>
      <vt:lpstr>Problems with Sliding Windows  and Boundary Finders</vt:lpstr>
      <vt:lpstr>PowerPoint Presentation</vt:lpstr>
      <vt:lpstr>Next time: machine learning</vt:lpstr>
      <vt:lpstr>Decision Trees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Named Entities 3</dc:title>
  <dc:creator>Alexander Fraser</dc:creator>
  <cp:lastModifiedBy>alex</cp:lastModifiedBy>
  <cp:revision>545</cp:revision>
  <dcterms:created xsi:type="dcterms:W3CDTF">2011-12-07T15:05:48Z</dcterms:created>
  <dcterms:modified xsi:type="dcterms:W3CDTF">2015-11-11T15:13:46Z</dcterms:modified>
</cp:coreProperties>
</file>