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8"/>
  </p:notesMasterIdLst>
  <p:handoutMasterIdLst>
    <p:handoutMasterId r:id="rId79"/>
  </p:handoutMasterIdLst>
  <p:sldIdLst>
    <p:sldId id="441" r:id="rId3"/>
    <p:sldId id="472" r:id="rId4"/>
    <p:sldId id="473" r:id="rId5"/>
    <p:sldId id="475" r:id="rId6"/>
    <p:sldId id="474" r:id="rId7"/>
    <p:sldId id="445" r:id="rId8"/>
    <p:sldId id="444" r:id="rId9"/>
    <p:sldId id="446" r:id="rId10"/>
    <p:sldId id="442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0" r:id="rId20"/>
    <p:sldId id="471" r:id="rId21"/>
    <p:sldId id="450" r:id="rId22"/>
    <p:sldId id="449" r:id="rId23"/>
    <p:sldId id="448" r:id="rId24"/>
    <p:sldId id="451" r:id="rId25"/>
    <p:sldId id="460" r:id="rId26"/>
    <p:sldId id="452" r:id="rId27"/>
    <p:sldId id="402" r:id="rId28"/>
    <p:sldId id="404" r:id="rId29"/>
    <p:sldId id="405" r:id="rId30"/>
    <p:sldId id="409" r:id="rId31"/>
    <p:sldId id="410" r:id="rId32"/>
    <p:sldId id="411" r:id="rId33"/>
    <p:sldId id="412" r:id="rId34"/>
    <p:sldId id="413" r:id="rId35"/>
    <p:sldId id="415" r:id="rId36"/>
    <p:sldId id="416" r:id="rId37"/>
    <p:sldId id="417" r:id="rId38"/>
    <p:sldId id="277" r:id="rId39"/>
    <p:sldId id="403" r:id="rId40"/>
    <p:sldId id="268" r:id="rId41"/>
    <p:sldId id="269" r:id="rId42"/>
    <p:sldId id="270" r:id="rId43"/>
    <p:sldId id="274" r:id="rId44"/>
    <p:sldId id="280" r:id="rId45"/>
    <p:sldId id="401" r:id="rId46"/>
    <p:sldId id="303" r:id="rId47"/>
    <p:sldId id="279" r:id="rId48"/>
    <p:sldId id="418" r:id="rId49"/>
    <p:sldId id="299" r:id="rId50"/>
    <p:sldId id="300" r:id="rId51"/>
    <p:sldId id="419" r:id="rId52"/>
    <p:sldId id="455" r:id="rId53"/>
    <p:sldId id="301" r:id="rId54"/>
    <p:sldId id="288" r:id="rId55"/>
    <p:sldId id="420" r:id="rId56"/>
    <p:sldId id="421" r:id="rId57"/>
    <p:sldId id="422" r:id="rId58"/>
    <p:sldId id="423" r:id="rId59"/>
    <p:sldId id="292" r:id="rId60"/>
    <p:sldId id="293" r:id="rId61"/>
    <p:sldId id="295" r:id="rId62"/>
    <p:sldId id="294" r:id="rId63"/>
    <p:sldId id="387" r:id="rId64"/>
    <p:sldId id="297" r:id="rId65"/>
    <p:sldId id="298" r:id="rId66"/>
    <p:sldId id="395" r:id="rId67"/>
    <p:sldId id="388" r:id="rId68"/>
    <p:sldId id="296" r:id="rId69"/>
    <p:sldId id="305" r:id="rId70"/>
    <p:sldId id="453" r:id="rId71"/>
    <p:sldId id="461" r:id="rId72"/>
    <p:sldId id="454" r:id="rId73"/>
    <p:sldId id="456" r:id="rId74"/>
    <p:sldId id="457" r:id="rId75"/>
    <p:sldId id="458" r:id="rId76"/>
    <p:sldId id="459" r:id="rId7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10/21/2015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7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0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2015-2016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0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0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0"/>
            <a:ext cx="1160464" cy="641350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0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0"/>
            <a:ext cx="1652588" cy="641350"/>
            <a:chOff x="3206" y="1996"/>
            <a:chExt cx="1041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7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56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5" y="3962400"/>
            <a:ext cx="1576388" cy="685800"/>
            <a:chOff x="3974" y="2496"/>
            <a:chExt cx="993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25" y="545465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5" y="4718050"/>
            <a:ext cx="1403350" cy="736600"/>
            <a:chOff x="4742" y="2972"/>
            <a:chExt cx="884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0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5" y="1492250"/>
            <a:ext cx="1333500" cy="641350"/>
            <a:chOff x="1718" y="940"/>
            <a:chExt cx="840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6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0" y="2681288"/>
            <a:ext cx="3624263" cy="2281237"/>
            <a:chOff x="1568" y="1689"/>
            <a:chExt cx="2283" cy="1437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11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63" y="1843088"/>
            <a:ext cx="4733925" cy="3948112"/>
            <a:chOff x="1315" y="1161"/>
            <a:chExt cx="2982" cy="2487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0" y="6604182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</a:t>
            </a:r>
            <a:r>
              <a:rPr lang="de-DE" dirty="0" smtClean="0"/>
              <a:t>Pokerface (</a:t>
            </a:r>
            <a:r>
              <a:rPr lang="de-DE" dirty="0" smtClean="0"/>
              <a:t>not that I am saying you would do </a:t>
            </a:r>
            <a:r>
              <a:rPr lang="de-DE" dirty="0" smtClean="0"/>
              <a:t>this, for reasons of legality, or taste for that matter)</a:t>
            </a:r>
            <a:endParaRPr lang="de-DE" dirty="0" smtClean="0"/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Type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Percentage of All Queries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Informational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Navigational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Transactional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aseline="0" dirty="0" smtClean="0"/>
                        <a:t>  </a:t>
                      </a:r>
                      <a:r>
                        <a:rPr lang="de-DE" dirty="0" smtClean="0"/>
                        <a:t>9%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0" y="2819400"/>
            <a:ext cx="1890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5" y="2832100"/>
            <a:ext cx="9509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88" y="2832100"/>
            <a:ext cx="9509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799" y="2819399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76" y="6617061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Please do not contact the Prüfungsamt for course registration issues, contact the docent (i.e., me)!</a:t>
            </a:r>
          </a:p>
          <a:p>
            <a:r>
              <a:rPr lang="de-DE" b="1" dirty="0" smtClean="0"/>
              <a:t>Please check LSF</a:t>
            </a:r>
            <a:r>
              <a:rPr lang="de-DE" dirty="0" smtClean="0"/>
              <a:t> to make sure you are registered </a:t>
            </a:r>
          </a:p>
          <a:p>
            <a:pPr lvl="1"/>
            <a:r>
              <a:rPr lang="de-DE" dirty="0" smtClean="0"/>
              <a:t>Note that CIS students need to be registered for BOTH the Vorlesung and the Seminar (two registrations!)</a:t>
            </a:r>
            <a:endParaRPr lang="de-DE" dirty="0"/>
          </a:p>
          <a:p>
            <a:r>
              <a:rPr lang="de-DE" dirty="0" smtClean="0"/>
              <a:t>Later you will  have to register yourself in LSF for the Klausur (and to get a grade in the Seminar)</a:t>
            </a:r>
          </a:p>
          <a:p>
            <a:pPr lvl="1"/>
            <a:r>
              <a:rPr lang="de-DE" dirty="0" smtClean="0"/>
              <a:t>Two registrations if you need both grades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0" y="3609975"/>
            <a:ext cx="39909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0" y="4826000"/>
            <a:ext cx="4413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0" y="5562600"/>
            <a:ext cx="232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50"/>
            <a:ext cx="1325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5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13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1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29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0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6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44" y="2738814"/>
            <a:ext cx="760336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/>
                <a:gridCol w="562070"/>
                <a:gridCol w="562070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5" y="684769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89" y="75763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1" y="1187113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89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26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69161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2317306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4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498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66" y="1010990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27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3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6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85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67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5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85" y="5156021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For people in the Seminar:</a:t>
            </a:r>
          </a:p>
          <a:p>
            <a:r>
              <a:rPr lang="de-DE" dirty="0" smtClean="0"/>
              <a:t>Tomorrow Thursday (22.10) and coming Wednesday (28.10): the Referatsthemen will be presented in both seminars</a:t>
            </a:r>
          </a:p>
          <a:p>
            <a:r>
              <a:rPr lang="de-DE" dirty="0" smtClean="0"/>
              <a:t>You will then send me an email with your preferences *starting at 19:00 Thursday*</a:t>
            </a:r>
          </a:p>
          <a:p>
            <a:pPr lvl="1"/>
            <a:r>
              <a:rPr lang="de-DE" dirty="0" smtClean="0"/>
              <a:t>Emails will be processed in the order received</a:t>
            </a:r>
          </a:p>
          <a:p>
            <a:pPr lvl="1"/>
            <a:r>
              <a:rPr lang="de-DE" dirty="0" smtClean="0"/>
              <a:t>Emails received before 19:00, even one minute before, will be processed later, this is the only fair way to allocate topics</a:t>
            </a:r>
          </a:p>
          <a:p>
            <a:r>
              <a:rPr lang="de-DE" dirty="0" smtClean="0"/>
              <a:t>More on this in the next Seminar meetings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4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4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0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2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2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77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923593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0" y="1669312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22" y="2828260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3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0" y="4283781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86" y="4699591"/>
            <a:ext cx="744279" cy="34024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87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47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83" y="2179647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0" y="2641312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13" y="4450565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0" y="505354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3" y="5071498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24" y="5071498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2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3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4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58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1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67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2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3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3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2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895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0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18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3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0" y="625981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0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15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1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107245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0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69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0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09"/>
            <a:ext cx="9081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4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1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4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58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04" y="5222144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4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48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1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3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2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77" y="5141092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47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83" y="5224806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3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66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48" y="2053867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08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78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1"/>
            <a:ext cx="193268" cy="11007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1"/>
            <a:ext cx="193268" cy="9679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697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0" y="3867914"/>
            <a:ext cx="3497142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6998" y="5278680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3" y="5154821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15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8"/>
            <a:ext cx="1039932" cy="1455906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0"/>
            <a:ext cx="2318958" cy="107402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0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0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5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4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0" y="5837267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0" y="5616486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1186914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/>
                <a:gridCol w="17551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0" y="4668286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34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-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This course has a tutor:</a:t>
            </a:r>
          </a:p>
          <a:p>
            <a:r>
              <a:rPr lang="de-DE" dirty="0" smtClean="0"/>
              <a:t>Tutor: Fabian Dreer</a:t>
            </a:r>
          </a:p>
          <a:p>
            <a:r>
              <a:rPr lang="de-DE" dirty="0" smtClean="0"/>
              <a:t>Email: dreer@cip.ifi.lmu.de </a:t>
            </a:r>
          </a:p>
          <a:p>
            <a:endParaRPr lang="de-DE" dirty="0" smtClean="0"/>
          </a:p>
          <a:p>
            <a:r>
              <a:rPr lang="de-DE" dirty="0" smtClean="0"/>
              <a:t>Thursday 29.10 and Wednesday 04.11 Fabian Dreer and I will hold an exercise on manually written rules for extraction in the Seminar</a:t>
            </a:r>
          </a:p>
          <a:p>
            <a:pPr lvl="1"/>
            <a:r>
              <a:rPr lang="de-DE" dirty="0" smtClean="0"/>
              <a:t>People only in the VL are also invited</a:t>
            </a:r>
          </a:p>
          <a:p>
            <a:pPr lvl="1"/>
            <a:r>
              <a:rPr lang="de-DE" dirty="0" smtClean="0"/>
              <a:t>See the Seminar web page for location, will be posted soon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3" y="2155198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0" y="5521146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5"/>
            <a:ext cx="417267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0"/>
            <a:ext cx="5301070" cy="801486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55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5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79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/>
                <a:gridCol w="18411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87" y="3121078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2" y="3013115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87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4" y="3071403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26" y="336071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2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37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88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0" y="3275538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22" y="923593"/>
            <a:ext cx="7889055" cy="2058446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36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39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1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57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27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095" y="785638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095" y="4635809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1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1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099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69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1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23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57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17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64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319275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35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26" y="3373484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37" y="4386312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22" y="5461607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1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1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09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79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1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3" y="1539368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67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2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74" y="1559252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3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1" y="1754590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/>
                <a:gridCol w="21797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49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49" y="3789018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699" y="506325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699" y="609250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0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/>
                <a:gridCol w="1816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15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14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4"/>
            <a:ext cx="233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73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34" y="5834815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87" y="6384979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17" y="6343561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5"/>
            <a:ext cx="2700670" cy="95149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75" y="5404423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4"/>
            <a:ext cx="1359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46" y="2275358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38" y="2853064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0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48" y="4146698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7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88" y="4696026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3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28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3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0" y="2306372"/>
            <a:ext cx="4592539" cy="52461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098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54" y="3258965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6" y="3513976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1" y="4811666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1" y="5327908"/>
            <a:ext cx="7938645" cy="787486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0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1" y="817263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1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3" y="4091951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1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87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17" y="2389949"/>
            <a:ext cx="342989" cy="801918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5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08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1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43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4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3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4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0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87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3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1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0" y="608585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0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8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43" y="3003200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43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0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698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0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18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499" y="4099992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47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0"/>
            <a:ext cx="372144" cy="755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86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499" y="5210676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4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3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0" y="1924493"/>
            <a:ext cx="6227637" cy="179690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698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0" y="4529470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08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4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4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18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49" y="706629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4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2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59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4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3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5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0" y="1350204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1999" y="2513416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1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62" y="2969005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4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5" y="1403084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04" y="293277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0" y="2582444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46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42" y="323131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1" y="4111455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1" y="539982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84" y="523503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0" y="5773458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0" y="541450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15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and Information 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4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0" y="6045278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78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25" y="6045812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27" y="604492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52" y="604492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78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79" y="6046589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72" y="6044929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28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923593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4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39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8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3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55" y="466945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2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0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49" y="573070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56" y="5398043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55" y="549987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392" y="6033107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4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717648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44" y="2759066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717648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48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09" y="331294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83" y="540427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08" y="540427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48" y="608240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2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18" y="5391002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58" y="6069133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3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7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86" y="3381977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66" y="3271529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3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17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0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1" y="1875880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45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3" y="3168542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4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89" y="4771891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0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89" y="5307628"/>
            <a:ext cx="6317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66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93443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0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79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74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74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0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25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2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06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45" y="4587874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799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0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0" y="5940424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27896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8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53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19" y="4226350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28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68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/>
                <a:gridCol w="2044700"/>
                <a:gridCol w="1190625"/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05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55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57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69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86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0" y="1704805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02" y="1704805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7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82" y="171395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09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57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1" y="1994726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1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0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1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499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0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1" y="502974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1" y="5038899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797" y="5038899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0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0" y="5328820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76" y="5323952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3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1" y="623655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16" y="5380523"/>
            <a:ext cx="1001806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2" y="5618751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0" y="5533824"/>
            <a:ext cx="1292449" cy="99265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17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templates! Wiill cover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5004</Words>
  <Application>Microsoft Office PowerPoint</Application>
  <PresentationFormat>On-screen Show (4:3)</PresentationFormat>
  <Paragraphs>1141</Paragraphs>
  <Slides>75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75</vt:i4>
      </vt:variant>
    </vt:vector>
  </HeadingPairs>
  <TitlesOfParts>
    <vt:vector size="77" baseType="lpstr">
      <vt:lpstr>Office Theme</vt:lpstr>
      <vt:lpstr>NLP-class</vt:lpstr>
      <vt:lpstr>Information Extraction Lecture 2 – IE Scenario, Text Selection/Processing,  Extraction of Closed &amp; Regular Sets</vt:lpstr>
      <vt:lpstr>Administravia - I</vt:lpstr>
      <vt:lpstr>Administravia - II</vt:lpstr>
      <vt:lpstr>Administravia - III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alex</cp:lastModifiedBy>
  <cp:revision>493</cp:revision>
  <dcterms:created xsi:type="dcterms:W3CDTF">2011-12-07T15:05:48Z</dcterms:created>
  <dcterms:modified xsi:type="dcterms:W3CDTF">2015-10-21T15:53:23Z</dcterms:modified>
</cp:coreProperties>
</file>