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4"/>
  </p:notesMasterIdLst>
  <p:handoutMasterIdLst>
    <p:handoutMasterId r:id="rId55"/>
  </p:handoutMasterIdLst>
  <p:sldIdLst>
    <p:sldId id="863" r:id="rId4"/>
    <p:sldId id="864" r:id="rId5"/>
    <p:sldId id="872" r:id="rId6"/>
    <p:sldId id="868" r:id="rId7"/>
    <p:sldId id="865" r:id="rId8"/>
    <p:sldId id="869" r:id="rId9"/>
    <p:sldId id="866" r:id="rId10"/>
    <p:sldId id="859" r:id="rId11"/>
    <p:sldId id="870" r:id="rId12"/>
    <p:sldId id="861" r:id="rId13"/>
    <p:sldId id="819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49" r:id="rId22"/>
    <p:sldId id="871" r:id="rId23"/>
    <p:sldId id="850" r:id="rId24"/>
    <p:sldId id="851" r:id="rId25"/>
    <p:sldId id="852" r:id="rId26"/>
    <p:sldId id="853" r:id="rId27"/>
    <p:sldId id="854" r:id="rId28"/>
    <p:sldId id="828" r:id="rId29"/>
    <p:sldId id="829" r:id="rId30"/>
    <p:sldId id="830" r:id="rId31"/>
    <p:sldId id="831" r:id="rId32"/>
    <p:sldId id="832" r:id="rId33"/>
    <p:sldId id="833" r:id="rId34"/>
    <p:sldId id="834" r:id="rId35"/>
    <p:sldId id="835" r:id="rId36"/>
    <p:sldId id="836" r:id="rId37"/>
    <p:sldId id="837" r:id="rId38"/>
    <p:sldId id="768" r:id="rId39"/>
    <p:sldId id="816" r:id="rId40"/>
    <p:sldId id="770" r:id="rId41"/>
    <p:sldId id="771" r:id="rId42"/>
    <p:sldId id="772" r:id="rId43"/>
    <p:sldId id="773" r:id="rId44"/>
    <p:sldId id="787" r:id="rId45"/>
    <p:sldId id="785" r:id="rId46"/>
    <p:sldId id="786" r:id="rId47"/>
    <p:sldId id="790" r:id="rId48"/>
    <p:sldId id="794" r:id="rId49"/>
    <p:sldId id="792" r:id="rId50"/>
    <p:sldId id="858" r:id="rId51"/>
    <p:sldId id="862" r:id="rId52"/>
    <p:sldId id="839" r:id="rId53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5"/>
            <p14:sldId id="869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54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768"/>
            <p14:sldId id="816"/>
            <p14:sldId id="770"/>
            <p14:sldId id="771"/>
            <p14:sldId id="772"/>
            <p14:sldId id="773"/>
            <p14:sldId id="787"/>
            <p14:sldId id="785"/>
            <p14:sldId id="786"/>
            <p14:sldId id="790"/>
            <p14:sldId id="794"/>
            <p14:sldId id="792"/>
            <p14:sldId id="858"/>
            <p14:sldId id="862"/>
            <p14:sldId id="8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84" d="100"/>
          <a:sy n="84" d="100"/>
        </p:scale>
        <p:origin x="-73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9F98F-7A97-7F44-9B37-3C4F10C6BB10}" type="slidenum">
              <a:rPr lang="en-US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9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67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D78426-4C4D-E84F-935A-94065B1E07B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32A719-AFF0-5D45-84CA-BBCF78E44307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10/14/2015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10/14/2015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2015-2016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/>
                <a:gridCol w="1090584"/>
                <a:gridCol w="1715645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will present a </a:t>
            </a:r>
            <a:r>
              <a:rPr lang="en-US" sz="1600" dirty="0" smtClean="0"/>
              <a:t>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 on </a:t>
            </a:r>
            <a:r>
              <a:rPr lang="en-US" sz="1600" dirty="0" smtClean="0"/>
              <a:t>IE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The group will discuss it</a:t>
            </a:r>
            <a:endParaRPr lang="en-US" sz="1600" dirty="0" smtClean="0"/>
          </a:p>
          <a:p>
            <a:pPr lvl="1"/>
            <a:r>
              <a:rPr lang="en-US" sz="1600" dirty="0" smtClean="0"/>
              <a:t>Also</a:t>
            </a:r>
            <a:r>
              <a:rPr lang="en-US" sz="1600" dirty="0" smtClean="0"/>
              <a:t>: </a:t>
            </a:r>
            <a:r>
              <a:rPr lang="en-US" sz="1600" dirty="0" smtClean="0"/>
              <a:t>three </a:t>
            </a:r>
            <a:r>
              <a:rPr lang="en-US" sz="1600" dirty="0" smtClean="0"/>
              <a:t>or so practical sessions (hopefully we have time)</a:t>
            </a:r>
            <a:endParaRPr lang="en-US" sz="1600" dirty="0" smtClean="0"/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Thursdays (starting tomorrow), or Wednesdays (starting next week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/>
                <a:gridCol w="1583055"/>
                <a:gridCol w="268829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/>
                <a:gridCol w="1765618"/>
                <a:gridCol w="182626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3746818"/>
                <a:gridCol w="193095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/>
                <a:gridCol w="1311593"/>
                <a:gridCol w="171039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4" y="3750821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41" y="3535514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5" y="2922398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5" y="2391845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1337" y="170765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2245" y="586774"/>
            <a:ext cx="1507144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4" y="4307391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439872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99412" y="4227934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6088" y="3858680"/>
            <a:ext cx="484753" cy="21530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flipV="1">
            <a:off x="2827425" y="3245564"/>
            <a:ext cx="1151000" cy="2899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flipV="1">
            <a:off x="4825773" y="2715011"/>
            <a:ext cx="1332162" cy="20738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flipV="1">
            <a:off x="6802503" y="2030820"/>
            <a:ext cx="728834" cy="36102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8175905" y="1510104"/>
            <a:ext cx="159912" cy="1975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-20538"/>
            <a:ext cx="158729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335817" y="348794"/>
            <a:ext cx="0" cy="2379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93302" y="390169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sz="1600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85312"/>
              </p:ext>
            </p:extLst>
          </p:nvPr>
        </p:nvGraphicFramePr>
        <p:xfrm>
          <a:off x="6178579" y="3299440"/>
          <a:ext cx="2857917" cy="712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/>
                <a:gridCol w="1241624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6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a few people only in the Seminar</a:t>
            </a:r>
            <a:endParaRPr lang="en-US" sz="1600" dirty="0" smtClean="0"/>
          </a:p>
          <a:p>
            <a:r>
              <a:rPr lang="en-US" sz="2000" dirty="0" smtClean="0"/>
              <a:t>A word about space:</a:t>
            </a:r>
            <a:endParaRPr lang="en-US" sz="2000" dirty="0" smtClean="0"/>
          </a:p>
          <a:p>
            <a:pPr lvl="1"/>
            <a:r>
              <a:rPr lang="en-US" sz="1600" dirty="0" smtClean="0"/>
              <a:t>The seminars are very full in LSF</a:t>
            </a:r>
          </a:p>
          <a:p>
            <a:pPr lvl="1"/>
            <a:r>
              <a:rPr lang="en-US" sz="1600" dirty="0" smtClean="0"/>
              <a:t>This may be because people registered who will not actually do a </a:t>
            </a:r>
            <a:r>
              <a:rPr lang="en-US" sz="1600" dirty="0" err="1" smtClean="0"/>
              <a:t>Referat</a:t>
            </a:r>
            <a:r>
              <a:rPr lang="en-US" sz="1600" dirty="0"/>
              <a:t> </a:t>
            </a:r>
            <a:r>
              <a:rPr lang="en-US" sz="1600" dirty="0" smtClean="0"/>
              <a:t>– if this applies to you, please let me know (for the sake of your colleagues!)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extraction pipeline</a:t>
            </a:r>
            <a:endParaRPr lang="en-US" dirty="0"/>
          </a:p>
        </p:txBody>
      </p:sp>
      <p:sp>
        <p:nvSpPr>
          <p:cNvPr id="2192388" name="Text Box 4"/>
          <p:cNvSpPr txBox="1">
            <a:spLocks noChangeArrowheads="1"/>
          </p:cNvSpPr>
          <p:nvPr/>
        </p:nvSpPr>
        <p:spPr bwMode="auto">
          <a:xfrm>
            <a:off x="228600" y="987574"/>
            <a:ext cx="2986088" cy="4031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For years,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Microsoft Corporation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CEO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Bill Gates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was against open source. But today he appears to have changed his mind. "We can be open source. We love the concept of shared source," said </a:t>
            </a:r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Bill </a:t>
            </a:r>
            <a:r>
              <a:rPr lang="en-US" sz="1600" b="1" u="sng" dirty="0" err="1">
                <a:solidFill>
                  <a:srgbClr val="DD8047"/>
                </a:solidFill>
                <a:latin typeface="Arial" pitchFamily="-107" charset="0"/>
              </a:rPr>
              <a:t>Veghte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a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Microsoft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VP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. "That's a super-important shift for us in terms of code access.“</a:t>
            </a:r>
          </a:p>
          <a:p>
            <a:pPr eaLnBrk="0" hangingPunct="0"/>
            <a:endParaRPr lang="en-US" sz="1600" b="1" dirty="0">
              <a:solidFill>
                <a:prstClr val="black"/>
              </a:solidFill>
              <a:latin typeface="Arial" pitchFamily="-107" charset="0"/>
            </a:endParaRPr>
          </a:p>
          <a:p>
            <a:pPr eaLnBrk="0" hangingPunct="0"/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Richard Stallman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founder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of the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Free Software Foundation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countered saying…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2800" y="1843120"/>
            <a:ext cx="5613400" cy="1200329"/>
            <a:chOff x="3303588" y="3721101"/>
            <a:chExt cx="5613400" cy="1600411"/>
          </a:xfrm>
        </p:grpSpPr>
        <p:sp>
          <p:nvSpPr>
            <p:cNvPr id="2192389" name="Text Box 5"/>
            <p:cNvSpPr txBox="1">
              <a:spLocks noChangeArrowheads="1"/>
            </p:cNvSpPr>
            <p:nvPr/>
          </p:nvSpPr>
          <p:spPr bwMode="auto">
            <a:xfrm>
              <a:off x="3340100" y="3721101"/>
              <a:ext cx="5423280" cy="1600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u="sng">
                  <a:solidFill>
                    <a:prstClr val="black"/>
                  </a:solidFill>
                  <a:latin typeface="Courier New" charset="0"/>
                </a:rPr>
                <a:t>Name              Title   Organization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Bill Gates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CEO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Microsoft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Bill Veghte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VP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Microsoft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Richard Stallman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Founder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Free Soft..</a:t>
              </a:r>
            </a:p>
          </p:txBody>
        </p:sp>
        <p:sp>
          <p:nvSpPr>
            <p:cNvPr id="2192392" name="Rectangle 8"/>
            <p:cNvSpPr>
              <a:spLocks noChangeArrowheads="1"/>
            </p:cNvSpPr>
            <p:nvPr/>
          </p:nvSpPr>
          <p:spPr bwMode="auto">
            <a:xfrm>
              <a:off x="3303588" y="4103544"/>
              <a:ext cx="5613400" cy="492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800" b="1" dirty="0">
                <a:solidFill>
                  <a:prstClr val="black"/>
                </a:solidFill>
                <a:latin typeface="Arial" pitchFamily="-107" charset="0"/>
              </a:endParaRPr>
            </a:p>
          </p:txBody>
        </p:sp>
      </p:grpSp>
      <p:sp>
        <p:nvSpPr>
          <p:cNvPr id="2192395" name="Text Box 11"/>
          <p:cNvSpPr txBox="1">
            <a:spLocks noChangeArrowheads="1"/>
          </p:cNvSpPr>
          <p:nvPr/>
        </p:nvSpPr>
        <p:spPr bwMode="auto">
          <a:xfrm>
            <a:off x="63500" y="3152775"/>
            <a:ext cx="60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742950" indent="-285750" eaLnBrk="0" hangingPunct="0">
              <a:spcBef>
                <a:spcPct val="20000"/>
              </a:spcBef>
              <a:buClr>
                <a:srgbClr val="DD8047"/>
              </a:buClr>
            </a:pPr>
            <a:endParaRPr kumimoji="1" lang="en-US" sz="14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01734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Full Task </a:t>
            </a:r>
            <a:r>
              <a:rPr lang="en-US" dirty="0"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Information Extraction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505203" y="1123980"/>
            <a:ext cx="5485989" cy="64633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Information Extraction =</a:t>
            </a:r>
          </a:p>
          <a:p>
            <a:r>
              <a:rPr lang="en-US" sz="1800" dirty="0">
                <a:latin typeface="+mn-lt"/>
              </a:rPr>
              <a:t>  segmentation + classification</a:t>
            </a:r>
            <a:r>
              <a:rPr lang="en-US" sz="1800" dirty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association</a:t>
            </a:r>
            <a:r>
              <a:rPr lang="en-US" sz="1800" dirty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clustering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8600" y="1181040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latin typeface="+mn-lt"/>
              </a:rPr>
              <a:t>As a </a:t>
            </a:r>
            <a:r>
              <a:rPr lang="en-US" sz="2000" dirty="0" smtClean="0">
                <a:latin typeface="+mn-lt"/>
              </a:rPr>
              <a:t>family of </a:t>
            </a:r>
            <a:r>
              <a:rPr lang="en-US" sz="2000" dirty="0">
                <a:latin typeface="+mn-lt"/>
              </a:rPr>
              <a:t>techniques: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28600" y="1854696"/>
            <a:ext cx="3581400" cy="3231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For </a:t>
            </a:r>
            <a:r>
              <a:rPr lang="en-US" sz="1200" dirty="0"/>
              <a:t>years, </a:t>
            </a:r>
            <a:r>
              <a:rPr lang="en-US" sz="1200" u="sng" dirty="0">
                <a:solidFill>
                  <a:schemeClr val="accent1"/>
                </a:solidFill>
              </a:rPr>
              <a:t>Microsoft Corporation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</a:rPr>
              <a:t>CEO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accent2"/>
                </a:solidFill>
              </a:rPr>
              <a:t>Bill Gates</a:t>
            </a:r>
            <a:r>
              <a:rPr lang="en-US" sz="1200" dirty="0"/>
              <a:t> railed against the economic philosophy of open-source software with Orwellian fervor, denouncing its communal licensing as a "cancer" that stifled technological innovation.</a:t>
            </a:r>
          </a:p>
          <a:p>
            <a:endParaRPr lang="en-US" sz="800" dirty="0"/>
          </a:p>
          <a:p>
            <a:r>
              <a:rPr lang="en-US" sz="1200" dirty="0" smtClean="0"/>
              <a:t>Now </a:t>
            </a:r>
            <a:r>
              <a:rPr lang="en-US" sz="1200" u="sng" dirty="0" smtClean="0">
                <a:solidFill>
                  <a:schemeClr val="accent2"/>
                </a:solidFill>
              </a:rPr>
              <a:t>Gates</a:t>
            </a:r>
            <a:r>
              <a:rPr lang="en-US" sz="1200" dirty="0" smtClean="0"/>
              <a:t> </a:t>
            </a:r>
            <a:r>
              <a:rPr lang="en-US" sz="1200" dirty="0"/>
              <a:t>himself says </a:t>
            </a:r>
            <a:r>
              <a:rPr lang="en-US" sz="1200" u="sng" dirty="0">
                <a:solidFill>
                  <a:schemeClr val="accent1"/>
                </a:solidFill>
              </a:rPr>
              <a:t>Microsoft</a:t>
            </a:r>
            <a:r>
              <a:rPr lang="en-US" sz="1200" dirty="0"/>
              <a:t> will gladly disclose its crown jewels--the coveted code behind the Windows operating system--to select customers.</a:t>
            </a:r>
          </a:p>
          <a:p>
            <a:endParaRPr lang="en-US" sz="800" dirty="0"/>
          </a:p>
          <a:p>
            <a:r>
              <a:rPr lang="en-US" sz="1200" dirty="0"/>
              <a:t>"We can be open source. We love the concept of shared source," said </a:t>
            </a:r>
            <a:r>
              <a:rPr lang="en-US" sz="1200" u="sng" dirty="0">
                <a:solidFill>
                  <a:schemeClr val="accent2"/>
                </a:solidFill>
              </a:rPr>
              <a:t>Bill </a:t>
            </a:r>
            <a:r>
              <a:rPr lang="en-US" sz="1200" u="sng" dirty="0" err="1">
                <a:solidFill>
                  <a:schemeClr val="accent2"/>
                </a:solidFill>
              </a:rPr>
              <a:t>Veghte</a:t>
            </a:r>
            <a:r>
              <a:rPr lang="en-US" sz="1200" dirty="0"/>
              <a:t>, a </a:t>
            </a:r>
            <a:r>
              <a:rPr lang="en-US" sz="1200" u="sng" dirty="0">
                <a:solidFill>
                  <a:schemeClr val="accent1"/>
                </a:solidFill>
              </a:rPr>
              <a:t>Microsoft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</a:rPr>
              <a:t>VP</a:t>
            </a:r>
            <a:r>
              <a:rPr lang="en-US" sz="1200" dirty="0"/>
              <a:t>. "That's a super-important shift for us in terms of code access.</a:t>
            </a:r>
            <a:r>
              <a:rPr lang="ja-JP" altLang="en-US" sz="1200" dirty="0"/>
              <a:t>“</a:t>
            </a:r>
            <a:endParaRPr lang="en-US" sz="1200" dirty="0"/>
          </a:p>
          <a:p>
            <a:endParaRPr lang="en-US" sz="800" dirty="0"/>
          </a:p>
          <a:p>
            <a:r>
              <a:rPr lang="en-US" sz="1200" u="sng" dirty="0">
                <a:solidFill>
                  <a:schemeClr val="accent2"/>
                </a:solidFill>
              </a:rPr>
              <a:t>Richard Stallman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chemeClr val="hlink"/>
                </a:solidFill>
              </a:rPr>
              <a:t>founder</a:t>
            </a:r>
            <a:r>
              <a:rPr lang="en-US" sz="1200" dirty="0"/>
              <a:t> of the </a:t>
            </a:r>
            <a:r>
              <a:rPr lang="en-US" sz="1200" u="sng" dirty="0">
                <a:solidFill>
                  <a:schemeClr val="accent1"/>
                </a:solidFill>
              </a:rPr>
              <a:t>Free Software Foundation</a:t>
            </a:r>
            <a:r>
              <a:rPr lang="en-US" sz="1200" dirty="0"/>
              <a:t>, countered saying…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38600" y="2051150"/>
            <a:ext cx="2971800" cy="2708434"/>
            <a:chOff x="4038600" y="2051149"/>
            <a:chExt cx="2971800" cy="2708434"/>
          </a:xfrm>
        </p:grpSpPr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4130675" y="2051149"/>
              <a:ext cx="2162836" cy="27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 Corporation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CEO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Bill Gates</a:t>
              </a:r>
            </a:p>
            <a:p>
              <a:r>
                <a:rPr lang="en-US" sz="1600" dirty="0" smtClean="0">
                  <a:solidFill>
                    <a:schemeClr val="accent2"/>
                  </a:solidFill>
                  <a:latin typeface="+mn-lt"/>
                </a:rPr>
                <a:t>Gates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Bill </a:t>
              </a:r>
              <a:r>
                <a:rPr lang="en-US" sz="1600" dirty="0" err="1">
                  <a:solidFill>
                    <a:schemeClr val="accent2"/>
                  </a:solidFill>
                  <a:latin typeface="+mn-lt"/>
                </a:rPr>
                <a:t>Veghte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VP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Richard Stallman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founder</a:t>
              </a: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Free Software Foundation</a:t>
              </a:r>
            </a:p>
          </p:txBody>
        </p:sp>
        <p:sp>
          <p:nvSpPr>
            <p:cNvPr id="115720" name="Rectangle 8"/>
            <p:cNvSpPr>
              <a:spLocks noChangeArrowheads="1"/>
            </p:cNvSpPr>
            <p:nvPr/>
          </p:nvSpPr>
          <p:spPr bwMode="auto">
            <a:xfrm>
              <a:off x="4038600" y="2064246"/>
              <a:ext cx="2971800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4038600" y="2769096"/>
              <a:ext cx="2971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4038600" y="3302496"/>
              <a:ext cx="2971800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4038600" y="3988296"/>
              <a:ext cx="29718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62800" y="1962151"/>
            <a:ext cx="1905000" cy="2819400"/>
            <a:chOff x="7162800" y="1962151"/>
            <a:chExt cx="1905000" cy="2819400"/>
          </a:xfrm>
        </p:grpSpPr>
        <p:sp>
          <p:nvSpPr>
            <p:cNvPr id="115724" name="AutoShape 12"/>
            <p:cNvSpPr>
              <a:spLocks/>
            </p:cNvSpPr>
            <p:nvPr/>
          </p:nvSpPr>
          <p:spPr bwMode="auto">
            <a:xfrm>
              <a:off x="7162800" y="2045196"/>
              <a:ext cx="228600" cy="10287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5" name="AutoShape 13"/>
            <p:cNvSpPr>
              <a:spLocks/>
            </p:cNvSpPr>
            <p:nvPr/>
          </p:nvSpPr>
          <p:spPr bwMode="auto">
            <a:xfrm>
              <a:off x="7162800" y="3359646"/>
              <a:ext cx="228600" cy="628650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AutoShape 14"/>
            <p:cNvSpPr>
              <a:spLocks/>
            </p:cNvSpPr>
            <p:nvPr/>
          </p:nvSpPr>
          <p:spPr bwMode="auto">
            <a:xfrm>
              <a:off x="7162800" y="4045446"/>
              <a:ext cx="228600" cy="628650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27" name="Group 40"/>
            <p:cNvGrpSpPr>
              <a:grpSpLocks/>
            </p:cNvGrpSpPr>
            <p:nvPr/>
          </p:nvGrpSpPr>
          <p:grpSpPr bwMode="auto">
            <a:xfrm>
              <a:off x="7543800" y="1962151"/>
              <a:ext cx="1524000" cy="2819400"/>
              <a:chOff x="7543723" y="2412336"/>
              <a:chExt cx="1524000" cy="3759865"/>
            </a:xfrm>
          </p:grpSpPr>
          <p:grpSp>
            <p:nvGrpSpPr>
              <p:cNvPr id="115732" name="Group 21"/>
              <p:cNvGrpSpPr>
                <a:grpSpLocks/>
              </p:cNvGrpSpPr>
              <p:nvPr/>
            </p:nvGrpSpPr>
            <p:grpSpPr bwMode="auto">
              <a:xfrm rot="-5380525">
                <a:off x="6438823" y="3543301"/>
                <a:ext cx="3733800" cy="1524000"/>
                <a:chOff x="3219" y="1731"/>
                <a:chExt cx="2352" cy="960"/>
              </a:xfrm>
            </p:grpSpPr>
            <p:sp>
              <p:nvSpPr>
                <p:cNvPr id="115749" name="Freeform 17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960"/>
                </a:xfrm>
                <a:custGeom>
                  <a:avLst/>
                  <a:gdLst>
                    <a:gd name="T0" fmla="*/ 1056 w 2352"/>
                    <a:gd name="T1" fmla="*/ 1 h 960"/>
                    <a:gd name="T2" fmla="*/ 939 w 2352"/>
                    <a:gd name="T3" fmla="*/ 3 h 960"/>
                    <a:gd name="T4" fmla="*/ 826 w 2352"/>
                    <a:gd name="T5" fmla="*/ 6 h 960"/>
                    <a:gd name="T6" fmla="*/ 718 w 2352"/>
                    <a:gd name="T7" fmla="*/ 10 h 960"/>
                    <a:gd name="T8" fmla="*/ 615 w 2352"/>
                    <a:gd name="T9" fmla="*/ 15 h 960"/>
                    <a:gd name="T10" fmla="*/ 518 w 2352"/>
                    <a:gd name="T11" fmla="*/ 21 h 960"/>
                    <a:gd name="T12" fmla="*/ 428 w 2352"/>
                    <a:gd name="T13" fmla="*/ 28 h 960"/>
                    <a:gd name="T14" fmla="*/ 344 w 2352"/>
                    <a:gd name="T15" fmla="*/ 35 h 960"/>
                    <a:gd name="T16" fmla="*/ 268 w 2352"/>
                    <a:gd name="T17" fmla="*/ 44 h 960"/>
                    <a:gd name="T18" fmla="*/ 201 w 2352"/>
                    <a:gd name="T19" fmla="*/ 53 h 960"/>
                    <a:gd name="T20" fmla="*/ 142 w 2352"/>
                    <a:gd name="T21" fmla="*/ 63 h 960"/>
                    <a:gd name="T22" fmla="*/ 92 w 2352"/>
                    <a:gd name="T23" fmla="*/ 73 h 960"/>
                    <a:gd name="T24" fmla="*/ 53 w 2352"/>
                    <a:gd name="T25" fmla="*/ 85 h 960"/>
                    <a:gd name="T26" fmla="*/ 24 w 2352"/>
                    <a:gd name="T27" fmla="*/ 96 h 960"/>
                    <a:gd name="T28" fmla="*/ 6 w 2352"/>
                    <a:gd name="T29" fmla="*/ 108 h 960"/>
                    <a:gd name="T30" fmla="*/ 0 w 2352"/>
                    <a:gd name="T31" fmla="*/ 120 h 960"/>
                    <a:gd name="T32" fmla="*/ 2 w 2352"/>
                    <a:gd name="T33" fmla="*/ 846 h 960"/>
                    <a:gd name="T34" fmla="*/ 14 w 2352"/>
                    <a:gd name="T35" fmla="*/ 858 h 960"/>
                    <a:gd name="T36" fmla="*/ 37 w 2352"/>
                    <a:gd name="T37" fmla="*/ 870 h 960"/>
                    <a:gd name="T38" fmla="*/ 71 w 2352"/>
                    <a:gd name="T39" fmla="*/ 881 h 960"/>
                    <a:gd name="T40" fmla="*/ 116 w 2352"/>
                    <a:gd name="T41" fmla="*/ 892 h 960"/>
                    <a:gd name="T42" fmla="*/ 170 w 2352"/>
                    <a:gd name="T43" fmla="*/ 902 h 960"/>
                    <a:gd name="T44" fmla="*/ 234 w 2352"/>
                    <a:gd name="T45" fmla="*/ 912 h 960"/>
                    <a:gd name="T46" fmla="*/ 305 w 2352"/>
                    <a:gd name="T47" fmla="*/ 921 h 960"/>
                    <a:gd name="T48" fmla="*/ 385 w 2352"/>
                    <a:gd name="T49" fmla="*/ 929 h 960"/>
                    <a:gd name="T50" fmla="*/ 472 w 2352"/>
                    <a:gd name="T51" fmla="*/ 936 h 960"/>
                    <a:gd name="T52" fmla="*/ 566 w 2352"/>
                    <a:gd name="T53" fmla="*/ 943 h 960"/>
                    <a:gd name="T54" fmla="*/ 666 w 2352"/>
                    <a:gd name="T55" fmla="*/ 948 h 960"/>
                    <a:gd name="T56" fmla="*/ 772 w 2352"/>
                    <a:gd name="T57" fmla="*/ 953 h 960"/>
                    <a:gd name="T58" fmla="*/ 882 w 2352"/>
                    <a:gd name="T59" fmla="*/ 956 h 960"/>
                    <a:gd name="T60" fmla="*/ 997 w 2352"/>
                    <a:gd name="T61" fmla="*/ 959 h 960"/>
                    <a:gd name="T62" fmla="*/ 1176 w 2352"/>
                    <a:gd name="T63" fmla="*/ 960 h 960"/>
                    <a:gd name="T64" fmla="*/ 1355 w 2352"/>
                    <a:gd name="T65" fmla="*/ 959 h 960"/>
                    <a:gd name="T66" fmla="*/ 1470 w 2352"/>
                    <a:gd name="T67" fmla="*/ 956 h 960"/>
                    <a:gd name="T68" fmla="*/ 1581 w 2352"/>
                    <a:gd name="T69" fmla="*/ 953 h 960"/>
                    <a:gd name="T70" fmla="*/ 1686 w 2352"/>
                    <a:gd name="T71" fmla="*/ 948 h 960"/>
                    <a:gd name="T72" fmla="*/ 1786 w 2352"/>
                    <a:gd name="T73" fmla="*/ 943 h 960"/>
                    <a:gd name="T74" fmla="*/ 1880 w 2352"/>
                    <a:gd name="T75" fmla="*/ 936 h 960"/>
                    <a:gd name="T76" fmla="*/ 1967 w 2352"/>
                    <a:gd name="T77" fmla="*/ 929 h 960"/>
                    <a:gd name="T78" fmla="*/ 2047 w 2352"/>
                    <a:gd name="T79" fmla="*/ 921 h 960"/>
                    <a:gd name="T80" fmla="*/ 2119 w 2352"/>
                    <a:gd name="T81" fmla="*/ 912 h 960"/>
                    <a:gd name="T82" fmla="*/ 2182 w 2352"/>
                    <a:gd name="T83" fmla="*/ 902 h 960"/>
                    <a:gd name="T84" fmla="*/ 2236 w 2352"/>
                    <a:gd name="T85" fmla="*/ 892 h 960"/>
                    <a:gd name="T86" fmla="*/ 2281 w 2352"/>
                    <a:gd name="T87" fmla="*/ 881 h 960"/>
                    <a:gd name="T88" fmla="*/ 2315 w 2352"/>
                    <a:gd name="T89" fmla="*/ 870 h 960"/>
                    <a:gd name="T90" fmla="*/ 2339 w 2352"/>
                    <a:gd name="T91" fmla="*/ 858 h 960"/>
                    <a:gd name="T92" fmla="*/ 2351 w 2352"/>
                    <a:gd name="T93" fmla="*/ 846 h 960"/>
                    <a:gd name="T94" fmla="*/ 2352 w 2352"/>
                    <a:gd name="T95" fmla="*/ 120 h 960"/>
                    <a:gd name="T96" fmla="*/ 2346 w 2352"/>
                    <a:gd name="T97" fmla="*/ 108 h 960"/>
                    <a:gd name="T98" fmla="*/ 2328 w 2352"/>
                    <a:gd name="T99" fmla="*/ 96 h 960"/>
                    <a:gd name="T100" fmla="*/ 2299 w 2352"/>
                    <a:gd name="T101" fmla="*/ 85 h 960"/>
                    <a:gd name="T102" fmla="*/ 2260 w 2352"/>
                    <a:gd name="T103" fmla="*/ 73 h 960"/>
                    <a:gd name="T104" fmla="*/ 2210 w 2352"/>
                    <a:gd name="T105" fmla="*/ 63 h 960"/>
                    <a:gd name="T106" fmla="*/ 2151 w 2352"/>
                    <a:gd name="T107" fmla="*/ 53 h 960"/>
                    <a:gd name="T108" fmla="*/ 2084 w 2352"/>
                    <a:gd name="T109" fmla="*/ 44 h 960"/>
                    <a:gd name="T110" fmla="*/ 2008 w 2352"/>
                    <a:gd name="T111" fmla="*/ 35 h 960"/>
                    <a:gd name="T112" fmla="*/ 1924 w 2352"/>
                    <a:gd name="T113" fmla="*/ 28 h 960"/>
                    <a:gd name="T114" fmla="*/ 1834 w 2352"/>
                    <a:gd name="T115" fmla="*/ 21 h 960"/>
                    <a:gd name="T116" fmla="*/ 1737 w 2352"/>
                    <a:gd name="T117" fmla="*/ 15 h 960"/>
                    <a:gd name="T118" fmla="*/ 1634 w 2352"/>
                    <a:gd name="T119" fmla="*/ 10 h 960"/>
                    <a:gd name="T120" fmla="*/ 1526 w 2352"/>
                    <a:gd name="T121" fmla="*/ 6 h 960"/>
                    <a:gd name="T122" fmla="*/ 1413 w 2352"/>
                    <a:gd name="T123" fmla="*/ 3 h 960"/>
                    <a:gd name="T124" fmla="*/ 1296 w 2352"/>
                    <a:gd name="T125" fmla="*/ 1 h 9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960"/>
                    <a:gd name="T191" fmla="*/ 2352 w 2352"/>
                    <a:gd name="T192" fmla="*/ 960 h 9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960">
                      <a:moveTo>
                        <a:pt x="1176" y="0"/>
                      </a:move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lnTo>
                        <a:pt x="0" y="840"/>
                      </a:lnTo>
                      <a:lnTo>
                        <a:pt x="2" y="846"/>
                      </a:lnTo>
                      <a:lnTo>
                        <a:pt x="6" y="852"/>
                      </a:lnTo>
                      <a:lnTo>
                        <a:pt x="14" y="858"/>
                      </a:lnTo>
                      <a:lnTo>
                        <a:pt x="24" y="864"/>
                      </a:lnTo>
                      <a:lnTo>
                        <a:pt x="37" y="870"/>
                      </a:lnTo>
                      <a:lnTo>
                        <a:pt x="53" y="876"/>
                      </a:lnTo>
                      <a:lnTo>
                        <a:pt x="71" y="881"/>
                      </a:lnTo>
                      <a:lnTo>
                        <a:pt x="92" y="887"/>
                      </a:lnTo>
                      <a:lnTo>
                        <a:pt x="116" y="892"/>
                      </a:lnTo>
                      <a:lnTo>
                        <a:pt x="142" y="897"/>
                      </a:lnTo>
                      <a:lnTo>
                        <a:pt x="170" y="902"/>
                      </a:lnTo>
                      <a:lnTo>
                        <a:pt x="201" y="907"/>
                      </a:lnTo>
                      <a:lnTo>
                        <a:pt x="234" y="912"/>
                      </a:lnTo>
                      <a:lnTo>
                        <a:pt x="268" y="916"/>
                      </a:lnTo>
                      <a:lnTo>
                        <a:pt x="305" y="921"/>
                      </a:lnTo>
                      <a:lnTo>
                        <a:pt x="344" y="925"/>
                      </a:lnTo>
                      <a:lnTo>
                        <a:pt x="385" y="929"/>
                      </a:lnTo>
                      <a:lnTo>
                        <a:pt x="428" y="933"/>
                      </a:lnTo>
                      <a:lnTo>
                        <a:pt x="472" y="936"/>
                      </a:lnTo>
                      <a:lnTo>
                        <a:pt x="518" y="940"/>
                      </a:lnTo>
                      <a:lnTo>
                        <a:pt x="566" y="943"/>
                      </a:lnTo>
                      <a:lnTo>
                        <a:pt x="615" y="946"/>
                      </a:lnTo>
                      <a:lnTo>
                        <a:pt x="666" y="948"/>
                      </a:lnTo>
                      <a:lnTo>
                        <a:pt x="718" y="951"/>
                      </a:lnTo>
                      <a:lnTo>
                        <a:pt x="772" y="953"/>
                      </a:lnTo>
                      <a:lnTo>
                        <a:pt x="826" y="955"/>
                      </a:lnTo>
                      <a:lnTo>
                        <a:pt x="882" y="956"/>
                      </a:lnTo>
                      <a:lnTo>
                        <a:pt x="939" y="958"/>
                      </a:lnTo>
                      <a:lnTo>
                        <a:pt x="997" y="959"/>
                      </a:lnTo>
                      <a:lnTo>
                        <a:pt x="1056" y="959"/>
                      </a:lnTo>
                      <a:lnTo>
                        <a:pt x="1176" y="960"/>
                      </a:lnTo>
                      <a:lnTo>
                        <a:pt x="1296" y="959"/>
                      </a:lnTo>
                      <a:lnTo>
                        <a:pt x="1355" y="959"/>
                      </a:lnTo>
                      <a:lnTo>
                        <a:pt x="1413" y="958"/>
                      </a:lnTo>
                      <a:lnTo>
                        <a:pt x="1470" y="956"/>
                      </a:lnTo>
                      <a:lnTo>
                        <a:pt x="1526" y="955"/>
                      </a:lnTo>
                      <a:lnTo>
                        <a:pt x="1581" y="953"/>
                      </a:lnTo>
                      <a:lnTo>
                        <a:pt x="1634" y="951"/>
                      </a:lnTo>
                      <a:lnTo>
                        <a:pt x="1686" y="948"/>
                      </a:lnTo>
                      <a:lnTo>
                        <a:pt x="1737" y="946"/>
                      </a:lnTo>
                      <a:lnTo>
                        <a:pt x="1786" y="943"/>
                      </a:lnTo>
                      <a:lnTo>
                        <a:pt x="1834" y="940"/>
                      </a:lnTo>
                      <a:lnTo>
                        <a:pt x="1880" y="936"/>
                      </a:lnTo>
                      <a:lnTo>
                        <a:pt x="1924" y="933"/>
                      </a:lnTo>
                      <a:lnTo>
                        <a:pt x="1967" y="929"/>
                      </a:lnTo>
                      <a:lnTo>
                        <a:pt x="2008" y="925"/>
                      </a:lnTo>
                      <a:lnTo>
                        <a:pt x="2047" y="921"/>
                      </a:lnTo>
                      <a:lnTo>
                        <a:pt x="2084" y="916"/>
                      </a:lnTo>
                      <a:lnTo>
                        <a:pt x="2119" y="912"/>
                      </a:lnTo>
                      <a:lnTo>
                        <a:pt x="2151" y="907"/>
                      </a:lnTo>
                      <a:lnTo>
                        <a:pt x="2182" y="902"/>
                      </a:lnTo>
                      <a:lnTo>
                        <a:pt x="2210" y="897"/>
                      </a:lnTo>
                      <a:lnTo>
                        <a:pt x="2236" y="892"/>
                      </a:lnTo>
                      <a:lnTo>
                        <a:pt x="2260" y="887"/>
                      </a:lnTo>
                      <a:lnTo>
                        <a:pt x="2281" y="881"/>
                      </a:lnTo>
                      <a:lnTo>
                        <a:pt x="2299" y="876"/>
                      </a:lnTo>
                      <a:lnTo>
                        <a:pt x="2315" y="870"/>
                      </a:lnTo>
                      <a:lnTo>
                        <a:pt x="2328" y="864"/>
                      </a:lnTo>
                      <a:lnTo>
                        <a:pt x="2339" y="858"/>
                      </a:lnTo>
                      <a:lnTo>
                        <a:pt x="2346" y="852"/>
                      </a:lnTo>
                      <a:lnTo>
                        <a:pt x="2351" y="846"/>
                      </a:lnTo>
                      <a:lnTo>
                        <a:pt x="2352" y="840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0" name="Freeform 18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240"/>
                </a:xfrm>
                <a:custGeom>
                  <a:avLst/>
                  <a:gdLst>
                    <a:gd name="T0" fmla="*/ 2 w 2352"/>
                    <a:gd name="T1" fmla="*/ 126 h 240"/>
                    <a:gd name="T2" fmla="*/ 14 w 2352"/>
                    <a:gd name="T3" fmla="*/ 138 h 240"/>
                    <a:gd name="T4" fmla="*/ 37 w 2352"/>
                    <a:gd name="T5" fmla="*/ 150 h 240"/>
                    <a:gd name="T6" fmla="*/ 71 w 2352"/>
                    <a:gd name="T7" fmla="*/ 161 h 240"/>
                    <a:gd name="T8" fmla="*/ 116 w 2352"/>
                    <a:gd name="T9" fmla="*/ 172 h 240"/>
                    <a:gd name="T10" fmla="*/ 170 w 2352"/>
                    <a:gd name="T11" fmla="*/ 182 h 240"/>
                    <a:gd name="T12" fmla="*/ 234 w 2352"/>
                    <a:gd name="T13" fmla="*/ 192 h 240"/>
                    <a:gd name="T14" fmla="*/ 305 w 2352"/>
                    <a:gd name="T15" fmla="*/ 201 h 240"/>
                    <a:gd name="T16" fmla="*/ 385 w 2352"/>
                    <a:gd name="T17" fmla="*/ 209 h 240"/>
                    <a:gd name="T18" fmla="*/ 472 w 2352"/>
                    <a:gd name="T19" fmla="*/ 216 h 240"/>
                    <a:gd name="T20" fmla="*/ 566 w 2352"/>
                    <a:gd name="T21" fmla="*/ 223 h 240"/>
                    <a:gd name="T22" fmla="*/ 666 w 2352"/>
                    <a:gd name="T23" fmla="*/ 228 h 240"/>
                    <a:gd name="T24" fmla="*/ 772 w 2352"/>
                    <a:gd name="T25" fmla="*/ 233 h 240"/>
                    <a:gd name="T26" fmla="*/ 882 w 2352"/>
                    <a:gd name="T27" fmla="*/ 236 h 240"/>
                    <a:gd name="T28" fmla="*/ 997 w 2352"/>
                    <a:gd name="T29" fmla="*/ 239 h 240"/>
                    <a:gd name="T30" fmla="*/ 1176 w 2352"/>
                    <a:gd name="T31" fmla="*/ 240 h 240"/>
                    <a:gd name="T32" fmla="*/ 1355 w 2352"/>
                    <a:gd name="T33" fmla="*/ 239 h 240"/>
                    <a:gd name="T34" fmla="*/ 1470 w 2352"/>
                    <a:gd name="T35" fmla="*/ 236 h 240"/>
                    <a:gd name="T36" fmla="*/ 1581 w 2352"/>
                    <a:gd name="T37" fmla="*/ 233 h 240"/>
                    <a:gd name="T38" fmla="*/ 1686 w 2352"/>
                    <a:gd name="T39" fmla="*/ 228 h 240"/>
                    <a:gd name="T40" fmla="*/ 1786 w 2352"/>
                    <a:gd name="T41" fmla="*/ 223 h 240"/>
                    <a:gd name="T42" fmla="*/ 1880 w 2352"/>
                    <a:gd name="T43" fmla="*/ 216 h 240"/>
                    <a:gd name="T44" fmla="*/ 1967 w 2352"/>
                    <a:gd name="T45" fmla="*/ 209 h 240"/>
                    <a:gd name="T46" fmla="*/ 2047 w 2352"/>
                    <a:gd name="T47" fmla="*/ 201 h 240"/>
                    <a:gd name="T48" fmla="*/ 2119 w 2352"/>
                    <a:gd name="T49" fmla="*/ 192 h 240"/>
                    <a:gd name="T50" fmla="*/ 2182 w 2352"/>
                    <a:gd name="T51" fmla="*/ 182 h 240"/>
                    <a:gd name="T52" fmla="*/ 2236 w 2352"/>
                    <a:gd name="T53" fmla="*/ 172 h 240"/>
                    <a:gd name="T54" fmla="*/ 2281 w 2352"/>
                    <a:gd name="T55" fmla="*/ 161 h 240"/>
                    <a:gd name="T56" fmla="*/ 2315 w 2352"/>
                    <a:gd name="T57" fmla="*/ 150 h 240"/>
                    <a:gd name="T58" fmla="*/ 2339 w 2352"/>
                    <a:gd name="T59" fmla="*/ 138 h 240"/>
                    <a:gd name="T60" fmla="*/ 2351 w 2352"/>
                    <a:gd name="T61" fmla="*/ 126 h 240"/>
                    <a:gd name="T62" fmla="*/ 2351 w 2352"/>
                    <a:gd name="T63" fmla="*/ 114 h 240"/>
                    <a:gd name="T64" fmla="*/ 2339 w 2352"/>
                    <a:gd name="T65" fmla="*/ 102 h 240"/>
                    <a:gd name="T66" fmla="*/ 2315 w 2352"/>
                    <a:gd name="T67" fmla="*/ 90 h 240"/>
                    <a:gd name="T68" fmla="*/ 2281 w 2352"/>
                    <a:gd name="T69" fmla="*/ 79 h 240"/>
                    <a:gd name="T70" fmla="*/ 2236 w 2352"/>
                    <a:gd name="T71" fmla="*/ 68 h 240"/>
                    <a:gd name="T72" fmla="*/ 2182 w 2352"/>
                    <a:gd name="T73" fmla="*/ 58 h 240"/>
                    <a:gd name="T74" fmla="*/ 2119 w 2352"/>
                    <a:gd name="T75" fmla="*/ 48 h 240"/>
                    <a:gd name="T76" fmla="*/ 2047 w 2352"/>
                    <a:gd name="T77" fmla="*/ 40 h 240"/>
                    <a:gd name="T78" fmla="*/ 1967 w 2352"/>
                    <a:gd name="T79" fmla="*/ 31 h 240"/>
                    <a:gd name="T80" fmla="*/ 1880 w 2352"/>
                    <a:gd name="T81" fmla="*/ 24 h 240"/>
                    <a:gd name="T82" fmla="*/ 1786 w 2352"/>
                    <a:gd name="T83" fmla="*/ 18 h 240"/>
                    <a:gd name="T84" fmla="*/ 1686 w 2352"/>
                    <a:gd name="T85" fmla="*/ 12 h 240"/>
                    <a:gd name="T86" fmla="*/ 1581 w 2352"/>
                    <a:gd name="T87" fmla="*/ 7 h 240"/>
                    <a:gd name="T88" fmla="*/ 1470 w 2352"/>
                    <a:gd name="T89" fmla="*/ 4 h 240"/>
                    <a:gd name="T90" fmla="*/ 1355 w 2352"/>
                    <a:gd name="T91" fmla="*/ 1 h 240"/>
                    <a:gd name="T92" fmla="*/ 1176 w 2352"/>
                    <a:gd name="T93" fmla="*/ 0 h 240"/>
                    <a:gd name="T94" fmla="*/ 997 w 2352"/>
                    <a:gd name="T95" fmla="*/ 1 h 240"/>
                    <a:gd name="T96" fmla="*/ 882 w 2352"/>
                    <a:gd name="T97" fmla="*/ 4 h 240"/>
                    <a:gd name="T98" fmla="*/ 772 w 2352"/>
                    <a:gd name="T99" fmla="*/ 7 h 240"/>
                    <a:gd name="T100" fmla="*/ 666 w 2352"/>
                    <a:gd name="T101" fmla="*/ 12 h 240"/>
                    <a:gd name="T102" fmla="*/ 566 w 2352"/>
                    <a:gd name="T103" fmla="*/ 18 h 240"/>
                    <a:gd name="T104" fmla="*/ 472 w 2352"/>
                    <a:gd name="T105" fmla="*/ 24 h 240"/>
                    <a:gd name="T106" fmla="*/ 385 w 2352"/>
                    <a:gd name="T107" fmla="*/ 31 h 240"/>
                    <a:gd name="T108" fmla="*/ 305 w 2352"/>
                    <a:gd name="T109" fmla="*/ 40 h 240"/>
                    <a:gd name="T110" fmla="*/ 234 w 2352"/>
                    <a:gd name="T111" fmla="*/ 48 h 240"/>
                    <a:gd name="T112" fmla="*/ 170 w 2352"/>
                    <a:gd name="T113" fmla="*/ 58 h 240"/>
                    <a:gd name="T114" fmla="*/ 116 w 2352"/>
                    <a:gd name="T115" fmla="*/ 68 h 240"/>
                    <a:gd name="T116" fmla="*/ 71 w 2352"/>
                    <a:gd name="T117" fmla="*/ 79 h 240"/>
                    <a:gd name="T118" fmla="*/ 37 w 2352"/>
                    <a:gd name="T119" fmla="*/ 90 h 240"/>
                    <a:gd name="T120" fmla="*/ 14 w 2352"/>
                    <a:gd name="T121" fmla="*/ 102 h 240"/>
                    <a:gd name="T122" fmla="*/ 2 w 2352"/>
                    <a:gd name="T123" fmla="*/ 114 h 2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352"/>
                    <a:gd name="T187" fmla="*/ 0 h 240"/>
                    <a:gd name="T188" fmla="*/ 2352 w 2352"/>
                    <a:gd name="T189" fmla="*/ 240 h 2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352" h="240">
                      <a:moveTo>
                        <a:pt x="0" y="120"/>
                      </a:moveTo>
                      <a:lnTo>
                        <a:pt x="2" y="126"/>
                      </a:lnTo>
                      <a:lnTo>
                        <a:pt x="6" y="132"/>
                      </a:lnTo>
                      <a:lnTo>
                        <a:pt x="14" y="138"/>
                      </a:lnTo>
                      <a:lnTo>
                        <a:pt x="24" y="144"/>
                      </a:lnTo>
                      <a:lnTo>
                        <a:pt x="37" y="150"/>
                      </a:lnTo>
                      <a:lnTo>
                        <a:pt x="53" y="156"/>
                      </a:lnTo>
                      <a:lnTo>
                        <a:pt x="71" y="161"/>
                      </a:lnTo>
                      <a:lnTo>
                        <a:pt x="92" y="167"/>
                      </a:lnTo>
                      <a:lnTo>
                        <a:pt x="116" y="172"/>
                      </a:lnTo>
                      <a:lnTo>
                        <a:pt x="142" y="177"/>
                      </a:lnTo>
                      <a:lnTo>
                        <a:pt x="170" y="182"/>
                      </a:lnTo>
                      <a:lnTo>
                        <a:pt x="201" y="187"/>
                      </a:lnTo>
                      <a:lnTo>
                        <a:pt x="234" y="192"/>
                      </a:lnTo>
                      <a:lnTo>
                        <a:pt x="268" y="196"/>
                      </a:lnTo>
                      <a:lnTo>
                        <a:pt x="305" y="201"/>
                      </a:lnTo>
                      <a:lnTo>
                        <a:pt x="344" y="205"/>
                      </a:lnTo>
                      <a:lnTo>
                        <a:pt x="385" y="209"/>
                      </a:lnTo>
                      <a:lnTo>
                        <a:pt x="428" y="213"/>
                      </a:lnTo>
                      <a:lnTo>
                        <a:pt x="472" y="216"/>
                      </a:lnTo>
                      <a:lnTo>
                        <a:pt x="518" y="220"/>
                      </a:lnTo>
                      <a:lnTo>
                        <a:pt x="566" y="223"/>
                      </a:lnTo>
                      <a:lnTo>
                        <a:pt x="615" y="226"/>
                      </a:lnTo>
                      <a:lnTo>
                        <a:pt x="666" y="228"/>
                      </a:lnTo>
                      <a:lnTo>
                        <a:pt x="718" y="231"/>
                      </a:lnTo>
                      <a:lnTo>
                        <a:pt x="772" y="233"/>
                      </a:lnTo>
                      <a:lnTo>
                        <a:pt x="826" y="235"/>
                      </a:lnTo>
                      <a:lnTo>
                        <a:pt x="882" y="236"/>
                      </a:lnTo>
                      <a:lnTo>
                        <a:pt x="939" y="238"/>
                      </a:lnTo>
                      <a:lnTo>
                        <a:pt x="997" y="239"/>
                      </a:lnTo>
                      <a:lnTo>
                        <a:pt x="1056" y="239"/>
                      </a:lnTo>
                      <a:lnTo>
                        <a:pt x="1176" y="240"/>
                      </a:lnTo>
                      <a:lnTo>
                        <a:pt x="1296" y="239"/>
                      </a:lnTo>
                      <a:lnTo>
                        <a:pt x="1355" y="239"/>
                      </a:lnTo>
                      <a:lnTo>
                        <a:pt x="1413" y="238"/>
                      </a:lnTo>
                      <a:lnTo>
                        <a:pt x="1470" y="236"/>
                      </a:lnTo>
                      <a:lnTo>
                        <a:pt x="1526" y="235"/>
                      </a:lnTo>
                      <a:lnTo>
                        <a:pt x="1581" y="233"/>
                      </a:lnTo>
                      <a:lnTo>
                        <a:pt x="1634" y="231"/>
                      </a:lnTo>
                      <a:lnTo>
                        <a:pt x="1686" y="228"/>
                      </a:lnTo>
                      <a:lnTo>
                        <a:pt x="1737" y="226"/>
                      </a:lnTo>
                      <a:lnTo>
                        <a:pt x="1786" y="223"/>
                      </a:lnTo>
                      <a:lnTo>
                        <a:pt x="1834" y="220"/>
                      </a:lnTo>
                      <a:lnTo>
                        <a:pt x="1880" y="216"/>
                      </a:lnTo>
                      <a:lnTo>
                        <a:pt x="1924" y="213"/>
                      </a:lnTo>
                      <a:lnTo>
                        <a:pt x="1967" y="209"/>
                      </a:lnTo>
                      <a:lnTo>
                        <a:pt x="2008" y="205"/>
                      </a:lnTo>
                      <a:lnTo>
                        <a:pt x="2047" y="201"/>
                      </a:lnTo>
                      <a:lnTo>
                        <a:pt x="2084" y="196"/>
                      </a:lnTo>
                      <a:lnTo>
                        <a:pt x="2119" y="192"/>
                      </a:lnTo>
                      <a:lnTo>
                        <a:pt x="2151" y="187"/>
                      </a:lnTo>
                      <a:lnTo>
                        <a:pt x="2182" y="182"/>
                      </a:lnTo>
                      <a:lnTo>
                        <a:pt x="2210" y="177"/>
                      </a:lnTo>
                      <a:lnTo>
                        <a:pt x="2236" y="172"/>
                      </a:lnTo>
                      <a:lnTo>
                        <a:pt x="2260" y="167"/>
                      </a:lnTo>
                      <a:lnTo>
                        <a:pt x="2281" y="161"/>
                      </a:lnTo>
                      <a:lnTo>
                        <a:pt x="2299" y="156"/>
                      </a:lnTo>
                      <a:lnTo>
                        <a:pt x="2315" y="150"/>
                      </a:lnTo>
                      <a:lnTo>
                        <a:pt x="2328" y="144"/>
                      </a:lnTo>
                      <a:lnTo>
                        <a:pt x="2339" y="138"/>
                      </a:lnTo>
                      <a:lnTo>
                        <a:pt x="2346" y="132"/>
                      </a:lnTo>
                      <a:lnTo>
                        <a:pt x="2351" y="126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1" name="Freeform 19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960"/>
                </a:xfrm>
                <a:custGeom>
                  <a:avLst/>
                  <a:gdLst>
                    <a:gd name="T0" fmla="*/ 1056 w 2352"/>
                    <a:gd name="T1" fmla="*/ 1 h 960"/>
                    <a:gd name="T2" fmla="*/ 939 w 2352"/>
                    <a:gd name="T3" fmla="*/ 3 h 960"/>
                    <a:gd name="T4" fmla="*/ 826 w 2352"/>
                    <a:gd name="T5" fmla="*/ 6 h 960"/>
                    <a:gd name="T6" fmla="*/ 718 w 2352"/>
                    <a:gd name="T7" fmla="*/ 10 h 960"/>
                    <a:gd name="T8" fmla="*/ 615 w 2352"/>
                    <a:gd name="T9" fmla="*/ 15 h 960"/>
                    <a:gd name="T10" fmla="*/ 518 w 2352"/>
                    <a:gd name="T11" fmla="*/ 21 h 960"/>
                    <a:gd name="T12" fmla="*/ 428 w 2352"/>
                    <a:gd name="T13" fmla="*/ 28 h 960"/>
                    <a:gd name="T14" fmla="*/ 344 w 2352"/>
                    <a:gd name="T15" fmla="*/ 35 h 960"/>
                    <a:gd name="T16" fmla="*/ 268 w 2352"/>
                    <a:gd name="T17" fmla="*/ 44 h 960"/>
                    <a:gd name="T18" fmla="*/ 201 w 2352"/>
                    <a:gd name="T19" fmla="*/ 53 h 960"/>
                    <a:gd name="T20" fmla="*/ 142 w 2352"/>
                    <a:gd name="T21" fmla="*/ 63 h 960"/>
                    <a:gd name="T22" fmla="*/ 92 w 2352"/>
                    <a:gd name="T23" fmla="*/ 73 h 960"/>
                    <a:gd name="T24" fmla="*/ 53 w 2352"/>
                    <a:gd name="T25" fmla="*/ 85 h 960"/>
                    <a:gd name="T26" fmla="*/ 24 w 2352"/>
                    <a:gd name="T27" fmla="*/ 96 h 960"/>
                    <a:gd name="T28" fmla="*/ 6 w 2352"/>
                    <a:gd name="T29" fmla="*/ 108 h 960"/>
                    <a:gd name="T30" fmla="*/ 0 w 2352"/>
                    <a:gd name="T31" fmla="*/ 120 h 960"/>
                    <a:gd name="T32" fmla="*/ 2 w 2352"/>
                    <a:gd name="T33" fmla="*/ 846 h 960"/>
                    <a:gd name="T34" fmla="*/ 14 w 2352"/>
                    <a:gd name="T35" fmla="*/ 858 h 960"/>
                    <a:gd name="T36" fmla="*/ 37 w 2352"/>
                    <a:gd name="T37" fmla="*/ 870 h 960"/>
                    <a:gd name="T38" fmla="*/ 71 w 2352"/>
                    <a:gd name="T39" fmla="*/ 881 h 960"/>
                    <a:gd name="T40" fmla="*/ 116 w 2352"/>
                    <a:gd name="T41" fmla="*/ 892 h 960"/>
                    <a:gd name="T42" fmla="*/ 170 w 2352"/>
                    <a:gd name="T43" fmla="*/ 902 h 960"/>
                    <a:gd name="T44" fmla="*/ 234 w 2352"/>
                    <a:gd name="T45" fmla="*/ 912 h 960"/>
                    <a:gd name="T46" fmla="*/ 305 w 2352"/>
                    <a:gd name="T47" fmla="*/ 921 h 960"/>
                    <a:gd name="T48" fmla="*/ 385 w 2352"/>
                    <a:gd name="T49" fmla="*/ 929 h 960"/>
                    <a:gd name="T50" fmla="*/ 472 w 2352"/>
                    <a:gd name="T51" fmla="*/ 936 h 960"/>
                    <a:gd name="T52" fmla="*/ 566 w 2352"/>
                    <a:gd name="T53" fmla="*/ 943 h 960"/>
                    <a:gd name="T54" fmla="*/ 666 w 2352"/>
                    <a:gd name="T55" fmla="*/ 948 h 960"/>
                    <a:gd name="T56" fmla="*/ 772 w 2352"/>
                    <a:gd name="T57" fmla="*/ 953 h 960"/>
                    <a:gd name="T58" fmla="*/ 882 w 2352"/>
                    <a:gd name="T59" fmla="*/ 956 h 960"/>
                    <a:gd name="T60" fmla="*/ 997 w 2352"/>
                    <a:gd name="T61" fmla="*/ 959 h 960"/>
                    <a:gd name="T62" fmla="*/ 1176 w 2352"/>
                    <a:gd name="T63" fmla="*/ 960 h 960"/>
                    <a:gd name="T64" fmla="*/ 1355 w 2352"/>
                    <a:gd name="T65" fmla="*/ 959 h 960"/>
                    <a:gd name="T66" fmla="*/ 1470 w 2352"/>
                    <a:gd name="T67" fmla="*/ 956 h 960"/>
                    <a:gd name="T68" fmla="*/ 1581 w 2352"/>
                    <a:gd name="T69" fmla="*/ 953 h 960"/>
                    <a:gd name="T70" fmla="*/ 1686 w 2352"/>
                    <a:gd name="T71" fmla="*/ 948 h 960"/>
                    <a:gd name="T72" fmla="*/ 1786 w 2352"/>
                    <a:gd name="T73" fmla="*/ 943 h 960"/>
                    <a:gd name="T74" fmla="*/ 1880 w 2352"/>
                    <a:gd name="T75" fmla="*/ 936 h 960"/>
                    <a:gd name="T76" fmla="*/ 1967 w 2352"/>
                    <a:gd name="T77" fmla="*/ 929 h 960"/>
                    <a:gd name="T78" fmla="*/ 2047 w 2352"/>
                    <a:gd name="T79" fmla="*/ 921 h 960"/>
                    <a:gd name="T80" fmla="*/ 2119 w 2352"/>
                    <a:gd name="T81" fmla="*/ 912 h 960"/>
                    <a:gd name="T82" fmla="*/ 2182 w 2352"/>
                    <a:gd name="T83" fmla="*/ 902 h 960"/>
                    <a:gd name="T84" fmla="*/ 2236 w 2352"/>
                    <a:gd name="T85" fmla="*/ 892 h 960"/>
                    <a:gd name="T86" fmla="*/ 2281 w 2352"/>
                    <a:gd name="T87" fmla="*/ 881 h 960"/>
                    <a:gd name="T88" fmla="*/ 2315 w 2352"/>
                    <a:gd name="T89" fmla="*/ 870 h 960"/>
                    <a:gd name="T90" fmla="*/ 2339 w 2352"/>
                    <a:gd name="T91" fmla="*/ 858 h 960"/>
                    <a:gd name="T92" fmla="*/ 2351 w 2352"/>
                    <a:gd name="T93" fmla="*/ 846 h 960"/>
                    <a:gd name="T94" fmla="*/ 2352 w 2352"/>
                    <a:gd name="T95" fmla="*/ 120 h 960"/>
                    <a:gd name="T96" fmla="*/ 2346 w 2352"/>
                    <a:gd name="T97" fmla="*/ 108 h 960"/>
                    <a:gd name="T98" fmla="*/ 2328 w 2352"/>
                    <a:gd name="T99" fmla="*/ 96 h 960"/>
                    <a:gd name="T100" fmla="*/ 2299 w 2352"/>
                    <a:gd name="T101" fmla="*/ 85 h 960"/>
                    <a:gd name="T102" fmla="*/ 2260 w 2352"/>
                    <a:gd name="T103" fmla="*/ 73 h 960"/>
                    <a:gd name="T104" fmla="*/ 2210 w 2352"/>
                    <a:gd name="T105" fmla="*/ 63 h 960"/>
                    <a:gd name="T106" fmla="*/ 2151 w 2352"/>
                    <a:gd name="T107" fmla="*/ 53 h 960"/>
                    <a:gd name="T108" fmla="*/ 2084 w 2352"/>
                    <a:gd name="T109" fmla="*/ 44 h 960"/>
                    <a:gd name="T110" fmla="*/ 2008 w 2352"/>
                    <a:gd name="T111" fmla="*/ 35 h 960"/>
                    <a:gd name="T112" fmla="*/ 1924 w 2352"/>
                    <a:gd name="T113" fmla="*/ 28 h 960"/>
                    <a:gd name="T114" fmla="*/ 1834 w 2352"/>
                    <a:gd name="T115" fmla="*/ 21 h 960"/>
                    <a:gd name="T116" fmla="*/ 1737 w 2352"/>
                    <a:gd name="T117" fmla="*/ 15 h 960"/>
                    <a:gd name="T118" fmla="*/ 1634 w 2352"/>
                    <a:gd name="T119" fmla="*/ 10 h 960"/>
                    <a:gd name="T120" fmla="*/ 1526 w 2352"/>
                    <a:gd name="T121" fmla="*/ 6 h 960"/>
                    <a:gd name="T122" fmla="*/ 1413 w 2352"/>
                    <a:gd name="T123" fmla="*/ 3 h 960"/>
                    <a:gd name="T124" fmla="*/ 1296 w 2352"/>
                    <a:gd name="T125" fmla="*/ 1 h 9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960"/>
                    <a:gd name="T191" fmla="*/ 2352 w 2352"/>
                    <a:gd name="T192" fmla="*/ 960 h 9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960">
                      <a:moveTo>
                        <a:pt x="1176" y="0"/>
                      </a:move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lnTo>
                        <a:pt x="0" y="840"/>
                      </a:lnTo>
                      <a:lnTo>
                        <a:pt x="2" y="846"/>
                      </a:lnTo>
                      <a:lnTo>
                        <a:pt x="6" y="852"/>
                      </a:lnTo>
                      <a:lnTo>
                        <a:pt x="14" y="858"/>
                      </a:lnTo>
                      <a:lnTo>
                        <a:pt x="24" y="864"/>
                      </a:lnTo>
                      <a:lnTo>
                        <a:pt x="37" y="870"/>
                      </a:lnTo>
                      <a:lnTo>
                        <a:pt x="53" y="876"/>
                      </a:lnTo>
                      <a:lnTo>
                        <a:pt x="71" y="881"/>
                      </a:lnTo>
                      <a:lnTo>
                        <a:pt x="92" y="887"/>
                      </a:lnTo>
                      <a:lnTo>
                        <a:pt x="116" y="892"/>
                      </a:lnTo>
                      <a:lnTo>
                        <a:pt x="142" y="897"/>
                      </a:lnTo>
                      <a:lnTo>
                        <a:pt x="170" y="902"/>
                      </a:lnTo>
                      <a:lnTo>
                        <a:pt x="201" y="907"/>
                      </a:lnTo>
                      <a:lnTo>
                        <a:pt x="234" y="912"/>
                      </a:lnTo>
                      <a:lnTo>
                        <a:pt x="268" y="916"/>
                      </a:lnTo>
                      <a:lnTo>
                        <a:pt x="305" y="921"/>
                      </a:lnTo>
                      <a:lnTo>
                        <a:pt x="344" y="925"/>
                      </a:lnTo>
                      <a:lnTo>
                        <a:pt x="385" y="929"/>
                      </a:lnTo>
                      <a:lnTo>
                        <a:pt x="428" y="933"/>
                      </a:lnTo>
                      <a:lnTo>
                        <a:pt x="472" y="936"/>
                      </a:lnTo>
                      <a:lnTo>
                        <a:pt x="518" y="940"/>
                      </a:lnTo>
                      <a:lnTo>
                        <a:pt x="566" y="943"/>
                      </a:lnTo>
                      <a:lnTo>
                        <a:pt x="615" y="946"/>
                      </a:lnTo>
                      <a:lnTo>
                        <a:pt x="666" y="948"/>
                      </a:lnTo>
                      <a:lnTo>
                        <a:pt x="718" y="951"/>
                      </a:lnTo>
                      <a:lnTo>
                        <a:pt x="772" y="953"/>
                      </a:lnTo>
                      <a:lnTo>
                        <a:pt x="826" y="955"/>
                      </a:lnTo>
                      <a:lnTo>
                        <a:pt x="882" y="956"/>
                      </a:lnTo>
                      <a:lnTo>
                        <a:pt x="939" y="958"/>
                      </a:lnTo>
                      <a:lnTo>
                        <a:pt x="997" y="959"/>
                      </a:lnTo>
                      <a:lnTo>
                        <a:pt x="1056" y="959"/>
                      </a:lnTo>
                      <a:lnTo>
                        <a:pt x="1176" y="960"/>
                      </a:lnTo>
                      <a:lnTo>
                        <a:pt x="1296" y="959"/>
                      </a:lnTo>
                      <a:lnTo>
                        <a:pt x="1355" y="959"/>
                      </a:lnTo>
                      <a:lnTo>
                        <a:pt x="1413" y="958"/>
                      </a:lnTo>
                      <a:lnTo>
                        <a:pt x="1470" y="956"/>
                      </a:lnTo>
                      <a:lnTo>
                        <a:pt x="1526" y="955"/>
                      </a:lnTo>
                      <a:lnTo>
                        <a:pt x="1581" y="953"/>
                      </a:lnTo>
                      <a:lnTo>
                        <a:pt x="1634" y="951"/>
                      </a:lnTo>
                      <a:lnTo>
                        <a:pt x="1686" y="948"/>
                      </a:lnTo>
                      <a:lnTo>
                        <a:pt x="1737" y="946"/>
                      </a:lnTo>
                      <a:lnTo>
                        <a:pt x="1786" y="943"/>
                      </a:lnTo>
                      <a:lnTo>
                        <a:pt x="1834" y="940"/>
                      </a:lnTo>
                      <a:lnTo>
                        <a:pt x="1880" y="936"/>
                      </a:lnTo>
                      <a:lnTo>
                        <a:pt x="1924" y="933"/>
                      </a:lnTo>
                      <a:lnTo>
                        <a:pt x="1967" y="929"/>
                      </a:lnTo>
                      <a:lnTo>
                        <a:pt x="2008" y="925"/>
                      </a:lnTo>
                      <a:lnTo>
                        <a:pt x="2047" y="921"/>
                      </a:lnTo>
                      <a:lnTo>
                        <a:pt x="2084" y="916"/>
                      </a:lnTo>
                      <a:lnTo>
                        <a:pt x="2119" y="912"/>
                      </a:lnTo>
                      <a:lnTo>
                        <a:pt x="2151" y="907"/>
                      </a:lnTo>
                      <a:lnTo>
                        <a:pt x="2182" y="902"/>
                      </a:lnTo>
                      <a:lnTo>
                        <a:pt x="2210" y="897"/>
                      </a:lnTo>
                      <a:lnTo>
                        <a:pt x="2236" y="892"/>
                      </a:lnTo>
                      <a:lnTo>
                        <a:pt x="2260" y="887"/>
                      </a:lnTo>
                      <a:lnTo>
                        <a:pt x="2281" y="881"/>
                      </a:lnTo>
                      <a:lnTo>
                        <a:pt x="2299" y="876"/>
                      </a:lnTo>
                      <a:lnTo>
                        <a:pt x="2315" y="870"/>
                      </a:lnTo>
                      <a:lnTo>
                        <a:pt x="2328" y="864"/>
                      </a:lnTo>
                      <a:lnTo>
                        <a:pt x="2339" y="858"/>
                      </a:lnTo>
                      <a:lnTo>
                        <a:pt x="2346" y="852"/>
                      </a:lnTo>
                      <a:lnTo>
                        <a:pt x="2351" y="846"/>
                      </a:lnTo>
                      <a:lnTo>
                        <a:pt x="2352" y="840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2" name="Freeform 20"/>
                <p:cNvSpPr>
                  <a:spLocks/>
                </p:cNvSpPr>
                <p:nvPr/>
              </p:nvSpPr>
              <p:spPr bwMode="auto">
                <a:xfrm>
                  <a:off x="3219" y="1851"/>
                  <a:ext cx="2352" cy="120"/>
                </a:xfrm>
                <a:custGeom>
                  <a:avLst/>
                  <a:gdLst>
                    <a:gd name="T0" fmla="*/ 0 w 2352"/>
                    <a:gd name="T1" fmla="*/ 0 h 120"/>
                    <a:gd name="T2" fmla="*/ 2 w 2352"/>
                    <a:gd name="T3" fmla="*/ 6 h 120"/>
                    <a:gd name="T4" fmla="*/ 6 w 2352"/>
                    <a:gd name="T5" fmla="*/ 12 h 120"/>
                    <a:gd name="T6" fmla="*/ 14 w 2352"/>
                    <a:gd name="T7" fmla="*/ 18 h 120"/>
                    <a:gd name="T8" fmla="*/ 24 w 2352"/>
                    <a:gd name="T9" fmla="*/ 24 h 120"/>
                    <a:gd name="T10" fmla="*/ 37 w 2352"/>
                    <a:gd name="T11" fmla="*/ 30 h 120"/>
                    <a:gd name="T12" fmla="*/ 53 w 2352"/>
                    <a:gd name="T13" fmla="*/ 36 h 120"/>
                    <a:gd name="T14" fmla="*/ 71 w 2352"/>
                    <a:gd name="T15" fmla="*/ 41 h 120"/>
                    <a:gd name="T16" fmla="*/ 92 w 2352"/>
                    <a:gd name="T17" fmla="*/ 47 h 120"/>
                    <a:gd name="T18" fmla="*/ 116 w 2352"/>
                    <a:gd name="T19" fmla="*/ 52 h 120"/>
                    <a:gd name="T20" fmla="*/ 142 w 2352"/>
                    <a:gd name="T21" fmla="*/ 57 h 120"/>
                    <a:gd name="T22" fmla="*/ 170 w 2352"/>
                    <a:gd name="T23" fmla="*/ 62 h 120"/>
                    <a:gd name="T24" fmla="*/ 201 w 2352"/>
                    <a:gd name="T25" fmla="*/ 67 h 120"/>
                    <a:gd name="T26" fmla="*/ 234 w 2352"/>
                    <a:gd name="T27" fmla="*/ 72 h 120"/>
                    <a:gd name="T28" fmla="*/ 268 w 2352"/>
                    <a:gd name="T29" fmla="*/ 76 h 120"/>
                    <a:gd name="T30" fmla="*/ 305 w 2352"/>
                    <a:gd name="T31" fmla="*/ 81 h 120"/>
                    <a:gd name="T32" fmla="*/ 344 w 2352"/>
                    <a:gd name="T33" fmla="*/ 85 h 120"/>
                    <a:gd name="T34" fmla="*/ 385 w 2352"/>
                    <a:gd name="T35" fmla="*/ 89 h 120"/>
                    <a:gd name="T36" fmla="*/ 428 w 2352"/>
                    <a:gd name="T37" fmla="*/ 93 h 120"/>
                    <a:gd name="T38" fmla="*/ 472 w 2352"/>
                    <a:gd name="T39" fmla="*/ 96 h 120"/>
                    <a:gd name="T40" fmla="*/ 518 w 2352"/>
                    <a:gd name="T41" fmla="*/ 100 h 120"/>
                    <a:gd name="T42" fmla="*/ 566 w 2352"/>
                    <a:gd name="T43" fmla="*/ 103 h 120"/>
                    <a:gd name="T44" fmla="*/ 615 w 2352"/>
                    <a:gd name="T45" fmla="*/ 106 h 120"/>
                    <a:gd name="T46" fmla="*/ 666 w 2352"/>
                    <a:gd name="T47" fmla="*/ 108 h 120"/>
                    <a:gd name="T48" fmla="*/ 718 w 2352"/>
                    <a:gd name="T49" fmla="*/ 111 h 120"/>
                    <a:gd name="T50" fmla="*/ 772 w 2352"/>
                    <a:gd name="T51" fmla="*/ 113 h 120"/>
                    <a:gd name="T52" fmla="*/ 826 w 2352"/>
                    <a:gd name="T53" fmla="*/ 115 h 120"/>
                    <a:gd name="T54" fmla="*/ 882 w 2352"/>
                    <a:gd name="T55" fmla="*/ 116 h 120"/>
                    <a:gd name="T56" fmla="*/ 939 w 2352"/>
                    <a:gd name="T57" fmla="*/ 118 h 120"/>
                    <a:gd name="T58" fmla="*/ 997 w 2352"/>
                    <a:gd name="T59" fmla="*/ 119 h 120"/>
                    <a:gd name="T60" fmla="*/ 1056 w 2352"/>
                    <a:gd name="T61" fmla="*/ 119 h 120"/>
                    <a:gd name="T62" fmla="*/ 1176 w 2352"/>
                    <a:gd name="T63" fmla="*/ 120 h 120"/>
                    <a:gd name="T64" fmla="*/ 1296 w 2352"/>
                    <a:gd name="T65" fmla="*/ 119 h 120"/>
                    <a:gd name="T66" fmla="*/ 1355 w 2352"/>
                    <a:gd name="T67" fmla="*/ 119 h 120"/>
                    <a:gd name="T68" fmla="*/ 1413 w 2352"/>
                    <a:gd name="T69" fmla="*/ 118 h 120"/>
                    <a:gd name="T70" fmla="*/ 1470 w 2352"/>
                    <a:gd name="T71" fmla="*/ 116 h 120"/>
                    <a:gd name="T72" fmla="*/ 1526 w 2352"/>
                    <a:gd name="T73" fmla="*/ 115 h 120"/>
                    <a:gd name="T74" fmla="*/ 1581 w 2352"/>
                    <a:gd name="T75" fmla="*/ 113 h 120"/>
                    <a:gd name="T76" fmla="*/ 1634 w 2352"/>
                    <a:gd name="T77" fmla="*/ 111 h 120"/>
                    <a:gd name="T78" fmla="*/ 1686 w 2352"/>
                    <a:gd name="T79" fmla="*/ 108 h 120"/>
                    <a:gd name="T80" fmla="*/ 1737 w 2352"/>
                    <a:gd name="T81" fmla="*/ 106 h 120"/>
                    <a:gd name="T82" fmla="*/ 1786 w 2352"/>
                    <a:gd name="T83" fmla="*/ 103 h 120"/>
                    <a:gd name="T84" fmla="*/ 1834 w 2352"/>
                    <a:gd name="T85" fmla="*/ 100 h 120"/>
                    <a:gd name="T86" fmla="*/ 1880 w 2352"/>
                    <a:gd name="T87" fmla="*/ 96 h 120"/>
                    <a:gd name="T88" fmla="*/ 1924 w 2352"/>
                    <a:gd name="T89" fmla="*/ 93 h 120"/>
                    <a:gd name="T90" fmla="*/ 1967 w 2352"/>
                    <a:gd name="T91" fmla="*/ 89 h 120"/>
                    <a:gd name="T92" fmla="*/ 2008 w 2352"/>
                    <a:gd name="T93" fmla="*/ 85 h 120"/>
                    <a:gd name="T94" fmla="*/ 2047 w 2352"/>
                    <a:gd name="T95" fmla="*/ 81 h 120"/>
                    <a:gd name="T96" fmla="*/ 2084 w 2352"/>
                    <a:gd name="T97" fmla="*/ 76 h 120"/>
                    <a:gd name="T98" fmla="*/ 2119 w 2352"/>
                    <a:gd name="T99" fmla="*/ 72 h 120"/>
                    <a:gd name="T100" fmla="*/ 2151 w 2352"/>
                    <a:gd name="T101" fmla="*/ 67 h 120"/>
                    <a:gd name="T102" fmla="*/ 2182 w 2352"/>
                    <a:gd name="T103" fmla="*/ 62 h 120"/>
                    <a:gd name="T104" fmla="*/ 2210 w 2352"/>
                    <a:gd name="T105" fmla="*/ 57 h 120"/>
                    <a:gd name="T106" fmla="*/ 2236 w 2352"/>
                    <a:gd name="T107" fmla="*/ 52 h 120"/>
                    <a:gd name="T108" fmla="*/ 2260 w 2352"/>
                    <a:gd name="T109" fmla="*/ 47 h 120"/>
                    <a:gd name="T110" fmla="*/ 2281 w 2352"/>
                    <a:gd name="T111" fmla="*/ 41 h 120"/>
                    <a:gd name="T112" fmla="*/ 2299 w 2352"/>
                    <a:gd name="T113" fmla="*/ 36 h 120"/>
                    <a:gd name="T114" fmla="*/ 2315 w 2352"/>
                    <a:gd name="T115" fmla="*/ 30 h 120"/>
                    <a:gd name="T116" fmla="*/ 2328 w 2352"/>
                    <a:gd name="T117" fmla="*/ 24 h 120"/>
                    <a:gd name="T118" fmla="*/ 2339 w 2352"/>
                    <a:gd name="T119" fmla="*/ 18 h 120"/>
                    <a:gd name="T120" fmla="*/ 2346 w 2352"/>
                    <a:gd name="T121" fmla="*/ 12 h 120"/>
                    <a:gd name="T122" fmla="*/ 2351 w 2352"/>
                    <a:gd name="T123" fmla="*/ 6 h 120"/>
                    <a:gd name="T124" fmla="*/ 2352 w 2352"/>
                    <a:gd name="T125" fmla="*/ 0 h 1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120"/>
                    <a:gd name="T191" fmla="*/ 2352 w 2352"/>
                    <a:gd name="T192" fmla="*/ 120 h 12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12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6" y="12"/>
                      </a:lnTo>
                      <a:lnTo>
                        <a:pt x="14" y="18"/>
                      </a:lnTo>
                      <a:lnTo>
                        <a:pt x="24" y="24"/>
                      </a:lnTo>
                      <a:lnTo>
                        <a:pt x="37" y="30"/>
                      </a:lnTo>
                      <a:lnTo>
                        <a:pt x="53" y="36"/>
                      </a:lnTo>
                      <a:lnTo>
                        <a:pt x="71" y="41"/>
                      </a:lnTo>
                      <a:lnTo>
                        <a:pt x="92" y="47"/>
                      </a:lnTo>
                      <a:lnTo>
                        <a:pt x="116" y="52"/>
                      </a:lnTo>
                      <a:lnTo>
                        <a:pt x="142" y="57"/>
                      </a:lnTo>
                      <a:lnTo>
                        <a:pt x="170" y="62"/>
                      </a:lnTo>
                      <a:lnTo>
                        <a:pt x="201" y="67"/>
                      </a:lnTo>
                      <a:lnTo>
                        <a:pt x="234" y="72"/>
                      </a:lnTo>
                      <a:lnTo>
                        <a:pt x="268" y="76"/>
                      </a:lnTo>
                      <a:lnTo>
                        <a:pt x="305" y="81"/>
                      </a:lnTo>
                      <a:lnTo>
                        <a:pt x="344" y="85"/>
                      </a:lnTo>
                      <a:lnTo>
                        <a:pt x="385" y="89"/>
                      </a:lnTo>
                      <a:lnTo>
                        <a:pt x="428" y="93"/>
                      </a:lnTo>
                      <a:lnTo>
                        <a:pt x="472" y="96"/>
                      </a:lnTo>
                      <a:lnTo>
                        <a:pt x="518" y="100"/>
                      </a:lnTo>
                      <a:lnTo>
                        <a:pt x="566" y="103"/>
                      </a:lnTo>
                      <a:lnTo>
                        <a:pt x="615" y="106"/>
                      </a:lnTo>
                      <a:lnTo>
                        <a:pt x="666" y="108"/>
                      </a:lnTo>
                      <a:lnTo>
                        <a:pt x="718" y="111"/>
                      </a:lnTo>
                      <a:lnTo>
                        <a:pt x="772" y="113"/>
                      </a:lnTo>
                      <a:lnTo>
                        <a:pt x="826" y="115"/>
                      </a:lnTo>
                      <a:lnTo>
                        <a:pt x="882" y="116"/>
                      </a:lnTo>
                      <a:lnTo>
                        <a:pt x="939" y="118"/>
                      </a:lnTo>
                      <a:lnTo>
                        <a:pt x="997" y="119"/>
                      </a:lnTo>
                      <a:lnTo>
                        <a:pt x="1056" y="119"/>
                      </a:lnTo>
                      <a:lnTo>
                        <a:pt x="1176" y="120"/>
                      </a:lnTo>
                      <a:lnTo>
                        <a:pt x="1296" y="119"/>
                      </a:lnTo>
                      <a:lnTo>
                        <a:pt x="1355" y="119"/>
                      </a:lnTo>
                      <a:lnTo>
                        <a:pt x="1413" y="118"/>
                      </a:lnTo>
                      <a:lnTo>
                        <a:pt x="1470" y="116"/>
                      </a:lnTo>
                      <a:lnTo>
                        <a:pt x="1526" y="115"/>
                      </a:lnTo>
                      <a:lnTo>
                        <a:pt x="1581" y="113"/>
                      </a:lnTo>
                      <a:lnTo>
                        <a:pt x="1634" y="111"/>
                      </a:lnTo>
                      <a:lnTo>
                        <a:pt x="1686" y="108"/>
                      </a:lnTo>
                      <a:lnTo>
                        <a:pt x="1737" y="106"/>
                      </a:lnTo>
                      <a:lnTo>
                        <a:pt x="1786" y="103"/>
                      </a:lnTo>
                      <a:lnTo>
                        <a:pt x="1834" y="100"/>
                      </a:lnTo>
                      <a:lnTo>
                        <a:pt x="1880" y="96"/>
                      </a:lnTo>
                      <a:lnTo>
                        <a:pt x="1924" y="93"/>
                      </a:lnTo>
                      <a:lnTo>
                        <a:pt x="1967" y="89"/>
                      </a:lnTo>
                      <a:lnTo>
                        <a:pt x="2008" y="85"/>
                      </a:lnTo>
                      <a:lnTo>
                        <a:pt x="2047" y="81"/>
                      </a:lnTo>
                      <a:lnTo>
                        <a:pt x="2084" y="76"/>
                      </a:lnTo>
                      <a:lnTo>
                        <a:pt x="2119" y="72"/>
                      </a:lnTo>
                      <a:lnTo>
                        <a:pt x="2151" y="67"/>
                      </a:lnTo>
                      <a:lnTo>
                        <a:pt x="2182" y="62"/>
                      </a:lnTo>
                      <a:lnTo>
                        <a:pt x="2210" y="57"/>
                      </a:lnTo>
                      <a:lnTo>
                        <a:pt x="2236" y="52"/>
                      </a:lnTo>
                      <a:lnTo>
                        <a:pt x="2260" y="47"/>
                      </a:lnTo>
                      <a:lnTo>
                        <a:pt x="2281" y="41"/>
                      </a:lnTo>
                      <a:lnTo>
                        <a:pt x="2299" y="36"/>
                      </a:lnTo>
                      <a:lnTo>
                        <a:pt x="2315" y="30"/>
                      </a:lnTo>
                      <a:lnTo>
                        <a:pt x="2328" y="24"/>
                      </a:lnTo>
                      <a:lnTo>
                        <a:pt x="2339" y="18"/>
                      </a:lnTo>
                      <a:lnTo>
                        <a:pt x="2346" y="12"/>
                      </a:lnTo>
                      <a:lnTo>
                        <a:pt x="2351" y="6"/>
                      </a:lnTo>
                      <a:lnTo>
                        <a:pt x="235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5733" name="Rectangle 22"/>
              <p:cNvSpPr>
                <a:spLocks noChangeArrowheads="1"/>
              </p:cNvSpPr>
              <p:nvPr/>
            </p:nvSpPr>
            <p:spPr bwMode="auto">
              <a:xfrm rot="-5380525">
                <a:off x="6626438" y="3842673"/>
                <a:ext cx="3684587" cy="823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4" name="Rectangle 23"/>
              <p:cNvSpPr>
                <a:spLocks noChangeArrowheads="1"/>
              </p:cNvSpPr>
              <p:nvPr/>
            </p:nvSpPr>
            <p:spPr bwMode="auto">
              <a:xfrm rot="16219475">
                <a:off x="7765477" y="5377558"/>
                <a:ext cx="81019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NAME     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5" name="Rectangle 24"/>
              <p:cNvSpPr>
                <a:spLocks noChangeArrowheads="1"/>
              </p:cNvSpPr>
              <p:nvPr/>
            </p:nvSpPr>
            <p:spPr bwMode="auto">
              <a:xfrm rot="16219475">
                <a:off x="7186989" y="3470432"/>
                <a:ext cx="19732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TITLE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+mn-lt"/>
                  </a:rPr>
                  <a:t>    </a:t>
                </a:r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ORGANIZATION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6" name="Line 25"/>
              <p:cNvSpPr>
                <a:spLocks noChangeShapeType="1"/>
              </p:cNvSpPr>
              <p:nvPr/>
            </p:nvSpPr>
            <p:spPr bwMode="auto">
              <a:xfrm rot="-5380525">
                <a:off x="6512931" y="4253451"/>
                <a:ext cx="3495675" cy="15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7" name="Rectangle 26"/>
              <p:cNvSpPr>
                <a:spLocks noChangeArrowheads="1"/>
              </p:cNvSpPr>
              <p:nvPr/>
            </p:nvSpPr>
            <p:spPr bwMode="auto">
              <a:xfrm rot="-5380525">
                <a:off x="6536935" y="4244720"/>
                <a:ext cx="3500437" cy="174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8" name="Rectangle 27"/>
              <p:cNvSpPr>
                <a:spLocks noChangeArrowheads="1"/>
              </p:cNvSpPr>
              <p:nvPr/>
            </p:nvSpPr>
            <p:spPr bwMode="auto">
              <a:xfrm rot="16219475">
                <a:off x="7983048" y="5451608"/>
                <a:ext cx="77616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Bill Gates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9" name="Rectangle 28"/>
              <p:cNvSpPr>
                <a:spLocks noChangeArrowheads="1"/>
              </p:cNvSpPr>
              <p:nvPr/>
            </p:nvSpPr>
            <p:spPr bwMode="auto">
              <a:xfrm rot="16219475">
                <a:off x="8210150" y="4115766"/>
                <a:ext cx="34306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CEO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0" name="Rectangle 29"/>
              <p:cNvSpPr>
                <a:spLocks noChangeArrowheads="1"/>
              </p:cNvSpPr>
              <p:nvPr/>
            </p:nvSpPr>
            <p:spPr bwMode="auto">
              <a:xfrm rot="16219475">
                <a:off x="7984318" y="3011677"/>
                <a:ext cx="80685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Microsoft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1" name="Rectangle 30"/>
              <p:cNvSpPr>
                <a:spLocks noChangeArrowheads="1"/>
              </p:cNvSpPr>
              <p:nvPr/>
            </p:nvSpPr>
            <p:spPr bwMode="auto">
              <a:xfrm rot="16219475">
                <a:off x="8402390" y="5678064"/>
                <a:ext cx="29928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Bill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2" name="Rectangle 31"/>
              <p:cNvSpPr>
                <a:spLocks noChangeArrowheads="1"/>
              </p:cNvSpPr>
              <p:nvPr/>
            </p:nvSpPr>
            <p:spPr bwMode="auto">
              <a:xfrm rot="16219475">
                <a:off x="8267958" y="5174843"/>
                <a:ext cx="5777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err="1">
                    <a:solidFill>
                      <a:srgbClr val="D20000"/>
                    </a:solidFill>
                    <a:latin typeface="+mn-lt"/>
                  </a:rPr>
                  <a:t>Veghte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3" name="Rectangle 32"/>
              <p:cNvSpPr>
                <a:spLocks noChangeArrowheads="1"/>
              </p:cNvSpPr>
              <p:nvPr/>
            </p:nvSpPr>
            <p:spPr bwMode="auto">
              <a:xfrm rot="16219475">
                <a:off x="8452837" y="4159662"/>
                <a:ext cx="2223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VP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4" name="Rectangle 33"/>
              <p:cNvSpPr>
                <a:spLocks noChangeArrowheads="1"/>
              </p:cNvSpPr>
              <p:nvPr/>
            </p:nvSpPr>
            <p:spPr bwMode="auto">
              <a:xfrm rot="16219475">
                <a:off x="8166886" y="3011124"/>
                <a:ext cx="80685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Microsoft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5" name="Rectangle 34"/>
              <p:cNvSpPr>
                <a:spLocks noChangeArrowheads="1"/>
              </p:cNvSpPr>
              <p:nvPr/>
            </p:nvSpPr>
            <p:spPr bwMode="auto">
              <a:xfrm rot="16219475">
                <a:off x="8402187" y="5543386"/>
                <a:ext cx="67269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Richard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6" name="Rectangle 35"/>
              <p:cNvSpPr>
                <a:spLocks noChangeArrowheads="1"/>
              </p:cNvSpPr>
              <p:nvPr/>
            </p:nvSpPr>
            <p:spPr bwMode="auto">
              <a:xfrm rot="16219475">
                <a:off x="8380000" y="4809965"/>
                <a:ext cx="7222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Stallman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7" name="Rectangle 36"/>
              <p:cNvSpPr>
                <a:spLocks noChangeArrowheads="1"/>
              </p:cNvSpPr>
              <p:nvPr/>
            </p:nvSpPr>
            <p:spPr bwMode="auto">
              <a:xfrm rot="16219475">
                <a:off x="8415799" y="3932091"/>
                <a:ext cx="66055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founder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8" name="Rectangle 37"/>
              <p:cNvSpPr>
                <a:spLocks noChangeArrowheads="1"/>
              </p:cNvSpPr>
              <p:nvPr/>
            </p:nvSpPr>
            <p:spPr bwMode="auto">
              <a:xfrm rot="16219475">
                <a:off x="8325503" y="2918478"/>
                <a:ext cx="8502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Free Soft..</a:t>
                </a: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748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Even Broader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View</a:t>
            </a: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762000" y="21717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838200" y="25717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1295400" y="22860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1295400" y="26860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381000" y="26289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533400" y="29718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990600" y="30289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304800" y="21145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914400" y="17716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228851"/>
            <a:ext cx="1344612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7467600" y="21145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7239000" y="22860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696200" y="2286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7467600" y="28003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239000" y="29718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7696200" y="2971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8229600" y="22288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8001000" y="24003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Oval 21"/>
          <p:cNvSpPr>
            <a:spLocks noChangeArrowheads="1"/>
          </p:cNvSpPr>
          <p:nvPr/>
        </p:nvSpPr>
        <p:spPr bwMode="auto">
          <a:xfrm>
            <a:off x="8458200" y="2400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Oval 22"/>
          <p:cNvSpPr>
            <a:spLocks noChangeArrowheads="1"/>
          </p:cNvSpPr>
          <p:nvPr/>
        </p:nvSpPr>
        <p:spPr bwMode="auto">
          <a:xfrm>
            <a:off x="7783513" y="1697831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7554913" y="1869281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>
            <a:off x="8012113" y="1869281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Oval 25"/>
          <p:cNvSpPr>
            <a:spLocks noChangeArrowheads="1"/>
          </p:cNvSpPr>
          <p:nvPr/>
        </p:nvSpPr>
        <p:spPr bwMode="auto">
          <a:xfrm>
            <a:off x="8153400" y="308610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924800" y="325755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Oval 27"/>
          <p:cNvSpPr>
            <a:spLocks noChangeArrowheads="1"/>
          </p:cNvSpPr>
          <p:nvPr/>
        </p:nvSpPr>
        <p:spPr bwMode="auto">
          <a:xfrm>
            <a:off x="8382000" y="3257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068" name="AutoShape 28"/>
          <p:cNvCxnSpPr>
            <a:cxnSpLocks noChangeShapeType="1"/>
            <a:stCxn id="87053" idx="3"/>
            <a:endCxn id="87054" idx="7"/>
          </p:cNvCxnSpPr>
          <p:nvPr/>
        </p:nvCxnSpPr>
        <p:spPr bwMode="auto">
          <a:xfrm flipH="1">
            <a:off x="7369175" y="22121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9" name="AutoShape 29"/>
          <p:cNvCxnSpPr>
            <a:cxnSpLocks noChangeShapeType="1"/>
            <a:stCxn id="87053" idx="5"/>
            <a:endCxn id="87055" idx="1"/>
          </p:cNvCxnSpPr>
          <p:nvPr/>
        </p:nvCxnSpPr>
        <p:spPr bwMode="auto">
          <a:xfrm>
            <a:off x="7597775" y="22121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0" name="AutoShape 30"/>
          <p:cNvCxnSpPr>
            <a:cxnSpLocks noChangeShapeType="1"/>
            <a:stCxn id="87056" idx="3"/>
            <a:endCxn id="87057" idx="7"/>
          </p:cNvCxnSpPr>
          <p:nvPr/>
        </p:nvCxnSpPr>
        <p:spPr bwMode="auto">
          <a:xfrm flipH="1">
            <a:off x="7369175" y="2897981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1" name="AutoShape 31"/>
          <p:cNvCxnSpPr>
            <a:cxnSpLocks noChangeShapeType="1"/>
            <a:stCxn id="87056" idx="5"/>
            <a:endCxn id="87058" idx="1"/>
          </p:cNvCxnSpPr>
          <p:nvPr/>
        </p:nvCxnSpPr>
        <p:spPr bwMode="auto">
          <a:xfrm>
            <a:off x="7597775" y="2897981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2" name="AutoShape 32"/>
          <p:cNvCxnSpPr>
            <a:cxnSpLocks noChangeShapeType="1"/>
            <a:stCxn id="87059" idx="3"/>
            <a:endCxn id="87060" idx="0"/>
          </p:cNvCxnSpPr>
          <p:nvPr/>
        </p:nvCxnSpPr>
        <p:spPr bwMode="auto">
          <a:xfrm flipH="1">
            <a:off x="8077218" y="2326672"/>
            <a:ext cx="174625" cy="738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AutoShape 33"/>
          <p:cNvCxnSpPr>
            <a:cxnSpLocks noChangeShapeType="1"/>
            <a:stCxn id="87059" idx="5"/>
            <a:endCxn id="87061" idx="1"/>
          </p:cNvCxnSpPr>
          <p:nvPr/>
        </p:nvCxnSpPr>
        <p:spPr bwMode="auto">
          <a:xfrm>
            <a:off x="8359775" y="23264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AutoShape 34"/>
          <p:cNvCxnSpPr>
            <a:cxnSpLocks noChangeShapeType="1"/>
            <a:stCxn id="87062" idx="3"/>
            <a:endCxn id="87063" idx="7"/>
          </p:cNvCxnSpPr>
          <p:nvPr/>
        </p:nvCxnSpPr>
        <p:spPr bwMode="auto">
          <a:xfrm flipH="1">
            <a:off x="7685088" y="1795462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AutoShape 35"/>
          <p:cNvCxnSpPr>
            <a:cxnSpLocks noChangeShapeType="1"/>
            <a:stCxn id="87062" idx="5"/>
            <a:endCxn id="87064" idx="1"/>
          </p:cNvCxnSpPr>
          <p:nvPr/>
        </p:nvCxnSpPr>
        <p:spPr bwMode="auto">
          <a:xfrm>
            <a:off x="7913688" y="1795462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AutoShape 36"/>
          <p:cNvCxnSpPr>
            <a:cxnSpLocks noChangeShapeType="1"/>
            <a:stCxn id="87065" idx="3"/>
            <a:endCxn id="87066" idx="7"/>
          </p:cNvCxnSpPr>
          <p:nvPr/>
        </p:nvCxnSpPr>
        <p:spPr bwMode="auto">
          <a:xfrm flipH="1">
            <a:off x="8054975" y="318373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AutoShape 37"/>
          <p:cNvCxnSpPr>
            <a:cxnSpLocks noChangeShapeType="1"/>
            <a:stCxn id="87065" idx="5"/>
            <a:endCxn id="87067" idx="1"/>
          </p:cNvCxnSpPr>
          <p:nvPr/>
        </p:nvCxnSpPr>
        <p:spPr bwMode="auto">
          <a:xfrm>
            <a:off x="8283575" y="318373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AutoShape 38"/>
          <p:cNvCxnSpPr>
            <a:cxnSpLocks noChangeShapeType="1"/>
            <a:stCxn id="87056" idx="6"/>
            <a:endCxn id="87065" idx="1"/>
          </p:cNvCxnSpPr>
          <p:nvPr/>
        </p:nvCxnSpPr>
        <p:spPr bwMode="auto">
          <a:xfrm>
            <a:off x="7620004" y="2857511"/>
            <a:ext cx="555625" cy="2452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AutoShape 39"/>
          <p:cNvCxnSpPr>
            <a:cxnSpLocks noChangeShapeType="1"/>
            <a:stCxn id="87056" idx="7"/>
            <a:endCxn id="87053" idx="4"/>
          </p:cNvCxnSpPr>
          <p:nvPr/>
        </p:nvCxnSpPr>
        <p:spPr bwMode="auto">
          <a:xfrm flipH="1" flipV="1">
            <a:off x="7543819" y="2229040"/>
            <a:ext cx="53975" cy="588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AutoShape 40"/>
          <p:cNvCxnSpPr>
            <a:cxnSpLocks noChangeShapeType="1"/>
            <a:stCxn id="87059" idx="1"/>
            <a:endCxn id="87062" idx="4"/>
          </p:cNvCxnSpPr>
          <p:nvPr/>
        </p:nvCxnSpPr>
        <p:spPr bwMode="auto">
          <a:xfrm flipH="1" flipV="1">
            <a:off x="7859713" y="1812133"/>
            <a:ext cx="39211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1" name="AutoShape 41"/>
          <p:cNvCxnSpPr>
            <a:cxnSpLocks noChangeShapeType="1"/>
            <a:stCxn id="87053" idx="7"/>
            <a:endCxn id="87059" idx="2"/>
          </p:cNvCxnSpPr>
          <p:nvPr/>
        </p:nvCxnSpPr>
        <p:spPr bwMode="auto">
          <a:xfrm>
            <a:off x="7597778" y="2131409"/>
            <a:ext cx="631825" cy="1547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2" name="AutoShape 42"/>
          <p:cNvCxnSpPr>
            <a:cxnSpLocks noChangeShapeType="1"/>
            <a:stCxn id="87053" idx="7"/>
            <a:endCxn id="87062" idx="4"/>
          </p:cNvCxnSpPr>
          <p:nvPr/>
        </p:nvCxnSpPr>
        <p:spPr bwMode="auto">
          <a:xfrm flipV="1">
            <a:off x="7597775" y="1812133"/>
            <a:ext cx="261938" cy="31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3" name="Oval 43"/>
          <p:cNvSpPr>
            <a:spLocks noChangeArrowheads="1"/>
          </p:cNvSpPr>
          <p:nvPr/>
        </p:nvSpPr>
        <p:spPr bwMode="auto">
          <a:xfrm>
            <a:off x="6934200" y="2686050"/>
            <a:ext cx="18288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4" name="Oval 44"/>
          <p:cNvSpPr>
            <a:spLocks noChangeArrowheads="1"/>
          </p:cNvSpPr>
          <p:nvPr/>
        </p:nvSpPr>
        <p:spPr bwMode="auto">
          <a:xfrm>
            <a:off x="7010400" y="1657350"/>
            <a:ext cx="1828800" cy="1085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5" name="AutoShape 45"/>
          <p:cNvSpPr>
            <a:spLocks noChangeArrowheads="1"/>
          </p:cNvSpPr>
          <p:nvPr/>
        </p:nvSpPr>
        <p:spPr bwMode="auto">
          <a:xfrm>
            <a:off x="2514600" y="2190750"/>
            <a:ext cx="1752600" cy="1562100"/>
          </a:xfrm>
          <a:prstGeom prst="rightArrow">
            <a:avLst>
              <a:gd name="adj1" fmla="val 55019"/>
              <a:gd name="adj2" fmla="val 15125"/>
            </a:avLst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381000" y="1257490"/>
            <a:ext cx="1545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Create ontology</a:t>
            </a:r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2590817" y="2495740"/>
            <a:ext cx="102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Segment</a:t>
            </a:r>
          </a:p>
          <a:p>
            <a:r>
              <a:rPr lang="en-US" sz="1400">
                <a:solidFill>
                  <a:schemeClr val="accent2"/>
                </a:solidFill>
              </a:rPr>
              <a:t>Classify</a:t>
            </a:r>
          </a:p>
          <a:p>
            <a:r>
              <a:rPr lang="en-US" sz="1400"/>
              <a:t>Associate</a:t>
            </a:r>
          </a:p>
          <a:p>
            <a:r>
              <a:rPr lang="en-US" sz="1400"/>
              <a:t>Cluster</a:t>
            </a: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4192611" y="3029140"/>
            <a:ext cx="920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Load DB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990617" y="1543240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Spider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6019832" y="3314700"/>
            <a:ext cx="782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Query,</a:t>
            </a:r>
          </a:p>
          <a:p>
            <a:r>
              <a:rPr lang="en-US" sz="1400"/>
              <a:t>Search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7391401" y="3772090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Data mine</a:t>
            </a:r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2971800" y="1896666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IE</a:t>
            </a:r>
          </a:p>
        </p:txBody>
      </p:sp>
      <p:sp>
        <p:nvSpPr>
          <p:cNvPr id="87093" name="Text Box 54"/>
          <p:cNvSpPr txBox="1">
            <a:spLocks noChangeArrowheads="1"/>
          </p:cNvSpPr>
          <p:nvPr/>
        </p:nvSpPr>
        <p:spPr bwMode="auto">
          <a:xfrm>
            <a:off x="316185" y="3314700"/>
            <a:ext cx="1059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C0C0C0"/>
                </a:solidFill>
              </a:rPr>
              <a:t>Document</a:t>
            </a:r>
            <a:br>
              <a:rPr lang="en-US" sz="1400" dirty="0">
                <a:solidFill>
                  <a:srgbClr val="C0C0C0"/>
                </a:solidFill>
              </a:rPr>
            </a:br>
            <a:r>
              <a:rPr lang="en-US" sz="1400" dirty="0">
                <a:solidFill>
                  <a:srgbClr val="C0C0C0"/>
                </a:solidFill>
              </a:rPr>
              <a:t>collection</a:t>
            </a:r>
          </a:p>
        </p:txBody>
      </p:sp>
      <p:sp>
        <p:nvSpPr>
          <p:cNvPr id="87094" name="Text Box 55"/>
          <p:cNvSpPr txBox="1">
            <a:spLocks noChangeArrowheads="1"/>
          </p:cNvSpPr>
          <p:nvPr/>
        </p:nvSpPr>
        <p:spPr bwMode="auto">
          <a:xfrm>
            <a:off x="5177499" y="2914840"/>
            <a:ext cx="97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C0C0C0"/>
                </a:solidFill>
              </a:rPr>
              <a:t>Database</a:t>
            </a:r>
          </a:p>
        </p:txBody>
      </p:sp>
      <p:sp>
        <p:nvSpPr>
          <p:cNvPr id="87095" name="Text Box 56"/>
          <p:cNvSpPr txBox="1">
            <a:spLocks noChangeArrowheads="1"/>
          </p:cNvSpPr>
          <p:nvPr/>
        </p:nvSpPr>
        <p:spPr bwMode="auto">
          <a:xfrm>
            <a:off x="1322768" y="1796844"/>
            <a:ext cx="1755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Filter by relevance</a:t>
            </a:r>
          </a:p>
        </p:txBody>
      </p:sp>
      <p:sp>
        <p:nvSpPr>
          <p:cNvPr id="87096" name="Text Box 57"/>
          <p:cNvSpPr txBox="1">
            <a:spLocks noChangeArrowheads="1"/>
          </p:cNvSpPr>
          <p:nvPr/>
        </p:nvSpPr>
        <p:spPr bwMode="auto">
          <a:xfrm>
            <a:off x="1143001" y="3829240"/>
            <a:ext cx="1773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Label training data</a:t>
            </a:r>
          </a:p>
        </p:txBody>
      </p:sp>
      <p:sp>
        <p:nvSpPr>
          <p:cNvPr id="87097" name="Text Box 58"/>
          <p:cNvSpPr txBox="1">
            <a:spLocks noChangeArrowheads="1"/>
          </p:cNvSpPr>
          <p:nvPr/>
        </p:nvSpPr>
        <p:spPr bwMode="auto">
          <a:xfrm>
            <a:off x="1752633" y="3407163"/>
            <a:ext cx="2192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Train extraction models</a:t>
            </a:r>
          </a:p>
        </p:txBody>
      </p:sp>
      <p:sp>
        <p:nvSpPr>
          <p:cNvPr id="87098" name="Text Box 59"/>
          <p:cNvSpPr txBox="1">
            <a:spLocks noChangeArrowheads="1"/>
          </p:cNvSpPr>
          <p:nvPr/>
        </p:nvSpPr>
        <p:spPr bwMode="auto">
          <a:xfrm>
            <a:off x="1203327" y="7703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818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</a:t>
            </a:r>
            <a:r>
              <a:rPr lang="de-DE" dirty="0" smtClean="0"/>
              <a:t>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(probably 03.02, no discussion of this today please)</a:t>
            </a:r>
            <a:endParaRPr lang="en-US" sz="1600" dirty="0" smtClean="0"/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Hausarbeit</a:t>
            </a:r>
            <a:r>
              <a:rPr lang="en-US" sz="1600" dirty="0" smtClean="0"/>
              <a:t> can also include practical exercises (optional, extra points)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r>
              <a:rPr lang="en-US" sz="1800" dirty="0" smtClean="0"/>
              <a:t> (everyone else: ask in your </a:t>
            </a:r>
            <a:r>
              <a:rPr lang="en-US" sz="1800" dirty="0" err="1" smtClean="0"/>
              <a:t>Fachschaft</a:t>
            </a:r>
            <a:r>
              <a:rPr lang="en-US" sz="1800" dirty="0"/>
              <a:t>!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</a:t>
            </a:r>
            <a:r>
              <a:rPr lang="en-US" dirty="0" err="1" smtClean="0"/>
              <a:t>Obj</a:t>
            </a:r>
            <a:r>
              <a:rPr lang="en-US" dirty="0" smtClean="0"/>
              <a:t> &lt;company&gt;) (Verb located) (*) (</a:t>
            </a:r>
            <a:r>
              <a:rPr lang="en-US" dirty="0" err="1" smtClean="0"/>
              <a:t>Subj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Binary Relation Association </a:t>
            </a:r>
            <a:r>
              <a:rPr lang="en-US" dirty="0">
                <a:ea typeface="ＭＳ Ｐゴシック" charset="0"/>
                <a:cs typeface="ＭＳ Ｐゴシック" charset="0"/>
              </a:rPr>
              <a:t>as Binary Classification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1" y="1772602"/>
            <a:ext cx="85417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</a:rPr>
              <a:t>Christos Faloutsos</a:t>
            </a:r>
            <a:r>
              <a:rPr lang="en-US" sz="1800"/>
              <a:t> conferred with </a:t>
            </a:r>
            <a:r>
              <a:rPr lang="en-US" sz="1800">
                <a:solidFill>
                  <a:schemeClr val="accent2"/>
                </a:solidFill>
              </a:rPr>
              <a:t>Ted Senator</a:t>
            </a:r>
            <a:r>
              <a:rPr lang="en-US" sz="1800"/>
              <a:t>, the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65236" y="2572702"/>
            <a:ext cx="7528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Person-Role (</a:t>
            </a:r>
            <a:r>
              <a:rPr lang="en-US" sz="1800">
                <a:solidFill>
                  <a:schemeClr val="accent2"/>
                </a:solidFill>
              </a:rPr>
              <a:t>Christos Faloutsos</a:t>
            </a:r>
            <a:r>
              <a:rPr lang="en-US" sz="1800"/>
              <a:t>, 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)  </a:t>
            </a:r>
            <a:r>
              <a:rPr lang="en-US" sz="1800">
                <a:sym typeface="Wingdings" charset="0"/>
              </a:rPr>
              <a:t>  NO</a:t>
            </a:r>
            <a:endParaRPr lang="en-US" sz="18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065238" y="3040618"/>
            <a:ext cx="7622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Person-Role (     </a:t>
            </a:r>
            <a:r>
              <a:rPr lang="en-US" sz="1800">
                <a:solidFill>
                  <a:schemeClr val="accent2"/>
                </a:solidFill>
              </a:rPr>
              <a:t>Ted Senator</a:t>
            </a:r>
            <a:r>
              <a:rPr lang="en-US" sz="1800"/>
              <a:t>,        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)  </a:t>
            </a:r>
            <a:r>
              <a:rPr lang="en-US" sz="1800">
                <a:sym typeface="Wingdings" charset="0"/>
              </a:rPr>
              <a:t>  YES</a:t>
            </a:r>
            <a:endParaRPr lang="en-US" sz="1800"/>
          </a:p>
        </p:txBody>
      </p:sp>
      <p:sp>
        <p:nvSpPr>
          <p:cNvPr id="100359" name="Text Box 12"/>
          <p:cNvSpPr txBox="1">
            <a:spLocks noChangeArrowheads="1"/>
          </p:cNvSpPr>
          <p:nvPr/>
        </p:nvSpPr>
        <p:spPr bwMode="auto">
          <a:xfrm>
            <a:off x="1066817" y="207621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Person</a:t>
            </a:r>
          </a:p>
        </p:txBody>
      </p:sp>
      <p:sp>
        <p:nvSpPr>
          <p:cNvPr id="100360" name="Text Box 13"/>
          <p:cNvSpPr txBox="1">
            <a:spLocks noChangeArrowheads="1"/>
          </p:cNvSpPr>
          <p:nvPr/>
        </p:nvSpPr>
        <p:spPr bwMode="auto">
          <a:xfrm>
            <a:off x="4495802" y="207621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Person</a:t>
            </a:r>
          </a:p>
        </p:txBody>
      </p:sp>
      <p:sp>
        <p:nvSpPr>
          <p:cNvPr id="100361" name="Text Box 14"/>
          <p:cNvSpPr txBox="1">
            <a:spLocks noChangeArrowheads="1"/>
          </p:cNvSpPr>
          <p:nvPr/>
        </p:nvSpPr>
        <p:spPr bwMode="auto">
          <a:xfrm>
            <a:off x="6781801" y="2076211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497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r>
              <a:rPr lang="en-US" sz="1800" dirty="0"/>
              <a:t>Source </a:t>
            </a:r>
            <a:r>
              <a:rPr lang="en-US" sz="1800" dirty="0" smtClean="0"/>
              <a:t>Selection (which text?)</a:t>
            </a:r>
            <a:endParaRPr lang="en-US" sz="1800" dirty="0"/>
          </a:p>
          <a:p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r>
              <a:rPr lang="en-US" sz="1800" dirty="0" smtClean="0"/>
              <a:t>Named Entity Recognition </a:t>
            </a:r>
          </a:p>
          <a:p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Ontological IE/Open IE</a:t>
            </a:r>
          </a:p>
          <a:p>
            <a:r>
              <a:rPr lang="en-US" sz="1800" dirty="0" smtClean="0"/>
              <a:t>Probably: multilingual extraction</a:t>
            </a:r>
            <a:endParaRPr lang="en-US" sz="1800" dirty="0"/>
          </a:p>
          <a:p>
            <a:r>
              <a:rPr lang="en-US" sz="1800" dirty="0" smtClean="0"/>
              <a:t>Some of your suggestions, which you will give in the practical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 attend EITHER Thusdays (starting tomorrow) or Wednesdays (starting next week)</a:t>
            </a:r>
          </a:p>
          <a:p>
            <a:r>
              <a:rPr lang="de-DE" dirty="0" smtClean="0"/>
              <a:t>Survey: PUT YOUR NAME ON THIS</a:t>
            </a:r>
          </a:p>
          <a:p>
            <a:r>
              <a:rPr lang="de-DE" dirty="0" smtClean="0"/>
              <a:t>Quiz/feedback: optionally *anonymous*</a:t>
            </a:r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dirty="0" smtClean="0"/>
              <a:t>Sarawagi: Information Extraction. Introduction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</a:t>
            </a:r>
            <a:r>
              <a:rPr lang="en-US" dirty="0" smtClean="0"/>
              <a:t>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NEXT SEMINAR - COME </a:t>
            </a:r>
            <a:r>
              <a:rPr lang="en-US" sz="1800" dirty="0" smtClean="0"/>
              <a:t>TOMORROW *OR* ON </a:t>
            </a:r>
            <a:r>
              <a:rPr lang="en-US" sz="1800" dirty="0" smtClean="0"/>
              <a:t>COMING WEDNESDAY!</a:t>
            </a:r>
            <a:endParaRPr lang="en-US" sz="1800" dirty="0" smtClean="0"/>
          </a:p>
          <a:p>
            <a:pPr lvl="1"/>
            <a:r>
              <a:rPr lang="en-US" sz="1600" dirty="0" smtClean="0"/>
              <a:t>Ungraded quiz (so that I can see what you already know)</a:t>
            </a:r>
          </a:p>
          <a:p>
            <a:pPr lvl="2"/>
            <a:r>
              <a:rPr lang="en-US" sz="1600" dirty="0" smtClean="0"/>
              <a:t>Optionally anonymous (you either put your name, or you don't)</a:t>
            </a:r>
          </a:p>
          <a:p>
            <a:pPr lvl="1"/>
            <a:r>
              <a:rPr lang="en-US" sz="1600" dirty="0" smtClean="0"/>
              <a:t>I will also collect information on who you are and your interests – PUT YOUR NAME ON THIS PAGE! (this page will be collected separately!)</a:t>
            </a:r>
          </a:p>
          <a:p>
            <a:pPr lvl="1"/>
            <a:r>
              <a:rPr lang="en-US" sz="1600" b="1" dirty="0" smtClean="0"/>
              <a:t>And I want to know what you want to learn in this class!</a:t>
            </a:r>
          </a:p>
        </p:txBody>
      </p:sp>
    </p:spTree>
    <p:extLst>
      <p:ext uri="{BB962C8B-B14F-4D97-AF65-F5344CB8AC3E}">
        <p14:creationId xmlns:p14="http://schemas.microsoft.com/office/powerpoint/2010/main" val="1671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</a:t>
            </a:r>
            <a:r>
              <a:rPr lang="de-DE" baseline="0" dirty="0" smtClean="0"/>
              <a:t>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soon in the Seminar, probably in two weeks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</a:t>
            </a:r>
            <a:r>
              <a:rPr lang="en-US" sz="1600" b="1" dirty="0" smtClean="0"/>
              <a:t>week (it is available on the web page!)</a:t>
            </a:r>
            <a:endParaRPr lang="en-US" sz="1600" b="1" dirty="0" smtClean="0"/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 introduction to the course</a:t>
            </a:r>
          </a:p>
          <a:p>
            <a:pPr lvl="1"/>
            <a:r>
              <a:rPr lang="de-DE" dirty="0" smtClean="0"/>
              <a:t>The topic "Information Extraction" means different things to different people</a:t>
            </a:r>
          </a:p>
          <a:p>
            <a:pPr lvl="1"/>
            <a:r>
              <a:rPr lang="de-DE" dirty="0" smtClean="0"/>
              <a:t>In this course we will look at several different perspectives</a:t>
            </a:r>
          </a:p>
          <a:p>
            <a:pPr lvl="1"/>
            <a:r>
              <a:rPr lang="de-DE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 AI division) </a:t>
            </a:r>
          </a:p>
          <a:p>
            <a:r>
              <a:rPr lang="de-DE" dirty="0" smtClean="0"/>
              <a:t>I am on permanent staff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statistical 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(humanly) possible, 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0</TotalTime>
  <Words>2802</Words>
  <Application>Microsoft Office PowerPoint</Application>
  <PresentationFormat>On-screen Show (16:9)</PresentationFormat>
  <Paragraphs>498</Paragraphs>
  <Slides>50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- Administravia - IV</vt:lpstr>
      <vt:lpstr>Information Extraction – Administravia - V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Information extraction pipeline</vt:lpstr>
      <vt:lpstr>The Full Task of Information Extraction</vt:lpstr>
      <vt:lpstr>An Even Broader View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Binary Relation Association as Binary Classification</vt:lpstr>
      <vt:lpstr>Resolving coreference (both within and across documents)</vt:lpstr>
      <vt:lpstr>Rough Accuracy of Information Extraction</vt:lpstr>
      <vt:lpstr>What we will cover in this class (briefly)</vt:lpstr>
      <vt:lpstr>Seminar</vt:lpstr>
      <vt:lpstr>PowerPoint Presentation</vt:lpstr>
    </vt:vector>
  </TitlesOfParts>
  <Company>LMU Munich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alex</cp:lastModifiedBy>
  <cp:revision>248</cp:revision>
  <cp:lastPrinted>2011-10-24T03:34:11Z</cp:lastPrinted>
  <dcterms:created xsi:type="dcterms:W3CDTF">2010-04-19T15:31:24Z</dcterms:created>
  <dcterms:modified xsi:type="dcterms:W3CDTF">2015-10-14T14:02:57Z</dcterms:modified>
</cp:coreProperties>
</file>