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9" r:id="rId1"/>
    <p:sldMasterId id="2147483715" r:id="rId2"/>
    <p:sldMasterId id="2147483727" r:id="rId3"/>
  </p:sldMasterIdLst>
  <p:notesMasterIdLst>
    <p:notesMasterId r:id="rId28"/>
  </p:notesMasterIdLst>
  <p:handoutMasterIdLst>
    <p:handoutMasterId r:id="rId29"/>
  </p:handoutMasterIdLst>
  <p:sldIdLst>
    <p:sldId id="855" r:id="rId4"/>
    <p:sldId id="838" r:id="rId5"/>
    <p:sldId id="917" r:id="rId6"/>
    <p:sldId id="918" r:id="rId7"/>
    <p:sldId id="950" r:id="rId8"/>
    <p:sldId id="938" r:id="rId9"/>
    <p:sldId id="912" r:id="rId10"/>
    <p:sldId id="915" r:id="rId11"/>
    <p:sldId id="916" r:id="rId12"/>
    <p:sldId id="955" r:id="rId13"/>
    <p:sldId id="870" r:id="rId14"/>
    <p:sldId id="947" r:id="rId15"/>
    <p:sldId id="936" r:id="rId16"/>
    <p:sldId id="922" r:id="rId17"/>
    <p:sldId id="951" r:id="rId18"/>
    <p:sldId id="953" r:id="rId19"/>
    <p:sldId id="946" r:id="rId20"/>
    <p:sldId id="925" r:id="rId21"/>
    <p:sldId id="927" r:id="rId22"/>
    <p:sldId id="948" r:id="rId23"/>
    <p:sldId id="928" r:id="rId24"/>
    <p:sldId id="954" r:id="rId25"/>
    <p:sldId id="944" r:id="rId26"/>
    <p:sldId id="934" r:id="rId27"/>
  </p:sldIdLst>
  <p:sldSz cx="9144000" cy="5143500" type="screen16x9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IE" id="{6359BEAC-69BD-974C-9807-1D0E50EC7B2D}">
          <p14:sldIdLst>
            <p14:sldId id="855"/>
            <p14:sldId id="838"/>
            <p14:sldId id="917"/>
            <p14:sldId id="918"/>
            <p14:sldId id="950"/>
            <p14:sldId id="938"/>
            <p14:sldId id="912"/>
            <p14:sldId id="915"/>
            <p14:sldId id="916"/>
            <p14:sldId id="955"/>
            <p14:sldId id="870"/>
            <p14:sldId id="947"/>
            <p14:sldId id="936"/>
            <p14:sldId id="922"/>
            <p14:sldId id="951"/>
            <p14:sldId id="953"/>
            <p14:sldId id="946"/>
            <p14:sldId id="925"/>
            <p14:sldId id="927"/>
            <p14:sldId id="948"/>
            <p14:sldId id="928"/>
            <p14:sldId id="954"/>
            <p14:sldId id="944"/>
            <p14:sldId id="93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A4001D"/>
    <a:srgbClr val="A40508"/>
    <a:srgbClr val="A5002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23" autoAdjust="0"/>
  </p:normalViewPr>
  <p:slideViewPr>
    <p:cSldViewPr>
      <p:cViewPr varScale="1">
        <p:scale>
          <a:sx n="49" d="100"/>
          <a:sy n="49" d="100"/>
        </p:scale>
        <p:origin x="-90" y="-22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74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59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132" cy="51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169" y="0"/>
            <a:ext cx="3077131" cy="51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796"/>
            <a:ext cx="3077132" cy="51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169" y="9722796"/>
            <a:ext cx="3077131" cy="51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ahoma" charset="0"/>
              </a:defRPr>
            </a:lvl1pPr>
          </a:lstStyle>
          <a:p>
            <a:fld id="{8A029216-D615-3945-A1F3-D96FC886DA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263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132" cy="51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t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169" y="0"/>
            <a:ext cx="3077131" cy="51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8350"/>
            <a:ext cx="6823075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684" y="4862263"/>
            <a:ext cx="5205934" cy="460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796"/>
            <a:ext cx="3077132" cy="51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b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169" y="9722796"/>
            <a:ext cx="3077131" cy="51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3EB9031F-EB71-7642-8F3C-6FDC1408CB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73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0" y="438150"/>
            <a:ext cx="3890964" cy="1371600"/>
          </a:xfrm>
        </p:spPr>
        <p:txBody>
          <a:bodyPr/>
          <a:lstStyle>
            <a:lvl1pPr algn="ctr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876550"/>
            <a:ext cx="3886200" cy="1676400"/>
          </a:xfrm>
        </p:spPr>
        <p:txBody>
          <a:bodyPr/>
          <a:lstStyle>
            <a:lvl1pPr marL="0" indent="0" algn="ctr">
              <a:spcBef>
                <a:spcPts val="900"/>
              </a:spcBef>
              <a:buFont typeface="Times" pitchFamily="-65" charset="0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239000" y="4705350"/>
            <a:ext cx="1219200" cy="3429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34000" y="4705350"/>
            <a:ext cx="1905000" cy="3429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72000" y="4705350"/>
            <a:ext cx="765174" cy="3429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74C7FEE-6B48-4643-BCFB-F13B0E13E17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211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DFA8D9-15F1-AF4D-8149-0C26EB27AC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983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285750"/>
            <a:ext cx="2114550" cy="4400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85750"/>
            <a:ext cx="6191250" cy="4400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57BED9-9427-674C-8047-314E304C86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81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85750"/>
            <a:ext cx="7543800" cy="742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14452"/>
            <a:ext cx="7772400" cy="1628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3057527"/>
            <a:ext cx="7772400" cy="1628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43D734-B240-FB4D-AF6E-6869FD6691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300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Narrow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52550"/>
            <a:ext cx="6858000" cy="3333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5181600" y="4705350"/>
            <a:ext cx="19812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286000" y="4705350"/>
            <a:ext cx="28956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35DC5-7E65-8247-99AB-4E984F8A92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7066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mplete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7680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6658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1874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5788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1155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566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52550"/>
            <a:ext cx="8534400" cy="3333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0" y="4705350"/>
            <a:ext cx="19812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4705350"/>
            <a:ext cx="28956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35DC5-7E65-8247-99AB-4E984F8A92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769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1738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8490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5062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8707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4677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028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1233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9180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80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8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2BDC8F-D922-0A4E-AAA0-9C7D97FF3D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732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3162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3085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981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9957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9699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5394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867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14450"/>
            <a:ext cx="3810000" cy="33718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314450"/>
            <a:ext cx="3810000" cy="33718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0" y="4705350"/>
            <a:ext cx="19812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667000" y="4686300"/>
            <a:ext cx="28956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C7A63A-31A1-2C4C-95AA-A445DBCAB1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13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05979"/>
            <a:ext cx="73914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631157"/>
            <a:ext cx="4040188" cy="30741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7" y="1631157"/>
            <a:ext cx="4041775" cy="30741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248400" y="4705350"/>
            <a:ext cx="19812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819400" y="4705350"/>
            <a:ext cx="28956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C68C3-6089-F349-9232-42643877B0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275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BC7101-16EA-C942-850C-355264FDE9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2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28E5E2-1321-4548-96C8-615581C5A8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278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1428751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97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2343152"/>
            <a:ext cx="3008313" cy="22514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729988-E849-C549-AA67-252EA40F09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127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69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7882B1-C6D6-A945-BB8B-B7B1B12471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046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81000"/>
            <a:ext cx="74676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352550"/>
            <a:ext cx="7772400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0" y="4705350"/>
            <a:ext cx="1981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0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4705350"/>
            <a:ext cx="1981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fld id="{91F816EA-24CC-2048-859A-C5EA9F2753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1" r:id="rId13"/>
    <p:sldLayoutId id="2147483712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685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2pPr>
      <a:lvl3pPr marL="10287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1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charset="0"/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4pPr>
      <a:lvl5pPr marL="17145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1717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6pPr>
      <a:lvl7pPr marL="26289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7pPr>
      <a:lvl8pPr marL="30861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8pPr>
      <a:lvl9pPr marL="35433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6926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94733"/>
            <a:ext cx="8229600" cy="3723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4FD2AB5A-FCF7-ED49-8D13-7C3EDA14043A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entury Gothic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10/22/2014</a:t>
            </a:fld>
            <a:endParaRPr lang="en-US">
              <a:solidFill>
                <a:prstClr val="black">
                  <a:tint val="75000"/>
                </a:prstClr>
              </a:solidFill>
              <a:latin typeface="Century Gothic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entury 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entury Gothic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268154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94732"/>
            <a:ext cx="8229600" cy="3723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4FD2AB5A-FCF7-ED49-8D13-7C3EDA14043A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entury Gothic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10/22/2014</a:t>
            </a:fld>
            <a:endParaRPr lang="en-US">
              <a:solidFill>
                <a:prstClr val="black">
                  <a:tint val="75000"/>
                </a:prstClr>
              </a:solidFill>
              <a:latin typeface="Century Gothic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entury 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entury Gothic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325991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Information Extraction</a:t>
            </a:r>
            <a:br>
              <a:rPr lang="en-US" dirty="0" smtClean="0"/>
            </a:br>
            <a:r>
              <a:rPr lang="en-US" sz="4000" dirty="0" err="1" smtClean="0"/>
              <a:t>Referatsthemen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731" y="2914652"/>
            <a:ext cx="8448580" cy="167230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CIS, LMU </a:t>
            </a:r>
            <a:r>
              <a:rPr lang="en-US" dirty="0" err="1"/>
              <a:t>München</a:t>
            </a:r>
            <a:endParaRPr lang="en-US" dirty="0"/>
          </a:p>
          <a:p>
            <a:r>
              <a:rPr lang="en-US" dirty="0"/>
              <a:t>Winter Semester 2014-2015</a:t>
            </a:r>
          </a:p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Dr. </a:t>
            </a:r>
            <a:r>
              <a:rPr lang="en-US"/>
              <a:t>Alexander Fraser, CIS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Rule-based Named Entity Recognition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/>
              <a:t>TOPIC: Parsing Resumes</a:t>
            </a:r>
          </a:p>
          <a:p>
            <a:pPr lvl="1"/>
            <a:r>
              <a:rPr lang="de-DE" dirty="0" smtClean="0"/>
              <a:t>Why is it important to parse resumes and how is the information used?</a:t>
            </a:r>
          </a:p>
          <a:p>
            <a:pPr lvl="1"/>
            <a:r>
              <a:rPr lang="de-DE" dirty="0"/>
              <a:t>What sort of entities occur in resumes and how are they detected?</a:t>
            </a:r>
          </a:p>
          <a:p>
            <a:pPr lvl="1"/>
            <a:r>
              <a:rPr lang="de-DE" dirty="0" smtClean="0"/>
              <a:t>How are resumes parsed using rules? How is the problem structured, what is the overall approach?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03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 Entity Recognition – Entity Classes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 smtClean="0"/>
              <a:t>TOPIC: fine-grained open classes of named entities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Survey the proposed schemes of fine-grained open classes, such as BBN's classes used for question answering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Discuss the advantages and disadvantages of the schemes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Discuss also the difficulty of human annotation – can humans annotate these classes reliably?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24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</a:t>
            </a:r>
            <a:r>
              <a:rPr lang="en-US" baseline="0" dirty="0" smtClean="0"/>
              <a:t> Entity Recognition – Training Data</a:t>
            </a:r>
            <a:endParaRPr lang="de-DE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TOPIC: Crowd-sourcing with Amazon Mechanical</a:t>
            </a:r>
            <a:r>
              <a:rPr lang="en-US" baseline="0" dirty="0" smtClean="0"/>
              <a:t> Turk (AMT)</a:t>
            </a:r>
          </a:p>
          <a:p>
            <a:pPr lvl="1"/>
            <a:r>
              <a:rPr lang="en-US" baseline="0" dirty="0" smtClean="0"/>
              <a:t>AMT's motto: artificial </a:t>
            </a:r>
            <a:r>
              <a:rPr lang="en-US" baseline="0" dirty="0" err="1" smtClean="0"/>
              <a:t>artificial</a:t>
            </a:r>
            <a:r>
              <a:rPr lang="en-US" baseline="0" dirty="0" smtClean="0"/>
              <a:t> intelligence</a:t>
            </a:r>
          </a:p>
          <a:p>
            <a:pPr lvl="1"/>
            <a:r>
              <a:rPr lang="en-US" baseline="0" dirty="0" smtClean="0"/>
              <a:t>Using human annotators to get quick (but low quality) annotations</a:t>
            </a:r>
          </a:p>
          <a:p>
            <a:pPr lvl="1"/>
            <a:r>
              <a:rPr lang="en-US" baseline="0" dirty="0" smtClean="0"/>
              <a:t>What are the pros and cons of this approach? </a:t>
            </a:r>
          </a:p>
          <a:p>
            <a:pPr lvl="1"/>
            <a:r>
              <a:rPr lang="en-US" baseline="0" dirty="0" smtClean="0"/>
              <a:t>How well do NER systems perform when trained on this data?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36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tx1"/>
                </a:solidFill>
                <a:effectLst/>
                <a:latin typeface="+mj-lt"/>
                <a:ea typeface="ＭＳ Ｐゴシック" pitchFamily="-65" charset="-128"/>
                <a:cs typeface="ＭＳ Ｐゴシック" pitchFamily="-65" charset="-128"/>
              </a:rPr>
              <a:t>Named Entity Recognition - Supervision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TOPIC: Lightly Supervised Named Entity Recognition</a:t>
            </a:r>
          </a:p>
          <a:p>
            <a:pPr lvl="1"/>
            <a:r>
              <a:rPr lang="de-DE" dirty="0" smtClean="0"/>
              <a:t>Starting</a:t>
            </a:r>
            <a:r>
              <a:rPr lang="de-DE" baseline="0" dirty="0" smtClean="0"/>
              <a:t> from a few examples ("seed</a:t>
            </a:r>
            <a:r>
              <a:rPr lang="de-DE" dirty="0" smtClean="0"/>
              <a:t> examples")</a:t>
            </a:r>
            <a:r>
              <a:rPr lang="de-DE" baseline="0" dirty="0" smtClean="0"/>
              <a:t>, how do you automatically build a named entity classifier</a:t>
            </a:r>
            <a:r>
              <a:rPr lang="de-DE" dirty="0" smtClean="0"/>
              <a:t>?</a:t>
            </a:r>
          </a:p>
          <a:p>
            <a:pPr lvl="2"/>
            <a:r>
              <a:rPr lang="de-DE" dirty="0" smtClean="0"/>
              <a:t>This is sometimes referred to as "bootstrapping"</a:t>
            </a:r>
          </a:p>
          <a:p>
            <a:pPr lvl="1"/>
            <a:r>
              <a:rPr lang="de-DE" dirty="0" smtClean="0"/>
              <a:t>What the problems with this approach – how do you block the process from generalizing</a:t>
            </a:r>
            <a:r>
              <a:rPr lang="de-DE" baseline="0" dirty="0" smtClean="0"/>
              <a:t> too much?</a:t>
            </a:r>
          </a:p>
          <a:p>
            <a:pPr lvl="1"/>
            <a:r>
              <a:rPr lang="de-DE" baseline="0" dirty="0" smtClean="0"/>
              <a:t>Analyze the pros and cons of this approach</a:t>
            </a:r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5DC5-7E65-8247-99AB-4E984F8A921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22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Named Entity Recognition - Supervision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TOPIC: Distant supervision for NER</a:t>
            </a:r>
          </a:p>
          <a:p>
            <a:pPr lvl="1"/>
            <a:r>
              <a:rPr lang="en-US" dirty="0" smtClean="0"/>
              <a:t>Related</a:t>
            </a:r>
            <a:r>
              <a:rPr lang="en-US" baseline="0" dirty="0" smtClean="0"/>
              <a:t> to the bootstrapping idea – but here we are using information annotated for a different purpose</a:t>
            </a:r>
          </a:p>
          <a:p>
            <a:pPr lvl="1"/>
            <a:r>
              <a:rPr lang="en-US" baseline="0" dirty="0" smtClean="0"/>
              <a:t>How can distant supervision solve the knowledge bottleneck for NER?</a:t>
            </a:r>
          </a:p>
          <a:p>
            <a:pPr lvl="1"/>
            <a:r>
              <a:rPr lang="en-US" baseline="0" dirty="0" smtClean="0"/>
              <a:t>What are the advantages and disadvantages of this approach?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Rule-based IE vs. Statistical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TOPIC: Rule-based IE (dominant in industry) vs. Statistical IE (dominant in academia)</a:t>
            </a:r>
          </a:p>
          <a:p>
            <a:pPr lvl="1"/>
            <a:r>
              <a:rPr lang="de-DE" dirty="0" smtClean="0"/>
              <a:t>Discuss the academic history of IE</a:t>
            </a:r>
          </a:p>
          <a:p>
            <a:pPr lvl="1"/>
            <a:r>
              <a:rPr lang="de-DE" dirty="0" smtClean="0"/>
              <a:t>What is the general view in academia towards rule-based IE?</a:t>
            </a:r>
          </a:p>
          <a:p>
            <a:pPr lvl="1"/>
            <a:r>
              <a:rPr lang="de-DE" dirty="0" smtClean="0"/>
              <a:t>How is statistical IE viewed in industry?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5DC5-7E65-8247-99AB-4E984F8A921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0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Classification-based </a:t>
            </a:r>
            <a:r>
              <a:rPr lang="de-DE" dirty="0" smtClean="0"/>
              <a:t>Citation Parsing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TOPIC: parsing citations using classifiers</a:t>
            </a:r>
          </a:p>
          <a:p>
            <a:pPr lvl="1"/>
            <a:r>
              <a:rPr lang="de-DE" dirty="0" smtClean="0"/>
              <a:t>How is the citation parsing problem formulated using classifiers?</a:t>
            </a:r>
          </a:p>
          <a:p>
            <a:pPr lvl="1"/>
            <a:r>
              <a:rPr lang="de-DE" dirty="0" smtClean="0"/>
              <a:t>What sort of information is available?</a:t>
            </a:r>
          </a:p>
          <a:p>
            <a:pPr lvl="1"/>
            <a:r>
              <a:rPr lang="de-DE" dirty="0" smtClean="0"/>
              <a:t>What does the training data look like?</a:t>
            </a:r>
          </a:p>
          <a:p>
            <a:pPr lvl="1"/>
            <a:r>
              <a:rPr lang="de-DE" dirty="0" smtClean="0"/>
              <a:t>What sorts of downstream applications are based on citation parsing?</a:t>
            </a:r>
          </a:p>
          <a:p>
            <a:pPr lvl="1"/>
            <a:endParaRPr lang="de-DE" dirty="0" smtClean="0"/>
          </a:p>
          <a:p>
            <a:pPr lvl="1"/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5DC5-7E65-8247-99AB-4E984F8A921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22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NER – Toolkit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TOPIC: Stanford NER Toolkit applied to </a:t>
            </a:r>
            <a:r>
              <a:rPr lang="en-US" dirty="0" err="1" smtClean="0"/>
              <a:t>OpenSubtitles</a:t>
            </a:r>
            <a:endParaRPr lang="en-US" dirty="0" smtClean="0"/>
          </a:p>
          <a:p>
            <a:pPr lvl="1"/>
            <a:r>
              <a:rPr lang="en-US" dirty="0" smtClean="0"/>
              <a:t>Apply the Stanford</a:t>
            </a:r>
            <a:r>
              <a:rPr lang="en-US" baseline="0" dirty="0" smtClean="0"/>
              <a:t> NER Toolkit to the </a:t>
            </a:r>
            <a:r>
              <a:rPr lang="en-US" dirty="0" err="1" smtClean="0"/>
              <a:t>OpenSubtitles</a:t>
            </a:r>
            <a:r>
              <a:rPr lang="en-US" baseline="0" dirty="0" smtClean="0"/>
              <a:t> corpus (taken</a:t>
            </a:r>
            <a:r>
              <a:rPr lang="en-US" dirty="0" smtClean="0"/>
              <a:t> from the OPUS corpus)</a:t>
            </a:r>
            <a:r>
              <a:rPr lang="en-US" baseline="0" dirty="0" smtClean="0"/>
              <a:t>, and compare the output on English and German</a:t>
            </a:r>
          </a:p>
          <a:p>
            <a:pPr lvl="1"/>
            <a:r>
              <a:rPr lang="en-US" baseline="0" dirty="0" smtClean="0"/>
              <a:t>How does the model work?</a:t>
            </a:r>
          </a:p>
          <a:p>
            <a:pPr lvl="1"/>
            <a:r>
              <a:rPr lang="en-US" baseline="0" dirty="0" smtClean="0"/>
              <a:t>What are the differences between the English and German annotations of parallel sentences, where do the models fail?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5DC5-7E65-8247-99AB-4E984F8A921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60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NER – Domain</a:t>
            </a:r>
            <a:r>
              <a:rPr lang="en-US" baseline="0" dirty="0" smtClean="0"/>
              <a:t> Adaptation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 dirty="0" smtClean="0"/>
              <a:t>TOPIC: Domain adaptation and failure to adapt</a:t>
            </a:r>
          </a:p>
          <a:p>
            <a:pPr lvl="1"/>
            <a:r>
              <a:rPr lang="de-DE" dirty="0" smtClean="0"/>
              <a:t>What is the problem of domain adaptation?</a:t>
            </a:r>
          </a:p>
          <a:p>
            <a:pPr lvl="1"/>
            <a:r>
              <a:rPr lang="de-DE" dirty="0" smtClean="0"/>
              <a:t>How is it addressed in statistical classification approaches to NER?</a:t>
            </a:r>
          </a:p>
          <a:p>
            <a:pPr lvl="1"/>
            <a:r>
              <a:rPr lang="de-DE" dirty="0" smtClean="0"/>
              <a:t>How</a:t>
            </a:r>
            <a:r>
              <a:rPr lang="de-DE" baseline="0" dirty="0" smtClean="0"/>
              <a:t> well does it work?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8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NER</a:t>
            </a:r>
            <a:r>
              <a:rPr lang="en-US" baseline="0" dirty="0" smtClean="0"/>
              <a:t> – Twitter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 dirty="0" smtClean="0"/>
              <a:t>TOPIC: Named</a:t>
            </a:r>
            <a:r>
              <a:rPr lang="en-US" baseline="0" dirty="0" smtClean="0"/>
              <a:t> Entity Recognition of Entities in Twitter</a:t>
            </a:r>
          </a:p>
          <a:p>
            <a:pPr lvl="1"/>
            <a:r>
              <a:rPr lang="de-DE" dirty="0" smtClean="0"/>
              <a:t>There has recently been a lot of interest in annotating Twitter</a:t>
            </a:r>
            <a:endParaRPr lang="de-DE" baseline="0" dirty="0" smtClean="0"/>
          </a:p>
          <a:p>
            <a:pPr lvl="1"/>
            <a:r>
              <a:rPr lang="de-DE" dirty="0" smtClean="0"/>
              <a:t>Which</a:t>
            </a:r>
            <a:r>
              <a:rPr lang="de-DE" baseline="0" dirty="0" smtClean="0"/>
              <a:t> set of classes is annotated? What is used as supervised training material,</a:t>
            </a:r>
            <a:r>
              <a:rPr lang="de-DE" dirty="0" smtClean="0"/>
              <a:t> how is it adapted from non-Twitter training sets?</a:t>
            </a:r>
          </a:p>
          <a:p>
            <a:pPr lvl="1"/>
            <a:r>
              <a:rPr lang="de-DE" dirty="0" smtClean="0"/>
              <a:t>What are the peculiarities of working on 140 character tweets rather than longer articles?</a:t>
            </a:r>
            <a:endParaRPr lang="de-DE" baseline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05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Information Extraction – Reminder</a:t>
            </a:r>
            <a:endParaRPr lang="de-DE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00000" y="1086992"/>
            <a:ext cx="7772400" cy="1628775"/>
          </a:xfrm>
        </p:spPr>
        <p:txBody>
          <a:bodyPr/>
          <a:lstStyle/>
          <a:p>
            <a:r>
              <a:rPr lang="en-US" sz="1800" dirty="0" err="1"/>
              <a:t>Vorlesung</a:t>
            </a:r>
            <a:endParaRPr lang="en-US" sz="1800" dirty="0"/>
          </a:p>
          <a:p>
            <a:pPr lvl="1"/>
            <a:r>
              <a:rPr lang="en-US" sz="1600" dirty="0"/>
              <a:t>Learn the basics of Information Extraction (IE</a:t>
            </a:r>
            <a:r>
              <a:rPr lang="en-US" sz="1600" dirty="0" smtClean="0"/>
              <a:t>), </a:t>
            </a:r>
            <a:r>
              <a:rPr lang="en-US" sz="1600" dirty="0" err="1" smtClean="0"/>
              <a:t>Klausur</a:t>
            </a:r>
            <a:r>
              <a:rPr lang="en-US" sz="1600" dirty="0" smtClean="0"/>
              <a:t> </a:t>
            </a:r>
            <a:r>
              <a:rPr lang="en-US" sz="1600" dirty="0"/>
              <a:t>– only on the </a:t>
            </a:r>
            <a:r>
              <a:rPr lang="en-US" sz="1600" dirty="0" err="1"/>
              <a:t>Vorlesung</a:t>
            </a:r>
            <a:r>
              <a:rPr lang="en-US" sz="1600" dirty="0"/>
              <a:t>!</a:t>
            </a:r>
          </a:p>
          <a:p>
            <a:r>
              <a:rPr lang="en-US" sz="1800" dirty="0"/>
              <a:t>Seminar</a:t>
            </a:r>
          </a:p>
          <a:p>
            <a:pPr lvl="1"/>
            <a:r>
              <a:rPr lang="en-US" sz="1600" dirty="0" smtClean="0"/>
              <a:t>Deeper understanding of IE topics</a:t>
            </a:r>
          </a:p>
          <a:p>
            <a:pPr lvl="1"/>
            <a:r>
              <a:rPr lang="en-US" sz="1600" dirty="0" smtClean="0"/>
              <a:t>Each </a:t>
            </a:r>
            <a:r>
              <a:rPr lang="en-US" sz="1600" dirty="0"/>
              <a:t>student who wants a Schein will have to make a presentation on IE</a:t>
            </a:r>
          </a:p>
          <a:p>
            <a:pPr lvl="2"/>
            <a:r>
              <a:rPr lang="en-US" sz="1600" dirty="0"/>
              <a:t>25 minutes (</a:t>
            </a:r>
            <a:r>
              <a:rPr lang="en-US" sz="1600" dirty="0" err="1"/>
              <a:t>powerpoint</a:t>
            </a:r>
            <a:r>
              <a:rPr lang="en-US" sz="1600" dirty="0"/>
              <a:t>, </a:t>
            </a:r>
            <a:r>
              <a:rPr lang="en-US" sz="1600" dirty="0" err="1"/>
              <a:t>LaTeX</a:t>
            </a:r>
            <a:r>
              <a:rPr lang="en-US" sz="1600" dirty="0"/>
              <a:t>, Mac)</a:t>
            </a:r>
          </a:p>
          <a:p>
            <a:pPr lvl="1"/>
            <a:r>
              <a:rPr lang="en-US" sz="1600" dirty="0"/>
              <a:t>If two students work </a:t>
            </a:r>
            <a:r>
              <a:rPr lang="en-US" sz="1600" dirty="0" smtClean="0"/>
              <a:t>together (</a:t>
            </a:r>
            <a:r>
              <a:rPr lang="en-US" sz="1600" dirty="0" err="1" smtClean="0"/>
              <a:t>dispreferred</a:t>
            </a:r>
            <a:r>
              <a:rPr lang="en-US" sz="1600" dirty="0" smtClean="0"/>
              <a:t>), </a:t>
            </a:r>
            <a:r>
              <a:rPr lang="en-US" sz="1600" dirty="0"/>
              <a:t>40 minutes (each student speaks for 20 </a:t>
            </a:r>
            <a:r>
              <a:rPr lang="en-US" sz="1600" dirty="0" smtClean="0"/>
              <a:t>minutes)</a:t>
            </a:r>
          </a:p>
          <a:p>
            <a:pPr lvl="1"/>
            <a:r>
              <a:rPr lang="en-US" sz="1600" dirty="0" smtClean="0"/>
              <a:t>THESE NUMBERS MAY CHANGE AS I MAKE THE SCHEDULE!</a:t>
            </a:r>
            <a:endParaRPr lang="en-US" sz="1600" dirty="0"/>
          </a:p>
          <a:p>
            <a:r>
              <a:rPr lang="en-US" sz="1800" dirty="0" err="1" smtClean="0"/>
              <a:t>Hausarbeit</a:t>
            </a:r>
            <a:endParaRPr lang="en-US" sz="1800" dirty="0"/>
          </a:p>
          <a:p>
            <a:pPr lvl="1"/>
            <a:r>
              <a:rPr lang="en-US" sz="1600" dirty="0" smtClean="0"/>
              <a:t>6 pages (an essay/prose version of the material in the slides), due 3 weeks after the </a:t>
            </a:r>
            <a:r>
              <a:rPr lang="en-US" sz="1600" dirty="0" err="1" smtClean="0"/>
              <a:t>Referat</a:t>
            </a:r>
            <a:endParaRPr lang="en-US" sz="1600" dirty="0" smtClean="0"/>
          </a:p>
          <a:p>
            <a:pPr lvl="1"/>
            <a:r>
              <a:rPr lang="en-US" sz="1600" b="1" dirty="0" smtClean="0"/>
              <a:t>Must be separate for each student (If two working together), with a clearly different focus!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18250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NER</a:t>
            </a:r>
            <a:r>
              <a:rPr lang="en-US" baseline="0" dirty="0" smtClean="0"/>
              <a:t> – BIO Domain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 dirty="0" smtClean="0"/>
              <a:t>TOPIC: Named</a:t>
            </a:r>
            <a:r>
              <a:rPr lang="en-US" baseline="0" dirty="0" smtClean="0"/>
              <a:t> Entity Recognition of Biological Entities</a:t>
            </a:r>
          </a:p>
          <a:p>
            <a:pPr lvl="1"/>
            <a:r>
              <a:rPr lang="de-DE" dirty="0" smtClean="0"/>
              <a:t>Present</a:t>
            </a:r>
            <a:r>
              <a:rPr lang="de-DE" baseline="0" dirty="0" smtClean="0"/>
              <a:t> a specific named entity recognition problem from the biology domain</a:t>
            </a:r>
          </a:p>
          <a:p>
            <a:pPr lvl="1"/>
            <a:r>
              <a:rPr lang="de-DE" dirty="0" smtClean="0"/>
              <a:t>Which</a:t>
            </a:r>
            <a:r>
              <a:rPr lang="de-DE" baseline="0" dirty="0" smtClean="0"/>
              <a:t> set of classes is annotated? What is used as supervised training material?</a:t>
            </a:r>
          </a:p>
          <a:p>
            <a:pPr lvl="1"/>
            <a:r>
              <a:rPr lang="de-DE" baseline="0" dirty="0" smtClean="0"/>
              <a:t>What are the difficulties of this domain vs. problems like extraction of company mergers which have been studied longer?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88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Instance Extraction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TOPIC: Applying the Stanford </a:t>
            </a:r>
            <a:r>
              <a:rPr lang="en-US" dirty="0" err="1" smtClean="0"/>
              <a:t>Coreference</a:t>
            </a:r>
            <a:r>
              <a:rPr lang="en-US" dirty="0" smtClean="0"/>
              <a:t> Pipeline to</a:t>
            </a:r>
            <a:r>
              <a:rPr lang="en-US" baseline="0" dirty="0" smtClean="0"/>
              <a:t> </a:t>
            </a:r>
            <a:r>
              <a:rPr lang="en-US" dirty="0" err="1" smtClean="0"/>
              <a:t>OpenSubtitles</a:t>
            </a:r>
            <a:r>
              <a:rPr lang="en-US" dirty="0" smtClean="0"/>
              <a:t> (from the OPUS corpus)</a:t>
            </a:r>
            <a:endParaRPr lang="en-US" baseline="0" dirty="0" smtClean="0"/>
          </a:p>
          <a:p>
            <a:pPr lvl="1"/>
            <a:r>
              <a:rPr lang="en-US" dirty="0" smtClean="0"/>
              <a:t>Apply the Stanford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Coreference</a:t>
            </a:r>
            <a:r>
              <a:rPr lang="en-US" baseline="0" dirty="0" smtClean="0"/>
              <a:t> Pipeline to English </a:t>
            </a:r>
            <a:r>
              <a:rPr lang="en-US" baseline="0" dirty="0" err="1" smtClean="0"/>
              <a:t>OpenSubtitles</a:t>
            </a:r>
            <a:r>
              <a:rPr lang="en-US" baseline="0" dirty="0" smtClean="0"/>
              <a:t> data</a:t>
            </a:r>
          </a:p>
          <a:p>
            <a:pPr lvl="1"/>
            <a:r>
              <a:rPr lang="en-US" dirty="0" smtClean="0"/>
              <a:t>Discuss the general pipeline and how it works</a:t>
            </a:r>
            <a:endParaRPr lang="en-US" baseline="0" dirty="0" smtClean="0"/>
          </a:p>
          <a:p>
            <a:pPr lvl="1"/>
            <a:r>
              <a:rPr lang="en-US" dirty="0" smtClean="0"/>
              <a:t>What </a:t>
            </a:r>
            <a:r>
              <a:rPr lang="en-US" baseline="0" dirty="0" smtClean="0"/>
              <a:t>entities in </a:t>
            </a:r>
            <a:r>
              <a:rPr lang="en-US" baseline="0" dirty="0" err="1" smtClean="0"/>
              <a:t>OpenSubtitles</a:t>
            </a:r>
            <a:r>
              <a:rPr lang="en-US" baseline="0" dirty="0" smtClean="0"/>
              <a:t> does it annotate well, and less well?</a:t>
            </a:r>
          </a:p>
          <a:p>
            <a:pPr lvl="1"/>
            <a:r>
              <a:rPr lang="en-US" baseline="0" dirty="0" smtClean="0"/>
              <a:t>Can this information be used to translate English "it" to German?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16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Event Extraction – Disasters in Social Media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/>
              <a:t>TOPIC: Extracting Information during a disaster from social media (e.g., Twitter)</a:t>
            </a:r>
          </a:p>
          <a:p>
            <a:pPr lvl="1"/>
            <a:r>
              <a:rPr lang="de-DE" dirty="0" smtClean="0"/>
              <a:t>What sorts of real-time information extraction can be done using social media?</a:t>
            </a:r>
          </a:p>
          <a:p>
            <a:pPr lvl="1"/>
            <a:r>
              <a:rPr lang="de-DE" dirty="0" smtClean="0"/>
              <a:t>What are the entities detected?</a:t>
            </a:r>
          </a:p>
          <a:p>
            <a:pPr lvl="1"/>
            <a:r>
              <a:rPr lang="de-DE" dirty="0" smtClean="0"/>
              <a:t>How is the information aggregated?</a:t>
            </a:r>
          </a:p>
          <a:p>
            <a:pPr lvl="1"/>
            <a:r>
              <a:rPr lang="de-DE" dirty="0" smtClean="0"/>
              <a:t>How can the information be used?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79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IE for multilingual applications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TOPIC: Evaluating automatically extracted bilingual lexica</a:t>
            </a:r>
            <a:endParaRPr lang="de-DE" baseline="0" dirty="0" smtClean="0"/>
          </a:p>
          <a:p>
            <a:pPr lvl="1"/>
            <a:r>
              <a:rPr lang="de-DE" dirty="0" smtClean="0"/>
              <a:t>The problem of word alignment </a:t>
            </a:r>
            <a:r>
              <a:rPr lang="de-DE" baseline="0" dirty="0" smtClean="0"/>
              <a:t>is the task of finding terms which are translations of each other given their context in</a:t>
            </a:r>
            <a:r>
              <a:rPr lang="de-DE" dirty="0" smtClean="0"/>
              <a:t> parallel corpora</a:t>
            </a:r>
            <a:endParaRPr lang="de-DE" baseline="0" dirty="0" smtClean="0"/>
          </a:p>
          <a:p>
            <a:pPr lvl="1"/>
            <a:r>
              <a:rPr lang="de-DE" dirty="0" smtClean="0"/>
              <a:t>How can these be compiled into bilingual lexica?</a:t>
            </a:r>
          </a:p>
          <a:p>
            <a:pPr lvl="1"/>
            <a:r>
              <a:rPr lang="de-DE" baseline="0" dirty="0" smtClean="0"/>
              <a:t>How</a:t>
            </a:r>
            <a:r>
              <a:rPr lang="de-DE" dirty="0" smtClean="0"/>
              <a:t> can these lexica be evaluated? </a:t>
            </a:r>
            <a:r>
              <a:rPr lang="de-DE" baseline="0" dirty="0" smtClean="0"/>
              <a:t>What the critical sources of knowledge for this </a:t>
            </a:r>
            <a:r>
              <a:rPr lang="de-DE" dirty="0" smtClean="0"/>
              <a:t>evaluation</a:t>
            </a:r>
            <a:r>
              <a:rPr lang="de-DE" baseline="0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5DC5-7E65-8247-99AB-4E984F8A921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3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a topic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Any questions?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I will put these slides on the seminar page later</a:t>
            </a:r>
            <a:r>
              <a:rPr lang="en-US" baseline="0" dirty="0" smtClean="0"/>
              <a:t> today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Please</a:t>
            </a:r>
            <a:r>
              <a:rPr lang="en-US" baseline="0" dirty="0" smtClean="0"/>
              <a:t> email me with your choice of topic, starting at *19:00 Thursday*</a:t>
            </a:r>
          </a:p>
          <a:p>
            <a:pPr lvl="0"/>
            <a:r>
              <a:rPr lang="en-US" dirty="0" smtClean="0"/>
              <a:t>You must also say which day you want to present (Wed, Thurs, or both days are possible)!</a:t>
            </a:r>
            <a:endParaRPr lang="en-US" baseline="0" dirty="0" smtClean="0"/>
          </a:p>
          <a:p>
            <a:pPr lvl="1"/>
            <a:r>
              <a:rPr lang="en-US" baseline="0" dirty="0" smtClean="0"/>
              <a:t>Check the seminar page first to see if </a:t>
            </a:r>
            <a:r>
              <a:rPr lang="en-US" dirty="0" smtClean="0"/>
              <a:t>the topic</a:t>
            </a:r>
            <a:r>
              <a:rPr lang="en-US" baseline="0" dirty="0" smtClean="0"/>
              <a:t> is already taken!</a:t>
            </a:r>
            <a:endParaRPr lang="de-DE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3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Topics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/>
              <a:t>Topic will be presented in roughly the same order as the related topics are discussed in the Vorlesung</a:t>
            </a:r>
          </a:p>
          <a:p>
            <a:r>
              <a:rPr lang="de-DE" dirty="0" smtClean="0"/>
              <a:t>Most of the topics require you to do a literature search</a:t>
            </a:r>
          </a:p>
          <a:p>
            <a:pPr lvl="1"/>
            <a:r>
              <a:rPr lang="de-DE" dirty="0" smtClean="0"/>
              <a:t>There will usually be one article (or maybe two) which you find is the key source</a:t>
            </a:r>
          </a:p>
          <a:p>
            <a:pPr lvl="1"/>
            <a:r>
              <a:rPr lang="de-DE" dirty="0" smtClean="0"/>
              <a:t>If appropriate, please turn in PDF files of the key article and a few other important articles</a:t>
            </a:r>
          </a:p>
          <a:p>
            <a:r>
              <a:rPr lang="de-DE" dirty="0" smtClean="0"/>
              <a:t>There are a few projects involving programming</a:t>
            </a:r>
          </a:p>
          <a:p>
            <a:r>
              <a:rPr lang="de-DE" dirty="0" smtClean="0"/>
              <a:t>I am also open to topic suggestions suggested by you, send me an email</a:t>
            </a:r>
          </a:p>
        </p:txBody>
      </p:sp>
    </p:spTree>
    <p:extLst>
      <p:ext uri="{BB962C8B-B14F-4D97-AF65-F5344CB8AC3E}">
        <p14:creationId xmlns:p14="http://schemas.microsoft.com/office/powerpoint/2010/main" val="375839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Referat</a:t>
            </a:r>
            <a:endParaRPr lang="de-DE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600" dirty="0" smtClean="0"/>
              <a:t>Tentatively (MAY CHANGE!):</a:t>
            </a:r>
          </a:p>
          <a:p>
            <a:pPr lvl="1"/>
            <a:r>
              <a:rPr lang="de-DE" sz="1200" dirty="0" smtClean="0"/>
              <a:t>25 minutes for one student</a:t>
            </a:r>
          </a:p>
          <a:p>
            <a:pPr lvl="1"/>
            <a:r>
              <a:rPr lang="de-DE" sz="1200" dirty="0" smtClean="0"/>
              <a:t>40 minutes for two</a:t>
            </a:r>
          </a:p>
          <a:p>
            <a:r>
              <a:rPr lang="de-DE" sz="1600" dirty="0" smtClean="0"/>
              <a:t>Start with what the problem is, and why it is interesting to solve it (motivation!)</a:t>
            </a:r>
          </a:p>
          <a:p>
            <a:pPr lvl="1"/>
            <a:r>
              <a:rPr lang="de-DE" sz="1400" dirty="0" smtClean="0"/>
              <a:t>It is often useful to present an example and refer to it several times</a:t>
            </a:r>
          </a:p>
          <a:p>
            <a:r>
              <a:rPr lang="de-DE" sz="1600" dirty="0" smtClean="0"/>
              <a:t>Then go into the details</a:t>
            </a:r>
          </a:p>
          <a:p>
            <a:r>
              <a:rPr lang="de-DE" sz="1600" dirty="0" smtClean="0"/>
              <a:t>If appropriate for your topic, do an analysis</a:t>
            </a:r>
          </a:p>
          <a:p>
            <a:pPr lvl="1"/>
            <a:r>
              <a:rPr lang="de-DE" sz="1400" dirty="0" smtClean="0"/>
              <a:t>Don't forget to address the disadvantages of the approach as well as the advantages (be aware that advantages tend to be what the original authors focused on)</a:t>
            </a:r>
          </a:p>
          <a:p>
            <a:pPr lvl="0"/>
            <a:r>
              <a:rPr lang="de-DE" sz="1800" b="1" dirty="0" smtClean="0"/>
              <a:t>List references and recommend further reading</a:t>
            </a:r>
          </a:p>
          <a:p>
            <a:r>
              <a:rPr lang="de-DE" sz="1600" b="1" dirty="0" smtClean="0"/>
              <a:t>Have a conclusion slide!</a:t>
            </a:r>
          </a:p>
          <a:p>
            <a:r>
              <a:rPr lang="de-DE" sz="1600" b="1" dirty="0" smtClean="0"/>
              <a:t>NOTE: if your topic is repeated from last year's seminar, please explicitly (but briefly) say what was done there and how your presentation is different</a:t>
            </a:r>
          </a:p>
        </p:txBody>
      </p:sp>
    </p:spTree>
    <p:extLst>
      <p:ext uri="{BB962C8B-B14F-4D97-AF65-F5344CB8AC3E}">
        <p14:creationId xmlns:p14="http://schemas.microsoft.com/office/powerpoint/2010/main" val="156989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References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000" dirty="0" smtClean="0"/>
              <a:t>Please use a standard bibliographic format for your references</a:t>
            </a:r>
          </a:p>
          <a:p>
            <a:r>
              <a:rPr lang="de-DE" sz="2000" dirty="0" smtClean="0"/>
              <a:t>In the Hausarbeit, use *inline* citations</a:t>
            </a:r>
          </a:p>
          <a:p>
            <a:r>
              <a:rPr lang="de-DE" sz="2000" dirty="0"/>
              <a:t>If you use graphics (or quotes) from a research paper, MAKE SURE THESE ARE CITED ON THE *SAME SLIDE* IN YOUR PRESENTATION!</a:t>
            </a:r>
          </a:p>
          <a:p>
            <a:pPr lvl="1"/>
            <a:r>
              <a:rPr lang="de-DE" sz="1600" dirty="0"/>
              <a:t>These should be cited in the Hausarbeit in the caption of the </a:t>
            </a:r>
            <a:r>
              <a:rPr lang="de-DE" sz="1600" dirty="0" smtClean="0"/>
              <a:t>graphic</a:t>
            </a:r>
            <a:endParaRPr lang="de-DE" sz="2000" dirty="0" smtClean="0"/>
          </a:p>
          <a:p>
            <a:r>
              <a:rPr lang="de-DE" sz="2000" dirty="0" smtClean="0"/>
              <a:t>Web pages should also use a standard bibliographic format, particularly including the date when they were downloaded</a:t>
            </a:r>
          </a:p>
          <a:p>
            <a:r>
              <a:rPr lang="de-DE" sz="2000" dirty="0" smtClean="0"/>
              <a:t>This semester I am not allowing Wikipedia as a primary source</a:t>
            </a:r>
          </a:p>
          <a:p>
            <a:pPr lvl="1"/>
            <a:r>
              <a:rPr lang="de-DE" sz="1800" dirty="0"/>
              <a:t>A</a:t>
            </a:r>
            <a:r>
              <a:rPr lang="de-DE" sz="1800" dirty="0" smtClean="0"/>
              <a:t>fter looking into it, I no longer believe that Wikipedia is reliable, for most articles there is simply not enough review (mistakes, PR agencies trying to sell particular ideas anonymously, etc.)</a:t>
            </a:r>
          </a:p>
        </p:txBody>
      </p:sp>
    </p:spTree>
    <p:extLst>
      <p:ext uri="{BB962C8B-B14F-4D97-AF65-F5344CB8AC3E}">
        <p14:creationId xmlns:p14="http://schemas.microsoft.com/office/powerpoint/2010/main" val="319168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Information Extraction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62294" y="3750821"/>
            <a:ext cx="1213794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Source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Selection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60841" y="3535514"/>
            <a:ext cx="1733167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Tokenization&amp;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Normalization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78425" y="2922398"/>
            <a:ext cx="169469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Named Entity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Recognition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157935" y="2391845"/>
            <a:ext cx="128913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Instance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315313" y="1853411"/>
            <a:ext cx="128913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Fact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354051" y="838695"/>
            <a:ext cx="1507144" cy="923330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Ontological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Information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8" name="Folded Corner 37"/>
          <p:cNvSpPr/>
          <p:nvPr/>
        </p:nvSpPr>
        <p:spPr>
          <a:xfrm>
            <a:off x="457204" y="4307391"/>
            <a:ext cx="591969" cy="631613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283678" y="4398729"/>
            <a:ext cx="4138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127404" y="4168700"/>
            <a:ext cx="13644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</a:rPr>
              <a:t>05/01/67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err="1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</a:t>
            </a: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  <a:sym typeface="Wingdings"/>
              </a:rPr>
              <a:t>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  <a:sym typeface="Wingdings"/>
              </a:rPr>
              <a:t>1967-05-01</a:t>
            </a:r>
            <a:endParaRPr lang="en-US" sz="1800" dirty="0" smtClean="0">
              <a:solidFill>
                <a:prstClr val="black"/>
              </a:solidFill>
              <a:latin typeface="Century Gothic"/>
              <a:cs typeface="Century Gothic"/>
            </a:endParaRPr>
          </a:p>
        </p:txBody>
      </p:sp>
      <p:cxnSp>
        <p:nvCxnSpPr>
          <p:cNvPr id="42" name="Straight Connector 41"/>
          <p:cNvCxnSpPr>
            <a:stCxn id="23" idx="3"/>
            <a:endCxn id="24" idx="1"/>
          </p:cNvCxnSpPr>
          <p:nvPr/>
        </p:nvCxnSpPr>
        <p:spPr>
          <a:xfrm flipV="1">
            <a:off x="1476088" y="3858680"/>
            <a:ext cx="484753" cy="215307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4" idx="0"/>
            <a:endCxn id="25" idx="1"/>
          </p:cNvCxnSpPr>
          <p:nvPr/>
        </p:nvCxnSpPr>
        <p:spPr>
          <a:xfrm flipV="1">
            <a:off x="2827425" y="3245564"/>
            <a:ext cx="1151000" cy="289950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25" idx="0"/>
            <a:endCxn id="32" idx="1"/>
          </p:cNvCxnSpPr>
          <p:nvPr/>
        </p:nvCxnSpPr>
        <p:spPr>
          <a:xfrm flipV="1">
            <a:off x="4825773" y="2715011"/>
            <a:ext cx="1332162" cy="207387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2" idx="0"/>
            <a:endCxn id="33" idx="1"/>
          </p:cNvCxnSpPr>
          <p:nvPr/>
        </p:nvCxnSpPr>
        <p:spPr>
          <a:xfrm flipV="1">
            <a:off x="6802503" y="2176577"/>
            <a:ext cx="512810" cy="215268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3" idx="0"/>
            <a:endCxn id="37" idx="2"/>
          </p:cNvCxnSpPr>
          <p:nvPr/>
        </p:nvCxnSpPr>
        <p:spPr>
          <a:xfrm flipV="1">
            <a:off x="7959881" y="1762025"/>
            <a:ext cx="147742" cy="91386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542170" y="217442"/>
            <a:ext cx="1587294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and beyond</a:t>
            </a:r>
          </a:p>
        </p:txBody>
      </p:sp>
      <p:cxnSp>
        <p:nvCxnSpPr>
          <p:cNvPr id="59" name="Straight Connector 58"/>
          <p:cNvCxnSpPr>
            <a:stCxn id="37" idx="0"/>
            <a:endCxn id="58" idx="2"/>
          </p:cNvCxnSpPr>
          <p:nvPr/>
        </p:nvCxnSpPr>
        <p:spPr>
          <a:xfrm flipV="1">
            <a:off x="8107623" y="586774"/>
            <a:ext cx="228194" cy="251921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Folded Corner 70"/>
          <p:cNvSpPr/>
          <p:nvPr/>
        </p:nvSpPr>
        <p:spPr>
          <a:xfrm>
            <a:off x="3978422" y="3757678"/>
            <a:ext cx="1874842" cy="614272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 smtClean="0">
              <a:solidFill>
                <a:prstClr val="black"/>
              </a:solidFill>
              <a:cs typeface="Century Gothic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cs typeface="Century Gothic"/>
              </a:rPr>
              <a:t>...married </a:t>
            </a:r>
            <a:r>
              <a:rPr lang="en-US" sz="1800" u="sng" dirty="0" smtClean="0">
                <a:solidFill>
                  <a:prstClr val="black"/>
                </a:solidFill>
                <a:cs typeface="Century Gothic"/>
              </a:rPr>
              <a:t>Elvis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cs typeface="Century Gothic"/>
              </a:rPr>
              <a:t>on 1967-05-01</a:t>
            </a:r>
            <a:endParaRPr lang="en-US" sz="1800" dirty="0">
              <a:solidFill>
                <a:prstClr val="black"/>
              </a:solidFill>
              <a:cs typeface="Century Gothic"/>
            </a:endParaRPr>
          </a:p>
        </p:txBody>
      </p:sp>
      <p:graphicFrame>
        <p:nvGraphicFramePr>
          <p:cNvPr id="74" name="Table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599654"/>
              </p:ext>
            </p:extLst>
          </p:nvPr>
        </p:nvGraphicFramePr>
        <p:xfrm>
          <a:off x="6210765" y="3219822"/>
          <a:ext cx="2857917" cy="71247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16293"/>
                <a:gridCol w="1241624"/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200" b="0" dirty="0">
                        <a:latin typeface="Century Gothic"/>
                        <a:cs typeface="Century Gothic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Century Gothic"/>
                          <a:cs typeface="Century Gothic"/>
                        </a:rPr>
                        <a:t>Singer</a:t>
                      </a:r>
                      <a:endParaRPr lang="en-US" sz="1200" b="0" dirty="0">
                        <a:latin typeface="Century Gothic"/>
                        <a:cs typeface="Century Gothic"/>
                      </a:endParaRPr>
                    </a:p>
                  </a:txBody>
                  <a:tcPr marT="34290" marB="34290"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Century Gothic"/>
                          <a:cs typeface="Century Gothic"/>
                        </a:rPr>
                        <a:t>Angela</a:t>
                      </a:r>
                      <a:r>
                        <a:rPr lang="en-US" sz="1200" b="0" baseline="0" dirty="0" smtClean="0">
                          <a:latin typeface="Century Gothic"/>
                          <a:cs typeface="Century Gothic"/>
                        </a:rPr>
                        <a:t> Merkel</a:t>
                      </a:r>
                      <a:endParaRPr lang="en-US" sz="1200" b="0" dirty="0">
                        <a:latin typeface="Century Gothic"/>
                        <a:cs typeface="Century Gothic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Century Gothic"/>
                          <a:cs typeface="Century Gothic"/>
                        </a:rPr>
                        <a:t>Politician</a:t>
                      </a:r>
                      <a:endParaRPr lang="en-US" sz="1200" b="0" dirty="0">
                        <a:latin typeface="Century Gothic"/>
                        <a:cs typeface="Century Gothic"/>
                      </a:endParaRPr>
                    </a:p>
                  </a:txBody>
                  <a:tcPr marT="34290" marB="34290"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800682" y="3323733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b="1" dirty="0" smtClean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93089" y="3091784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b="1" dirty="0" smtClean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TextBox 74"/>
          <p:cNvSpPr txBox="1"/>
          <p:nvPr/>
        </p:nvSpPr>
        <p:spPr>
          <a:xfrm>
            <a:off x="-37338" y="636873"/>
            <a:ext cx="8049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Information Extraction</a:t>
            </a: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 (IE) is the process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of extracting structured information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from unstructured machine-readable documents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569530" y="4962796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de-DE" sz="1100" dirty="0" smtClean="0">
                <a:solidFill>
                  <a:prstClr val="black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  <p:extLst>
      <p:ext uri="{BB962C8B-B14F-4D97-AF65-F5344CB8AC3E}">
        <p14:creationId xmlns:p14="http://schemas.microsoft.com/office/powerpoint/2010/main" val="412535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History of IE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de-DE" dirty="0" smtClean="0"/>
              <a:t>TOPIC: IE at ACE (Automated Content Extraction)</a:t>
            </a:r>
          </a:p>
          <a:p>
            <a:pPr lvl="1"/>
            <a:r>
              <a:rPr lang="de-DE" dirty="0" smtClean="0"/>
              <a:t>These workshops worked on Information Extraction, funded by US but a large variety of people participated</a:t>
            </a:r>
          </a:p>
          <a:p>
            <a:pPr lvl="1"/>
            <a:r>
              <a:rPr lang="de-DE" dirty="0" smtClean="0"/>
              <a:t>Discuss problems solved, motivations and techniques</a:t>
            </a:r>
          </a:p>
          <a:p>
            <a:pPr lvl="1"/>
            <a:r>
              <a:rPr lang="de-DE" dirty="0" smtClean="0"/>
              <a:t>Survey the literature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33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Source Selection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de-DE" dirty="0" smtClean="0"/>
              <a:t>TOPIC: Focused web crawling</a:t>
            </a:r>
          </a:p>
          <a:p>
            <a:pPr lvl="1"/>
            <a:r>
              <a:rPr lang="de-DE" dirty="0" smtClean="0"/>
              <a:t>Why use focused web crawling?</a:t>
            </a:r>
          </a:p>
          <a:p>
            <a:pPr lvl="1"/>
            <a:r>
              <a:rPr lang="de-DE" dirty="0" smtClean="0"/>
              <a:t>How do focused web crawlers work?</a:t>
            </a:r>
          </a:p>
          <a:p>
            <a:pPr lvl="1"/>
            <a:r>
              <a:rPr lang="de-DE" dirty="0" smtClean="0"/>
              <a:t>What are the benefits and disadvantages of focused web crawling?</a:t>
            </a:r>
          </a:p>
          <a:p>
            <a:pPr lvl="1"/>
            <a:r>
              <a:rPr lang="de-DE" dirty="0" smtClean="0"/>
              <a:t>Python: scrapy</a:t>
            </a:r>
          </a:p>
          <a:p>
            <a:pPr lvl="1"/>
            <a:r>
              <a:rPr lang="de-DE" dirty="0" smtClean="0"/>
              <a:t>Perl: WWW::Mechanize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80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Source Selection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/>
              <a:t>TOPIC: Wrappers</a:t>
            </a:r>
            <a:endParaRPr lang="de-DE" baseline="0" dirty="0" smtClean="0"/>
          </a:p>
          <a:p>
            <a:pPr lvl="1"/>
            <a:r>
              <a:rPr lang="de-DE" dirty="0" smtClean="0"/>
              <a:t>Wrappers</a:t>
            </a:r>
            <a:r>
              <a:rPr lang="de-DE" baseline="0" dirty="0" smtClean="0"/>
              <a:t> are used to extract</a:t>
            </a:r>
            <a:r>
              <a:rPr lang="de-DE" dirty="0" smtClean="0"/>
              <a:t> tuples (database entries) from structured web sites</a:t>
            </a:r>
            <a:endParaRPr lang="de-DE" baseline="0" dirty="0" smtClean="0"/>
          </a:p>
          <a:p>
            <a:pPr lvl="1"/>
            <a:r>
              <a:rPr lang="de-DE" dirty="0" smtClean="0"/>
              <a:t>Discuss the different ways to create wrappers</a:t>
            </a:r>
          </a:p>
          <a:p>
            <a:pPr lvl="2"/>
            <a:r>
              <a:rPr lang="de-DE" dirty="0" smtClean="0"/>
              <a:t>Advantages and disadvantages</a:t>
            </a:r>
          </a:p>
          <a:p>
            <a:pPr lvl="2"/>
            <a:r>
              <a:rPr lang="de-DE" dirty="0" smtClean="0"/>
              <a:t>How do wrappers deal with changing websites?</a:t>
            </a:r>
          </a:p>
          <a:p>
            <a:pPr lvl="1"/>
            <a:r>
              <a:rPr lang="de-DE" dirty="0" smtClean="0"/>
              <a:t>Give some examples of different wrapper creation software packages and discuss their pros and cons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6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LP-class">
  <a:themeElements>
    <a:clrScheme name="NLP Class">
      <a:dk1>
        <a:sysClr val="windowText" lastClr="000000"/>
      </a:dk1>
      <a:lt1>
        <a:sysClr val="window" lastClr="FFFFFF"/>
      </a:lt1>
      <a:dk2>
        <a:srgbClr val="605435"/>
      </a:dk2>
      <a:lt2>
        <a:srgbClr val="E7D19A"/>
      </a:lt2>
      <a:accent1>
        <a:srgbClr val="A4001D"/>
      </a:accent1>
      <a:accent2>
        <a:srgbClr val="2584BB"/>
      </a:accent2>
      <a:accent3>
        <a:srgbClr val="BB57BE"/>
      </a:accent3>
      <a:accent4>
        <a:srgbClr val="177245"/>
      </a:accent4>
      <a:accent5>
        <a:srgbClr val="35ACA2"/>
      </a:accent5>
      <a:accent6>
        <a:srgbClr val="FF8700"/>
      </a:accent6>
      <a:hlink>
        <a:srgbClr val="EF8E1C"/>
      </a:hlink>
      <a:folHlink>
        <a:srgbClr val="FEC60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lnDef>
  </a:objectDefaults>
  <a:extraClrSchemeLst>
    <a:extraClrScheme>
      <a:clrScheme name="nlp-lucida-schem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lp-lucida-schem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lp-lucida-schem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NLP-class.potx</Template>
  <TotalTime>0</TotalTime>
  <Words>1507</Words>
  <Application>Microsoft Office PowerPoint</Application>
  <PresentationFormat>On-screen Show (16:9)</PresentationFormat>
  <Paragraphs>195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NLP-class</vt:lpstr>
      <vt:lpstr>Office Theme</vt:lpstr>
      <vt:lpstr>1_Office Theme</vt:lpstr>
      <vt:lpstr>Information Extraction Referatsthemen</vt:lpstr>
      <vt:lpstr>Information Extraction – Reminder</vt:lpstr>
      <vt:lpstr>Topics</vt:lpstr>
      <vt:lpstr>Referat</vt:lpstr>
      <vt:lpstr>References</vt:lpstr>
      <vt:lpstr>Information Extraction</vt:lpstr>
      <vt:lpstr>History of IE</vt:lpstr>
      <vt:lpstr>Source Selection</vt:lpstr>
      <vt:lpstr>Source Selection</vt:lpstr>
      <vt:lpstr>Rule-based Named Entity Recognition</vt:lpstr>
      <vt:lpstr>Named Entity Recognition – Entity Classes</vt:lpstr>
      <vt:lpstr>Named Entity Recognition – Training Data</vt:lpstr>
      <vt:lpstr>Named Entity Recognition - Supervision</vt:lpstr>
      <vt:lpstr>Named Entity Recognition - Supervision</vt:lpstr>
      <vt:lpstr>Rule-based IE vs. Statistical</vt:lpstr>
      <vt:lpstr>Classification-based Citation Parsing</vt:lpstr>
      <vt:lpstr>NER – Toolkit</vt:lpstr>
      <vt:lpstr>NER – Domain Adaptation</vt:lpstr>
      <vt:lpstr>NER – Twitter</vt:lpstr>
      <vt:lpstr>NER – BIO Domain</vt:lpstr>
      <vt:lpstr>Instance Extraction</vt:lpstr>
      <vt:lpstr>Event Extraction – Disasters in Social Media</vt:lpstr>
      <vt:lpstr>IE for multilingual applications</vt:lpstr>
      <vt:lpstr>Choosing a topic</vt:lpstr>
    </vt:vector>
  </TitlesOfParts>
  <Company>LMU Munich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 - Referatsthemen</dc:title>
  <dc:creator>Alexander Fraser</dc:creator>
  <cp:lastModifiedBy>alex</cp:lastModifiedBy>
  <cp:revision>267</cp:revision>
  <cp:lastPrinted>2011-10-24T03:34:11Z</cp:lastPrinted>
  <dcterms:created xsi:type="dcterms:W3CDTF">2010-04-19T15:31:24Z</dcterms:created>
  <dcterms:modified xsi:type="dcterms:W3CDTF">2014-10-22T11:00:30Z</dcterms:modified>
</cp:coreProperties>
</file>