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50"/>
  </p:notesMasterIdLst>
  <p:handoutMasterIdLst>
    <p:handoutMasterId r:id="rId51"/>
  </p:handoutMasterIdLst>
  <p:sldIdLst>
    <p:sldId id="441" r:id="rId3"/>
    <p:sldId id="1154" r:id="rId4"/>
    <p:sldId id="1155" r:id="rId5"/>
    <p:sldId id="1076" r:id="rId6"/>
    <p:sldId id="1077" r:id="rId7"/>
    <p:sldId id="1156" r:id="rId8"/>
    <p:sldId id="1078" r:id="rId9"/>
    <p:sldId id="1079" r:id="rId10"/>
    <p:sldId id="1080" r:id="rId11"/>
    <p:sldId id="1081" r:id="rId12"/>
    <p:sldId id="1082" r:id="rId13"/>
    <p:sldId id="1083" r:id="rId14"/>
    <p:sldId id="1084" r:id="rId15"/>
    <p:sldId id="1085" r:id="rId16"/>
    <p:sldId id="1086" r:id="rId17"/>
    <p:sldId id="1087" r:id="rId18"/>
    <p:sldId id="1088" r:id="rId19"/>
    <p:sldId id="1089" r:id="rId20"/>
    <p:sldId id="1090" r:id="rId21"/>
    <p:sldId id="1091" r:id="rId22"/>
    <p:sldId id="1092" r:id="rId23"/>
    <p:sldId id="1093" r:id="rId24"/>
    <p:sldId id="1095" r:id="rId25"/>
    <p:sldId id="1096" r:id="rId26"/>
    <p:sldId id="1097" r:id="rId27"/>
    <p:sldId id="1098" r:id="rId28"/>
    <p:sldId id="1099" r:id="rId29"/>
    <p:sldId id="1100" r:id="rId30"/>
    <p:sldId id="1101" r:id="rId31"/>
    <p:sldId id="1102" r:id="rId32"/>
    <p:sldId id="1103" r:id="rId33"/>
    <p:sldId id="1104" r:id="rId34"/>
    <p:sldId id="1105" r:id="rId35"/>
    <p:sldId id="1106" r:id="rId36"/>
    <p:sldId id="1107" r:id="rId37"/>
    <p:sldId id="1108" r:id="rId38"/>
    <p:sldId id="1109" r:id="rId39"/>
    <p:sldId id="1110" r:id="rId40"/>
    <p:sldId id="1111" r:id="rId41"/>
    <p:sldId id="1112" r:id="rId42"/>
    <p:sldId id="1113" r:id="rId43"/>
    <p:sldId id="1114" r:id="rId44"/>
    <p:sldId id="1115" r:id="rId45"/>
    <p:sldId id="1116" r:id="rId46"/>
    <p:sldId id="1117" r:id="rId47"/>
    <p:sldId id="1072" r:id="rId48"/>
    <p:sldId id="983"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snapToGrid="0" snapToObjects="1">
      <p:cViewPr varScale="1">
        <p:scale>
          <a:sx n="63" d="100"/>
          <a:sy n="63" d="100"/>
        </p:scale>
        <p:origin x="-1350" y="-108"/>
      </p:cViewPr>
      <p:guideLst>
        <p:guide orient="horz" pos="2160"/>
        <p:guide pos="2880"/>
      </p:guideLst>
    </p:cSldViewPr>
  </p:slideViewPr>
  <p:outlineViewPr>
    <p:cViewPr>
      <p:scale>
        <a:sx n="33" d="100"/>
        <a:sy n="33" d="100"/>
      </p:scale>
      <p:origin x="0" y="2340"/>
    </p:cViewPr>
  </p:outlineViewPr>
  <p:notesTextViewPr>
    <p:cViewPr>
      <p:scale>
        <a:sx n="100" d="100"/>
        <a:sy n="100" d="100"/>
      </p:scale>
      <p:origin x="0" y="0"/>
    </p:cViewPr>
  </p:notesTextViewPr>
  <p:sorterViewPr>
    <p:cViewPr>
      <p:scale>
        <a:sx n="100" d="100"/>
        <a:sy n="100" d="100"/>
      </p:scale>
      <p:origin x="0" y="14856"/>
    </p:cViewPr>
  </p:sorterViewPr>
  <p:notesViewPr>
    <p:cSldViewPr snapToGrid="0" snapToObjects="1">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24128C-B88A-F640-9D9E-9E2D9702F110}" type="datetimeFigureOut">
              <a:rPr lang="en-US" smtClean="0"/>
              <a:pPr/>
              <a:t>1/14/2015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B73DB8-A723-E042-AF8C-3A8522DA7238}" type="slidenum">
              <a:rPr lang="en-US" smtClean="0"/>
              <a:pPr/>
              <a:t>‹#›</a:t>
            </a:fld>
            <a:endParaRPr lang="en-US"/>
          </a:p>
        </p:txBody>
      </p:sp>
    </p:spTree>
    <p:extLst>
      <p:ext uri="{BB962C8B-B14F-4D97-AF65-F5344CB8AC3E}">
        <p14:creationId xmlns:p14="http://schemas.microsoft.com/office/powerpoint/2010/main" val="214441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773149-0ABC-E244-8EDD-4CC88D8136B6}" type="datetimeFigureOut">
              <a:rPr lang="en-US" smtClean="0"/>
              <a:pPr/>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4F66E-E396-E443-81FD-0890AFF8A6BC}" type="slidenum">
              <a:rPr lang="en-US" smtClean="0"/>
              <a:pPr/>
              <a:t>‹#›</a:t>
            </a:fld>
            <a:endParaRPr lang="en-US"/>
          </a:p>
        </p:txBody>
      </p:sp>
    </p:spTree>
    <p:extLst>
      <p:ext uri="{BB962C8B-B14F-4D97-AF65-F5344CB8AC3E}">
        <p14:creationId xmlns:p14="http://schemas.microsoft.com/office/powerpoint/2010/main" val="22046039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7A0C74-AA42-44C6-826E-B1E833F2831F}" type="slidenum">
              <a:rPr lang="zh-CN" altLang="en-US">
                <a:solidFill>
                  <a:prstClr val="black"/>
                </a:solidFill>
              </a:rPr>
              <a:pPr/>
              <a:t>4</a:t>
            </a:fld>
            <a:endParaRPr lang="en-US" altLang="zh-CN">
              <a:solidFill>
                <a:prstClr val="black"/>
              </a:solidFill>
            </a:endParaRPr>
          </a:p>
        </p:txBody>
      </p:sp>
      <p:sp>
        <p:nvSpPr>
          <p:cNvPr id="2371586" name="Rectangle 2"/>
          <p:cNvSpPr>
            <a:spLocks noGrp="1" noRot="1" noChangeAspect="1" noChangeArrowheads="1" noTextEdit="1"/>
          </p:cNvSpPr>
          <p:nvPr>
            <p:ph type="sldImg"/>
          </p:nvPr>
        </p:nvSpPr>
        <p:spPr>
          <a:xfrm>
            <a:off x="1144588" y="685800"/>
            <a:ext cx="4572000" cy="3429000"/>
          </a:xfrm>
          <a:ln/>
        </p:spPr>
      </p:sp>
      <p:sp>
        <p:nvSpPr>
          <p:cNvPr id="237158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BBC0B-E45F-4C51-8B3A-2FADF0D36082}" type="slidenum">
              <a:rPr lang="en-US" altLang="zh-CN">
                <a:solidFill>
                  <a:prstClr val="black"/>
                </a:solidFill>
              </a:rPr>
              <a:pPr/>
              <a:t>31</a:t>
            </a:fld>
            <a:endParaRPr lang="en-US" altLang="zh-CN">
              <a:solidFill>
                <a:prstClr val="black"/>
              </a:solidFill>
            </a:endParaRPr>
          </a:p>
        </p:txBody>
      </p:sp>
      <p:sp>
        <p:nvSpPr>
          <p:cNvPr id="1303554" name="Rectangle 2"/>
          <p:cNvSpPr>
            <a:spLocks noGrp="1" noRot="1" noChangeAspect="1" noChangeArrowheads="1" noTextEdit="1"/>
          </p:cNvSpPr>
          <p:nvPr>
            <p:ph type="sldImg"/>
          </p:nvPr>
        </p:nvSpPr>
        <p:spPr>
          <a:xfrm>
            <a:off x="1144588" y="687388"/>
            <a:ext cx="4568825" cy="3427412"/>
          </a:xfrm>
          <a:ln/>
        </p:spPr>
      </p:sp>
      <p:sp>
        <p:nvSpPr>
          <p:cNvPr id="1303555" name="Rectangle 3"/>
          <p:cNvSpPr>
            <a:spLocks noGrp="1" noChangeArrowheads="1"/>
          </p:cNvSpPr>
          <p:nvPr>
            <p:ph type="body" idx="1"/>
          </p:nvPr>
        </p:nvSpPr>
        <p:spPr>
          <a:xfrm>
            <a:off x="685638" y="4342451"/>
            <a:ext cx="5486727" cy="4114361"/>
          </a:xfrm>
        </p:spPr>
        <p:txBody>
          <a:bodyPr/>
          <a:lstStyle/>
          <a:p>
            <a:r>
              <a:rPr lang="en-US" altLang="zh-CN"/>
              <a:t>Mention…less generalization error…predict more accurately….won’t avoid overfitting….flat…won’t violate the observation…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C0D9E-35AD-4671-BD36-70E85ABD7792}" type="slidenum">
              <a:rPr lang="en-US" altLang="zh-CN">
                <a:solidFill>
                  <a:prstClr val="black"/>
                </a:solidFill>
              </a:rPr>
              <a:pPr/>
              <a:t>32</a:t>
            </a:fld>
            <a:endParaRPr lang="en-US" altLang="zh-CN">
              <a:solidFill>
                <a:prstClr val="black"/>
              </a:solidFill>
            </a:endParaRPr>
          </a:p>
        </p:txBody>
      </p:sp>
      <p:sp>
        <p:nvSpPr>
          <p:cNvPr id="1307650" name="Rectangle 2"/>
          <p:cNvSpPr>
            <a:spLocks noGrp="1" noRot="1" noChangeAspect="1" noChangeArrowheads="1" noTextEdit="1"/>
          </p:cNvSpPr>
          <p:nvPr>
            <p:ph type="sldImg"/>
          </p:nvPr>
        </p:nvSpPr>
        <p:spPr>
          <a:xfrm>
            <a:off x="1144588" y="687388"/>
            <a:ext cx="4568825" cy="3427412"/>
          </a:xfrm>
          <a:ln/>
        </p:spPr>
      </p:sp>
      <p:sp>
        <p:nvSpPr>
          <p:cNvPr id="1307651" name="Rectangle 3"/>
          <p:cNvSpPr>
            <a:spLocks noGrp="1" noChangeArrowheads="1"/>
          </p:cNvSpPr>
          <p:nvPr>
            <p:ph type="body" idx="1"/>
          </p:nvPr>
        </p:nvSpPr>
        <p:spPr>
          <a:xfrm>
            <a:off x="685638" y="4342451"/>
            <a:ext cx="5486727" cy="4114361"/>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B7668-3509-40A0-B123-746F6B32B9EB}" type="slidenum">
              <a:rPr lang="en-US" altLang="zh-CN">
                <a:solidFill>
                  <a:prstClr val="black"/>
                </a:solidFill>
              </a:rPr>
              <a:pPr/>
              <a:t>43</a:t>
            </a:fld>
            <a:endParaRPr lang="en-US" altLang="zh-CN">
              <a:solidFill>
                <a:prstClr val="black"/>
              </a:solidFill>
            </a:endParaRPr>
          </a:p>
        </p:txBody>
      </p:sp>
      <p:sp>
        <p:nvSpPr>
          <p:cNvPr id="1038338" name="Rectangle 2"/>
          <p:cNvSpPr>
            <a:spLocks noGrp="1" noRot="1" noChangeAspect="1" noChangeArrowheads="1" noTextEdit="1"/>
          </p:cNvSpPr>
          <p:nvPr>
            <p:ph type="sldImg"/>
          </p:nvPr>
        </p:nvSpPr>
        <p:spPr>
          <a:ln/>
        </p:spPr>
      </p:sp>
      <p:sp>
        <p:nvSpPr>
          <p:cNvPr id="103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77A4B4-7564-497F-8745-215FF9A83240}" type="slidenum">
              <a:rPr lang="zh-CN" altLang="en-US">
                <a:solidFill>
                  <a:prstClr val="black"/>
                </a:solidFill>
              </a:rPr>
              <a:pPr/>
              <a:t>44</a:t>
            </a:fld>
            <a:endParaRPr lang="en-US" altLang="zh-CN">
              <a:solidFill>
                <a:prstClr val="black"/>
              </a:solidFill>
            </a:endParaRPr>
          </a:p>
        </p:txBody>
      </p:sp>
      <p:sp>
        <p:nvSpPr>
          <p:cNvPr id="2763778" name="Rectangle 2"/>
          <p:cNvSpPr>
            <a:spLocks noGrp="1" noRot="1" noChangeAspect="1" noChangeArrowheads="1" noTextEdit="1"/>
          </p:cNvSpPr>
          <p:nvPr>
            <p:ph type="sldImg"/>
          </p:nvPr>
        </p:nvSpPr>
        <p:spPr>
          <a:ln/>
        </p:spPr>
      </p:sp>
      <p:sp>
        <p:nvSpPr>
          <p:cNvPr id="2763779" name="Rectangle 3"/>
          <p:cNvSpPr>
            <a:spLocks noGrp="1" noChangeArrowheads="1"/>
          </p:cNvSpPr>
          <p:nvPr>
            <p:ph type="body" idx="1"/>
          </p:nvPr>
        </p:nvSpPr>
        <p:spPr>
          <a:xfrm>
            <a:off x="913806" y="4343704"/>
            <a:ext cx="5030391" cy="4113892"/>
          </a:xfrm>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1254A87-099C-420C-A15B-A760D81DEFC7}" type="slidenum">
              <a:rPr lang="zh-CN" altLang="en-US">
                <a:solidFill>
                  <a:prstClr val="black"/>
                </a:solidFill>
              </a:rPr>
              <a:pPr/>
              <a:t>5</a:t>
            </a:fld>
            <a:endParaRPr lang="en-US" altLang="zh-CN">
              <a:solidFill>
                <a:prstClr val="black"/>
              </a:solidFill>
            </a:endParaRPr>
          </a:p>
        </p:txBody>
      </p:sp>
      <p:sp>
        <p:nvSpPr>
          <p:cNvPr id="1384450" name="Rectangle 7"/>
          <p:cNvSpPr txBox="1">
            <a:spLocks noGrp="1" noChangeArrowheads="1"/>
          </p:cNvSpPr>
          <p:nvPr/>
        </p:nvSpPr>
        <p:spPr bwMode="auto">
          <a:xfrm>
            <a:off x="3885903" y="8684382"/>
            <a:ext cx="2970609" cy="458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1" tIns="43246" rIns="86491" bIns="43246"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defTabSz="904433"/>
            <a:fld id="{A3BD0E92-A519-4B51-B760-05BCA9A1BADE}" type="slidenum">
              <a:rPr lang="en-US" altLang="zh-CN" sz="1100">
                <a:solidFill>
                  <a:prstClr val="black"/>
                </a:solidFill>
              </a:rPr>
              <a:pPr algn="r" defTabSz="904433"/>
              <a:t>5</a:t>
            </a:fld>
            <a:endParaRPr lang="en-US" altLang="zh-CN" sz="1100">
              <a:solidFill>
                <a:prstClr val="black"/>
              </a:solidFill>
            </a:endParaRPr>
          </a:p>
        </p:txBody>
      </p:sp>
      <p:sp>
        <p:nvSpPr>
          <p:cNvPr id="1384451" name="Rectangle 2"/>
          <p:cNvSpPr>
            <a:spLocks noGrp="1" noRot="1" noChangeAspect="1" noChangeArrowheads="1" noTextEdit="1"/>
          </p:cNvSpPr>
          <p:nvPr>
            <p:ph type="sldImg"/>
          </p:nvPr>
        </p:nvSpPr>
        <p:spPr>
          <a:ln/>
        </p:spPr>
      </p:sp>
      <p:sp>
        <p:nvSpPr>
          <p:cNvPr id="1384452" name="Rectangle 3"/>
          <p:cNvSpPr>
            <a:spLocks noGrp="1" noChangeArrowheads="1"/>
          </p:cNvSpPr>
          <p:nvPr>
            <p:ph type="body" idx="1"/>
          </p:nvPr>
        </p:nvSpPr>
        <p:spPr>
          <a:xfrm>
            <a:off x="913806" y="4343704"/>
            <a:ext cx="5030391" cy="4113892"/>
          </a:xfrm>
        </p:spPr>
        <p:txBody>
          <a:bodyPr lIns="86491" tIns="43246" rIns="86491" bIns="43246"/>
          <a:lstStyle/>
          <a:p>
            <a:r>
              <a:rPr lang="en-US" altLang="zh-CN"/>
              <a:t>This structure exists on many levels:  the structure of names;  the grammatical structure of sentences;  and the coreference structure across a discourse (and even across multiple discourses).  Each of these is important to IE … to figuring out the participants in an event. And each of these has been studied separately and quite intensively over the past decade.  Annotated corpora have been prepared for each of these levels of structure, and a wide range of models and machine learning methods have been applied to construct analyzers (particularly for name and grammatical structure).  Except for coreference analysis, the result of these efforts have in general been quite satisfactory levels of performance … on the order of 90% accuracy for names and for grammatical constituents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DC4728-73AB-42EF-B825-BAB57E8B3213}" type="slidenum">
              <a:rPr lang="zh-CN" altLang="en-US"/>
              <a:pPr/>
              <a:t>6</a:t>
            </a:fld>
            <a:endParaRPr lang="en-US" altLang="zh-CN"/>
          </a:p>
        </p:txBody>
      </p:sp>
      <p:sp>
        <p:nvSpPr>
          <p:cNvPr id="2417666" name="Rectangle 7"/>
          <p:cNvSpPr txBox="1">
            <a:spLocks noGrp="1" noChangeArrowheads="1"/>
          </p:cNvSpPr>
          <p:nvPr/>
        </p:nvSpPr>
        <p:spPr bwMode="auto">
          <a:xfrm>
            <a:off x="3885904" y="8687406"/>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35" tIns="46918" rIns="93835" bIns="46918" anchor="b"/>
          <a:lstStyle>
            <a:lvl1pPr defTabSz="992188">
              <a:defRPr>
                <a:solidFill>
                  <a:schemeClr val="tx1"/>
                </a:solidFill>
                <a:latin typeface="Arial" charset="0"/>
                <a:cs typeface="Arial" charset="0"/>
              </a:defRPr>
            </a:lvl1pPr>
            <a:lvl2pPr marL="773113" indent="-298450" defTabSz="992188">
              <a:defRPr>
                <a:solidFill>
                  <a:schemeClr val="tx1"/>
                </a:solidFill>
                <a:latin typeface="Arial" charset="0"/>
                <a:cs typeface="Arial" charset="0"/>
              </a:defRPr>
            </a:lvl2pPr>
            <a:lvl3pPr marL="1189038" indent="-238125" defTabSz="992188">
              <a:defRPr>
                <a:solidFill>
                  <a:schemeClr val="tx1"/>
                </a:solidFill>
                <a:latin typeface="Arial" charset="0"/>
                <a:cs typeface="Arial" charset="0"/>
              </a:defRPr>
            </a:lvl3pPr>
            <a:lvl4pPr marL="1663700" indent="-238125" defTabSz="992188">
              <a:defRPr>
                <a:solidFill>
                  <a:schemeClr val="tx1"/>
                </a:solidFill>
                <a:latin typeface="Arial" charset="0"/>
                <a:cs typeface="Arial" charset="0"/>
              </a:defRPr>
            </a:lvl4pPr>
            <a:lvl5pPr marL="2139950" indent="-238125" defTabSz="992188">
              <a:defRPr>
                <a:solidFill>
                  <a:schemeClr val="tx1"/>
                </a:solidFill>
                <a:latin typeface="Arial" charset="0"/>
                <a:cs typeface="Arial" charset="0"/>
              </a:defRPr>
            </a:lvl5pPr>
            <a:lvl6pPr marL="2597150" indent="-238125" defTabSz="992188" fontAlgn="base">
              <a:spcBef>
                <a:spcPct val="0"/>
              </a:spcBef>
              <a:spcAft>
                <a:spcPct val="0"/>
              </a:spcAft>
              <a:defRPr>
                <a:solidFill>
                  <a:schemeClr val="tx1"/>
                </a:solidFill>
                <a:latin typeface="Arial" charset="0"/>
                <a:cs typeface="Arial" charset="0"/>
              </a:defRPr>
            </a:lvl6pPr>
            <a:lvl7pPr marL="3054350" indent="-238125" defTabSz="992188" fontAlgn="base">
              <a:spcBef>
                <a:spcPct val="0"/>
              </a:spcBef>
              <a:spcAft>
                <a:spcPct val="0"/>
              </a:spcAft>
              <a:defRPr>
                <a:solidFill>
                  <a:schemeClr val="tx1"/>
                </a:solidFill>
                <a:latin typeface="Arial" charset="0"/>
                <a:cs typeface="Arial" charset="0"/>
              </a:defRPr>
            </a:lvl7pPr>
            <a:lvl8pPr marL="3511550" indent="-238125" defTabSz="992188" fontAlgn="base">
              <a:spcBef>
                <a:spcPct val="0"/>
              </a:spcBef>
              <a:spcAft>
                <a:spcPct val="0"/>
              </a:spcAft>
              <a:defRPr>
                <a:solidFill>
                  <a:schemeClr val="tx1"/>
                </a:solidFill>
                <a:latin typeface="Arial" charset="0"/>
                <a:cs typeface="Arial" charset="0"/>
              </a:defRPr>
            </a:lvl8pPr>
            <a:lvl9pPr marL="3968750" indent="-238125" defTabSz="992188" fontAlgn="base">
              <a:spcBef>
                <a:spcPct val="0"/>
              </a:spcBef>
              <a:spcAft>
                <a:spcPct val="0"/>
              </a:spcAft>
              <a:defRPr>
                <a:solidFill>
                  <a:schemeClr val="tx1"/>
                </a:solidFill>
                <a:latin typeface="Arial" charset="0"/>
                <a:cs typeface="Arial" charset="0"/>
              </a:defRPr>
            </a:lvl9pPr>
          </a:lstStyle>
          <a:p>
            <a:pPr algn="r" eaLnBrk="0" hangingPunct="0"/>
            <a:fld id="{45BB6CD3-E442-4BBF-8413-C6688E23757E}" type="slidenum">
              <a:rPr lang="en-US" altLang="zh-CN" sz="1300">
                <a:latin typeface="Times New Roman" pitchFamily="18" charset="0"/>
              </a:rPr>
              <a:pPr algn="r" eaLnBrk="0" hangingPunct="0"/>
              <a:t>6</a:t>
            </a:fld>
            <a:endParaRPr lang="en-US" altLang="zh-CN" sz="1300">
              <a:latin typeface="Times New Roman" pitchFamily="18" charset="0"/>
            </a:endParaRPr>
          </a:p>
        </p:txBody>
      </p:sp>
      <p:sp>
        <p:nvSpPr>
          <p:cNvPr id="2417667" name="Rectangle 2"/>
          <p:cNvSpPr>
            <a:spLocks noGrp="1" noRot="1" noChangeAspect="1" noChangeArrowheads="1" noTextEdit="1"/>
          </p:cNvSpPr>
          <p:nvPr>
            <p:ph type="sldImg"/>
          </p:nvPr>
        </p:nvSpPr>
        <p:spPr>
          <a:ln/>
        </p:spPr>
      </p:sp>
      <p:sp>
        <p:nvSpPr>
          <p:cNvPr id="2417668" name="Rectangle 3"/>
          <p:cNvSpPr>
            <a:spLocks noGrp="1" noChangeArrowheads="1"/>
          </p:cNvSpPr>
          <p:nvPr>
            <p:ph type="body" idx="1"/>
          </p:nvPr>
        </p:nvSpPr>
        <p:spPr>
          <a:xfrm>
            <a:off x="913806" y="4343704"/>
            <a:ext cx="5030391" cy="4113892"/>
          </a:xfrm>
        </p:spPr>
        <p:txBody>
          <a:bodyPr lIns="93835" tIns="46918" rIns="93835" bIns="46918"/>
          <a:lstStyle/>
          <a:p>
            <a:r>
              <a:rPr lang="en-US" altLang="zh-CN"/>
              <a:t>Give example, to show event type, trigger and argument roles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55F39B-4FBB-474B-B6C7-D759F94437B8}" type="slidenum">
              <a:rPr lang="zh-CN" altLang="en-US">
                <a:solidFill>
                  <a:prstClr val="black"/>
                </a:solidFill>
              </a:rPr>
              <a:pPr/>
              <a:t>7</a:t>
            </a:fld>
            <a:endParaRPr lang="en-US" altLang="zh-CN">
              <a:solidFill>
                <a:prstClr val="black"/>
              </a:solidFill>
            </a:endParaRPr>
          </a:p>
        </p:txBody>
      </p:sp>
      <p:sp>
        <p:nvSpPr>
          <p:cNvPr id="3127298" name="Rectangle 2"/>
          <p:cNvSpPr>
            <a:spLocks noGrp="1" noRot="1" noChangeAspect="1" noChangeArrowheads="1" noTextEdit="1"/>
          </p:cNvSpPr>
          <p:nvPr>
            <p:ph type="sldImg"/>
          </p:nvPr>
        </p:nvSpPr>
        <p:spPr>
          <a:xfrm>
            <a:off x="1144588" y="685800"/>
            <a:ext cx="4572000" cy="3429000"/>
          </a:xfrm>
          <a:ln/>
        </p:spPr>
      </p:sp>
      <p:sp>
        <p:nvSpPr>
          <p:cNvPr id="312729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8668E7-D8AC-48B9-91B0-760E54F7023E}" type="slidenum">
              <a:rPr lang="zh-CN" altLang="en-US">
                <a:solidFill>
                  <a:prstClr val="black"/>
                </a:solidFill>
              </a:rPr>
              <a:pPr/>
              <a:t>17</a:t>
            </a:fld>
            <a:endParaRPr lang="en-US" altLang="zh-CN">
              <a:solidFill>
                <a:prstClr val="black"/>
              </a:solidFill>
            </a:endParaRPr>
          </a:p>
        </p:txBody>
      </p:sp>
      <p:sp>
        <p:nvSpPr>
          <p:cNvPr id="3324930" name="Rectangle 2"/>
          <p:cNvSpPr>
            <a:spLocks noGrp="1" noRot="1" noChangeAspect="1" noChangeArrowheads="1" noTextEdit="1"/>
          </p:cNvSpPr>
          <p:nvPr>
            <p:ph type="sldImg"/>
          </p:nvPr>
        </p:nvSpPr>
        <p:spPr>
          <a:ln/>
        </p:spPr>
      </p:sp>
      <p:sp>
        <p:nvSpPr>
          <p:cNvPr id="3324931" name="Rectangle 3"/>
          <p:cNvSpPr>
            <a:spLocks noGrp="1" noChangeArrowheads="1"/>
          </p:cNvSpPr>
          <p:nvPr>
            <p:ph type="body" idx="1"/>
          </p:nvPr>
        </p:nvSpPr>
        <p:spPr/>
        <p:txBody>
          <a:bodyPr/>
          <a:lstStyle/>
          <a:p>
            <a:r>
              <a:rPr lang="en-US"/>
              <a:t>Linguistic-specific features for different languages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FFE14-A519-40BE-8011-9DC0587F7603}" type="slidenum">
              <a:rPr lang="zh-CN" altLang="en-US">
                <a:solidFill>
                  <a:prstClr val="black"/>
                </a:solidFill>
              </a:rPr>
              <a:pPr/>
              <a:t>24</a:t>
            </a:fld>
            <a:endParaRPr lang="en-US" altLang="zh-CN">
              <a:solidFill>
                <a:prstClr val="black"/>
              </a:solidFill>
            </a:endParaRPr>
          </a:p>
        </p:txBody>
      </p:sp>
      <p:sp>
        <p:nvSpPr>
          <p:cNvPr id="3238914" name="Rectangle 2"/>
          <p:cNvSpPr>
            <a:spLocks noGrp="1" noRot="1" noChangeAspect="1" noChangeArrowheads="1" noTextEdit="1"/>
          </p:cNvSpPr>
          <p:nvPr>
            <p:ph type="sldImg"/>
          </p:nvPr>
        </p:nvSpPr>
        <p:spPr>
          <a:ln/>
        </p:spPr>
      </p:sp>
      <p:sp>
        <p:nvSpPr>
          <p:cNvPr id="3238915" name="Rectangle 3"/>
          <p:cNvSpPr>
            <a:spLocks noGrp="1" noChangeArrowheads="1"/>
          </p:cNvSpPr>
          <p:nvPr>
            <p:ph type="body" idx="1"/>
          </p:nvPr>
        </p:nvSpPr>
        <p:spPr/>
        <p:txBody>
          <a:bodyPr/>
          <a:lstStyle/>
          <a:p>
            <a:r>
              <a:rPr lang="en-US" altLang="zh-CN"/>
              <a:t>Ask to choose the other annotator for agreement counting.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4762E-CAFD-455B-81E5-3C37D5D243D6}" type="slidenum">
              <a:rPr lang="zh-CN" altLang="en-US">
                <a:solidFill>
                  <a:prstClr val="black"/>
                </a:solidFill>
              </a:rPr>
              <a:pPr/>
              <a:t>27</a:t>
            </a:fld>
            <a:endParaRPr lang="en-US" altLang="zh-CN">
              <a:solidFill>
                <a:prstClr val="black"/>
              </a:solidFill>
            </a:endParaRPr>
          </a:p>
        </p:txBody>
      </p:sp>
      <p:sp>
        <p:nvSpPr>
          <p:cNvPr id="2753538" name="Rectangle 2"/>
          <p:cNvSpPr>
            <a:spLocks noGrp="1" noRot="1" noChangeAspect="1" noChangeArrowheads="1" noTextEdit="1"/>
          </p:cNvSpPr>
          <p:nvPr>
            <p:ph type="sldImg"/>
          </p:nvPr>
        </p:nvSpPr>
        <p:spPr>
          <a:ln/>
        </p:spPr>
      </p:sp>
      <p:sp>
        <p:nvSpPr>
          <p:cNvPr id="2753539" name="Rectangle 3"/>
          <p:cNvSpPr>
            <a:spLocks noGrp="1" noChangeArrowheads="1"/>
          </p:cNvSpPr>
          <p:nvPr>
            <p:ph type="body" idx="1"/>
          </p:nvPr>
        </p:nvSpPr>
        <p:spPr>
          <a:xfrm>
            <a:off x="913806" y="4343704"/>
            <a:ext cx="5030391" cy="4113892"/>
          </a:xfrm>
        </p:spPr>
        <p:txBody>
          <a:bodyPr/>
          <a:lstStyle/>
          <a:p>
            <a:r>
              <a:rPr lang="en-US" altLang="zh-CN"/>
              <a:t>From yesterday’s talk</a:t>
            </a:r>
          </a:p>
          <a:p>
            <a:endParaRPr lang="en-US" altLang="zh-CN"/>
          </a:p>
          <a:p>
            <a:r>
              <a:rPr lang="en-US" altLang="zh-CN"/>
              <a:t>Generative: center of distribution;</a:t>
            </a:r>
          </a:p>
          <a:p>
            <a:r>
              <a:rPr lang="en-US" altLang="zh-CN"/>
              <a:t>Discriminate: margin of distributions.</a:t>
            </a:r>
          </a:p>
          <a:p>
            <a:r>
              <a:rPr lang="en-US" altLang="zh-CN"/>
              <a:t>Hmm matches sequential sequence better…</a:t>
            </a:r>
          </a:p>
          <a:p>
            <a:r>
              <a:rPr lang="en-US" altLang="zh-CN"/>
              <a:t>Future…….T2N</a:t>
            </a:r>
          </a:p>
          <a:p>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75A8C-DCE1-4A71-93F5-E86536052164}" type="slidenum">
              <a:rPr lang="zh-CN" altLang="en-US">
                <a:solidFill>
                  <a:prstClr val="black"/>
                </a:solidFill>
              </a:rPr>
              <a:pPr/>
              <a:t>28</a:t>
            </a:fld>
            <a:endParaRPr lang="en-US" altLang="zh-CN">
              <a:solidFill>
                <a:prstClr val="black"/>
              </a:solidFill>
            </a:endParaRPr>
          </a:p>
        </p:txBody>
      </p:sp>
      <p:sp>
        <p:nvSpPr>
          <p:cNvPr id="2757634" name="Rectangle 2"/>
          <p:cNvSpPr>
            <a:spLocks noGrp="1" noRot="1" noChangeAspect="1" noChangeArrowheads="1" noTextEdit="1"/>
          </p:cNvSpPr>
          <p:nvPr>
            <p:ph type="sldImg"/>
          </p:nvPr>
        </p:nvSpPr>
        <p:spPr>
          <a:ln/>
        </p:spPr>
      </p:sp>
      <p:sp>
        <p:nvSpPr>
          <p:cNvPr id="2757635" name="Rectangle 3"/>
          <p:cNvSpPr>
            <a:spLocks noGrp="1" noChangeArrowheads="1"/>
          </p:cNvSpPr>
          <p:nvPr>
            <p:ph type="body" idx="1"/>
          </p:nvPr>
        </p:nvSpPr>
        <p:spPr>
          <a:xfrm>
            <a:off x="913806" y="4343704"/>
            <a:ext cx="5030391" cy="4113892"/>
          </a:xfrm>
        </p:spPr>
        <p:txBody>
          <a:bodyPr/>
          <a:lstStyle/>
          <a:p>
            <a:r>
              <a:rPr lang="en-US" altLang="zh-CN"/>
              <a:t>From this picture we can also that since we are assigning tag for each word, there are many other methods can be used to address this task.</a:t>
            </a:r>
          </a:p>
          <a:p>
            <a:r>
              <a:rPr lang="en-US" altLang="zh-CN"/>
              <a:t>One nice thing of HMM is it matches the character of the task – we are now focusing on a sentence.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24CE4-8735-45D7-A21F-1E36195F259B}" type="slidenum">
              <a:rPr lang="zh-CN" altLang="en-US">
                <a:solidFill>
                  <a:prstClr val="black"/>
                </a:solidFill>
              </a:rPr>
              <a:pPr/>
              <a:t>29</a:t>
            </a:fld>
            <a:endParaRPr lang="en-US" altLang="zh-CN">
              <a:solidFill>
                <a:prstClr val="black"/>
              </a:solidFill>
            </a:endParaRPr>
          </a:p>
        </p:txBody>
      </p:sp>
      <p:sp>
        <p:nvSpPr>
          <p:cNvPr id="2759682" name="Rectangle 2"/>
          <p:cNvSpPr>
            <a:spLocks noGrp="1" noRot="1" noChangeAspect="1" noChangeArrowheads="1" noTextEdit="1"/>
          </p:cNvSpPr>
          <p:nvPr>
            <p:ph type="sldImg"/>
          </p:nvPr>
        </p:nvSpPr>
        <p:spPr>
          <a:xfrm>
            <a:off x="1144588" y="685800"/>
            <a:ext cx="4568825" cy="3427413"/>
          </a:xfrm>
          <a:ln/>
        </p:spPr>
      </p:sp>
      <p:sp>
        <p:nvSpPr>
          <p:cNvPr id="275968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90734E-7F07-5849-8224-F4B4740C657F}"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8950A9-EED3-1D44-A4DE-08208E952964}"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E41639-3679-D240-A6FB-91A389FB9B7B}"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234AA1-F9A8-4EF4-90FA-0E8388A5086E}"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25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991BE8-EF10-4ACB-8841-73DB5FA03DF1}"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3459271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8BCD36-7CD8-4265-A778-C55D397F72D1}"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19482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27A6F7-380A-4625-86DB-A634299329D7}"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18776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E42EF7-5C69-43A1-9C56-D0DC9C93298D}" type="datetime1">
              <a:rPr lang="en-US" smtClean="0"/>
              <a:pPr/>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E4E00-0EEE-4792-8933-D0F265C3952E}"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39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BD7DFF-30DE-4D21-89D2-66FC98EB7F3D}" type="datetime1">
              <a:rPr lang="en-US" smtClean="0"/>
              <a:pPr/>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330553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5B074-3B5C-468E-A71D-8C92576224CF}" type="datetime1">
              <a:rPr lang="en-US" smtClean="0"/>
              <a:pPr/>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2731769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78814-538D-4004-9817-00C3FE31EEE6}"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550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D4575-FF2F-334A-9F79-9FFBE1E30D3A}"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DA8B0-B80E-471E-945C-53821DDCC570}"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3611110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EB8C2-9A48-4CAE-952D-6BC332EAD82A}"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261526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38458E-69C2-4273-9D56-0C3951447D41}"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27302650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Tree>
    <p:extLst>
      <p:ext uri="{BB962C8B-B14F-4D97-AF65-F5344CB8AC3E}">
        <p14:creationId xmlns:p14="http://schemas.microsoft.com/office/powerpoint/2010/main" val="27395752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Tree>
    <p:extLst>
      <p:ext uri="{BB962C8B-B14F-4D97-AF65-F5344CB8AC3E}">
        <p14:creationId xmlns:p14="http://schemas.microsoft.com/office/powerpoint/2010/main" val="322948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47DA3D-0E0C-4140-B5E2-4EE048D57C6E}" type="datetime1">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40848A-593E-BB41-A7F8-9A6B3E943DA4}"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A0816-33E2-8C40-AB0D-A51248F791C7}" type="datetime1">
              <a:rPr lang="en-US" smtClean="0"/>
              <a:pPr/>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DC60C-B23F-144C-B7D5-62CC8E820715}" type="datetime1">
              <a:rPr lang="en-US" smtClean="0"/>
              <a:pPr/>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BF993-C234-DC44-9528-3EAD344FCCF4}" type="datetime1">
              <a:rPr lang="en-US" smtClean="0"/>
              <a:pPr/>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E4797-2AA4-4D46-A7FD-9ADF5469E9DD}"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6F9D0-0A51-4947-BDEE-73BFA7C2AC4C}" type="datetime1">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2359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92975"/>
            <a:ext cx="8229600" cy="49643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2AB5A-FCF7-ED49-8D13-7C3EDA14043A}" type="datetime1">
              <a:rPr lang="en-US" smtClean="0"/>
              <a:pPr/>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99FDA-7688-A048-8C34-55AD89F558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defTabSz="914400"/>
            <a:fld id="{090DFA7B-C8DD-473B-BE96-39C7ABC8AB25}" type="datetime1">
              <a:rPr lang="en-US" smtClean="0"/>
              <a:pPr defTabSz="914400"/>
              <a:t>1/14/2015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defTabSz="914400"/>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defTabSz="914400"/>
            <a:fld id="{0D8E4E00-0EEE-4792-8933-D0F265C3952E}" type="slidenum">
              <a:rPr lang="en-US" smtClean="0"/>
              <a:pPr defTabSz="914400"/>
              <a:t>‹#›</a:t>
            </a:fld>
            <a:endParaRPr lang="en-US"/>
          </a:p>
        </p:txBody>
      </p:sp>
    </p:spTree>
    <p:extLst>
      <p:ext uri="{BB962C8B-B14F-4D97-AF65-F5344CB8AC3E}">
        <p14:creationId xmlns:p14="http://schemas.microsoft.com/office/powerpoint/2010/main" val="2695211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4.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9.png"/><Relationship Id="rId4" Type="http://schemas.openxmlformats.org/officeDocument/2006/relationships/image" Target="../media/image18.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http://www.cs.berkeley.edu/~klein" TargetMode="External"/><Relationship Id="rId2" Type="http://schemas.openxmlformats.org/officeDocument/2006/relationships/hyperlink" Target="http://www.cs.berkeley.edu/~klein/papers/maxent-tutorial-slides.pdf" TargetMode="External"/><Relationship Id="rId1" Type="http://schemas.openxmlformats.org/officeDocument/2006/relationships/slideLayout" Target="../slideLayouts/slideLayout2.xml"/><Relationship Id="rId4" Type="http://schemas.openxmlformats.org/officeDocument/2006/relationships/hyperlink" Target="http://www.cs.cmu.edu/afs/cs/user/aberger/www/ps/compling.ps"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Information Extraction</a:t>
            </a:r>
            <a:br>
              <a:rPr lang="en-US" dirty="0" smtClean="0"/>
            </a:br>
            <a:r>
              <a:rPr lang="en-US" sz="2400" dirty="0" smtClean="0"/>
              <a:t>Lecture 13 – More Machine Learning</a:t>
            </a:r>
            <a:endParaRPr lang="en-US" dirty="0"/>
          </a:p>
        </p:txBody>
      </p:sp>
      <p:sp>
        <p:nvSpPr>
          <p:cNvPr id="3" name="Subtitle 2"/>
          <p:cNvSpPr>
            <a:spLocks noGrp="1"/>
          </p:cNvSpPr>
          <p:nvPr>
            <p:ph type="subTitle" idx="1"/>
          </p:nvPr>
        </p:nvSpPr>
        <p:spPr>
          <a:xfrm>
            <a:off x="372731" y="3886202"/>
            <a:ext cx="8448580" cy="2229743"/>
          </a:xfrm>
        </p:spPr>
        <p:txBody>
          <a:bodyPr>
            <a:normAutofit lnSpcReduction="10000"/>
          </a:bodyPr>
          <a:lstStyle/>
          <a:p>
            <a:r>
              <a:rPr lang="en-US" dirty="0"/>
              <a:t>CIS, LMU </a:t>
            </a:r>
            <a:r>
              <a:rPr lang="en-US" dirty="0" err="1"/>
              <a:t>München</a:t>
            </a:r>
            <a:endParaRPr lang="en-US" dirty="0"/>
          </a:p>
          <a:p>
            <a:r>
              <a:rPr lang="en-US" dirty="0"/>
              <a:t>Winter Semester 2014-2015</a:t>
            </a:r>
          </a:p>
          <a:p>
            <a:r>
              <a:rPr lang="en-US" dirty="0"/>
              <a:t> </a:t>
            </a:r>
            <a:br>
              <a:rPr lang="en-US" dirty="0"/>
            </a:br>
            <a:r>
              <a:rPr lang="en-US" dirty="0"/>
              <a:t>Dr. Alexander Fraser, CIS</a:t>
            </a:r>
          </a:p>
        </p:txBody>
      </p:sp>
    </p:spTree>
    <p:extLst>
      <p:ext uri="{BB962C8B-B14F-4D97-AF65-F5344CB8AC3E}">
        <p14:creationId xmlns:p14="http://schemas.microsoft.com/office/powerpoint/2010/main" val="2832316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24F890DC-A266-452B-B11B-3509E1F99F68}" type="slidenum">
              <a:rPr lang="en-US" altLang="zh-CN" smtClean="0">
                <a:solidFill>
                  <a:srgbClr val="292934"/>
                </a:solidFill>
              </a:rPr>
              <a:pPr/>
              <a:t>10</a:t>
            </a:fld>
            <a:r>
              <a:rPr lang="en-US" altLang="zh-CN" smtClean="0">
                <a:solidFill>
                  <a:srgbClr val="292934"/>
                </a:solidFill>
              </a:rPr>
              <a:t>/40</a:t>
            </a:r>
          </a:p>
        </p:txBody>
      </p:sp>
      <p:sp>
        <p:nvSpPr>
          <p:cNvPr id="27652" name="Rectangle 3"/>
          <p:cNvSpPr>
            <a:spLocks noGrp="1" noChangeArrowheads="1"/>
          </p:cNvSpPr>
          <p:nvPr>
            <p:ph type="body" idx="1"/>
          </p:nvPr>
        </p:nvSpPr>
        <p:spPr/>
        <p:txBody>
          <a:bodyPr/>
          <a:lstStyle/>
          <a:p>
            <a:pPr marL="660400" indent="-660400" eaLnBrk="1" hangingPunct="1"/>
            <a:r>
              <a:rPr lang="en-US" altLang="zh-CN" sz="2400" smtClean="0"/>
              <a:t>Handcrafted systems</a:t>
            </a:r>
          </a:p>
          <a:p>
            <a:pPr marL="1035050" lvl="1" indent="-577850" eaLnBrk="1" hangingPunct="1"/>
            <a:r>
              <a:rPr lang="en-US" altLang="zh-CN" sz="2200" smtClean="0"/>
              <a:t>Knowledge (rule) based</a:t>
            </a:r>
          </a:p>
          <a:p>
            <a:pPr marL="1409700" lvl="2" indent="-495300" eaLnBrk="1" hangingPunct="1"/>
            <a:r>
              <a:rPr lang="en-US" altLang="zh-CN" sz="2100" smtClean="0"/>
              <a:t>Patterns</a:t>
            </a:r>
          </a:p>
          <a:p>
            <a:pPr marL="1409700" lvl="2" indent="-495300" eaLnBrk="1" hangingPunct="1"/>
            <a:r>
              <a:rPr lang="en-US" altLang="zh-CN" sz="2100" smtClean="0"/>
              <a:t>Gazetteers</a:t>
            </a:r>
          </a:p>
          <a:p>
            <a:pPr marL="660400" indent="-660400" eaLnBrk="1" hangingPunct="1"/>
            <a:r>
              <a:rPr lang="en-US" altLang="zh-CN" sz="2400" smtClean="0"/>
              <a:t>Automatic systems</a:t>
            </a:r>
          </a:p>
          <a:p>
            <a:pPr marL="1035050" lvl="1" indent="-577850" eaLnBrk="1" hangingPunct="1"/>
            <a:r>
              <a:rPr lang="en-US" altLang="zh-CN" sz="2200" smtClean="0"/>
              <a:t>Statistical</a:t>
            </a:r>
          </a:p>
          <a:p>
            <a:pPr marL="1035050" lvl="1" indent="-577850" eaLnBrk="1" hangingPunct="1"/>
            <a:r>
              <a:rPr lang="en-US" altLang="zh-CN" sz="2200" smtClean="0"/>
              <a:t>Machine learning</a:t>
            </a:r>
          </a:p>
          <a:p>
            <a:pPr marL="1035050" lvl="1" indent="-577850" eaLnBrk="1" hangingPunct="1"/>
            <a:r>
              <a:rPr lang="en-US" altLang="zh-CN" sz="2200" smtClean="0"/>
              <a:t>Unsupervised</a:t>
            </a:r>
          </a:p>
          <a:p>
            <a:pPr marL="1035050" lvl="1" indent="-577850" eaLnBrk="1" hangingPunct="1"/>
            <a:r>
              <a:rPr lang="en-US" altLang="zh-CN" sz="2200" smtClean="0"/>
              <a:t>Analyze: char type, POS, lexical info, dictionaries</a:t>
            </a:r>
          </a:p>
          <a:p>
            <a:pPr marL="660400" indent="-660400" eaLnBrk="1" hangingPunct="1"/>
            <a:r>
              <a:rPr lang="en-US" altLang="zh-CN" sz="2400" smtClean="0"/>
              <a:t>Hybrid systems</a:t>
            </a:r>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587047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3FF729E3-7341-4280-843A-67516667B856}" type="slidenum">
              <a:rPr lang="en-US" altLang="zh-CN" smtClean="0">
                <a:solidFill>
                  <a:srgbClr val="292934"/>
                </a:solidFill>
              </a:rPr>
              <a:pPr/>
              <a:t>11</a:t>
            </a:fld>
            <a:r>
              <a:rPr lang="en-US" altLang="zh-CN" smtClean="0">
                <a:solidFill>
                  <a:srgbClr val="292934"/>
                </a:solidFill>
              </a:rPr>
              <a:t>/40</a:t>
            </a:r>
          </a:p>
        </p:txBody>
      </p:sp>
      <p:sp>
        <p:nvSpPr>
          <p:cNvPr id="28676" name="Rectangle 3"/>
          <p:cNvSpPr>
            <a:spLocks noGrp="1" noChangeArrowheads="1"/>
          </p:cNvSpPr>
          <p:nvPr>
            <p:ph type="body" idx="1"/>
          </p:nvPr>
        </p:nvSpPr>
        <p:spPr/>
        <p:txBody>
          <a:bodyPr/>
          <a:lstStyle/>
          <a:p>
            <a:pPr marL="660400" indent="-660400" eaLnBrk="1" hangingPunct="1">
              <a:lnSpc>
                <a:spcPct val="90000"/>
              </a:lnSpc>
            </a:pPr>
            <a:r>
              <a:rPr lang="en-US" altLang="zh-CN" smtClean="0"/>
              <a:t>Handcrafted systems</a:t>
            </a:r>
          </a:p>
          <a:p>
            <a:pPr marL="1035050" lvl="1" indent="-577850" eaLnBrk="1" hangingPunct="1">
              <a:lnSpc>
                <a:spcPct val="90000"/>
              </a:lnSpc>
            </a:pPr>
            <a:r>
              <a:rPr lang="en-US" altLang="zh-CN" smtClean="0"/>
              <a:t>LTG</a:t>
            </a:r>
          </a:p>
          <a:p>
            <a:pPr marL="1409700" lvl="2" indent="-495300" eaLnBrk="1" hangingPunct="1">
              <a:lnSpc>
                <a:spcPct val="90000"/>
              </a:lnSpc>
            </a:pPr>
            <a:r>
              <a:rPr lang="en-US" altLang="zh-CN" smtClean="0"/>
              <a:t>F-measure of 93.39 in MUC-7 (the best)</a:t>
            </a:r>
          </a:p>
          <a:p>
            <a:pPr marL="1409700" lvl="2" indent="-495300" eaLnBrk="1" hangingPunct="1">
              <a:lnSpc>
                <a:spcPct val="90000"/>
              </a:lnSpc>
            </a:pPr>
            <a:r>
              <a:rPr lang="en-US" altLang="zh-CN" smtClean="0"/>
              <a:t>Ltquery, XML internal representation</a:t>
            </a:r>
          </a:p>
          <a:p>
            <a:pPr marL="1409700" lvl="2" indent="-495300" eaLnBrk="1" hangingPunct="1">
              <a:lnSpc>
                <a:spcPct val="90000"/>
              </a:lnSpc>
            </a:pPr>
            <a:r>
              <a:rPr lang="en-US" altLang="zh-CN" smtClean="0"/>
              <a:t>Tokenizer, POS-tagger, SGML transducer</a:t>
            </a:r>
          </a:p>
          <a:p>
            <a:pPr marL="1035050" lvl="1" indent="-577850" eaLnBrk="1" hangingPunct="1">
              <a:lnSpc>
                <a:spcPct val="90000"/>
              </a:lnSpc>
            </a:pPr>
            <a:r>
              <a:rPr lang="en-US" altLang="zh-CN" smtClean="0"/>
              <a:t>Nominator (1997)</a:t>
            </a:r>
          </a:p>
          <a:p>
            <a:pPr marL="1409700" lvl="2" indent="-495300" eaLnBrk="1" hangingPunct="1">
              <a:lnSpc>
                <a:spcPct val="90000"/>
              </a:lnSpc>
            </a:pPr>
            <a:r>
              <a:rPr lang="en-US" altLang="zh-CN" smtClean="0"/>
              <a:t>IBM</a:t>
            </a:r>
          </a:p>
          <a:p>
            <a:pPr marL="1409700" lvl="2" indent="-495300" eaLnBrk="1" hangingPunct="1">
              <a:lnSpc>
                <a:spcPct val="90000"/>
              </a:lnSpc>
            </a:pPr>
            <a:r>
              <a:rPr lang="en-US" altLang="zh-CN" smtClean="0"/>
              <a:t>Heavy heuristics</a:t>
            </a:r>
          </a:p>
          <a:p>
            <a:pPr marL="1409700" lvl="2" indent="-495300" eaLnBrk="1" hangingPunct="1">
              <a:lnSpc>
                <a:spcPct val="90000"/>
              </a:lnSpc>
            </a:pPr>
            <a:r>
              <a:rPr lang="en-US" altLang="zh-CN" smtClean="0"/>
              <a:t>Cross-document co-reference resolution</a:t>
            </a:r>
          </a:p>
          <a:p>
            <a:pPr marL="1409700" lvl="2" indent="-495300" eaLnBrk="1" hangingPunct="1">
              <a:lnSpc>
                <a:spcPct val="90000"/>
              </a:lnSpc>
            </a:pPr>
            <a:r>
              <a:rPr lang="en-US" altLang="zh-CN" smtClean="0"/>
              <a:t>Used later in IBM Intelligent Miner</a:t>
            </a:r>
          </a:p>
          <a:p>
            <a:pPr marL="1035050" lvl="1" indent="-577850" eaLnBrk="1" hangingPunct="1">
              <a:lnSpc>
                <a:spcPct val="90000"/>
              </a:lnSpc>
            </a:pPr>
            <a:endParaRPr lang="en-US" altLang="zh-CN" smtClean="0"/>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807700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86AAE9AA-3D66-4181-87B2-D5078F43D958}" type="slidenum">
              <a:rPr lang="en-US" altLang="zh-CN" smtClean="0">
                <a:solidFill>
                  <a:srgbClr val="292934"/>
                </a:solidFill>
              </a:rPr>
              <a:pPr/>
              <a:t>12</a:t>
            </a:fld>
            <a:r>
              <a:rPr lang="en-US" altLang="zh-CN" smtClean="0">
                <a:solidFill>
                  <a:srgbClr val="292934"/>
                </a:solidFill>
              </a:rPr>
              <a:t>/40</a:t>
            </a:r>
          </a:p>
        </p:txBody>
      </p:sp>
      <p:sp>
        <p:nvSpPr>
          <p:cNvPr id="29700" name="Rectangle 3"/>
          <p:cNvSpPr>
            <a:spLocks noGrp="1" noChangeArrowheads="1"/>
          </p:cNvSpPr>
          <p:nvPr>
            <p:ph type="body" idx="1"/>
          </p:nvPr>
        </p:nvSpPr>
        <p:spPr/>
        <p:txBody>
          <a:bodyPr/>
          <a:lstStyle/>
          <a:p>
            <a:pPr marL="660400" indent="-660400" eaLnBrk="1" hangingPunct="1">
              <a:lnSpc>
                <a:spcPct val="90000"/>
              </a:lnSpc>
            </a:pPr>
            <a:r>
              <a:rPr lang="en-US" altLang="zh-CN" sz="2400" smtClean="0"/>
              <a:t>Handcrafted systems</a:t>
            </a:r>
          </a:p>
          <a:p>
            <a:pPr marL="1035050" lvl="1" indent="-577850" eaLnBrk="1" hangingPunct="1">
              <a:lnSpc>
                <a:spcPct val="90000"/>
              </a:lnSpc>
            </a:pPr>
            <a:r>
              <a:rPr lang="en-US" altLang="zh-CN" sz="2200" smtClean="0"/>
              <a:t>LaSIE (Large Scale Information Extraction)</a:t>
            </a:r>
          </a:p>
          <a:p>
            <a:pPr marL="1409700" lvl="2" indent="-495300" eaLnBrk="1" hangingPunct="1">
              <a:lnSpc>
                <a:spcPct val="90000"/>
              </a:lnSpc>
            </a:pPr>
            <a:r>
              <a:rPr lang="en-US" altLang="zh-CN" sz="2100" smtClean="0"/>
              <a:t>MUC-6 (LaSIE II in MUC-7)</a:t>
            </a:r>
          </a:p>
          <a:p>
            <a:pPr marL="1409700" lvl="2" indent="-495300" eaLnBrk="1" hangingPunct="1">
              <a:lnSpc>
                <a:spcPct val="90000"/>
              </a:lnSpc>
            </a:pPr>
            <a:r>
              <a:rPr lang="en-US" altLang="zh-CN" sz="2100" smtClean="0"/>
              <a:t>Univ. of Sheffield</a:t>
            </a:r>
            <a:r>
              <a:rPr lang="en-US" altLang="zh-CN" sz="2100" smtClean="0">
                <a:latin typeface="Garamond" pitchFamily="18" charset="0"/>
              </a:rPr>
              <a:t>’</a:t>
            </a:r>
            <a:r>
              <a:rPr lang="en-US" altLang="zh-CN" sz="2100" smtClean="0"/>
              <a:t>s GATE architecture (General Architecture for Text Engineering</a:t>
            </a:r>
            <a:r>
              <a:rPr lang="es-ES" sz="2100" smtClean="0"/>
              <a:t> )</a:t>
            </a:r>
            <a:endParaRPr lang="en-US" altLang="zh-CN" sz="2100" smtClean="0"/>
          </a:p>
          <a:p>
            <a:pPr marL="1409700" lvl="2" indent="-495300" eaLnBrk="1" hangingPunct="1">
              <a:lnSpc>
                <a:spcPct val="90000"/>
              </a:lnSpc>
            </a:pPr>
            <a:r>
              <a:rPr lang="en-US" altLang="zh-CN" sz="2100" smtClean="0"/>
              <a:t>JAPE language</a:t>
            </a:r>
          </a:p>
          <a:p>
            <a:pPr marL="1035050" lvl="1" indent="-577850" eaLnBrk="1" hangingPunct="1">
              <a:lnSpc>
                <a:spcPct val="90000"/>
              </a:lnSpc>
            </a:pPr>
            <a:r>
              <a:rPr lang="en-US" altLang="zh-CN" sz="2200" smtClean="0"/>
              <a:t>FACILE (1998)</a:t>
            </a:r>
          </a:p>
          <a:p>
            <a:pPr marL="1409700" lvl="2" indent="-495300" eaLnBrk="1" hangingPunct="1">
              <a:lnSpc>
                <a:spcPct val="90000"/>
              </a:lnSpc>
            </a:pPr>
            <a:r>
              <a:rPr lang="en-US" altLang="zh-CN" sz="2100" smtClean="0"/>
              <a:t>NEA language (Named Entity Analysis)</a:t>
            </a:r>
          </a:p>
          <a:p>
            <a:pPr marL="1409700" lvl="2" indent="-495300" eaLnBrk="1" hangingPunct="1">
              <a:lnSpc>
                <a:spcPct val="90000"/>
              </a:lnSpc>
            </a:pPr>
            <a:r>
              <a:rPr lang="en-US" altLang="zh-CN" sz="2100" smtClean="0"/>
              <a:t>Context-sensitive rules</a:t>
            </a:r>
            <a:r>
              <a:rPr lang="es-ES" sz="2100" smtClean="0"/>
              <a:t> </a:t>
            </a:r>
            <a:endParaRPr lang="en-US" altLang="zh-CN" sz="2100" smtClean="0"/>
          </a:p>
          <a:p>
            <a:pPr marL="1035050" lvl="1" indent="-577850" eaLnBrk="1" hangingPunct="1">
              <a:lnSpc>
                <a:spcPct val="90000"/>
              </a:lnSpc>
            </a:pPr>
            <a:r>
              <a:rPr lang="en-US" altLang="zh-CN" sz="2200" smtClean="0"/>
              <a:t>NetOwl (MUC-7)</a:t>
            </a:r>
          </a:p>
          <a:p>
            <a:pPr marL="1409700" lvl="2" indent="-495300" eaLnBrk="1" hangingPunct="1">
              <a:lnSpc>
                <a:spcPct val="90000"/>
              </a:lnSpc>
            </a:pPr>
            <a:r>
              <a:rPr lang="en-US" altLang="zh-CN" sz="2100" smtClean="0"/>
              <a:t>Commercial product</a:t>
            </a:r>
          </a:p>
          <a:p>
            <a:pPr marL="1409700" lvl="2" indent="-495300" eaLnBrk="1" hangingPunct="1">
              <a:lnSpc>
                <a:spcPct val="90000"/>
              </a:lnSpc>
            </a:pPr>
            <a:r>
              <a:rPr lang="en-US" altLang="zh-CN" sz="2100" smtClean="0"/>
              <a:t>C++ engine, extraction rules</a:t>
            </a:r>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39961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14352234-7204-415C-9E05-D21B923EAD14}" type="slidenum">
              <a:rPr lang="en-US" altLang="zh-CN" smtClean="0">
                <a:solidFill>
                  <a:srgbClr val="292934"/>
                </a:solidFill>
              </a:rPr>
              <a:pPr/>
              <a:t>13</a:t>
            </a:fld>
            <a:r>
              <a:rPr lang="en-US" altLang="zh-CN" smtClean="0">
                <a:solidFill>
                  <a:srgbClr val="292934"/>
                </a:solidFill>
              </a:rPr>
              <a:t>/40</a:t>
            </a:r>
          </a:p>
        </p:txBody>
      </p:sp>
      <p:sp>
        <p:nvSpPr>
          <p:cNvPr id="30723" name="Rectangle 2"/>
          <p:cNvSpPr>
            <a:spLocks noGrp="1" noChangeArrowheads="1"/>
          </p:cNvSpPr>
          <p:nvPr>
            <p:ph type="title"/>
          </p:nvPr>
        </p:nvSpPr>
        <p:spPr/>
        <p:txBody>
          <a:bodyPr/>
          <a:lstStyle/>
          <a:p>
            <a:pPr eaLnBrk="1" hangingPunct="1"/>
            <a:r>
              <a:rPr lang="en-US" altLang="zh-CN" dirty="0" smtClean="0"/>
              <a:t>Automatic approaches</a:t>
            </a:r>
          </a:p>
        </p:txBody>
      </p:sp>
      <p:sp>
        <p:nvSpPr>
          <p:cNvPr id="30724" name="Rectangle 3"/>
          <p:cNvSpPr>
            <a:spLocks noGrp="1" noChangeArrowheads="1"/>
          </p:cNvSpPr>
          <p:nvPr>
            <p:ph type="body" idx="1"/>
          </p:nvPr>
        </p:nvSpPr>
        <p:spPr>
          <a:xfrm>
            <a:off x="457200" y="1557338"/>
            <a:ext cx="8229600" cy="4525962"/>
          </a:xfrm>
        </p:spPr>
        <p:txBody>
          <a:bodyPr/>
          <a:lstStyle/>
          <a:p>
            <a:pPr marL="660400" indent="-660400" eaLnBrk="1" hangingPunct="1">
              <a:lnSpc>
                <a:spcPct val="80000"/>
              </a:lnSpc>
            </a:pPr>
            <a:r>
              <a:rPr lang="en-US" altLang="zh-CN" sz="2400" smtClean="0"/>
              <a:t>Learning of statistical models or symbolic rules </a:t>
            </a:r>
          </a:p>
          <a:p>
            <a:pPr marL="1035050" lvl="1" indent="-577850" eaLnBrk="1" hangingPunct="1">
              <a:lnSpc>
                <a:spcPct val="80000"/>
              </a:lnSpc>
            </a:pPr>
            <a:r>
              <a:rPr lang="en-US" altLang="zh-CN" sz="2200" smtClean="0"/>
              <a:t>Use of annotated text corpus</a:t>
            </a:r>
            <a:r>
              <a:rPr lang="es-ES" sz="2200" smtClean="0"/>
              <a:t> </a:t>
            </a:r>
          </a:p>
          <a:p>
            <a:pPr marL="1409700" lvl="2" indent="-495300" eaLnBrk="1" hangingPunct="1">
              <a:lnSpc>
                <a:spcPct val="80000"/>
              </a:lnSpc>
            </a:pPr>
            <a:r>
              <a:rPr lang="es-ES" sz="2100" smtClean="0"/>
              <a:t>Manually annotated</a:t>
            </a:r>
          </a:p>
          <a:p>
            <a:pPr marL="1409700" lvl="2" indent="-495300" eaLnBrk="1" hangingPunct="1">
              <a:lnSpc>
                <a:spcPct val="80000"/>
              </a:lnSpc>
            </a:pPr>
            <a:r>
              <a:rPr lang="es-ES" sz="2100" smtClean="0"/>
              <a:t>Automatically annotated</a:t>
            </a:r>
          </a:p>
          <a:p>
            <a:pPr marL="660400" indent="-660400" eaLnBrk="1" hangingPunct="1">
              <a:lnSpc>
                <a:spcPct val="80000"/>
              </a:lnSpc>
            </a:pPr>
            <a:r>
              <a:rPr lang="en-US" altLang="zh-CN" sz="2400" smtClean="0">
                <a:latin typeface="Garamond" pitchFamily="18" charset="0"/>
              </a:rPr>
              <a:t>“</a:t>
            </a:r>
            <a:r>
              <a:rPr lang="en-US" altLang="zh-CN" sz="2400" smtClean="0"/>
              <a:t>BIO</a:t>
            </a:r>
            <a:r>
              <a:rPr lang="en-US" altLang="zh-CN" sz="2400" smtClean="0">
                <a:latin typeface="Garamond" pitchFamily="18" charset="0"/>
              </a:rPr>
              <a:t>”</a:t>
            </a:r>
            <a:r>
              <a:rPr lang="en-US" altLang="zh-CN" sz="2400" smtClean="0"/>
              <a:t> tagging</a:t>
            </a:r>
          </a:p>
          <a:p>
            <a:pPr marL="1035050" lvl="1" indent="-577850" eaLnBrk="1" hangingPunct="1">
              <a:lnSpc>
                <a:spcPct val="80000"/>
              </a:lnSpc>
            </a:pPr>
            <a:r>
              <a:rPr lang="en-US" altLang="zh-CN" sz="2200" smtClean="0"/>
              <a:t>Tags: Begin, Inside, Outside an NE</a:t>
            </a:r>
          </a:p>
          <a:p>
            <a:pPr marL="1035050" lvl="1" indent="-577850" eaLnBrk="1" hangingPunct="1">
              <a:lnSpc>
                <a:spcPct val="80000"/>
              </a:lnSpc>
            </a:pPr>
            <a:r>
              <a:rPr lang="en-US" altLang="zh-CN" sz="2200" smtClean="0"/>
              <a:t>Probabilities:</a:t>
            </a:r>
          </a:p>
          <a:p>
            <a:pPr marL="1409700" lvl="2" indent="-495300" eaLnBrk="1" hangingPunct="1">
              <a:lnSpc>
                <a:spcPct val="80000"/>
              </a:lnSpc>
            </a:pPr>
            <a:r>
              <a:rPr lang="en-US" altLang="zh-CN" sz="2100" smtClean="0"/>
              <a:t>Simple: </a:t>
            </a:r>
          </a:p>
          <a:p>
            <a:pPr marL="1784350" lvl="3" indent="-412750" eaLnBrk="1" hangingPunct="1">
              <a:lnSpc>
                <a:spcPct val="80000"/>
              </a:lnSpc>
            </a:pPr>
            <a:r>
              <a:rPr lang="en-US" altLang="zh-CN" sz="1800" smtClean="0"/>
              <a:t>P(tag i | token i) </a:t>
            </a:r>
          </a:p>
          <a:p>
            <a:pPr marL="1409700" lvl="2" indent="-495300" eaLnBrk="1" hangingPunct="1">
              <a:lnSpc>
                <a:spcPct val="80000"/>
              </a:lnSpc>
            </a:pPr>
            <a:r>
              <a:rPr lang="en-US" altLang="zh-CN" sz="2100" smtClean="0"/>
              <a:t>With external evidence:</a:t>
            </a:r>
          </a:p>
          <a:p>
            <a:pPr marL="1784350" lvl="3" indent="-412750" eaLnBrk="1" hangingPunct="1">
              <a:lnSpc>
                <a:spcPct val="80000"/>
              </a:lnSpc>
            </a:pPr>
            <a:r>
              <a:rPr lang="en-US" altLang="zh-CN" sz="1800" smtClean="0"/>
              <a:t>P(tag i | token i-1, token i, token i+1) </a:t>
            </a:r>
          </a:p>
          <a:p>
            <a:pPr marL="660400" indent="-660400" eaLnBrk="1" hangingPunct="1">
              <a:lnSpc>
                <a:spcPct val="80000"/>
              </a:lnSpc>
            </a:pPr>
            <a:r>
              <a:rPr lang="en-US" altLang="zh-CN" sz="2400" smtClean="0">
                <a:latin typeface="Garamond" pitchFamily="18" charset="0"/>
              </a:rPr>
              <a:t>“</a:t>
            </a:r>
            <a:r>
              <a:rPr lang="en-US" altLang="zh-CN" sz="2400" smtClean="0"/>
              <a:t>OpenClose</a:t>
            </a:r>
            <a:r>
              <a:rPr lang="en-US" altLang="zh-CN" sz="2400" smtClean="0">
                <a:latin typeface="Garamond" pitchFamily="18" charset="0"/>
              </a:rPr>
              <a:t>”</a:t>
            </a:r>
            <a:r>
              <a:rPr lang="en-US" altLang="zh-CN" sz="2400" smtClean="0"/>
              <a:t> tagging</a:t>
            </a:r>
          </a:p>
          <a:p>
            <a:pPr marL="1035050" lvl="1" indent="-577850" eaLnBrk="1" hangingPunct="1">
              <a:lnSpc>
                <a:spcPct val="80000"/>
              </a:lnSpc>
            </a:pPr>
            <a:r>
              <a:rPr lang="en-US" altLang="zh-CN" sz="2200" smtClean="0"/>
              <a:t>Two classifiers: one for the beginning, one for the end</a:t>
            </a:r>
          </a:p>
          <a:p>
            <a:pPr marL="660400" indent="-660400" eaLnBrk="1" hangingPunct="1">
              <a:lnSpc>
                <a:spcPct val="80000"/>
              </a:lnSpc>
            </a:pPr>
            <a:endParaRPr lang="en-US" altLang="zh-CN" sz="2400" smtClean="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995549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6E9E9F49-3F79-4252-83E7-E03AD50AFF60}" type="slidenum">
              <a:rPr lang="en-US" altLang="zh-CN" smtClean="0">
                <a:solidFill>
                  <a:srgbClr val="292934"/>
                </a:solidFill>
              </a:rPr>
              <a:pPr/>
              <a:t>14</a:t>
            </a:fld>
            <a:r>
              <a:rPr lang="en-US" altLang="zh-CN" smtClean="0">
                <a:solidFill>
                  <a:srgbClr val="292934"/>
                </a:solidFill>
              </a:rPr>
              <a:t>/40</a:t>
            </a:r>
          </a:p>
        </p:txBody>
      </p:sp>
      <p:sp>
        <p:nvSpPr>
          <p:cNvPr id="31748" name="Rectangle 3"/>
          <p:cNvSpPr>
            <a:spLocks noGrp="1" noChangeArrowheads="1"/>
          </p:cNvSpPr>
          <p:nvPr>
            <p:ph type="body" idx="1"/>
          </p:nvPr>
        </p:nvSpPr>
        <p:spPr/>
        <p:txBody>
          <a:bodyPr/>
          <a:lstStyle/>
          <a:p>
            <a:pPr marL="660400" indent="-660400" eaLnBrk="1" hangingPunct="1"/>
            <a:r>
              <a:rPr lang="en-US" altLang="zh-CN" smtClean="0"/>
              <a:t>Decision trees</a:t>
            </a:r>
          </a:p>
          <a:p>
            <a:pPr marL="1035050" lvl="1" indent="-577850" eaLnBrk="1" hangingPunct="1"/>
            <a:r>
              <a:rPr lang="en-US" altLang="zh-CN" smtClean="0"/>
              <a:t>Tree-oriented sequence of tests in every word</a:t>
            </a:r>
          </a:p>
          <a:p>
            <a:pPr marL="1409700" lvl="2" indent="-495300" eaLnBrk="1" hangingPunct="1"/>
            <a:r>
              <a:rPr lang="en-US" altLang="zh-CN" smtClean="0"/>
              <a:t>Determine probabilities of having a BIO tag</a:t>
            </a:r>
          </a:p>
          <a:p>
            <a:pPr marL="1035050" lvl="1" indent="-577850" eaLnBrk="1" hangingPunct="1"/>
            <a:r>
              <a:rPr lang="en-US" altLang="zh-CN" smtClean="0"/>
              <a:t>Use training corpus</a:t>
            </a:r>
          </a:p>
          <a:p>
            <a:pPr marL="1035050" lvl="1" indent="-577850" eaLnBrk="1" hangingPunct="1"/>
            <a:r>
              <a:rPr lang="en-US" altLang="zh-CN" smtClean="0"/>
              <a:t>Viterbi, ID3, C4.5 algorithms</a:t>
            </a:r>
          </a:p>
          <a:p>
            <a:pPr marL="1409700" lvl="2" indent="-495300" eaLnBrk="1" hangingPunct="1"/>
            <a:r>
              <a:rPr lang="en-US" altLang="zh-CN" smtClean="0"/>
              <a:t>Select most probable tag sequence</a:t>
            </a:r>
          </a:p>
          <a:p>
            <a:pPr marL="1035050" lvl="1" indent="-577850" eaLnBrk="1" hangingPunct="1"/>
            <a:r>
              <a:rPr lang="en-US" altLang="zh-CN" smtClean="0"/>
              <a:t>SEKINE et al (1998)</a:t>
            </a:r>
          </a:p>
          <a:p>
            <a:pPr marL="1035050" lvl="1" indent="-577850" eaLnBrk="1" hangingPunct="1"/>
            <a:r>
              <a:rPr lang="en-US" altLang="zh-CN" smtClean="0"/>
              <a:t>BALUJA et al (1999)</a:t>
            </a:r>
          </a:p>
          <a:p>
            <a:pPr marL="1409700" lvl="2" indent="-495300" eaLnBrk="1" hangingPunct="1"/>
            <a:r>
              <a:rPr lang="en-US" altLang="zh-CN" smtClean="0"/>
              <a:t>F-measure: 90%</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976624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8A10D452-8ABA-43F3-A261-B249B757BEBC}" type="slidenum">
              <a:rPr lang="en-US" altLang="zh-CN" smtClean="0">
                <a:solidFill>
                  <a:srgbClr val="292934"/>
                </a:solidFill>
              </a:rPr>
              <a:pPr/>
              <a:t>15</a:t>
            </a:fld>
            <a:r>
              <a:rPr lang="en-US" altLang="zh-CN" smtClean="0">
                <a:solidFill>
                  <a:srgbClr val="292934"/>
                </a:solidFill>
              </a:rPr>
              <a:t>/40</a:t>
            </a:r>
          </a:p>
        </p:txBody>
      </p:sp>
      <p:sp>
        <p:nvSpPr>
          <p:cNvPr id="32772" name="Rectangle 3"/>
          <p:cNvSpPr>
            <a:spLocks noGrp="1" noChangeArrowheads="1"/>
          </p:cNvSpPr>
          <p:nvPr>
            <p:ph type="body" idx="1"/>
          </p:nvPr>
        </p:nvSpPr>
        <p:spPr/>
        <p:txBody>
          <a:bodyPr/>
          <a:lstStyle/>
          <a:p>
            <a:pPr marL="660400" indent="-660400" eaLnBrk="1" hangingPunct="1">
              <a:lnSpc>
                <a:spcPct val="90000"/>
              </a:lnSpc>
            </a:pPr>
            <a:r>
              <a:rPr lang="en-US" altLang="zh-CN" sz="2400" smtClean="0"/>
              <a:t>HMM</a:t>
            </a:r>
          </a:p>
          <a:p>
            <a:pPr marL="1035050" lvl="1" indent="-577850" eaLnBrk="1" hangingPunct="1">
              <a:lnSpc>
                <a:spcPct val="90000"/>
              </a:lnSpc>
            </a:pPr>
            <a:r>
              <a:rPr lang="en-US" altLang="zh-CN" sz="2200" smtClean="0"/>
              <a:t>Markov models, Viterbi</a:t>
            </a:r>
          </a:p>
          <a:p>
            <a:pPr marL="1035050" lvl="1" indent="-577850" eaLnBrk="1" hangingPunct="1">
              <a:lnSpc>
                <a:spcPct val="90000"/>
              </a:lnSpc>
            </a:pPr>
            <a:r>
              <a:rPr lang="en-US" altLang="zh-CN" sz="2200" smtClean="0"/>
              <a:t>Separate statistical model for each NE category + model for words outside NEs</a:t>
            </a:r>
          </a:p>
          <a:p>
            <a:pPr marL="1035050" lvl="1" indent="-577850" eaLnBrk="1" hangingPunct="1">
              <a:lnSpc>
                <a:spcPct val="90000"/>
              </a:lnSpc>
            </a:pPr>
            <a:r>
              <a:rPr lang="en-US" altLang="zh-CN" sz="2200" smtClean="0"/>
              <a:t>Nymble (1997) / IdentiFinder (1999)</a:t>
            </a:r>
          </a:p>
          <a:p>
            <a:pPr marL="660400" indent="-660400" eaLnBrk="1" hangingPunct="1">
              <a:lnSpc>
                <a:spcPct val="90000"/>
              </a:lnSpc>
            </a:pPr>
            <a:r>
              <a:rPr lang="en-US" altLang="zh-CN" sz="2400" smtClean="0"/>
              <a:t>Maximum Entropy (ME)</a:t>
            </a:r>
          </a:p>
          <a:p>
            <a:pPr marL="1035050" lvl="1" indent="-577850" eaLnBrk="1" hangingPunct="1">
              <a:lnSpc>
                <a:spcPct val="90000"/>
              </a:lnSpc>
            </a:pPr>
            <a:r>
              <a:rPr lang="en-US" altLang="zh-CN" sz="2200" smtClean="0"/>
              <a:t>Separate, independent probabilities for every evidence (external and internal features) are merged multiplicatively </a:t>
            </a:r>
          </a:p>
          <a:p>
            <a:pPr marL="1035050" lvl="1" indent="-577850" eaLnBrk="1" hangingPunct="1">
              <a:lnSpc>
                <a:spcPct val="90000"/>
              </a:lnSpc>
            </a:pPr>
            <a:r>
              <a:rPr lang="en-US" altLang="zh-CN" sz="2200" smtClean="0"/>
              <a:t>MENE (NYU - 1998)</a:t>
            </a:r>
          </a:p>
          <a:p>
            <a:pPr marL="1409700" lvl="2" indent="-495300" eaLnBrk="1" hangingPunct="1">
              <a:lnSpc>
                <a:spcPct val="90000"/>
              </a:lnSpc>
            </a:pPr>
            <a:r>
              <a:rPr lang="en-US" altLang="zh-CN" sz="2100" smtClean="0"/>
              <a:t>Capitalization, many lexical features, type of text</a:t>
            </a:r>
          </a:p>
          <a:p>
            <a:pPr marL="1409700" lvl="2" indent="-495300" eaLnBrk="1" hangingPunct="1">
              <a:lnSpc>
                <a:spcPct val="90000"/>
              </a:lnSpc>
            </a:pPr>
            <a:r>
              <a:rPr lang="en-US" altLang="zh-CN" sz="2100" smtClean="0"/>
              <a:t>F-Measure: 89%</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6423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CC38071F-581D-448B-9E6F-35B924405FD8}" type="slidenum">
              <a:rPr lang="en-US" altLang="zh-CN" smtClean="0">
                <a:solidFill>
                  <a:srgbClr val="292934"/>
                </a:solidFill>
              </a:rPr>
              <a:pPr/>
              <a:t>16</a:t>
            </a:fld>
            <a:r>
              <a:rPr lang="en-US" altLang="zh-CN" smtClean="0">
                <a:solidFill>
                  <a:srgbClr val="292934"/>
                </a:solidFill>
              </a:rPr>
              <a:t>/40</a:t>
            </a:r>
          </a:p>
        </p:txBody>
      </p:sp>
      <p:sp>
        <p:nvSpPr>
          <p:cNvPr id="33796" name="Rectangle 3"/>
          <p:cNvSpPr>
            <a:spLocks noGrp="1" noChangeArrowheads="1"/>
          </p:cNvSpPr>
          <p:nvPr>
            <p:ph type="body" idx="1"/>
          </p:nvPr>
        </p:nvSpPr>
        <p:spPr/>
        <p:txBody>
          <a:bodyPr/>
          <a:lstStyle/>
          <a:p>
            <a:pPr marL="660400" indent="-660400" eaLnBrk="1" hangingPunct="1"/>
            <a:r>
              <a:rPr lang="en-US" altLang="zh-CN" sz="2400" smtClean="0"/>
              <a:t>Hybrid systems</a:t>
            </a:r>
          </a:p>
          <a:p>
            <a:pPr marL="1035050" lvl="1" indent="-577850" eaLnBrk="1" hangingPunct="1"/>
            <a:r>
              <a:rPr lang="en-US" altLang="zh-CN" sz="2200" smtClean="0"/>
              <a:t>Combination of techniques</a:t>
            </a:r>
          </a:p>
          <a:p>
            <a:pPr marL="1409700" lvl="2" indent="-495300" eaLnBrk="1" hangingPunct="1"/>
            <a:r>
              <a:rPr lang="en-US" altLang="zh-CN" sz="2100" smtClean="0"/>
              <a:t>IBM</a:t>
            </a:r>
            <a:r>
              <a:rPr lang="en-US" altLang="zh-CN" sz="2100" smtClean="0">
                <a:latin typeface="Garamond" pitchFamily="18" charset="0"/>
              </a:rPr>
              <a:t>’</a:t>
            </a:r>
            <a:r>
              <a:rPr lang="en-US" altLang="zh-CN" sz="2100" smtClean="0"/>
              <a:t>s Intelligent Miner: Nominator + DB/2 data mining</a:t>
            </a:r>
          </a:p>
          <a:p>
            <a:pPr marL="1035050" lvl="1" indent="-577850" eaLnBrk="1" hangingPunct="1"/>
            <a:r>
              <a:rPr lang="en-US" altLang="zh-CN" sz="2200" smtClean="0"/>
              <a:t>WordNet hierarchies</a:t>
            </a:r>
          </a:p>
          <a:p>
            <a:pPr marL="1409700" lvl="2" indent="-495300" eaLnBrk="1" hangingPunct="1"/>
            <a:r>
              <a:rPr lang="en-US" altLang="zh-CN" sz="2100" smtClean="0"/>
              <a:t>MAGNINI et al. (2002)</a:t>
            </a:r>
          </a:p>
          <a:p>
            <a:pPr marL="1035050" lvl="1" indent="-577850" eaLnBrk="1" hangingPunct="1"/>
            <a:r>
              <a:rPr lang="en-US" altLang="zh-CN" sz="2200" smtClean="0"/>
              <a:t>Stacks of classifiers</a:t>
            </a:r>
          </a:p>
          <a:p>
            <a:pPr marL="1409700" lvl="2" indent="-495300" eaLnBrk="1" hangingPunct="1"/>
            <a:r>
              <a:rPr lang="en-US" altLang="zh-CN" sz="2100" smtClean="0"/>
              <a:t>Adaboost algorithm</a:t>
            </a:r>
          </a:p>
          <a:p>
            <a:pPr marL="1035050" lvl="1" indent="-577850" eaLnBrk="1" hangingPunct="1"/>
            <a:r>
              <a:rPr lang="en-US" altLang="zh-CN" sz="2200" smtClean="0"/>
              <a:t>Bootstrapping approaches</a:t>
            </a:r>
          </a:p>
          <a:p>
            <a:pPr marL="1409700" lvl="2" indent="-495300" eaLnBrk="1" hangingPunct="1"/>
            <a:r>
              <a:rPr lang="en-US" altLang="zh-CN" sz="2100" smtClean="0"/>
              <a:t>Small set of seeds</a:t>
            </a:r>
          </a:p>
          <a:p>
            <a:pPr marL="1035050" lvl="1" indent="-577850" eaLnBrk="1" hangingPunct="1"/>
            <a:r>
              <a:rPr lang="en-US" altLang="zh-CN" sz="2200" smtClean="0"/>
              <a:t>Memory-based ML, etc.</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904727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3906"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3907" name="Rectangle 3"/>
          <p:cNvSpPr>
            <a:spLocks noGrp="1" noChangeArrowheads="1"/>
          </p:cNvSpPr>
          <p:nvPr>
            <p:ph type="body" idx="1"/>
          </p:nvPr>
        </p:nvSpPr>
        <p:spPr/>
        <p:txBody>
          <a:bodyPr/>
          <a:lstStyle/>
          <a:p>
            <a:pPr marL="660400" indent="-660400">
              <a:lnSpc>
                <a:spcPct val="90000"/>
              </a:lnSpc>
            </a:pPr>
            <a:r>
              <a:rPr lang="en-US" altLang="zh-CN" sz="2100">
                <a:ea typeface="宋体" pitchFamily="2" charset="-122"/>
              </a:rPr>
              <a:t>Arabic</a:t>
            </a:r>
          </a:p>
          <a:p>
            <a:pPr marL="1035050" lvl="1" indent="-577850">
              <a:lnSpc>
                <a:spcPct val="90000"/>
              </a:lnSpc>
            </a:pPr>
            <a:r>
              <a:rPr lang="en-US" altLang="zh-CN" sz="2000">
                <a:ea typeface="宋体" pitchFamily="2" charset="-122"/>
              </a:rPr>
              <a:t>TAGARAB (1998)</a:t>
            </a:r>
          </a:p>
          <a:p>
            <a:pPr marL="1035050" lvl="1" indent="-577850">
              <a:lnSpc>
                <a:spcPct val="90000"/>
              </a:lnSpc>
            </a:pPr>
            <a:r>
              <a:rPr lang="en-US" altLang="zh-CN" sz="2000">
                <a:ea typeface="宋体" pitchFamily="2" charset="-122"/>
              </a:rPr>
              <a:t>Pattern-matching engine + morphological analysis</a:t>
            </a:r>
            <a:r>
              <a:rPr lang="es-ES" sz="2000"/>
              <a:t> </a:t>
            </a:r>
            <a:endParaRPr lang="en-US" altLang="zh-CN" sz="2000">
              <a:ea typeface="宋体" pitchFamily="2" charset="-122"/>
            </a:endParaRPr>
          </a:p>
          <a:p>
            <a:pPr marL="1035050" lvl="1" indent="-577850">
              <a:lnSpc>
                <a:spcPct val="90000"/>
              </a:lnSpc>
            </a:pPr>
            <a:r>
              <a:rPr lang="en-US" altLang="zh-CN" sz="2000">
                <a:ea typeface="宋体" pitchFamily="2" charset="-122"/>
              </a:rPr>
              <a:t>Lots of morphological info (no differences in ortographic case)</a:t>
            </a:r>
          </a:p>
          <a:p>
            <a:pPr marL="660400" indent="-660400">
              <a:lnSpc>
                <a:spcPct val="90000"/>
              </a:lnSpc>
            </a:pPr>
            <a:r>
              <a:rPr lang="en-US" altLang="zh-CN" sz="2100">
                <a:ea typeface="宋体" pitchFamily="2" charset="-122"/>
              </a:rPr>
              <a:t>Bulgarian</a:t>
            </a:r>
          </a:p>
          <a:p>
            <a:pPr marL="1035050" lvl="1" indent="-577850">
              <a:lnSpc>
                <a:spcPct val="90000"/>
              </a:lnSpc>
            </a:pPr>
            <a:r>
              <a:rPr lang="en-US" altLang="zh-CN" sz="2000">
                <a:ea typeface="宋体" pitchFamily="2" charset="-122"/>
              </a:rPr>
              <a:t>OSENOVA &amp; KOLKOVSKA (2002)</a:t>
            </a:r>
            <a:r>
              <a:rPr lang="es-ES" sz="2000"/>
              <a:t> </a:t>
            </a:r>
          </a:p>
          <a:p>
            <a:pPr marL="1035050" lvl="1" indent="-577850">
              <a:lnSpc>
                <a:spcPct val="90000"/>
              </a:lnSpc>
            </a:pPr>
            <a:r>
              <a:rPr lang="en-US" altLang="zh-CN" sz="2000">
                <a:ea typeface="宋体" pitchFamily="2" charset="-122"/>
              </a:rPr>
              <a:t>Handcrafted cascaded regular NE grammar</a:t>
            </a:r>
          </a:p>
          <a:p>
            <a:pPr marL="1035050" lvl="1" indent="-577850">
              <a:lnSpc>
                <a:spcPct val="90000"/>
              </a:lnSpc>
            </a:pPr>
            <a:r>
              <a:rPr lang="en-US" altLang="zh-CN" sz="2000">
                <a:ea typeface="宋体" pitchFamily="2" charset="-122"/>
              </a:rPr>
              <a:t>Pre-compiled lexicon and gazetteers</a:t>
            </a:r>
          </a:p>
          <a:p>
            <a:pPr marL="660400" indent="-660400">
              <a:lnSpc>
                <a:spcPct val="90000"/>
              </a:lnSpc>
            </a:pPr>
            <a:r>
              <a:rPr lang="en-US" altLang="zh-CN" sz="2100">
                <a:ea typeface="宋体" pitchFamily="2" charset="-122"/>
              </a:rPr>
              <a:t>Catalan</a:t>
            </a:r>
          </a:p>
          <a:p>
            <a:pPr marL="1035050" lvl="1" indent="-577850">
              <a:lnSpc>
                <a:spcPct val="90000"/>
              </a:lnSpc>
            </a:pPr>
            <a:r>
              <a:rPr lang="es-ES" sz="2000"/>
              <a:t>CARRERAS et al. (2003b) and MÁRQUEZ et al. </a:t>
            </a:r>
            <a:r>
              <a:rPr lang="en-US" altLang="zh-CN" sz="2000">
                <a:ea typeface="宋体" pitchFamily="2" charset="-122"/>
              </a:rPr>
              <a:t>(2003) </a:t>
            </a:r>
          </a:p>
          <a:p>
            <a:pPr marL="1035050" lvl="1" indent="-577850">
              <a:lnSpc>
                <a:spcPct val="90000"/>
              </a:lnSpc>
            </a:pPr>
            <a:r>
              <a:rPr lang="en-US" altLang="zh-CN" sz="2000">
                <a:ea typeface="宋体" pitchFamily="2" charset="-122"/>
              </a:rPr>
              <a:t>Extract catalan NEs with spanish resources (F-measure 93%)</a:t>
            </a:r>
          </a:p>
          <a:p>
            <a:pPr marL="1035050" lvl="1" indent="-577850">
              <a:lnSpc>
                <a:spcPct val="90000"/>
              </a:lnSpc>
            </a:pPr>
            <a:r>
              <a:rPr lang="en-US" altLang="zh-CN" sz="2000">
                <a:ea typeface="宋体" pitchFamily="2" charset="-122"/>
              </a:rPr>
              <a:t>Bootstrap using catalan texts</a:t>
            </a:r>
          </a:p>
          <a:p>
            <a:pPr marL="660400" indent="-660400">
              <a:lnSpc>
                <a:spcPct val="90000"/>
              </a:lnSpc>
            </a:pPr>
            <a:endParaRPr lang="en-US" altLang="zh-CN" sz="2100">
              <a:ea typeface="宋体" pitchFamily="2" charset="-122"/>
            </a:endParaRPr>
          </a:p>
          <a:p>
            <a:pPr marL="1035050" lvl="1" indent="-577850">
              <a:lnSpc>
                <a:spcPct val="90000"/>
              </a:lnSpc>
            </a:pPr>
            <a:endParaRPr lang="en-US" altLang="zh-CN" sz="2000">
              <a:ea typeface="宋体" pitchFamily="2" charset="-122"/>
            </a:endParaRPr>
          </a:p>
          <a:p>
            <a:pPr marL="660400" indent="-660400">
              <a:lnSpc>
                <a:spcPct val="90000"/>
              </a:lnSpc>
              <a:buFont typeface="Wingdings" pitchFamily="2" charset="2"/>
              <a:buNone/>
            </a:pPr>
            <a:endParaRPr lang="en-US" altLang="zh-CN" sz="2100">
              <a:ea typeface="宋体" pitchFamily="2" charset="-122"/>
            </a:endParaRPr>
          </a:p>
          <a:p>
            <a:pPr marL="660400" indent="-660400">
              <a:lnSpc>
                <a:spcPct val="90000"/>
              </a:lnSpc>
            </a:pPr>
            <a:endParaRPr lang="en-US" altLang="zh-CN" sz="21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114665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5954"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5955" name="Rectangle 3"/>
          <p:cNvSpPr>
            <a:spLocks noGrp="1" noChangeArrowheads="1"/>
          </p:cNvSpPr>
          <p:nvPr>
            <p:ph type="body" idx="1"/>
          </p:nvPr>
        </p:nvSpPr>
        <p:spPr/>
        <p:txBody>
          <a:bodyPr/>
          <a:lstStyle/>
          <a:p>
            <a:pPr marL="660400" indent="-660400">
              <a:lnSpc>
                <a:spcPct val="90000"/>
              </a:lnSpc>
            </a:pPr>
            <a:r>
              <a:rPr lang="en-US" altLang="zh-CN" sz="2100">
                <a:ea typeface="宋体" pitchFamily="2" charset="-122"/>
              </a:rPr>
              <a:t>Chinese &amp; Japanese</a:t>
            </a:r>
          </a:p>
          <a:p>
            <a:pPr marL="1035050" lvl="1" indent="-577850">
              <a:lnSpc>
                <a:spcPct val="90000"/>
              </a:lnSpc>
            </a:pPr>
            <a:r>
              <a:rPr lang="en-US" altLang="zh-CN" sz="2000">
                <a:ea typeface="宋体" pitchFamily="2" charset="-122"/>
              </a:rPr>
              <a:t>Many works</a:t>
            </a:r>
          </a:p>
          <a:p>
            <a:pPr marL="1035050" lvl="1" indent="-577850">
              <a:lnSpc>
                <a:spcPct val="90000"/>
              </a:lnSpc>
            </a:pPr>
            <a:r>
              <a:rPr lang="en-US" altLang="zh-CN" sz="2000">
                <a:ea typeface="宋体" pitchFamily="2" charset="-122"/>
              </a:rPr>
              <a:t>Special characteristics</a:t>
            </a:r>
          </a:p>
          <a:p>
            <a:pPr marL="1409700" lvl="2" indent="-495300">
              <a:lnSpc>
                <a:spcPct val="90000"/>
              </a:lnSpc>
            </a:pPr>
            <a:r>
              <a:rPr lang="en-US" altLang="zh-CN" sz="1700">
                <a:ea typeface="宋体" pitchFamily="2" charset="-122"/>
              </a:rPr>
              <a:t>Character or word-based</a:t>
            </a:r>
          </a:p>
          <a:p>
            <a:pPr marL="1409700" lvl="2" indent="-495300">
              <a:lnSpc>
                <a:spcPct val="90000"/>
              </a:lnSpc>
            </a:pPr>
            <a:r>
              <a:rPr lang="en-US" altLang="zh-CN" sz="1700">
                <a:ea typeface="宋体" pitchFamily="2" charset="-122"/>
              </a:rPr>
              <a:t>No capitalization</a:t>
            </a:r>
          </a:p>
          <a:p>
            <a:pPr marL="1035050" lvl="1" indent="-577850">
              <a:lnSpc>
                <a:spcPct val="90000"/>
              </a:lnSpc>
            </a:pPr>
            <a:r>
              <a:rPr lang="en-US" altLang="zh-CN" sz="2000">
                <a:ea typeface="宋体" pitchFamily="2" charset="-122"/>
              </a:rPr>
              <a:t>CHINERS (2003)</a:t>
            </a:r>
          </a:p>
          <a:p>
            <a:pPr marL="1409700" lvl="2" indent="-495300">
              <a:lnSpc>
                <a:spcPct val="90000"/>
              </a:lnSpc>
            </a:pPr>
            <a:r>
              <a:rPr lang="en-US" altLang="zh-CN" sz="1700">
                <a:ea typeface="宋体" pitchFamily="2" charset="-122"/>
              </a:rPr>
              <a:t>Sports domain</a:t>
            </a:r>
          </a:p>
          <a:p>
            <a:pPr marL="1409700" lvl="2" indent="-495300">
              <a:lnSpc>
                <a:spcPct val="90000"/>
              </a:lnSpc>
            </a:pPr>
            <a:r>
              <a:rPr lang="en-US" altLang="zh-CN" sz="1700">
                <a:ea typeface="宋体" pitchFamily="2" charset="-122"/>
              </a:rPr>
              <a:t>Machine learning </a:t>
            </a:r>
          </a:p>
          <a:p>
            <a:pPr marL="1409700" lvl="2" indent="-495300">
              <a:lnSpc>
                <a:spcPct val="90000"/>
              </a:lnSpc>
            </a:pPr>
            <a:r>
              <a:rPr lang="en-US" altLang="zh-CN" sz="1700">
                <a:ea typeface="宋体" pitchFamily="2" charset="-122"/>
              </a:rPr>
              <a:t>Shallow parsing technique</a:t>
            </a:r>
          </a:p>
          <a:p>
            <a:pPr marL="1035050" lvl="1" indent="-577850">
              <a:lnSpc>
                <a:spcPct val="90000"/>
              </a:lnSpc>
            </a:pPr>
            <a:r>
              <a:rPr lang="en-US" altLang="zh-CN" sz="2000">
                <a:ea typeface="宋体" pitchFamily="2" charset="-122"/>
              </a:rPr>
              <a:t>ASAHARA &amp; MATSMUTO (2003) </a:t>
            </a:r>
          </a:p>
          <a:p>
            <a:pPr marL="1409700" lvl="2" indent="-495300">
              <a:lnSpc>
                <a:spcPct val="90000"/>
              </a:lnSpc>
            </a:pPr>
            <a:r>
              <a:rPr lang="en-US" altLang="zh-CN" sz="1700">
                <a:ea typeface="宋体" pitchFamily="2" charset="-122"/>
              </a:rPr>
              <a:t>Character-based method </a:t>
            </a:r>
          </a:p>
          <a:p>
            <a:pPr marL="1409700" lvl="2" indent="-495300">
              <a:lnSpc>
                <a:spcPct val="90000"/>
              </a:lnSpc>
            </a:pPr>
            <a:r>
              <a:rPr lang="en-US" altLang="zh-CN" sz="1700">
                <a:ea typeface="宋体" pitchFamily="2" charset="-122"/>
              </a:rPr>
              <a:t>Support Vector Machine</a:t>
            </a:r>
          </a:p>
          <a:p>
            <a:pPr marL="1409700" lvl="2" indent="-495300">
              <a:lnSpc>
                <a:spcPct val="90000"/>
              </a:lnSpc>
            </a:pPr>
            <a:r>
              <a:rPr lang="en-US" altLang="zh-CN" sz="1700">
                <a:ea typeface="宋体" pitchFamily="2" charset="-122"/>
              </a:rPr>
              <a:t>87.2% F-measure in the IREX</a:t>
            </a:r>
            <a:r>
              <a:rPr lang="es-ES" sz="1700"/>
              <a:t> (outperformed most word-based systems)</a:t>
            </a:r>
            <a:endParaRPr lang="en-US" altLang="zh-CN" sz="1700">
              <a:ea typeface="宋体" pitchFamily="2" charset="-122"/>
            </a:endParaRPr>
          </a:p>
          <a:p>
            <a:pPr marL="660400" indent="-660400">
              <a:lnSpc>
                <a:spcPct val="90000"/>
              </a:lnSpc>
            </a:pPr>
            <a:endParaRPr lang="en-US" altLang="zh-CN" sz="2100">
              <a:ea typeface="宋体" pitchFamily="2" charset="-122"/>
            </a:endParaRPr>
          </a:p>
          <a:p>
            <a:pPr marL="1035050" lvl="1" indent="-577850">
              <a:lnSpc>
                <a:spcPct val="90000"/>
              </a:lnSpc>
            </a:pPr>
            <a:endParaRPr lang="en-US" altLang="zh-CN" sz="2000">
              <a:ea typeface="宋体" pitchFamily="2" charset="-122"/>
            </a:endParaRPr>
          </a:p>
          <a:p>
            <a:pPr marL="660400" indent="-660400">
              <a:lnSpc>
                <a:spcPct val="90000"/>
              </a:lnSpc>
              <a:buFont typeface="Wingdings" pitchFamily="2" charset="2"/>
              <a:buNone/>
            </a:pPr>
            <a:endParaRPr lang="en-US" altLang="zh-CN" sz="2100">
              <a:ea typeface="宋体" pitchFamily="2" charset="-122"/>
            </a:endParaRPr>
          </a:p>
          <a:p>
            <a:pPr marL="660400" indent="-660400">
              <a:lnSpc>
                <a:spcPct val="90000"/>
              </a:lnSpc>
            </a:pPr>
            <a:endParaRPr lang="en-US" altLang="zh-CN" sz="21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970187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6978"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6979" name="Rectangle 3"/>
          <p:cNvSpPr>
            <a:spLocks noGrp="1" noChangeArrowheads="1"/>
          </p:cNvSpPr>
          <p:nvPr>
            <p:ph type="body" idx="1"/>
          </p:nvPr>
        </p:nvSpPr>
        <p:spPr/>
        <p:txBody>
          <a:bodyPr/>
          <a:lstStyle/>
          <a:p>
            <a:pPr marL="660400" indent="-660400">
              <a:lnSpc>
                <a:spcPct val="80000"/>
              </a:lnSpc>
            </a:pPr>
            <a:r>
              <a:rPr lang="en-US" altLang="zh-CN" sz="2100">
                <a:ea typeface="宋体" pitchFamily="2" charset="-122"/>
              </a:rPr>
              <a:t>Dutch</a:t>
            </a:r>
          </a:p>
          <a:p>
            <a:pPr marL="1035050" lvl="1" indent="-577850">
              <a:lnSpc>
                <a:spcPct val="80000"/>
              </a:lnSpc>
            </a:pPr>
            <a:r>
              <a:rPr lang="en-US" altLang="zh-CN" sz="2000">
                <a:ea typeface="宋体" pitchFamily="2" charset="-122"/>
              </a:rPr>
              <a:t>DE MEULDER et al. (2002) </a:t>
            </a:r>
          </a:p>
          <a:p>
            <a:pPr marL="1409700" lvl="2" indent="-495300">
              <a:lnSpc>
                <a:spcPct val="80000"/>
              </a:lnSpc>
            </a:pPr>
            <a:r>
              <a:rPr lang="en-US" altLang="zh-CN" sz="1700">
                <a:ea typeface="宋体" pitchFamily="2" charset="-122"/>
              </a:rPr>
              <a:t>Hybrid system</a:t>
            </a:r>
          </a:p>
          <a:p>
            <a:pPr marL="1784350" lvl="3" indent="-412750">
              <a:lnSpc>
                <a:spcPct val="80000"/>
              </a:lnSpc>
            </a:pPr>
            <a:r>
              <a:rPr lang="en-US" altLang="zh-CN" sz="1600">
                <a:ea typeface="宋体" pitchFamily="2" charset="-122"/>
              </a:rPr>
              <a:t>Gazetteers, grammars of names</a:t>
            </a:r>
          </a:p>
          <a:p>
            <a:pPr marL="1784350" lvl="3" indent="-412750">
              <a:lnSpc>
                <a:spcPct val="80000"/>
              </a:lnSpc>
            </a:pPr>
            <a:r>
              <a:rPr lang="en-US" altLang="zh-CN" sz="1600">
                <a:ea typeface="宋体" pitchFamily="2" charset="-122"/>
              </a:rPr>
              <a:t>Machine Learning Ripper algorithm</a:t>
            </a:r>
            <a:r>
              <a:rPr lang="es-ES" sz="1600"/>
              <a:t> </a:t>
            </a:r>
            <a:endParaRPr lang="en-US" altLang="zh-CN" sz="1600">
              <a:ea typeface="宋体" pitchFamily="2" charset="-122"/>
            </a:endParaRPr>
          </a:p>
          <a:p>
            <a:pPr marL="660400" indent="-660400">
              <a:lnSpc>
                <a:spcPct val="80000"/>
              </a:lnSpc>
            </a:pPr>
            <a:r>
              <a:rPr lang="en-US" altLang="zh-CN" sz="2100">
                <a:ea typeface="宋体" pitchFamily="2" charset="-122"/>
              </a:rPr>
              <a:t>French</a:t>
            </a:r>
          </a:p>
          <a:p>
            <a:pPr marL="1035050" lvl="1" indent="-577850">
              <a:lnSpc>
                <a:spcPct val="80000"/>
              </a:lnSpc>
            </a:pPr>
            <a:r>
              <a:rPr lang="en-US" altLang="zh-CN" sz="2000">
                <a:ea typeface="宋体" pitchFamily="2" charset="-122"/>
              </a:rPr>
              <a:t>B</a:t>
            </a:r>
            <a:r>
              <a:rPr lang="en-US" altLang="zh-CN" sz="2000">
                <a:latin typeface="Garamond"/>
                <a:ea typeface="宋体" pitchFamily="2" charset="-122"/>
              </a:rPr>
              <a:t>É</a:t>
            </a:r>
            <a:r>
              <a:rPr lang="en-US" altLang="zh-CN" sz="2000">
                <a:ea typeface="宋体" pitchFamily="2" charset="-122"/>
              </a:rPr>
              <a:t>CHET et al. (2000)</a:t>
            </a:r>
            <a:endParaRPr lang="es-ES" sz="2000"/>
          </a:p>
          <a:p>
            <a:pPr marL="1409700" lvl="2" indent="-495300">
              <a:lnSpc>
                <a:spcPct val="80000"/>
              </a:lnSpc>
            </a:pPr>
            <a:r>
              <a:rPr lang="en-US" altLang="zh-CN" sz="1700">
                <a:ea typeface="宋体" pitchFamily="2" charset="-122"/>
              </a:rPr>
              <a:t>Decision trees</a:t>
            </a:r>
          </a:p>
          <a:p>
            <a:pPr marL="1409700" lvl="2" indent="-495300">
              <a:lnSpc>
                <a:spcPct val="80000"/>
              </a:lnSpc>
            </a:pPr>
            <a:r>
              <a:rPr lang="en-US" altLang="zh-CN" sz="1700">
                <a:ea typeface="宋体" pitchFamily="2" charset="-122"/>
              </a:rPr>
              <a:t>Le Monde news corpus</a:t>
            </a:r>
          </a:p>
          <a:p>
            <a:pPr marL="660400" indent="-660400">
              <a:lnSpc>
                <a:spcPct val="80000"/>
              </a:lnSpc>
            </a:pPr>
            <a:r>
              <a:rPr lang="en-US" altLang="zh-CN" sz="2100">
                <a:ea typeface="宋体" pitchFamily="2" charset="-122"/>
              </a:rPr>
              <a:t>German</a:t>
            </a:r>
          </a:p>
          <a:p>
            <a:pPr marL="1035050" lvl="1" indent="-577850">
              <a:lnSpc>
                <a:spcPct val="80000"/>
              </a:lnSpc>
            </a:pPr>
            <a:r>
              <a:rPr lang="en-US" altLang="zh-CN" sz="2000">
                <a:ea typeface="宋体" pitchFamily="2" charset="-122"/>
              </a:rPr>
              <a:t>Non-proper nouns also capitalized</a:t>
            </a:r>
          </a:p>
          <a:p>
            <a:pPr marL="1035050" lvl="1" indent="-577850">
              <a:lnSpc>
                <a:spcPct val="80000"/>
              </a:lnSpc>
            </a:pPr>
            <a:r>
              <a:rPr lang="en-US" altLang="zh-CN" sz="2000">
                <a:ea typeface="宋体" pitchFamily="2" charset="-122"/>
              </a:rPr>
              <a:t>THIELEN (1995)</a:t>
            </a:r>
            <a:r>
              <a:rPr lang="es-ES" sz="2000"/>
              <a:t> </a:t>
            </a:r>
          </a:p>
          <a:p>
            <a:pPr marL="1409700" lvl="2" indent="-495300">
              <a:lnSpc>
                <a:spcPct val="80000"/>
              </a:lnSpc>
            </a:pPr>
            <a:r>
              <a:rPr lang="en-US" altLang="zh-CN" sz="1700">
                <a:ea typeface="宋体" pitchFamily="2" charset="-122"/>
              </a:rPr>
              <a:t>Incremental statistical approach </a:t>
            </a:r>
          </a:p>
          <a:p>
            <a:pPr marL="1409700" lvl="2" indent="-495300">
              <a:lnSpc>
                <a:spcPct val="80000"/>
              </a:lnSpc>
            </a:pPr>
            <a:r>
              <a:rPr lang="en-US" altLang="zh-CN" sz="1700">
                <a:ea typeface="宋体" pitchFamily="2" charset="-122"/>
              </a:rPr>
              <a:t>65% of corrected disambiguated proper names</a:t>
            </a:r>
            <a:r>
              <a:rPr lang="es-ES" sz="1700"/>
              <a:t> </a:t>
            </a:r>
            <a:endParaRPr lang="en-US" altLang="zh-CN" sz="1700">
              <a:ea typeface="宋体" pitchFamily="2" charset="-122"/>
            </a:endParaRPr>
          </a:p>
          <a:p>
            <a:pPr marL="1035050" lvl="1" indent="-577850">
              <a:lnSpc>
                <a:spcPct val="80000"/>
              </a:lnSpc>
            </a:pPr>
            <a:endParaRPr lang="en-US" altLang="zh-CN" sz="2000">
              <a:ea typeface="宋体" pitchFamily="2" charset="-122"/>
            </a:endParaRPr>
          </a:p>
          <a:p>
            <a:pPr marL="660400" indent="-660400">
              <a:lnSpc>
                <a:spcPct val="80000"/>
              </a:lnSpc>
              <a:buFont typeface="Wingdings" pitchFamily="2" charset="2"/>
              <a:buNone/>
            </a:pPr>
            <a:endParaRPr lang="en-US" altLang="zh-CN" sz="2100">
              <a:ea typeface="宋体" pitchFamily="2" charset="-122"/>
            </a:endParaRPr>
          </a:p>
          <a:p>
            <a:pPr marL="660400" indent="-660400">
              <a:lnSpc>
                <a:spcPct val="80000"/>
              </a:lnSpc>
            </a:pPr>
            <a:endParaRPr lang="en-US" altLang="zh-CN" sz="21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3135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Administravia</a:t>
            </a:r>
            <a:endParaRPr lang="de-DE" dirty="0"/>
          </a:p>
        </p:txBody>
      </p:sp>
      <p:sp>
        <p:nvSpPr>
          <p:cNvPr id="3" name="Content Placeholder 2"/>
          <p:cNvSpPr>
            <a:spLocks noGrp="1"/>
          </p:cNvSpPr>
          <p:nvPr>
            <p:ph idx="1"/>
          </p:nvPr>
        </p:nvSpPr>
        <p:spPr/>
        <p:txBody>
          <a:bodyPr>
            <a:normAutofit lnSpcReduction="10000"/>
          </a:bodyPr>
          <a:lstStyle/>
          <a:p>
            <a:r>
              <a:rPr lang="de-DE" dirty="0" smtClean="0"/>
              <a:t>Today is the last lecture</a:t>
            </a:r>
          </a:p>
          <a:p>
            <a:r>
              <a:rPr lang="de-DE" dirty="0" smtClean="0"/>
              <a:t>Please review all of the slides from the Vorlesung before next time</a:t>
            </a:r>
          </a:p>
          <a:p>
            <a:r>
              <a:rPr lang="de-DE" dirty="0" smtClean="0"/>
              <a:t>Next time: Klausur review</a:t>
            </a:r>
          </a:p>
          <a:p>
            <a:r>
              <a:rPr lang="de-DE" dirty="0" smtClean="0"/>
              <a:t>Time after that: Klausur (bring paper!)</a:t>
            </a:r>
          </a:p>
          <a:p>
            <a:r>
              <a:rPr lang="de-DE" dirty="0" smtClean="0"/>
              <a:t>PLEASE MAKE SURE YOU ARE REGISTERED FOR THE KLAUSUR IN LSF!</a:t>
            </a:r>
          </a:p>
          <a:p>
            <a:pPr lvl="1"/>
            <a:r>
              <a:rPr lang="de-DE" dirty="0" smtClean="0"/>
              <a:t>Even if you somehow already registered at the beginning of the semester, check again now!</a:t>
            </a:r>
          </a:p>
        </p:txBody>
      </p:sp>
      <p:sp>
        <p:nvSpPr>
          <p:cNvPr id="4" name="Slide Number Placeholder 3"/>
          <p:cNvSpPr>
            <a:spLocks noGrp="1"/>
          </p:cNvSpPr>
          <p:nvPr>
            <p:ph type="sldNum" sz="quarter" idx="12"/>
          </p:nvPr>
        </p:nvSpPr>
        <p:spPr/>
        <p:txBody>
          <a:bodyPr/>
          <a:lstStyle/>
          <a:p>
            <a:fld id="{0FF99FDA-7688-A048-8C34-55AD89F558E4}" type="slidenum">
              <a:rPr lang="en-US" smtClean="0"/>
              <a:pPr/>
              <a:t>2</a:t>
            </a:fld>
            <a:endParaRPr lang="en-US"/>
          </a:p>
        </p:txBody>
      </p:sp>
    </p:spTree>
    <p:extLst>
      <p:ext uri="{BB962C8B-B14F-4D97-AF65-F5344CB8AC3E}">
        <p14:creationId xmlns:p14="http://schemas.microsoft.com/office/powerpoint/2010/main" val="383758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02"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8003" name="Rectangle 3"/>
          <p:cNvSpPr>
            <a:spLocks noGrp="1" noChangeArrowheads="1"/>
          </p:cNvSpPr>
          <p:nvPr>
            <p:ph type="body" idx="1"/>
          </p:nvPr>
        </p:nvSpPr>
        <p:spPr/>
        <p:txBody>
          <a:bodyPr/>
          <a:lstStyle/>
          <a:p>
            <a:pPr marL="660400" indent="-660400">
              <a:lnSpc>
                <a:spcPct val="80000"/>
              </a:lnSpc>
            </a:pPr>
            <a:r>
              <a:rPr lang="en-US" altLang="zh-CN" sz="1900">
                <a:ea typeface="宋体" pitchFamily="2" charset="-122"/>
              </a:rPr>
              <a:t>Greek</a:t>
            </a:r>
          </a:p>
          <a:p>
            <a:pPr marL="1035050" lvl="1" indent="-577850">
              <a:lnSpc>
                <a:spcPct val="80000"/>
              </a:lnSpc>
            </a:pPr>
            <a:r>
              <a:rPr lang="en-US" altLang="zh-CN" sz="1700">
                <a:ea typeface="宋体" pitchFamily="2" charset="-122"/>
              </a:rPr>
              <a:t>KARKALETSIS et al. (1998)</a:t>
            </a:r>
            <a:r>
              <a:rPr lang="es-ES" sz="1700"/>
              <a:t> </a:t>
            </a:r>
          </a:p>
          <a:p>
            <a:pPr marL="1409700" lvl="2" indent="-495300">
              <a:lnSpc>
                <a:spcPct val="80000"/>
              </a:lnSpc>
            </a:pPr>
            <a:r>
              <a:rPr lang="en-US" altLang="zh-CN" sz="1500">
                <a:ea typeface="宋体" pitchFamily="2" charset="-122"/>
              </a:rPr>
              <a:t>English </a:t>
            </a:r>
            <a:r>
              <a:rPr lang="en-US" altLang="zh-CN" sz="1500">
                <a:latin typeface="Garamond"/>
                <a:ea typeface="宋体" pitchFamily="2" charset="-122"/>
              </a:rPr>
              <a:t>–</a:t>
            </a:r>
            <a:r>
              <a:rPr lang="en-US" altLang="zh-CN" sz="1500">
                <a:ea typeface="宋体" pitchFamily="2" charset="-122"/>
              </a:rPr>
              <a:t> Greek GIE (Greek Information Extraction) project</a:t>
            </a:r>
            <a:r>
              <a:rPr lang="es-ES" sz="1500"/>
              <a:t> </a:t>
            </a:r>
          </a:p>
          <a:p>
            <a:pPr marL="1409700" lvl="2" indent="-495300">
              <a:lnSpc>
                <a:spcPct val="80000"/>
              </a:lnSpc>
            </a:pPr>
            <a:r>
              <a:rPr lang="en-US" altLang="zh-CN" sz="1500">
                <a:ea typeface="宋体" pitchFamily="2" charset="-122"/>
              </a:rPr>
              <a:t>GATE platform</a:t>
            </a:r>
          </a:p>
          <a:p>
            <a:pPr marL="660400" indent="-660400">
              <a:lnSpc>
                <a:spcPct val="80000"/>
              </a:lnSpc>
            </a:pPr>
            <a:r>
              <a:rPr lang="en-US" altLang="zh-CN" sz="1900">
                <a:ea typeface="宋体" pitchFamily="2" charset="-122"/>
              </a:rPr>
              <a:t>Italian</a:t>
            </a:r>
          </a:p>
          <a:p>
            <a:pPr marL="1035050" lvl="1" indent="-577850">
              <a:lnSpc>
                <a:spcPct val="80000"/>
              </a:lnSpc>
            </a:pPr>
            <a:r>
              <a:rPr lang="en-US" altLang="zh-CN" sz="1700">
                <a:ea typeface="宋体" pitchFamily="2" charset="-122"/>
              </a:rPr>
              <a:t>CUCCHIARELLI et al. (1998)</a:t>
            </a:r>
            <a:r>
              <a:rPr lang="es-ES" sz="1700"/>
              <a:t> </a:t>
            </a:r>
          </a:p>
          <a:p>
            <a:pPr marL="1409700" lvl="2" indent="-495300">
              <a:lnSpc>
                <a:spcPct val="80000"/>
              </a:lnSpc>
            </a:pPr>
            <a:r>
              <a:rPr lang="en-US" altLang="zh-CN" sz="1500">
                <a:ea typeface="宋体" pitchFamily="2" charset="-122"/>
              </a:rPr>
              <a:t>Merge rule-based and statistical approaches</a:t>
            </a:r>
          </a:p>
          <a:p>
            <a:pPr marL="1409700" lvl="2" indent="-495300">
              <a:lnSpc>
                <a:spcPct val="80000"/>
              </a:lnSpc>
            </a:pPr>
            <a:r>
              <a:rPr lang="en-US" altLang="zh-CN" sz="1500">
                <a:ea typeface="宋体" pitchFamily="2" charset="-122"/>
              </a:rPr>
              <a:t>Gazetteers </a:t>
            </a:r>
          </a:p>
          <a:p>
            <a:pPr marL="1409700" lvl="2" indent="-495300">
              <a:lnSpc>
                <a:spcPct val="80000"/>
              </a:lnSpc>
            </a:pPr>
            <a:r>
              <a:rPr lang="en-US" altLang="zh-CN" sz="1500">
                <a:ea typeface="宋体" pitchFamily="2" charset="-122"/>
              </a:rPr>
              <a:t>Context-dependent heuristics</a:t>
            </a:r>
            <a:r>
              <a:rPr lang="es-ES" sz="1500"/>
              <a:t> </a:t>
            </a:r>
            <a:r>
              <a:rPr lang="en-US" altLang="zh-CN" sz="1500">
                <a:ea typeface="宋体" pitchFamily="2" charset="-122"/>
              </a:rPr>
              <a:t> </a:t>
            </a:r>
          </a:p>
          <a:p>
            <a:pPr marL="1409700" lvl="2" indent="-495300">
              <a:lnSpc>
                <a:spcPct val="80000"/>
              </a:lnSpc>
            </a:pPr>
            <a:r>
              <a:rPr lang="en-US" altLang="zh-CN" sz="1500">
                <a:ea typeface="宋体" pitchFamily="2" charset="-122"/>
              </a:rPr>
              <a:t>ECRAN (Extraction of Content: Research at Near Market)</a:t>
            </a:r>
            <a:r>
              <a:rPr lang="es-ES" sz="1500"/>
              <a:t> </a:t>
            </a:r>
          </a:p>
          <a:p>
            <a:pPr marL="1409700" lvl="2" indent="-495300">
              <a:lnSpc>
                <a:spcPct val="80000"/>
              </a:lnSpc>
            </a:pPr>
            <a:r>
              <a:rPr lang="en-US" altLang="zh-CN" sz="1500">
                <a:ea typeface="宋体" pitchFamily="2" charset="-122"/>
              </a:rPr>
              <a:t>GATE architecture</a:t>
            </a:r>
          </a:p>
          <a:p>
            <a:pPr marL="1409700" lvl="2" indent="-495300">
              <a:lnSpc>
                <a:spcPct val="80000"/>
              </a:lnSpc>
            </a:pPr>
            <a:r>
              <a:rPr lang="en-US" altLang="zh-CN" sz="1500">
                <a:ea typeface="宋体" pitchFamily="2" charset="-122"/>
              </a:rPr>
              <a:t>Lack of linguistic resources: 20% of NEs undetected</a:t>
            </a:r>
          </a:p>
          <a:p>
            <a:pPr marL="660400" indent="-660400">
              <a:lnSpc>
                <a:spcPct val="80000"/>
              </a:lnSpc>
            </a:pPr>
            <a:r>
              <a:rPr lang="en-US" altLang="zh-CN" sz="1900">
                <a:ea typeface="宋体" pitchFamily="2" charset="-122"/>
              </a:rPr>
              <a:t>Korean</a:t>
            </a:r>
          </a:p>
          <a:p>
            <a:pPr marL="1035050" lvl="1" indent="-577850">
              <a:lnSpc>
                <a:spcPct val="80000"/>
              </a:lnSpc>
            </a:pPr>
            <a:r>
              <a:rPr lang="en-US" altLang="zh-CN" sz="1700">
                <a:ea typeface="宋体" pitchFamily="2" charset="-122"/>
              </a:rPr>
              <a:t>CHUNG et al. (2003) </a:t>
            </a:r>
          </a:p>
          <a:p>
            <a:pPr marL="1409700" lvl="2" indent="-495300">
              <a:lnSpc>
                <a:spcPct val="80000"/>
              </a:lnSpc>
            </a:pPr>
            <a:r>
              <a:rPr lang="en-US" altLang="zh-CN" sz="1500">
                <a:ea typeface="宋体" pitchFamily="2" charset="-122"/>
              </a:rPr>
              <a:t>Rule-based model, Hidden Markov Model, boosting approach</a:t>
            </a:r>
            <a:r>
              <a:rPr lang="es-ES" sz="1500"/>
              <a:t> over unannotated data</a:t>
            </a:r>
            <a:endParaRPr lang="en-US" altLang="zh-CN" sz="1500">
              <a:ea typeface="宋体" pitchFamily="2" charset="-122"/>
            </a:endParaRPr>
          </a:p>
          <a:p>
            <a:pPr marL="660400" indent="-660400">
              <a:lnSpc>
                <a:spcPct val="80000"/>
              </a:lnSpc>
            </a:pPr>
            <a:endParaRPr lang="en-US" altLang="zh-CN" sz="19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44273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9026"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9027" name="Rectangle 3"/>
          <p:cNvSpPr>
            <a:spLocks noGrp="1" noChangeArrowheads="1"/>
          </p:cNvSpPr>
          <p:nvPr>
            <p:ph type="body" idx="1"/>
          </p:nvPr>
        </p:nvSpPr>
        <p:spPr/>
        <p:txBody>
          <a:bodyPr/>
          <a:lstStyle/>
          <a:p>
            <a:pPr marL="660400" indent="-660400"/>
            <a:r>
              <a:rPr lang="en-US" altLang="zh-CN" sz="2600">
                <a:ea typeface="宋体" pitchFamily="2" charset="-122"/>
              </a:rPr>
              <a:t>Portuguese</a:t>
            </a:r>
          </a:p>
          <a:p>
            <a:pPr marL="1035050" lvl="1" indent="-577850"/>
            <a:r>
              <a:rPr lang="en-US" altLang="zh-CN" sz="2200">
                <a:ea typeface="宋体" pitchFamily="2" charset="-122"/>
              </a:rPr>
              <a:t>SOLORIO &amp; L</a:t>
            </a:r>
            <a:r>
              <a:rPr lang="en-US" altLang="zh-CN" sz="2200">
                <a:latin typeface="Garamond"/>
                <a:ea typeface="宋体" pitchFamily="2" charset="-122"/>
              </a:rPr>
              <a:t>Ó</a:t>
            </a:r>
            <a:r>
              <a:rPr lang="en-US" altLang="zh-CN" sz="2200">
                <a:ea typeface="宋体" pitchFamily="2" charset="-122"/>
              </a:rPr>
              <a:t>PEZ (2004, 2005)</a:t>
            </a:r>
            <a:r>
              <a:rPr lang="es-ES" sz="2200"/>
              <a:t> </a:t>
            </a:r>
          </a:p>
          <a:p>
            <a:pPr marL="1409700" lvl="2" indent="-495300"/>
            <a:r>
              <a:rPr lang="en-US" altLang="zh-CN" sz="2000">
                <a:ea typeface="宋体" pitchFamily="2" charset="-122"/>
              </a:rPr>
              <a:t>Adapted CARRERAS et al. (2002b)</a:t>
            </a:r>
            <a:r>
              <a:rPr lang="es-ES" sz="2000"/>
              <a:t> </a:t>
            </a:r>
            <a:r>
              <a:rPr lang="en-US" altLang="zh-CN" sz="2000">
                <a:ea typeface="宋体" pitchFamily="2" charset="-122"/>
              </a:rPr>
              <a:t>spanish NER</a:t>
            </a:r>
          </a:p>
          <a:p>
            <a:pPr marL="1409700" lvl="2" indent="-495300"/>
            <a:r>
              <a:rPr lang="en-US" altLang="zh-CN" sz="2000">
                <a:ea typeface="宋体" pitchFamily="2" charset="-122"/>
              </a:rPr>
              <a:t>Brazilian newspapers</a:t>
            </a:r>
          </a:p>
          <a:p>
            <a:pPr marL="660400" indent="-660400"/>
            <a:r>
              <a:rPr lang="en-US" altLang="zh-CN" sz="2600">
                <a:ea typeface="宋体" pitchFamily="2" charset="-122"/>
              </a:rPr>
              <a:t>Serbo-croatian</a:t>
            </a:r>
          </a:p>
          <a:p>
            <a:pPr marL="1035050" lvl="1" indent="-577850"/>
            <a:r>
              <a:rPr lang="en-US" altLang="zh-CN" sz="2200">
                <a:ea typeface="宋体" pitchFamily="2" charset="-122"/>
              </a:rPr>
              <a:t>NENADIC &amp; SPASIC (2000)</a:t>
            </a:r>
            <a:r>
              <a:rPr lang="es-ES" sz="2200"/>
              <a:t> </a:t>
            </a:r>
          </a:p>
          <a:p>
            <a:pPr marL="1409700" lvl="2" indent="-495300"/>
            <a:r>
              <a:rPr lang="en-US" altLang="zh-CN" sz="2000">
                <a:ea typeface="宋体" pitchFamily="2" charset="-122"/>
              </a:rPr>
              <a:t>Hand-written grammar rules</a:t>
            </a:r>
          </a:p>
          <a:p>
            <a:pPr marL="1409700" lvl="2" indent="-495300"/>
            <a:r>
              <a:rPr lang="en-US" altLang="zh-CN" sz="2000">
                <a:ea typeface="宋体" pitchFamily="2" charset="-122"/>
              </a:rPr>
              <a:t>Highly inflective language</a:t>
            </a:r>
          </a:p>
          <a:p>
            <a:pPr marL="1784350" lvl="3" indent="-412750"/>
            <a:r>
              <a:rPr lang="en-US" altLang="zh-CN" sz="1800">
                <a:ea typeface="宋体" pitchFamily="2" charset="-122"/>
              </a:rPr>
              <a:t>Lots of lexical and lemmatization pre-processing</a:t>
            </a:r>
            <a:r>
              <a:rPr lang="es-ES" sz="1800"/>
              <a:t> </a:t>
            </a:r>
            <a:endParaRPr lang="en-US" altLang="zh-CN" sz="1800">
              <a:ea typeface="宋体" pitchFamily="2" charset="-122"/>
            </a:endParaRPr>
          </a:p>
          <a:p>
            <a:pPr marL="1409700" lvl="2" indent="-495300"/>
            <a:r>
              <a:rPr lang="en-US" altLang="zh-CN" sz="2000">
                <a:ea typeface="宋体" pitchFamily="2" charset="-122"/>
              </a:rPr>
              <a:t>Dual alphabet (Cyrillic and Latin)</a:t>
            </a:r>
          </a:p>
          <a:p>
            <a:pPr marL="1784350" lvl="3" indent="-412750"/>
            <a:r>
              <a:rPr lang="en-US" altLang="zh-CN" sz="1800">
                <a:ea typeface="宋体" pitchFamily="2" charset="-122"/>
              </a:rPr>
              <a:t>Pre-processing stores the text in an independent format</a:t>
            </a:r>
          </a:p>
          <a:p>
            <a:pPr marL="660400" indent="-660400"/>
            <a:endParaRPr lang="en-US" altLang="zh-CN" sz="26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0657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0050"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30051" name="Rectangle 3"/>
          <p:cNvSpPr>
            <a:spLocks noGrp="1" noChangeArrowheads="1"/>
          </p:cNvSpPr>
          <p:nvPr>
            <p:ph type="body" idx="1"/>
          </p:nvPr>
        </p:nvSpPr>
        <p:spPr/>
        <p:txBody>
          <a:bodyPr/>
          <a:lstStyle/>
          <a:p>
            <a:pPr marL="660400" indent="-660400">
              <a:lnSpc>
                <a:spcPct val="80000"/>
              </a:lnSpc>
            </a:pPr>
            <a:r>
              <a:rPr lang="en-US" altLang="zh-CN" sz="2600">
                <a:ea typeface="宋体" pitchFamily="2" charset="-122"/>
              </a:rPr>
              <a:t>Spanish</a:t>
            </a:r>
          </a:p>
          <a:p>
            <a:pPr marL="1035050" lvl="1" indent="-577850">
              <a:lnSpc>
                <a:spcPct val="80000"/>
              </a:lnSpc>
            </a:pPr>
            <a:r>
              <a:rPr lang="en-US" altLang="zh-CN" sz="2200">
                <a:ea typeface="宋体" pitchFamily="2" charset="-122"/>
              </a:rPr>
              <a:t>CARRERAS et al. (2002b) </a:t>
            </a:r>
          </a:p>
          <a:p>
            <a:pPr marL="1409700" lvl="2" indent="-495300">
              <a:lnSpc>
                <a:spcPct val="80000"/>
              </a:lnSpc>
            </a:pPr>
            <a:r>
              <a:rPr lang="en-US" altLang="zh-CN" sz="2000">
                <a:ea typeface="宋体" pitchFamily="2" charset="-122"/>
              </a:rPr>
              <a:t>Machine Learning, AdaBoost algorithm </a:t>
            </a:r>
          </a:p>
          <a:p>
            <a:pPr marL="1409700" lvl="2" indent="-495300">
              <a:lnSpc>
                <a:spcPct val="80000"/>
              </a:lnSpc>
            </a:pPr>
            <a:r>
              <a:rPr lang="en-US" altLang="zh-CN" sz="2000">
                <a:ea typeface="宋体" pitchFamily="2" charset="-122"/>
              </a:rPr>
              <a:t>BIO and OpenClose approaches </a:t>
            </a:r>
          </a:p>
          <a:p>
            <a:pPr marL="660400" indent="-660400">
              <a:lnSpc>
                <a:spcPct val="80000"/>
              </a:lnSpc>
            </a:pPr>
            <a:r>
              <a:rPr lang="en-US" altLang="zh-CN" sz="2600">
                <a:ea typeface="宋体" pitchFamily="2" charset="-122"/>
              </a:rPr>
              <a:t>Swedish</a:t>
            </a:r>
          </a:p>
          <a:p>
            <a:pPr marL="1035050" lvl="1" indent="-577850">
              <a:lnSpc>
                <a:spcPct val="80000"/>
              </a:lnSpc>
            </a:pPr>
            <a:r>
              <a:rPr lang="en-US" altLang="zh-CN" sz="2200">
                <a:ea typeface="宋体" pitchFamily="2" charset="-122"/>
              </a:rPr>
              <a:t>SweNam system (DALIANIS &amp; ASTROM, 2001)</a:t>
            </a:r>
            <a:r>
              <a:rPr lang="es-ES" sz="2200"/>
              <a:t> </a:t>
            </a:r>
          </a:p>
          <a:p>
            <a:pPr marL="1409700" lvl="2" indent="-495300">
              <a:lnSpc>
                <a:spcPct val="80000"/>
              </a:lnSpc>
            </a:pPr>
            <a:r>
              <a:rPr lang="en-US" altLang="zh-CN" sz="2000">
                <a:ea typeface="宋体" pitchFamily="2" charset="-122"/>
              </a:rPr>
              <a:t>Perl </a:t>
            </a:r>
          </a:p>
          <a:p>
            <a:pPr marL="1409700" lvl="2" indent="-495300">
              <a:lnSpc>
                <a:spcPct val="80000"/>
              </a:lnSpc>
            </a:pPr>
            <a:r>
              <a:rPr lang="en-US" altLang="zh-CN" sz="2000">
                <a:ea typeface="宋体" pitchFamily="2" charset="-122"/>
              </a:rPr>
              <a:t>Machine Learning techniques and matching rules</a:t>
            </a:r>
            <a:r>
              <a:rPr lang="es-ES" sz="2000"/>
              <a:t> </a:t>
            </a:r>
            <a:endParaRPr lang="en-US" altLang="zh-CN" sz="2000">
              <a:ea typeface="宋体" pitchFamily="2" charset="-122"/>
            </a:endParaRPr>
          </a:p>
          <a:p>
            <a:pPr marL="660400" indent="-660400">
              <a:lnSpc>
                <a:spcPct val="80000"/>
              </a:lnSpc>
            </a:pPr>
            <a:r>
              <a:rPr lang="en-US" altLang="zh-CN" sz="2600">
                <a:ea typeface="宋体" pitchFamily="2" charset="-122"/>
              </a:rPr>
              <a:t>Turkish</a:t>
            </a:r>
          </a:p>
          <a:p>
            <a:pPr marL="1035050" lvl="1" indent="-577850">
              <a:lnSpc>
                <a:spcPct val="80000"/>
              </a:lnSpc>
            </a:pPr>
            <a:r>
              <a:rPr lang="en-US" altLang="zh-CN" sz="2200">
                <a:ea typeface="宋体" pitchFamily="2" charset="-122"/>
              </a:rPr>
              <a:t>TUR et al (2000) </a:t>
            </a:r>
          </a:p>
          <a:p>
            <a:pPr marL="1409700" lvl="2" indent="-495300">
              <a:lnSpc>
                <a:spcPct val="80000"/>
              </a:lnSpc>
            </a:pPr>
            <a:r>
              <a:rPr lang="en-US" altLang="zh-CN" sz="2000">
                <a:ea typeface="宋体" pitchFamily="2" charset="-122"/>
              </a:rPr>
              <a:t>Hidden Markov Model and Viterbi search</a:t>
            </a:r>
            <a:r>
              <a:rPr lang="es-ES" sz="2000"/>
              <a:t> </a:t>
            </a:r>
          </a:p>
          <a:p>
            <a:pPr marL="1409700" lvl="2" indent="-495300">
              <a:lnSpc>
                <a:spcPct val="80000"/>
              </a:lnSpc>
            </a:pPr>
            <a:r>
              <a:rPr lang="en-US" altLang="zh-CN" sz="2000">
                <a:ea typeface="宋体" pitchFamily="2" charset="-122"/>
              </a:rPr>
              <a:t>Lexical, morphological and context clues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56304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8418" name="Text Box 2"/>
          <p:cNvSpPr txBox="1">
            <a:spLocks noChangeArrowheads="1"/>
          </p:cNvSpPr>
          <p:nvPr/>
        </p:nvSpPr>
        <p:spPr bwMode="auto">
          <a:xfrm>
            <a:off x="762000" y="5400675"/>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George</a:t>
            </a:r>
          </a:p>
        </p:txBody>
      </p:sp>
      <p:sp>
        <p:nvSpPr>
          <p:cNvPr id="2748419" name="Text Box 3"/>
          <p:cNvSpPr txBox="1">
            <a:spLocks noChangeArrowheads="1"/>
          </p:cNvSpPr>
          <p:nvPr/>
        </p:nvSpPr>
        <p:spPr bwMode="auto">
          <a:xfrm>
            <a:off x="2590800" y="5400675"/>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W.</a:t>
            </a:r>
          </a:p>
        </p:txBody>
      </p:sp>
      <p:sp>
        <p:nvSpPr>
          <p:cNvPr id="2748420" name="Text Box 4"/>
          <p:cNvSpPr txBox="1">
            <a:spLocks noChangeArrowheads="1"/>
          </p:cNvSpPr>
          <p:nvPr/>
        </p:nvSpPr>
        <p:spPr bwMode="auto">
          <a:xfrm>
            <a:off x="3962400" y="5437188"/>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Bush</a:t>
            </a:r>
          </a:p>
        </p:txBody>
      </p:sp>
      <p:sp>
        <p:nvSpPr>
          <p:cNvPr id="2748421" name="Text Box 5"/>
          <p:cNvSpPr txBox="1">
            <a:spLocks noChangeArrowheads="1"/>
          </p:cNvSpPr>
          <p:nvPr/>
        </p:nvSpPr>
        <p:spPr bwMode="auto">
          <a:xfrm>
            <a:off x="5181600" y="5437188"/>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discussed</a:t>
            </a:r>
          </a:p>
        </p:txBody>
      </p:sp>
      <p:sp>
        <p:nvSpPr>
          <p:cNvPr id="2748422" name="Text Box 6"/>
          <p:cNvSpPr txBox="1">
            <a:spLocks noChangeArrowheads="1"/>
          </p:cNvSpPr>
          <p:nvPr/>
        </p:nvSpPr>
        <p:spPr bwMode="auto">
          <a:xfrm>
            <a:off x="7086600" y="5437188"/>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Iraq</a:t>
            </a:r>
          </a:p>
        </p:txBody>
      </p:sp>
      <p:sp>
        <p:nvSpPr>
          <p:cNvPr id="2748423" name="Oval 7"/>
          <p:cNvSpPr>
            <a:spLocks noChangeArrowheads="1"/>
          </p:cNvSpPr>
          <p:nvPr/>
        </p:nvSpPr>
        <p:spPr bwMode="auto">
          <a:xfrm>
            <a:off x="6934200" y="4410075"/>
            <a:ext cx="12192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B-GPE</a:t>
            </a:r>
          </a:p>
        </p:txBody>
      </p:sp>
      <p:sp>
        <p:nvSpPr>
          <p:cNvPr id="2748424" name="Oval 8"/>
          <p:cNvSpPr>
            <a:spLocks noChangeArrowheads="1"/>
          </p:cNvSpPr>
          <p:nvPr/>
        </p:nvSpPr>
        <p:spPr bwMode="auto">
          <a:xfrm>
            <a:off x="5715000" y="4410075"/>
            <a:ext cx="6096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O</a:t>
            </a:r>
          </a:p>
        </p:txBody>
      </p:sp>
      <p:sp>
        <p:nvSpPr>
          <p:cNvPr id="2748425" name="Oval 9"/>
          <p:cNvSpPr>
            <a:spLocks noChangeArrowheads="1"/>
          </p:cNvSpPr>
          <p:nvPr/>
        </p:nvSpPr>
        <p:spPr bwMode="auto">
          <a:xfrm>
            <a:off x="762000" y="4419600"/>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B-PER</a:t>
            </a:r>
          </a:p>
        </p:txBody>
      </p:sp>
      <p:sp>
        <p:nvSpPr>
          <p:cNvPr id="2748426" name="Oval 10"/>
          <p:cNvSpPr>
            <a:spLocks noChangeArrowheads="1"/>
          </p:cNvSpPr>
          <p:nvPr/>
        </p:nvSpPr>
        <p:spPr bwMode="auto">
          <a:xfrm>
            <a:off x="2286000" y="4410075"/>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I-PER</a:t>
            </a:r>
          </a:p>
        </p:txBody>
      </p:sp>
      <p:sp>
        <p:nvSpPr>
          <p:cNvPr id="2748427" name="Oval 11"/>
          <p:cNvSpPr>
            <a:spLocks noChangeArrowheads="1"/>
          </p:cNvSpPr>
          <p:nvPr/>
        </p:nvSpPr>
        <p:spPr bwMode="auto">
          <a:xfrm>
            <a:off x="3810000" y="4410075"/>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I-PER</a:t>
            </a:r>
          </a:p>
        </p:txBody>
      </p:sp>
      <p:cxnSp>
        <p:nvCxnSpPr>
          <p:cNvPr id="2748428" name="AutoShape 12"/>
          <p:cNvCxnSpPr>
            <a:cxnSpLocks noChangeShapeType="1"/>
            <a:stCxn id="2748425" idx="4"/>
            <a:endCxn id="2748418" idx="0"/>
          </p:cNvCxnSpPr>
          <p:nvPr/>
        </p:nvCxnSpPr>
        <p:spPr bwMode="auto">
          <a:xfrm>
            <a:off x="1409700" y="5029200"/>
            <a:ext cx="0" cy="3714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29" name="AutoShape 13"/>
          <p:cNvCxnSpPr>
            <a:cxnSpLocks noChangeShapeType="1"/>
            <a:stCxn id="2748426" idx="4"/>
            <a:endCxn id="2748419" idx="0"/>
          </p:cNvCxnSpPr>
          <p:nvPr/>
        </p:nvCxnSpPr>
        <p:spPr bwMode="auto">
          <a:xfrm>
            <a:off x="2933700" y="5019675"/>
            <a:ext cx="0" cy="3810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0" name="AutoShape 14"/>
          <p:cNvCxnSpPr>
            <a:cxnSpLocks noChangeShapeType="1"/>
            <a:stCxn id="2748427" idx="4"/>
            <a:endCxn id="2748420" idx="0"/>
          </p:cNvCxnSpPr>
          <p:nvPr/>
        </p:nvCxnSpPr>
        <p:spPr bwMode="auto">
          <a:xfrm>
            <a:off x="44577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1" name="AutoShape 15"/>
          <p:cNvCxnSpPr>
            <a:cxnSpLocks noChangeShapeType="1"/>
            <a:stCxn id="2748424" idx="4"/>
            <a:endCxn id="2748421" idx="0"/>
          </p:cNvCxnSpPr>
          <p:nvPr/>
        </p:nvCxnSpPr>
        <p:spPr bwMode="auto">
          <a:xfrm>
            <a:off x="60198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2" name="AutoShape 16"/>
          <p:cNvCxnSpPr>
            <a:cxnSpLocks noChangeShapeType="1"/>
            <a:stCxn id="2748423" idx="4"/>
            <a:endCxn id="2748422" idx="0"/>
          </p:cNvCxnSpPr>
          <p:nvPr/>
        </p:nvCxnSpPr>
        <p:spPr bwMode="auto">
          <a:xfrm>
            <a:off x="75438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48433" name="Text Box 17"/>
          <p:cNvSpPr txBox="1">
            <a:spLocks noChangeArrowheads="1"/>
          </p:cNvSpPr>
          <p:nvPr/>
        </p:nvSpPr>
        <p:spPr bwMode="auto">
          <a:xfrm>
            <a:off x="838200" y="2286000"/>
            <a:ext cx="807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000">
                <a:solidFill>
                  <a:srgbClr val="4D4D4D"/>
                </a:solidFill>
                <a:latin typeface="Verdana" pitchFamily="34" charset="0"/>
                <a:ea typeface="宋体" pitchFamily="2" charset="-122"/>
                <a:cs typeface="Times New Roman" pitchFamily="18" charset="0"/>
              </a:rPr>
              <a:t>&lt;PER&gt;</a:t>
            </a:r>
            <a:r>
              <a:rPr lang="en-US" altLang="zh-CN" sz="2000">
                <a:solidFill>
                  <a:srgbClr val="292934"/>
                </a:solidFill>
                <a:latin typeface="Verdana" pitchFamily="34" charset="0"/>
                <a:ea typeface="宋体" pitchFamily="2" charset="-122"/>
                <a:cs typeface="Times New Roman" pitchFamily="18" charset="0"/>
              </a:rPr>
              <a:t>George W. Bush</a:t>
            </a:r>
            <a:r>
              <a:rPr lang="en-US" altLang="zh-CN" sz="2000">
                <a:solidFill>
                  <a:srgbClr val="4D4D4D"/>
                </a:solidFill>
                <a:latin typeface="Verdana" pitchFamily="34" charset="0"/>
                <a:ea typeface="宋体" pitchFamily="2" charset="-122"/>
                <a:cs typeface="Times New Roman" pitchFamily="18" charset="0"/>
              </a:rPr>
              <a:t>&lt;/PER&gt;</a:t>
            </a:r>
            <a:r>
              <a:rPr lang="en-US" altLang="zh-CN" sz="2000">
                <a:solidFill>
                  <a:srgbClr val="292934"/>
                </a:solidFill>
                <a:latin typeface="Verdana" pitchFamily="34" charset="0"/>
                <a:ea typeface="宋体" pitchFamily="2" charset="-122"/>
                <a:cs typeface="Times New Roman" pitchFamily="18" charset="0"/>
              </a:rPr>
              <a:t> discussed </a:t>
            </a:r>
            <a:r>
              <a:rPr lang="en-US" altLang="zh-CN" sz="2000">
                <a:solidFill>
                  <a:srgbClr val="4D4D4D"/>
                </a:solidFill>
                <a:latin typeface="Verdana" pitchFamily="34" charset="0"/>
                <a:ea typeface="宋体" pitchFamily="2" charset="-122"/>
                <a:cs typeface="Times New Roman" pitchFamily="18" charset="0"/>
              </a:rPr>
              <a:t>&lt;GPE&gt;</a:t>
            </a:r>
            <a:r>
              <a:rPr lang="en-US" altLang="zh-CN" sz="2000">
                <a:solidFill>
                  <a:srgbClr val="292934"/>
                </a:solidFill>
                <a:latin typeface="Verdana" pitchFamily="34" charset="0"/>
                <a:ea typeface="宋体" pitchFamily="2" charset="-122"/>
                <a:cs typeface="Times New Roman" pitchFamily="18" charset="0"/>
              </a:rPr>
              <a:t>Iraq</a:t>
            </a:r>
            <a:r>
              <a:rPr lang="en-US" altLang="zh-CN" sz="2000">
                <a:solidFill>
                  <a:srgbClr val="4D4D4D"/>
                </a:solidFill>
                <a:latin typeface="Verdana" pitchFamily="34" charset="0"/>
                <a:ea typeface="宋体" pitchFamily="2" charset="-122"/>
                <a:cs typeface="Times New Roman" pitchFamily="18" charset="0"/>
              </a:rPr>
              <a:t>&lt;/GPE&gt;</a:t>
            </a:r>
          </a:p>
        </p:txBody>
      </p:sp>
      <p:sp>
        <p:nvSpPr>
          <p:cNvPr id="2748434" name="Rectangle 18"/>
          <p:cNvSpPr>
            <a:spLocks noGrp="1" noChangeArrowheads="1"/>
          </p:cNvSpPr>
          <p:nvPr>
            <p:ph type="title"/>
          </p:nvPr>
        </p:nvSpPr>
        <p:spPr>
          <a:xfrm>
            <a:off x="946150" y="241300"/>
            <a:ext cx="8229600" cy="1139825"/>
          </a:xfrm>
          <a:noFill/>
          <a:ln/>
        </p:spPr>
        <p:txBody>
          <a:bodyPr/>
          <a:lstStyle/>
          <a:p>
            <a:r>
              <a:rPr lang="en-US" altLang="zh-CN" sz="3800">
                <a:ea typeface="宋体" pitchFamily="2" charset="-122"/>
              </a:rPr>
              <a:t>Name Tagging: Task</a:t>
            </a:r>
          </a:p>
        </p:txBody>
      </p:sp>
      <p:sp>
        <p:nvSpPr>
          <p:cNvPr id="2748435" name="Rectangle 19"/>
          <p:cNvSpPr>
            <a:spLocks noChangeArrowheads="1"/>
          </p:cNvSpPr>
          <p:nvPr/>
        </p:nvSpPr>
        <p:spPr bwMode="auto">
          <a:xfrm>
            <a:off x="457200" y="10668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Person (PER): named person or family</a:t>
            </a:r>
            <a:endParaRPr lang="en-US" altLang="zh-CN" sz="7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Organization (ORG): named corporate, governmental, or other organizational entity</a:t>
            </a:r>
            <a:endParaRPr lang="en-US" altLang="zh-CN" sz="7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Geo-political entity (GPE): name of politically or geographically defined location (cities, provinces, countries, international regions, bodies of water, mountains, etc.)</a:t>
            </a: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But also: Location, Artifact, Facility, Vehicle, Weapon, Product, etc.</a:t>
            </a: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Extended name hierarchy, 150 types, domain-dependent (Sekine and Nobata, 2004)</a:t>
            </a:r>
            <a:endParaRPr lang="en-US" altLang="zh-CN" sz="19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Convert it into a sequence labeling problem – “BIO” tagging: </a:t>
            </a:r>
          </a:p>
          <a:p>
            <a:pPr marL="669925" lvl="1" indent="-325438" defTabSz="914400">
              <a:spcBef>
                <a:spcPct val="20000"/>
              </a:spcBef>
              <a:buClr>
                <a:srgbClr val="AD8F67"/>
              </a:buClr>
              <a:buSzPct val="60000"/>
              <a:buFont typeface="Wingdings" pitchFamily="2" charset="2"/>
              <a:buNone/>
            </a:pPr>
            <a:endParaRPr lang="en-US" altLang="zh-CN" sz="1400" b="1">
              <a:solidFill>
                <a:srgbClr val="292934"/>
              </a:solidFill>
              <a:ea typeface="宋体" pitchFamily="2" charset="-122"/>
            </a:endParaRPr>
          </a:p>
        </p:txBody>
      </p:sp>
      <p:sp>
        <p:nvSpPr>
          <p:cNvPr id="20" name="TextBox 19"/>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2294369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237890" name="Rectangle 2"/>
          <p:cNvSpPr>
            <a:spLocks noGrp="1" noChangeArrowheads="1"/>
          </p:cNvSpPr>
          <p:nvPr>
            <p:ph type="title"/>
          </p:nvPr>
        </p:nvSpPr>
        <p:spPr/>
        <p:txBody>
          <a:bodyPr/>
          <a:lstStyle/>
          <a:p>
            <a:r>
              <a:rPr lang="en-GB" altLang="zh-CN" sz="3600">
                <a:latin typeface="Verdana" pitchFamily="34" charset="0"/>
                <a:ea typeface="宋体" pitchFamily="2" charset="-122"/>
              </a:rPr>
              <a:t>Quiz Time!</a:t>
            </a:r>
            <a:endParaRPr lang="en-US" altLang="zh-CN" sz="3600">
              <a:latin typeface="Verdana" pitchFamily="34" charset="0"/>
              <a:ea typeface="宋体" pitchFamily="2" charset="-122"/>
            </a:endParaRPr>
          </a:p>
        </p:txBody>
      </p:sp>
      <p:sp>
        <p:nvSpPr>
          <p:cNvPr id="3237891" name="Rectangle 3"/>
          <p:cNvSpPr>
            <a:spLocks noGrp="1" noChangeArrowheads="1"/>
          </p:cNvSpPr>
          <p:nvPr>
            <p:ph type="body" idx="1"/>
          </p:nvPr>
        </p:nvSpPr>
        <p:spPr>
          <a:xfrm>
            <a:off x="381000" y="1143000"/>
            <a:ext cx="8229600" cy="4530725"/>
          </a:xfrm>
        </p:spPr>
        <p:txBody>
          <a:bodyPr/>
          <a:lstStyle/>
          <a:p>
            <a:pPr>
              <a:lnSpc>
                <a:spcPct val="90000"/>
              </a:lnSpc>
            </a:pPr>
            <a:r>
              <a:rPr lang="en-US" altLang="zh-CN">
                <a:ea typeface="宋体" pitchFamily="2" charset="-122"/>
              </a:rPr>
              <a:t>Faisalabad's Catholic Bishop John Joseph, who had been campaigning against the law, shot himself in the head outside a court in Sahiwal district when the judge convicted Christian Ayub Masih under the law in 1998.</a:t>
            </a:r>
          </a:p>
          <a:p>
            <a:pPr>
              <a:lnSpc>
                <a:spcPct val="90000"/>
              </a:lnSpc>
            </a:pPr>
            <a:r>
              <a:rPr lang="en-US" altLang="zh-CN">
                <a:ea typeface="宋体" pitchFamily="2" charset="-122"/>
              </a:rPr>
              <a:t>Next, film clips featuring Herrmann’s Hollywood music mingle with a suite from “Psycho,” followed by “La Belle Dame sans Merci,” which he wrote in 1934 during his time at CBS Radio. </a:t>
            </a:r>
          </a:p>
          <a:p>
            <a:pPr>
              <a:lnSpc>
                <a:spcPct val="90000"/>
              </a:lnSpc>
            </a:pPr>
            <a:endParaRPr lang="en-US" altLang="zh-CN">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463980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1491" name="Rectangle 3"/>
          <p:cNvSpPr>
            <a:spLocks noGrp="1" noChangeArrowheads="1"/>
          </p:cNvSpPr>
          <p:nvPr>
            <p:ph type="body" idx="1"/>
          </p:nvPr>
        </p:nvSpPr>
        <p:spPr>
          <a:xfrm>
            <a:off x="533400" y="1066800"/>
            <a:ext cx="8229600" cy="4530725"/>
          </a:xfrm>
        </p:spPr>
        <p:txBody>
          <a:bodyPr/>
          <a:lstStyle/>
          <a:p>
            <a:pPr>
              <a:lnSpc>
                <a:spcPct val="90000"/>
              </a:lnSpc>
            </a:pPr>
            <a:r>
              <a:rPr lang="en-US" altLang="zh-CN" sz="2100">
                <a:ea typeface="宋体" pitchFamily="2" charset="-122"/>
              </a:rPr>
              <a:t>Maximum Entropy Models (Borthwick, 1999; Chieu and Ng 2002; Florian et al., 2007)</a:t>
            </a:r>
          </a:p>
          <a:p>
            <a:pPr>
              <a:lnSpc>
                <a:spcPct val="90000"/>
              </a:lnSpc>
            </a:pPr>
            <a:r>
              <a:rPr lang="en-US" altLang="zh-CN" sz="2100">
                <a:ea typeface="宋体" pitchFamily="2" charset="-122"/>
              </a:rPr>
              <a:t>Decision Trees (Sekine et al., 1998)</a:t>
            </a:r>
          </a:p>
          <a:p>
            <a:pPr>
              <a:lnSpc>
                <a:spcPct val="90000"/>
              </a:lnSpc>
            </a:pPr>
            <a:r>
              <a:rPr lang="en-US" altLang="zh-CN" sz="2100">
                <a:ea typeface="宋体" pitchFamily="2" charset="-122"/>
              </a:rPr>
              <a:t>Class-based Language Model (Sun et al., 2002, Ratinov and Roth, 2009)</a:t>
            </a:r>
          </a:p>
          <a:p>
            <a:pPr>
              <a:lnSpc>
                <a:spcPct val="90000"/>
              </a:lnSpc>
            </a:pPr>
            <a:r>
              <a:rPr lang="en-US" altLang="zh-CN" sz="2100">
                <a:ea typeface="宋体" pitchFamily="2" charset="-122"/>
              </a:rPr>
              <a:t>Agent-based Approach (Ye et al., 2002)</a:t>
            </a:r>
          </a:p>
          <a:p>
            <a:pPr>
              <a:lnSpc>
                <a:spcPct val="90000"/>
              </a:lnSpc>
            </a:pPr>
            <a:r>
              <a:rPr lang="en-US" altLang="zh-CN" sz="2100">
                <a:ea typeface="宋体" pitchFamily="2" charset="-122"/>
              </a:rPr>
              <a:t>Support Vector Machines (Takeuchi and Collier, 2002)</a:t>
            </a:r>
          </a:p>
          <a:p>
            <a:pPr>
              <a:lnSpc>
                <a:spcPct val="90000"/>
              </a:lnSpc>
            </a:pPr>
            <a:r>
              <a:rPr lang="en-US" altLang="zh-CN" sz="2100">
                <a:ea typeface="宋体" pitchFamily="2" charset="-122"/>
              </a:rPr>
              <a:t>Sequence Labeling Models</a:t>
            </a:r>
          </a:p>
          <a:p>
            <a:pPr lvl="1">
              <a:lnSpc>
                <a:spcPct val="90000"/>
              </a:lnSpc>
            </a:pPr>
            <a:r>
              <a:rPr lang="en-US" altLang="zh-CN" sz="1800">
                <a:ea typeface="宋体" pitchFamily="2" charset="-122"/>
              </a:rPr>
              <a:t>Hidden Markov Models (HMMs) (Bikel et al., 1997; Ji and Grishman, 2005)</a:t>
            </a:r>
          </a:p>
          <a:p>
            <a:pPr lvl="1">
              <a:lnSpc>
                <a:spcPct val="90000"/>
              </a:lnSpc>
            </a:pPr>
            <a:r>
              <a:rPr lang="en-US" altLang="zh-CN" sz="1800">
                <a:ea typeface="宋体" pitchFamily="2" charset="-122"/>
              </a:rPr>
              <a:t>Maximum Entropy Markov Models (MEMMs) (McCallum and Freitag, 2000)</a:t>
            </a:r>
          </a:p>
          <a:p>
            <a:pPr lvl="1">
              <a:lnSpc>
                <a:spcPct val="90000"/>
              </a:lnSpc>
            </a:pPr>
            <a:r>
              <a:rPr lang="en-US" altLang="zh-CN" sz="1800">
                <a:ea typeface="宋体" pitchFamily="2" charset="-122"/>
              </a:rPr>
              <a:t>Conditional Random Fields (CRFs) (McCallum and Li, 2003)</a:t>
            </a:r>
          </a:p>
        </p:txBody>
      </p:sp>
      <p:sp>
        <p:nvSpPr>
          <p:cNvPr id="2751493" name="Rectangle 5"/>
          <p:cNvSpPr>
            <a:spLocks noChangeArrowheads="1"/>
          </p:cNvSpPr>
          <p:nvPr/>
        </p:nvSpPr>
        <p:spPr bwMode="auto">
          <a:xfrm>
            <a:off x="914400" y="304800"/>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r>
              <a:rPr lang="en-US" altLang="zh-CN" sz="3000">
                <a:solidFill>
                  <a:srgbClr val="D2533C"/>
                </a:solidFill>
                <a:latin typeface="Garamond" pitchFamily="18" charset="0"/>
                <a:ea typeface="宋体" pitchFamily="2" charset="-122"/>
              </a:rPr>
              <a:t>Supervised Learning for Name Tagging</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690537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02" name="Rectangle 2"/>
          <p:cNvSpPr>
            <a:spLocks noGrp="1" noChangeArrowheads="1"/>
          </p:cNvSpPr>
          <p:nvPr>
            <p:ph type="body" idx="1"/>
          </p:nvPr>
        </p:nvSpPr>
        <p:spPr>
          <a:xfrm>
            <a:off x="533400" y="1676400"/>
            <a:ext cx="8229600" cy="4530725"/>
          </a:xfrm>
        </p:spPr>
        <p:txBody>
          <a:bodyPr/>
          <a:lstStyle/>
          <a:p>
            <a:pPr>
              <a:lnSpc>
                <a:spcPct val="80000"/>
              </a:lnSpc>
            </a:pPr>
            <a:r>
              <a:rPr lang="en-US" altLang="zh-CN" sz="1800" dirty="0">
                <a:solidFill>
                  <a:srgbClr val="0000FF"/>
                </a:solidFill>
                <a:ea typeface="宋体" pitchFamily="2" charset="-122"/>
              </a:rPr>
              <a:t>N-gram</a:t>
            </a:r>
            <a:r>
              <a:rPr lang="en-US" altLang="zh-CN" sz="1800" dirty="0">
                <a:ea typeface="宋体" pitchFamily="2" charset="-122"/>
              </a:rPr>
              <a:t>: Unigram, bigram and trigram token sequences in the context window of the current token</a:t>
            </a:r>
          </a:p>
          <a:p>
            <a:pPr>
              <a:lnSpc>
                <a:spcPct val="80000"/>
              </a:lnSpc>
            </a:pPr>
            <a:r>
              <a:rPr lang="en-US" altLang="zh-CN" sz="1800" dirty="0">
                <a:solidFill>
                  <a:srgbClr val="0000FF"/>
                </a:solidFill>
                <a:ea typeface="宋体" pitchFamily="2" charset="-122"/>
              </a:rPr>
              <a:t>Part-of-Speech</a:t>
            </a:r>
            <a:r>
              <a:rPr lang="en-US" altLang="zh-CN" sz="1800" dirty="0">
                <a:ea typeface="宋体" pitchFamily="2" charset="-122"/>
              </a:rPr>
              <a:t>: POS tags of the context words</a:t>
            </a:r>
          </a:p>
          <a:p>
            <a:pPr>
              <a:lnSpc>
                <a:spcPct val="80000"/>
              </a:lnSpc>
            </a:pPr>
            <a:r>
              <a:rPr lang="en-US" altLang="zh-CN" sz="1800" dirty="0">
                <a:solidFill>
                  <a:srgbClr val="0000FF"/>
                </a:solidFill>
                <a:ea typeface="宋体" pitchFamily="2" charset="-122"/>
              </a:rPr>
              <a:t>Gazetteers</a:t>
            </a:r>
            <a:r>
              <a:rPr lang="en-US" altLang="zh-CN" sz="1800" dirty="0">
                <a:ea typeface="宋体" pitchFamily="2" charset="-122"/>
              </a:rPr>
              <a:t>: person names, organizations, countries and cities, titles, idioms, etc.</a:t>
            </a:r>
          </a:p>
          <a:p>
            <a:pPr>
              <a:lnSpc>
                <a:spcPct val="80000"/>
              </a:lnSpc>
            </a:pPr>
            <a:r>
              <a:rPr lang="en-US" altLang="zh-CN" sz="1800" dirty="0">
                <a:solidFill>
                  <a:srgbClr val="0000FF"/>
                </a:solidFill>
                <a:ea typeface="宋体" pitchFamily="2" charset="-122"/>
              </a:rPr>
              <a:t>Word clusters</a:t>
            </a:r>
            <a:r>
              <a:rPr lang="en-US" altLang="zh-CN" sz="1800" dirty="0">
                <a:ea typeface="宋体" pitchFamily="2" charset="-122"/>
              </a:rPr>
              <a:t>: to reduce </a:t>
            </a:r>
            <a:r>
              <a:rPr lang="en-US" altLang="zh-CN" sz="1800" dirty="0" err="1">
                <a:ea typeface="宋体" pitchFamily="2" charset="-122"/>
              </a:rPr>
              <a:t>sparsity</a:t>
            </a:r>
            <a:r>
              <a:rPr lang="en-US" altLang="zh-CN" sz="1800" dirty="0">
                <a:ea typeface="宋体" pitchFamily="2" charset="-122"/>
              </a:rPr>
              <a:t>, using word clusters such as Brown clusters (Brown et al., 1992)</a:t>
            </a:r>
          </a:p>
          <a:p>
            <a:pPr>
              <a:lnSpc>
                <a:spcPct val="80000"/>
              </a:lnSpc>
            </a:pPr>
            <a:r>
              <a:rPr lang="en-US" altLang="zh-CN" sz="1800" dirty="0">
                <a:solidFill>
                  <a:srgbClr val="0000FF"/>
                </a:solidFill>
                <a:ea typeface="宋体" pitchFamily="2" charset="-122"/>
              </a:rPr>
              <a:t>Case and Shape</a:t>
            </a:r>
            <a:r>
              <a:rPr lang="en-US" altLang="zh-CN" sz="1800" dirty="0">
                <a:ea typeface="宋体" pitchFamily="2" charset="-122"/>
              </a:rPr>
              <a:t>: Capitalization and morphology analysis based features</a:t>
            </a:r>
          </a:p>
          <a:p>
            <a:pPr>
              <a:lnSpc>
                <a:spcPct val="80000"/>
              </a:lnSpc>
            </a:pPr>
            <a:r>
              <a:rPr lang="en-US" altLang="zh-CN" sz="1800" dirty="0">
                <a:solidFill>
                  <a:srgbClr val="0000FF"/>
                </a:solidFill>
                <a:ea typeface="宋体" pitchFamily="2" charset="-122"/>
              </a:rPr>
              <a:t>Chunking</a:t>
            </a:r>
            <a:r>
              <a:rPr lang="en-US" altLang="zh-CN" sz="1800" dirty="0">
                <a:ea typeface="宋体" pitchFamily="2" charset="-122"/>
              </a:rPr>
              <a:t>: NP and VP Chunking tags</a:t>
            </a:r>
          </a:p>
          <a:p>
            <a:pPr>
              <a:lnSpc>
                <a:spcPct val="80000"/>
              </a:lnSpc>
            </a:pPr>
            <a:r>
              <a:rPr lang="en-US" altLang="zh-CN" sz="1800" dirty="0">
                <a:solidFill>
                  <a:srgbClr val="0000FF"/>
                </a:solidFill>
                <a:ea typeface="宋体" pitchFamily="2" charset="-122"/>
              </a:rPr>
              <a:t>Global feature</a:t>
            </a:r>
            <a:r>
              <a:rPr lang="en-US" altLang="zh-CN" sz="1800" dirty="0">
                <a:ea typeface="宋体" pitchFamily="2" charset="-122"/>
              </a:rPr>
              <a:t>: Sentence level and document level features. For example, whether the token is in the first sentence of a document</a:t>
            </a:r>
          </a:p>
          <a:p>
            <a:pPr>
              <a:lnSpc>
                <a:spcPct val="80000"/>
              </a:lnSpc>
            </a:pPr>
            <a:r>
              <a:rPr lang="en-US" altLang="zh-CN" sz="1800" dirty="0">
                <a:solidFill>
                  <a:srgbClr val="0000FF"/>
                </a:solidFill>
                <a:ea typeface="宋体" pitchFamily="2" charset="-122"/>
              </a:rPr>
              <a:t>Conjunction</a:t>
            </a:r>
            <a:r>
              <a:rPr lang="en-US" altLang="zh-CN" sz="1800" dirty="0">
                <a:ea typeface="宋体" pitchFamily="2" charset="-122"/>
              </a:rPr>
              <a:t>: Conjunctions of various features</a:t>
            </a:r>
          </a:p>
          <a:p>
            <a:pPr>
              <a:lnSpc>
                <a:spcPct val="80000"/>
              </a:lnSpc>
            </a:pPr>
            <a:endParaRPr lang="en-US" altLang="zh-CN" sz="1800" dirty="0">
              <a:ea typeface="宋体" pitchFamily="2" charset="-122"/>
            </a:endParaRPr>
          </a:p>
        </p:txBody>
      </p:sp>
      <p:sp>
        <p:nvSpPr>
          <p:cNvPr id="2764803" name="Rectangle 3"/>
          <p:cNvSpPr>
            <a:spLocks noGrp="1" noChangeArrowheads="1"/>
          </p:cNvSpPr>
          <p:nvPr>
            <p:ph type="title"/>
          </p:nvPr>
        </p:nvSpPr>
        <p:spPr>
          <a:xfrm>
            <a:off x="914400" y="304800"/>
            <a:ext cx="8229600" cy="1139825"/>
          </a:xfrm>
          <a:noFill/>
          <a:ln/>
        </p:spPr>
        <p:txBody>
          <a:bodyPr/>
          <a:lstStyle/>
          <a:p>
            <a:r>
              <a:rPr lang="en-US" altLang="zh-CN" sz="3800">
                <a:ea typeface="宋体" pitchFamily="2" charset="-122"/>
              </a:rPr>
              <a:t>Typical Name Tagging Features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5674138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2514" name="Rectangle 2"/>
          <p:cNvSpPr>
            <a:spLocks noGrp="1" noChangeArrowheads="1"/>
          </p:cNvSpPr>
          <p:nvPr>
            <p:ph type="title"/>
          </p:nvPr>
        </p:nvSpPr>
        <p:spPr>
          <a:xfrm>
            <a:off x="1066800" y="304800"/>
            <a:ext cx="8229600" cy="1139825"/>
          </a:xfrm>
        </p:spPr>
        <p:txBody>
          <a:bodyPr/>
          <a:lstStyle/>
          <a:p>
            <a:r>
              <a:rPr lang="en-US" altLang="zh-CN" sz="3600">
                <a:ea typeface="宋体" pitchFamily="2" charset="-122"/>
              </a:rPr>
              <a:t>Markov Chain for a Simple Name Tagger</a:t>
            </a:r>
          </a:p>
        </p:txBody>
      </p:sp>
      <p:sp>
        <p:nvSpPr>
          <p:cNvPr id="2752515" name="Oval 3"/>
          <p:cNvSpPr>
            <a:spLocks noChangeArrowheads="1"/>
          </p:cNvSpPr>
          <p:nvPr/>
        </p:nvSpPr>
        <p:spPr bwMode="auto">
          <a:xfrm>
            <a:off x="1598613" y="3311525"/>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START</a:t>
            </a:r>
          </a:p>
        </p:txBody>
      </p:sp>
      <p:sp>
        <p:nvSpPr>
          <p:cNvPr id="2752516" name="Oval 4"/>
          <p:cNvSpPr>
            <a:spLocks noChangeArrowheads="1"/>
          </p:cNvSpPr>
          <p:nvPr/>
        </p:nvSpPr>
        <p:spPr bwMode="auto">
          <a:xfrm>
            <a:off x="5622925" y="3221038"/>
            <a:ext cx="981075" cy="811212"/>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END</a:t>
            </a:r>
          </a:p>
        </p:txBody>
      </p:sp>
      <p:sp>
        <p:nvSpPr>
          <p:cNvPr id="2752517" name="Oval 5"/>
          <p:cNvSpPr>
            <a:spLocks noChangeArrowheads="1"/>
          </p:cNvSpPr>
          <p:nvPr/>
        </p:nvSpPr>
        <p:spPr bwMode="auto">
          <a:xfrm>
            <a:off x="3463925" y="2230438"/>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PER</a:t>
            </a:r>
          </a:p>
        </p:txBody>
      </p:sp>
      <p:sp>
        <p:nvSpPr>
          <p:cNvPr id="2752518" name="Oval 6"/>
          <p:cNvSpPr>
            <a:spLocks noChangeArrowheads="1"/>
          </p:cNvSpPr>
          <p:nvPr/>
        </p:nvSpPr>
        <p:spPr bwMode="auto">
          <a:xfrm>
            <a:off x="3463925" y="4549775"/>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X</a:t>
            </a:r>
          </a:p>
        </p:txBody>
      </p:sp>
      <p:cxnSp>
        <p:nvCxnSpPr>
          <p:cNvPr id="2752519" name="AutoShape 7"/>
          <p:cNvCxnSpPr>
            <a:cxnSpLocks noChangeShapeType="1"/>
            <a:stCxn id="2752515" idx="7"/>
            <a:endCxn id="2752517" idx="2"/>
          </p:cNvCxnSpPr>
          <p:nvPr/>
        </p:nvCxnSpPr>
        <p:spPr bwMode="auto">
          <a:xfrm flipV="1">
            <a:off x="2436813" y="2635250"/>
            <a:ext cx="1027112" cy="79375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20" name="AutoShape 8"/>
          <p:cNvCxnSpPr>
            <a:cxnSpLocks noChangeShapeType="1"/>
            <a:stCxn id="2752517" idx="6"/>
            <a:endCxn id="2752516" idx="1"/>
          </p:cNvCxnSpPr>
          <p:nvPr/>
        </p:nvCxnSpPr>
        <p:spPr bwMode="auto">
          <a:xfrm>
            <a:off x="4445000" y="2635250"/>
            <a:ext cx="1320800" cy="703263"/>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21" name="AutoShape 9"/>
          <p:cNvCxnSpPr>
            <a:cxnSpLocks noChangeShapeType="1"/>
            <a:stCxn id="2752518" idx="6"/>
            <a:endCxn id="2752516" idx="3"/>
          </p:cNvCxnSpPr>
          <p:nvPr/>
        </p:nvCxnSpPr>
        <p:spPr bwMode="auto">
          <a:xfrm flipV="1">
            <a:off x="4460875" y="3929063"/>
            <a:ext cx="1304925" cy="102552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2" name="Text Box 10"/>
          <p:cNvSpPr txBox="1">
            <a:spLocks noChangeArrowheads="1"/>
          </p:cNvSpPr>
          <p:nvPr/>
        </p:nvSpPr>
        <p:spPr bwMode="auto">
          <a:xfrm>
            <a:off x="2335213" y="2859088"/>
            <a:ext cx="45561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23" name="Text Box 11"/>
          <p:cNvSpPr txBox="1">
            <a:spLocks noChangeArrowheads="1"/>
          </p:cNvSpPr>
          <p:nvPr/>
        </p:nvSpPr>
        <p:spPr bwMode="auto">
          <a:xfrm>
            <a:off x="4867275" y="2681288"/>
            <a:ext cx="4540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24" name="Text Box 12"/>
          <p:cNvSpPr txBox="1">
            <a:spLocks noChangeArrowheads="1"/>
          </p:cNvSpPr>
          <p:nvPr/>
        </p:nvSpPr>
        <p:spPr bwMode="auto">
          <a:xfrm>
            <a:off x="4935538" y="4337050"/>
            <a:ext cx="455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cxnSp>
        <p:nvCxnSpPr>
          <p:cNvPr id="2752525" name="AutoShape 13"/>
          <p:cNvCxnSpPr>
            <a:cxnSpLocks noChangeShapeType="1"/>
            <a:stCxn id="2752517" idx="3"/>
            <a:endCxn id="2752518" idx="2"/>
          </p:cNvCxnSpPr>
          <p:nvPr/>
        </p:nvCxnSpPr>
        <p:spPr bwMode="auto">
          <a:xfrm rot="5400000">
            <a:off x="2517775" y="3865563"/>
            <a:ext cx="2017713" cy="160337"/>
          </a:xfrm>
          <a:prstGeom prst="curvedConnector4">
            <a:avLst>
              <a:gd name="adj1" fmla="val 1579"/>
              <a:gd name="adj2" fmla="val 27436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6" name="Text Box 14"/>
          <p:cNvSpPr txBox="1">
            <a:spLocks noChangeArrowheads="1"/>
          </p:cNvSpPr>
          <p:nvPr/>
        </p:nvSpPr>
        <p:spPr bwMode="auto">
          <a:xfrm>
            <a:off x="2524125" y="3516313"/>
            <a:ext cx="4540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27" name="Text Box 15"/>
          <p:cNvSpPr txBox="1">
            <a:spLocks noChangeArrowheads="1"/>
          </p:cNvSpPr>
          <p:nvPr/>
        </p:nvSpPr>
        <p:spPr bwMode="auto">
          <a:xfrm>
            <a:off x="4841875" y="3549650"/>
            <a:ext cx="45561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cxnSp>
        <p:nvCxnSpPr>
          <p:cNvPr id="2752528" name="AutoShape 16"/>
          <p:cNvCxnSpPr>
            <a:cxnSpLocks noChangeShapeType="1"/>
            <a:stCxn id="2752517" idx="1"/>
            <a:endCxn id="2752517" idx="7"/>
          </p:cNvCxnSpPr>
          <p:nvPr/>
        </p:nvCxnSpPr>
        <p:spPr bwMode="auto">
          <a:xfrm rot="5400000" flipV="1">
            <a:off x="3953669" y="2001044"/>
            <a:ext cx="1587" cy="695325"/>
          </a:xfrm>
          <a:prstGeom prst="curvedConnector3">
            <a:avLst>
              <a:gd name="adj1" fmla="val -44700005"/>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9" name="Text Box 17"/>
          <p:cNvSpPr txBox="1">
            <a:spLocks noChangeArrowheads="1"/>
          </p:cNvSpPr>
          <p:nvPr/>
        </p:nvSpPr>
        <p:spPr bwMode="auto">
          <a:xfrm>
            <a:off x="3690938" y="1335088"/>
            <a:ext cx="4556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0.6</a:t>
            </a:r>
          </a:p>
        </p:txBody>
      </p:sp>
      <p:cxnSp>
        <p:nvCxnSpPr>
          <p:cNvPr id="2752530" name="AutoShape 18"/>
          <p:cNvCxnSpPr>
            <a:cxnSpLocks noChangeShapeType="1"/>
          </p:cNvCxnSpPr>
          <p:nvPr/>
        </p:nvCxnSpPr>
        <p:spPr bwMode="auto">
          <a:xfrm rot="16200000" flipH="1">
            <a:off x="3952875" y="4910138"/>
            <a:ext cx="3175" cy="695325"/>
          </a:xfrm>
          <a:prstGeom prst="curvedConnector3">
            <a:avLst>
              <a:gd name="adj1" fmla="val 19900000"/>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1" name="Text Box 19"/>
          <p:cNvSpPr txBox="1">
            <a:spLocks noChangeArrowheads="1"/>
          </p:cNvSpPr>
          <p:nvPr/>
        </p:nvSpPr>
        <p:spPr bwMode="auto">
          <a:xfrm>
            <a:off x="3308350" y="5634038"/>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0.5</a:t>
            </a:r>
          </a:p>
        </p:txBody>
      </p:sp>
      <p:cxnSp>
        <p:nvCxnSpPr>
          <p:cNvPr id="2752532" name="AutoShape 20"/>
          <p:cNvCxnSpPr>
            <a:cxnSpLocks noChangeShapeType="1"/>
            <a:stCxn id="2752517" idx="7"/>
          </p:cNvCxnSpPr>
          <p:nvPr/>
        </p:nvCxnSpPr>
        <p:spPr bwMode="auto">
          <a:xfrm flipV="1">
            <a:off x="4302125" y="1408113"/>
            <a:ext cx="830263" cy="928687"/>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3" name="Text Box 21"/>
          <p:cNvSpPr txBox="1">
            <a:spLocks noChangeArrowheads="1"/>
          </p:cNvSpPr>
          <p:nvPr/>
        </p:nvSpPr>
        <p:spPr bwMode="auto">
          <a:xfrm>
            <a:off x="4914900" y="1066800"/>
            <a:ext cx="1201738"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George:0.3</a:t>
            </a:r>
          </a:p>
        </p:txBody>
      </p:sp>
      <p:cxnSp>
        <p:nvCxnSpPr>
          <p:cNvPr id="2752534" name="AutoShape 22"/>
          <p:cNvCxnSpPr>
            <a:cxnSpLocks noChangeShapeType="1"/>
            <a:stCxn id="2752517" idx="7"/>
          </p:cNvCxnSpPr>
          <p:nvPr/>
        </p:nvCxnSpPr>
        <p:spPr bwMode="auto">
          <a:xfrm flipV="1">
            <a:off x="4302125" y="1857375"/>
            <a:ext cx="1025525" cy="479425"/>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5" name="Text Box 23"/>
          <p:cNvSpPr txBox="1">
            <a:spLocks noChangeArrowheads="1"/>
          </p:cNvSpPr>
          <p:nvPr/>
        </p:nvSpPr>
        <p:spPr bwMode="auto">
          <a:xfrm>
            <a:off x="5233988" y="1570038"/>
            <a:ext cx="796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W.:0.3</a:t>
            </a:r>
          </a:p>
        </p:txBody>
      </p:sp>
      <p:cxnSp>
        <p:nvCxnSpPr>
          <p:cNvPr id="2752536" name="AutoShape 24"/>
          <p:cNvCxnSpPr>
            <a:cxnSpLocks noChangeShapeType="1"/>
            <a:stCxn id="2752518" idx="6"/>
          </p:cNvCxnSpPr>
          <p:nvPr/>
        </p:nvCxnSpPr>
        <p:spPr bwMode="auto">
          <a:xfrm>
            <a:off x="4457700" y="4954588"/>
            <a:ext cx="981075" cy="315912"/>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37" name="AutoShape 25"/>
          <p:cNvCxnSpPr>
            <a:cxnSpLocks noChangeShapeType="1"/>
            <a:stCxn id="2752518" idx="6"/>
          </p:cNvCxnSpPr>
          <p:nvPr/>
        </p:nvCxnSpPr>
        <p:spPr bwMode="auto">
          <a:xfrm>
            <a:off x="4457700" y="4954588"/>
            <a:ext cx="884238" cy="946150"/>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8" name="Text Box 26"/>
          <p:cNvSpPr txBox="1">
            <a:spLocks noChangeArrowheads="1"/>
          </p:cNvSpPr>
          <p:nvPr/>
        </p:nvSpPr>
        <p:spPr bwMode="auto">
          <a:xfrm>
            <a:off x="5327650" y="5095875"/>
            <a:ext cx="7985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W.:0.3</a:t>
            </a:r>
          </a:p>
        </p:txBody>
      </p:sp>
      <p:sp>
        <p:nvSpPr>
          <p:cNvPr id="2752539" name="Text Box 27"/>
          <p:cNvSpPr txBox="1">
            <a:spLocks noChangeArrowheads="1"/>
          </p:cNvSpPr>
          <p:nvPr/>
        </p:nvSpPr>
        <p:spPr bwMode="auto">
          <a:xfrm>
            <a:off x="5229225" y="5657850"/>
            <a:ext cx="1412875"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discussed:0.7</a:t>
            </a:r>
          </a:p>
        </p:txBody>
      </p:sp>
      <p:cxnSp>
        <p:nvCxnSpPr>
          <p:cNvPr id="2752540" name="AutoShape 28"/>
          <p:cNvCxnSpPr>
            <a:cxnSpLocks noChangeShapeType="1"/>
            <a:stCxn id="2752516" idx="7"/>
          </p:cNvCxnSpPr>
          <p:nvPr/>
        </p:nvCxnSpPr>
        <p:spPr bwMode="auto">
          <a:xfrm flipV="1">
            <a:off x="6461125" y="3028950"/>
            <a:ext cx="436563" cy="298450"/>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41" name="Text Box 29"/>
          <p:cNvSpPr txBox="1">
            <a:spLocks noChangeArrowheads="1"/>
          </p:cNvSpPr>
          <p:nvPr/>
        </p:nvSpPr>
        <p:spPr bwMode="auto">
          <a:xfrm>
            <a:off x="6702425" y="2651125"/>
            <a:ext cx="668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$:1.0</a:t>
            </a:r>
          </a:p>
        </p:txBody>
      </p:sp>
      <p:sp>
        <p:nvSpPr>
          <p:cNvPr id="2752542" name="Oval 30"/>
          <p:cNvSpPr>
            <a:spLocks noChangeArrowheads="1"/>
          </p:cNvSpPr>
          <p:nvPr/>
        </p:nvSpPr>
        <p:spPr bwMode="auto">
          <a:xfrm>
            <a:off x="3503613" y="3429000"/>
            <a:ext cx="982662" cy="811213"/>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LOC</a:t>
            </a:r>
          </a:p>
        </p:txBody>
      </p:sp>
      <p:cxnSp>
        <p:nvCxnSpPr>
          <p:cNvPr id="2752543" name="AutoShape 31"/>
          <p:cNvCxnSpPr>
            <a:cxnSpLocks noChangeShapeType="1"/>
            <a:stCxn id="2752518" idx="6"/>
            <a:endCxn id="2752517" idx="5"/>
          </p:cNvCxnSpPr>
          <p:nvPr/>
        </p:nvCxnSpPr>
        <p:spPr bwMode="auto">
          <a:xfrm flipH="1" flipV="1">
            <a:off x="4302125" y="2936875"/>
            <a:ext cx="158750" cy="2017713"/>
          </a:xfrm>
          <a:prstGeom prst="curvedConnector4">
            <a:avLst>
              <a:gd name="adj1" fmla="val -174361"/>
              <a:gd name="adj2" fmla="val 94046"/>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4" name="AutoShape 32"/>
          <p:cNvCxnSpPr>
            <a:cxnSpLocks noChangeShapeType="1"/>
          </p:cNvCxnSpPr>
          <p:nvPr/>
        </p:nvCxnSpPr>
        <p:spPr bwMode="auto">
          <a:xfrm rot="16200000">
            <a:off x="3889375" y="3251200"/>
            <a:ext cx="427038" cy="1588"/>
          </a:xfrm>
          <a:prstGeom prst="curvedConnector3">
            <a:avLst>
              <a:gd name="adj1" fmla="val 4977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5" name="AutoShape 33"/>
          <p:cNvCxnSpPr>
            <a:cxnSpLocks noChangeShapeType="1"/>
          </p:cNvCxnSpPr>
          <p:nvPr/>
        </p:nvCxnSpPr>
        <p:spPr bwMode="auto">
          <a:xfrm rot="5400000">
            <a:off x="3651251" y="4400550"/>
            <a:ext cx="379412" cy="1587"/>
          </a:xfrm>
          <a:prstGeom prst="curvedConnector3">
            <a:avLst>
              <a:gd name="adj1" fmla="val 50000"/>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6" name="AutoShape 34"/>
          <p:cNvCxnSpPr>
            <a:cxnSpLocks noChangeShapeType="1"/>
          </p:cNvCxnSpPr>
          <p:nvPr/>
        </p:nvCxnSpPr>
        <p:spPr bwMode="auto">
          <a:xfrm rot="16200000">
            <a:off x="3906838" y="4375150"/>
            <a:ext cx="427038" cy="1587"/>
          </a:xfrm>
          <a:prstGeom prst="curvedConnector3">
            <a:avLst>
              <a:gd name="adj1" fmla="val 4977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7" name="AutoShape 35"/>
          <p:cNvCxnSpPr>
            <a:cxnSpLocks noChangeShapeType="1"/>
          </p:cNvCxnSpPr>
          <p:nvPr/>
        </p:nvCxnSpPr>
        <p:spPr bwMode="auto">
          <a:xfrm>
            <a:off x="2189163" y="4143375"/>
            <a:ext cx="1320800" cy="70485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48" name="Line 36"/>
          <p:cNvSpPr>
            <a:spLocks noChangeShapeType="1"/>
          </p:cNvSpPr>
          <p:nvPr/>
        </p:nvSpPr>
        <p:spPr bwMode="auto">
          <a:xfrm>
            <a:off x="2578100" y="3770313"/>
            <a:ext cx="92868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49" name="Text Box 37"/>
          <p:cNvSpPr txBox="1">
            <a:spLocks noChangeArrowheads="1"/>
          </p:cNvSpPr>
          <p:nvPr/>
        </p:nvSpPr>
        <p:spPr bwMode="auto">
          <a:xfrm>
            <a:off x="2336800" y="4383088"/>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0.5</a:t>
            </a:r>
          </a:p>
        </p:txBody>
      </p:sp>
      <p:sp>
        <p:nvSpPr>
          <p:cNvPr id="2752550" name="Text Box 38"/>
          <p:cNvSpPr txBox="1">
            <a:spLocks noChangeArrowheads="1"/>
          </p:cNvSpPr>
          <p:nvPr/>
        </p:nvSpPr>
        <p:spPr bwMode="auto">
          <a:xfrm>
            <a:off x="2857500" y="390525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51" name="Line 39"/>
          <p:cNvSpPr>
            <a:spLocks noChangeShapeType="1"/>
          </p:cNvSpPr>
          <p:nvPr/>
        </p:nvSpPr>
        <p:spPr bwMode="auto">
          <a:xfrm>
            <a:off x="4489450" y="3805238"/>
            <a:ext cx="118903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52" name="Text Box 40"/>
          <p:cNvSpPr txBox="1">
            <a:spLocks noChangeArrowheads="1"/>
          </p:cNvSpPr>
          <p:nvPr/>
        </p:nvSpPr>
        <p:spPr bwMode="auto">
          <a:xfrm>
            <a:off x="3543300" y="3122613"/>
            <a:ext cx="5873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sz="1200" b="1">
                <a:solidFill>
                  <a:srgbClr val="292934"/>
                </a:solidFill>
                <a:latin typeface="Verdana" pitchFamily="34" charset="0"/>
                <a:ea typeface="宋体" pitchFamily="2" charset="-122"/>
              </a:rPr>
              <a:t>0.1</a:t>
            </a:r>
          </a:p>
        </p:txBody>
      </p:sp>
      <p:cxnSp>
        <p:nvCxnSpPr>
          <p:cNvPr id="2752553" name="AutoShape 41"/>
          <p:cNvCxnSpPr>
            <a:cxnSpLocks noChangeShapeType="1"/>
            <a:stCxn id="2752548" idx="1"/>
            <a:endCxn id="2752542" idx="4"/>
          </p:cNvCxnSpPr>
          <p:nvPr/>
        </p:nvCxnSpPr>
        <p:spPr bwMode="auto">
          <a:xfrm rot="16200000" flipH="1">
            <a:off x="3517107" y="3775869"/>
            <a:ext cx="468312" cy="488950"/>
          </a:xfrm>
          <a:prstGeom prst="curvedConnector3">
            <a:avLst>
              <a:gd name="adj1" fmla="val 15439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54" name="Text Box 42"/>
          <p:cNvSpPr txBox="1">
            <a:spLocks noChangeArrowheads="1"/>
          </p:cNvSpPr>
          <p:nvPr/>
        </p:nvSpPr>
        <p:spPr bwMode="auto">
          <a:xfrm>
            <a:off x="3209925" y="4043363"/>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55" name="Text Box 43"/>
          <p:cNvSpPr txBox="1">
            <a:spLocks noChangeArrowheads="1"/>
          </p:cNvSpPr>
          <p:nvPr/>
        </p:nvSpPr>
        <p:spPr bwMode="auto">
          <a:xfrm>
            <a:off x="3487738" y="4246563"/>
            <a:ext cx="45561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56" name="Text Box 44"/>
          <p:cNvSpPr txBox="1">
            <a:spLocks noChangeArrowheads="1"/>
          </p:cNvSpPr>
          <p:nvPr/>
        </p:nvSpPr>
        <p:spPr bwMode="auto">
          <a:xfrm>
            <a:off x="3986213" y="4232275"/>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0.1</a:t>
            </a:r>
          </a:p>
        </p:txBody>
      </p:sp>
      <p:sp>
        <p:nvSpPr>
          <p:cNvPr id="2752557" name="Text Box 45"/>
          <p:cNvSpPr txBox="1">
            <a:spLocks noChangeArrowheads="1"/>
          </p:cNvSpPr>
          <p:nvPr/>
        </p:nvSpPr>
        <p:spPr bwMode="auto">
          <a:xfrm>
            <a:off x="4564063" y="3975100"/>
            <a:ext cx="455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cxnSp>
        <p:nvCxnSpPr>
          <p:cNvPr id="2752558" name="AutoShape 46"/>
          <p:cNvCxnSpPr>
            <a:cxnSpLocks noChangeShapeType="1"/>
            <a:stCxn id="2752517" idx="7"/>
          </p:cNvCxnSpPr>
          <p:nvPr/>
        </p:nvCxnSpPr>
        <p:spPr bwMode="auto">
          <a:xfrm flipV="1">
            <a:off x="4302125" y="2112963"/>
            <a:ext cx="1303338" cy="223837"/>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59" name="Text Box 47"/>
          <p:cNvSpPr txBox="1">
            <a:spLocks noChangeArrowheads="1"/>
          </p:cNvSpPr>
          <p:nvPr/>
        </p:nvSpPr>
        <p:spPr bwMode="auto">
          <a:xfrm>
            <a:off x="5475288" y="1943100"/>
            <a:ext cx="995362"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Bush:0.3</a:t>
            </a:r>
          </a:p>
        </p:txBody>
      </p:sp>
      <p:cxnSp>
        <p:nvCxnSpPr>
          <p:cNvPr id="2752560" name="AutoShape 48"/>
          <p:cNvCxnSpPr>
            <a:cxnSpLocks noChangeShapeType="1"/>
            <a:stCxn id="2752517" idx="7"/>
          </p:cNvCxnSpPr>
          <p:nvPr/>
        </p:nvCxnSpPr>
        <p:spPr bwMode="auto">
          <a:xfrm>
            <a:off x="4302125" y="2336800"/>
            <a:ext cx="1281113" cy="195263"/>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61" name="Text Box 49"/>
          <p:cNvSpPr txBox="1">
            <a:spLocks noChangeArrowheads="1"/>
          </p:cNvSpPr>
          <p:nvPr/>
        </p:nvSpPr>
        <p:spPr bwMode="auto">
          <a:xfrm>
            <a:off x="5459413" y="2366963"/>
            <a:ext cx="923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Iraq:0.1</a:t>
            </a:r>
          </a:p>
        </p:txBody>
      </p:sp>
      <p:cxnSp>
        <p:nvCxnSpPr>
          <p:cNvPr id="2752562" name="AutoShape 50"/>
          <p:cNvCxnSpPr>
            <a:cxnSpLocks noChangeShapeType="1"/>
          </p:cNvCxnSpPr>
          <p:nvPr/>
        </p:nvCxnSpPr>
        <p:spPr bwMode="auto">
          <a:xfrm>
            <a:off x="4445000" y="4027488"/>
            <a:ext cx="1789113" cy="371475"/>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63" name="AutoShape 51"/>
          <p:cNvCxnSpPr>
            <a:cxnSpLocks noChangeShapeType="1"/>
          </p:cNvCxnSpPr>
          <p:nvPr/>
        </p:nvCxnSpPr>
        <p:spPr bwMode="auto">
          <a:xfrm>
            <a:off x="4445000" y="4027488"/>
            <a:ext cx="1695450" cy="798512"/>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64" name="Text Box 52"/>
          <p:cNvSpPr txBox="1">
            <a:spLocks noChangeArrowheads="1"/>
          </p:cNvSpPr>
          <p:nvPr/>
        </p:nvSpPr>
        <p:spPr bwMode="auto">
          <a:xfrm>
            <a:off x="6161088" y="4197350"/>
            <a:ext cx="1201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George:0.2</a:t>
            </a:r>
          </a:p>
        </p:txBody>
      </p:sp>
      <p:sp>
        <p:nvSpPr>
          <p:cNvPr id="2752565" name="Text Box 53"/>
          <p:cNvSpPr txBox="1">
            <a:spLocks noChangeArrowheads="1"/>
          </p:cNvSpPr>
          <p:nvPr/>
        </p:nvSpPr>
        <p:spPr bwMode="auto">
          <a:xfrm>
            <a:off x="6048375" y="4656138"/>
            <a:ext cx="923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Iraq:0.8</a:t>
            </a:r>
          </a:p>
        </p:txBody>
      </p:sp>
      <p:sp>
        <p:nvSpPr>
          <p:cNvPr id="2752566" name="Line 54"/>
          <p:cNvSpPr>
            <a:spLocks noChangeShapeType="1"/>
          </p:cNvSpPr>
          <p:nvPr/>
        </p:nvSpPr>
        <p:spPr bwMode="auto">
          <a:xfrm>
            <a:off x="481013" y="1584325"/>
            <a:ext cx="720725"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67" name="Line 55"/>
          <p:cNvSpPr>
            <a:spLocks noChangeShapeType="1"/>
          </p:cNvSpPr>
          <p:nvPr/>
        </p:nvSpPr>
        <p:spPr bwMode="auto">
          <a:xfrm>
            <a:off x="468313" y="2330450"/>
            <a:ext cx="720725" cy="0"/>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68" name="Text Box 56"/>
          <p:cNvSpPr txBox="1">
            <a:spLocks noChangeArrowheads="1"/>
          </p:cNvSpPr>
          <p:nvPr/>
        </p:nvSpPr>
        <p:spPr bwMode="auto">
          <a:xfrm>
            <a:off x="1230313" y="1322388"/>
            <a:ext cx="136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b="1">
                <a:solidFill>
                  <a:srgbClr val="292934"/>
                </a:solidFill>
                <a:ea typeface="宋体" pitchFamily="2" charset="-122"/>
              </a:rPr>
              <a:t>Transition </a:t>
            </a:r>
          </a:p>
          <a:p>
            <a:pPr defTabSz="914400"/>
            <a:r>
              <a:rPr lang="en-US" altLang="zh-CN" b="1">
                <a:solidFill>
                  <a:srgbClr val="292934"/>
                </a:solidFill>
                <a:ea typeface="宋体" pitchFamily="2" charset="-122"/>
              </a:rPr>
              <a:t>Probability</a:t>
            </a:r>
          </a:p>
        </p:txBody>
      </p:sp>
      <p:sp>
        <p:nvSpPr>
          <p:cNvPr id="2752569" name="Text Box 57"/>
          <p:cNvSpPr txBox="1">
            <a:spLocks noChangeArrowheads="1"/>
          </p:cNvSpPr>
          <p:nvPr/>
        </p:nvSpPr>
        <p:spPr bwMode="auto">
          <a:xfrm>
            <a:off x="1230313" y="2071688"/>
            <a:ext cx="136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b="1">
                <a:solidFill>
                  <a:srgbClr val="292934"/>
                </a:solidFill>
                <a:ea typeface="宋体" pitchFamily="2" charset="-122"/>
              </a:rPr>
              <a:t>Emission </a:t>
            </a:r>
          </a:p>
          <a:p>
            <a:pPr defTabSz="914400"/>
            <a:r>
              <a:rPr lang="en-US" altLang="zh-CN" b="1">
                <a:solidFill>
                  <a:srgbClr val="292934"/>
                </a:solidFill>
                <a:ea typeface="宋体" pitchFamily="2" charset="-122"/>
              </a:rPr>
              <a:t>Probability</a:t>
            </a:r>
          </a:p>
        </p:txBody>
      </p:sp>
      <p:sp>
        <p:nvSpPr>
          <p:cNvPr id="58" name="TextBox 5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695831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52567"/>
                                        </p:tgtEl>
                                        <p:attrNameLst>
                                          <p:attrName>style.visibility</p:attrName>
                                        </p:attrNameLst>
                                      </p:cBhvr>
                                      <p:to>
                                        <p:strVal val="visible"/>
                                      </p:to>
                                    </p:set>
                                    <p:animEffect transition="in" filter="blinds(horizontal)">
                                      <p:cBhvr>
                                        <p:cTn id="7" dur="500"/>
                                        <p:tgtEl>
                                          <p:spTgt spid="275256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52569"/>
                                        </p:tgtEl>
                                        <p:attrNameLst>
                                          <p:attrName>style.visibility</p:attrName>
                                        </p:attrNameLst>
                                      </p:cBhvr>
                                      <p:to>
                                        <p:strVal val="visible"/>
                                      </p:to>
                                    </p:set>
                                    <p:animEffect transition="in" filter="blinds(horizontal)">
                                      <p:cBhvr>
                                        <p:cTn id="10" dur="500"/>
                                        <p:tgtEl>
                                          <p:spTgt spid="275256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52533"/>
                                        </p:tgtEl>
                                        <p:attrNameLst>
                                          <p:attrName>style.visibility</p:attrName>
                                        </p:attrNameLst>
                                      </p:cBhvr>
                                      <p:to>
                                        <p:strVal val="visible"/>
                                      </p:to>
                                    </p:set>
                                    <p:animEffect transition="in" filter="blinds(horizontal)">
                                      <p:cBhvr>
                                        <p:cTn id="13" dur="500"/>
                                        <p:tgtEl>
                                          <p:spTgt spid="2752533"/>
                                        </p:tgtEl>
                                      </p:cBhvr>
                                    </p:animEffect>
                                  </p:childTnLst>
                                </p:cTn>
                              </p:par>
                              <p:par>
                                <p:cTn id="14" presetID="3" presetClass="entr" presetSubtype="10" fill="hold" nodeType="withEffect">
                                  <p:stCondLst>
                                    <p:cond delay="0"/>
                                  </p:stCondLst>
                                  <p:childTnLst>
                                    <p:set>
                                      <p:cBhvr>
                                        <p:cTn id="15" dur="1" fill="hold">
                                          <p:stCondLst>
                                            <p:cond delay="0"/>
                                          </p:stCondLst>
                                        </p:cTn>
                                        <p:tgtEl>
                                          <p:spTgt spid="2752532"/>
                                        </p:tgtEl>
                                        <p:attrNameLst>
                                          <p:attrName>style.visibility</p:attrName>
                                        </p:attrNameLst>
                                      </p:cBhvr>
                                      <p:to>
                                        <p:strVal val="visible"/>
                                      </p:to>
                                    </p:set>
                                    <p:animEffect transition="in" filter="blinds(horizontal)">
                                      <p:cBhvr>
                                        <p:cTn id="16" dur="500"/>
                                        <p:tgtEl>
                                          <p:spTgt spid="2752532"/>
                                        </p:tgtEl>
                                      </p:cBhvr>
                                    </p:animEffect>
                                  </p:childTnLst>
                                </p:cTn>
                              </p:par>
                              <p:par>
                                <p:cTn id="17" presetID="3" presetClass="entr" presetSubtype="10" fill="hold" nodeType="withEffect">
                                  <p:stCondLst>
                                    <p:cond delay="0"/>
                                  </p:stCondLst>
                                  <p:childTnLst>
                                    <p:set>
                                      <p:cBhvr>
                                        <p:cTn id="18" dur="1" fill="hold">
                                          <p:stCondLst>
                                            <p:cond delay="0"/>
                                          </p:stCondLst>
                                        </p:cTn>
                                        <p:tgtEl>
                                          <p:spTgt spid="2752534"/>
                                        </p:tgtEl>
                                        <p:attrNameLst>
                                          <p:attrName>style.visibility</p:attrName>
                                        </p:attrNameLst>
                                      </p:cBhvr>
                                      <p:to>
                                        <p:strVal val="visible"/>
                                      </p:to>
                                    </p:set>
                                    <p:animEffect transition="in" filter="blinds(horizontal)">
                                      <p:cBhvr>
                                        <p:cTn id="19" dur="500"/>
                                        <p:tgtEl>
                                          <p:spTgt spid="275253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752535"/>
                                        </p:tgtEl>
                                        <p:attrNameLst>
                                          <p:attrName>style.visibility</p:attrName>
                                        </p:attrNameLst>
                                      </p:cBhvr>
                                      <p:to>
                                        <p:strVal val="visible"/>
                                      </p:to>
                                    </p:set>
                                    <p:animEffect transition="in" filter="blinds(horizontal)">
                                      <p:cBhvr>
                                        <p:cTn id="22" dur="500"/>
                                        <p:tgtEl>
                                          <p:spTgt spid="27525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752559"/>
                                        </p:tgtEl>
                                        <p:attrNameLst>
                                          <p:attrName>style.visibility</p:attrName>
                                        </p:attrNameLst>
                                      </p:cBhvr>
                                      <p:to>
                                        <p:strVal val="visible"/>
                                      </p:to>
                                    </p:set>
                                    <p:animEffect transition="in" filter="blinds(horizontal)">
                                      <p:cBhvr>
                                        <p:cTn id="25" dur="500"/>
                                        <p:tgtEl>
                                          <p:spTgt spid="2752559"/>
                                        </p:tgtEl>
                                      </p:cBhvr>
                                    </p:animEffect>
                                  </p:childTnLst>
                                </p:cTn>
                              </p:par>
                              <p:par>
                                <p:cTn id="26" presetID="3" presetClass="entr" presetSubtype="10" fill="hold" nodeType="withEffect">
                                  <p:stCondLst>
                                    <p:cond delay="0"/>
                                  </p:stCondLst>
                                  <p:childTnLst>
                                    <p:set>
                                      <p:cBhvr>
                                        <p:cTn id="27" dur="1" fill="hold">
                                          <p:stCondLst>
                                            <p:cond delay="0"/>
                                          </p:stCondLst>
                                        </p:cTn>
                                        <p:tgtEl>
                                          <p:spTgt spid="2752558"/>
                                        </p:tgtEl>
                                        <p:attrNameLst>
                                          <p:attrName>style.visibility</p:attrName>
                                        </p:attrNameLst>
                                      </p:cBhvr>
                                      <p:to>
                                        <p:strVal val="visible"/>
                                      </p:to>
                                    </p:set>
                                    <p:animEffect transition="in" filter="blinds(horizontal)">
                                      <p:cBhvr>
                                        <p:cTn id="28" dur="500"/>
                                        <p:tgtEl>
                                          <p:spTgt spid="2752558"/>
                                        </p:tgtEl>
                                      </p:cBhvr>
                                    </p:animEffect>
                                  </p:childTnLst>
                                </p:cTn>
                              </p:par>
                              <p:par>
                                <p:cTn id="29" presetID="3" presetClass="entr" presetSubtype="10" fill="hold" nodeType="withEffect">
                                  <p:stCondLst>
                                    <p:cond delay="0"/>
                                  </p:stCondLst>
                                  <p:childTnLst>
                                    <p:set>
                                      <p:cBhvr>
                                        <p:cTn id="30" dur="1" fill="hold">
                                          <p:stCondLst>
                                            <p:cond delay="0"/>
                                          </p:stCondLst>
                                        </p:cTn>
                                        <p:tgtEl>
                                          <p:spTgt spid="2752560"/>
                                        </p:tgtEl>
                                        <p:attrNameLst>
                                          <p:attrName>style.visibility</p:attrName>
                                        </p:attrNameLst>
                                      </p:cBhvr>
                                      <p:to>
                                        <p:strVal val="visible"/>
                                      </p:to>
                                    </p:set>
                                    <p:animEffect transition="in" filter="blinds(horizontal)">
                                      <p:cBhvr>
                                        <p:cTn id="31" dur="500"/>
                                        <p:tgtEl>
                                          <p:spTgt spid="275256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752561"/>
                                        </p:tgtEl>
                                        <p:attrNameLst>
                                          <p:attrName>style.visibility</p:attrName>
                                        </p:attrNameLst>
                                      </p:cBhvr>
                                      <p:to>
                                        <p:strVal val="visible"/>
                                      </p:to>
                                    </p:set>
                                    <p:animEffect transition="in" filter="blinds(horizontal)">
                                      <p:cBhvr>
                                        <p:cTn id="34" dur="500"/>
                                        <p:tgtEl>
                                          <p:spTgt spid="2752561"/>
                                        </p:tgtEl>
                                      </p:cBhvr>
                                    </p:animEffect>
                                  </p:childTnLst>
                                </p:cTn>
                              </p:par>
                              <p:par>
                                <p:cTn id="35" presetID="3" presetClass="entr" presetSubtype="10" fill="hold" nodeType="withEffect">
                                  <p:stCondLst>
                                    <p:cond delay="0"/>
                                  </p:stCondLst>
                                  <p:childTnLst>
                                    <p:set>
                                      <p:cBhvr>
                                        <p:cTn id="36" dur="1" fill="hold">
                                          <p:stCondLst>
                                            <p:cond delay="0"/>
                                          </p:stCondLst>
                                        </p:cTn>
                                        <p:tgtEl>
                                          <p:spTgt spid="2752540"/>
                                        </p:tgtEl>
                                        <p:attrNameLst>
                                          <p:attrName>style.visibility</p:attrName>
                                        </p:attrNameLst>
                                      </p:cBhvr>
                                      <p:to>
                                        <p:strVal val="visible"/>
                                      </p:to>
                                    </p:set>
                                    <p:animEffect transition="in" filter="blinds(horizontal)">
                                      <p:cBhvr>
                                        <p:cTn id="37" dur="500"/>
                                        <p:tgtEl>
                                          <p:spTgt spid="275254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752541"/>
                                        </p:tgtEl>
                                        <p:attrNameLst>
                                          <p:attrName>style.visibility</p:attrName>
                                        </p:attrNameLst>
                                      </p:cBhvr>
                                      <p:to>
                                        <p:strVal val="visible"/>
                                      </p:to>
                                    </p:set>
                                    <p:animEffect transition="in" filter="blinds(horizontal)">
                                      <p:cBhvr>
                                        <p:cTn id="40" dur="500"/>
                                        <p:tgtEl>
                                          <p:spTgt spid="2752541"/>
                                        </p:tgtEl>
                                      </p:cBhvr>
                                    </p:animEffect>
                                  </p:childTnLst>
                                </p:cTn>
                              </p:par>
                              <p:par>
                                <p:cTn id="41" presetID="3" presetClass="entr" presetSubtype="10" fill="hold" nodeType="withEffect">
                                  <p:stCondLst>
                                    <p:cond delay="0"/>
                                  </p:stCondLst>
                                  <p:childTnLst>
                                    <p:set>
                                      <p:cBhvr>
                                        <p:cTn id="42" dur="1" fill="hold">
                                          <p:stCondLst>
                                            <p:cond delay="0"/>
                                          </p:stCondLst>
                                        </p:cTn>
                                        <p:tgtEl>
                                          <p:spTgt spid="2752562"/>
                                        </p:tgtEl>
                                        <p:attrNameLst>
                                          <p:attrName>style.visibility</p:attrName>
                                        </p:attrNameLst>
                                      </p:cBhvr>
                                      <p:to>
                                        <p:strVal val="visible"/>
                                      </p:to>
                                    </p:set>
                                    <p:animEffect transition="in" filter="blinds(horizontal)">
                                      <p:cBhvr>
                                        <p:cTn id="43" dur="500"/>
                                        <p:tgtEl>
                                          <p:spTgt spid="275256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752564"/>
                                        </p:tgtEl>
                                        <p:attrNameLst>
                                          <p:attrName>style.visibility</p:attrName>
                                        </p:attrNameLst>
                                      </p:cBhvr>
                                      <p:to>
                                        <p:strVal val="visible"/>
                                      </p:to>
                                    </p:set>
                                    <p:animEffect transition="in" filter="blinds(horizontal)">
                                      <p:cBhvr>
                                        <p:cTn id="46" dur="500"/>
                                        <p:tgtEl>
                                          <p:spTgt spid="2752564"/>
                                        </p:tgtEl>
                                      </p:cBhvr>
                                    </p:animEffect>
                                  </p:childTnLst>
                                </p:cTn>
                              </p:par>
                              <p:par>
                                <p:cTn id="47" presetID="3" presetClass="entr" presetSubtype="10" fill="hold" nodeType="withEffect">
                                  <p:stCondLst>
                                    <p:cond delay="0"/>
                                  </p:stCondLst>
                                  <p:childTnLst>
                                    <p:set>
                                      <p:cBhvr>
                                        <p:cTn id="48" dur="1" fill="hold">
                                          <p:stCondLst>
                                            <p:cond delay="0"/>
                                          </p:stCondLst>
                                        </p:cTn>
                                        <p:tgtEl>
                                          <p:spTgt spid="2752563"/>
                                        </p:tgtEl>
                                        <p:attrNameLst>
                                          <p:attrName>style.visibility</p:attrName>
                                        </p:attrNameLst>
                                      </p:cBhvr>
                                      <p:to>
                                        <p:strVal val="visible"/>
                                      </p:to>
                                    </p:set>
                                    <p:animEffect transition="in" filter="blinds(horizontal)">
                                      <p:cBhvr>
                                        <p:cTn id="49" dur="500"/>
                                        <p:tgtEl>
                                          <p:spTgt spid="275256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752565"/>
                                        </p:tgtEl>
                                        <p:attrNameLst>
                                          <p:attrName>style.visibility</p:attrName>
                                        </p:attrNameLst>
                                      </p:cBhvr>
                                      <p:to>
                                        <p:strVal val="visible"/>
                                      </p:to>
                                    </p:set>
                                    <p:animEffect transition="in" filter="blinds(horizontal)">
                                      <p:cBhvr>
                                        <p:cTn id="52" dur="500"/>
                                        <p:tgtEl>
                                          <p:spTgt spid="2752565"/>
                                        </p:tgtEl>
                                      </p:cBhvr>
                                    </p:animEffect>
                                  </p:childTnLst>
                                </p:cTn>
                              </p:par>
                              <p:par>
                                <p:cTn id="53" presetID="3" presetClass="entr" presetSubtype="10" fill="hold" nodeType="withEffect">
                                  <p:stCondLst>
                                    <p:cond delay="0"/>
                                  </p:stCondLst>
                                  <p:childTnLst>
                                    <p:set>
                                      <p:cBhvr>
                                        <p:cTn id="54" dur="1" fill="hold">
                                          <p:stCondLst>
                                            <p:cond delay="0"/>
                                          </p:stCondLst>
                                        </p:cTn>
                                        <p:tgtEl>
                                          <p:spTgt spid="2752536"/>
                                        </p:tgtEl>
                                        <p:attrNameLst>
                                          <p:attrName>style.visibility</p:attrName>
                                        </p:attrNameLst>
                                      </p:cBhvr>
                                      <p:to>
                                        <p:strVal val="visible"/>
                                      </p:to>
                                    </p:set>
                                    <p:animEffect transition="in" filter="blinds(horizontal)">
                                      <p:cBhvr>
                                        <p:cTn id="55" dur="500"/>
                                        <p:tgtEl>
                                          <p:spTgt spid="2752536"/>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2752538"/>
                                        </p:tgtEl>
                                        <p:attrNameLst>
                                          <p:attrName>style.visibility</p:attrName>
                                        </p:attrNameLst>
                                      </p:cBhvr>
                                      <p:to>
                                        <p:strVal val="visible"/>
                                      </p:to>
                                    </p:set>
                                    <p:animEffect transition="in" filter="blinds(horizontal)">
                                      <p:cBhvr>
                                        <p:cTn id="58" dur="500"/>
                                        <p:tgtEl>
                                          <p:spTgt spid="2752538"/>
                                        </p:tgtEl>
                                      </p:cBhvr>
                                    </p:animEffect>
                                  </p:childTnLst>
                                </p:cTn>
                              </p:par>
                              <p:par>
                                <p:cTn id="59" presetID="3" presetClass="entr" presetSubtype="10" fill="hold" nodeType="withEffect">
                                  <p:stCondLst>
                                    <p:cond delay="0"/>
                                  </p:stCondLst>
                                  <p:childTnLst>
                                    <p:set>
                                      <p:cBhvr>
                                        <p:cTn id="60" dur="1" fill="hold">
                                          <p:stCondLst>
                                            <p:cond delay="0"/>
                                          </p:stCondLst>
                                        </p:cTn>
                                        <p:tgtEl>
                                          <p:spTgt spid="2752537"/>
                                        </p:tgtEl>
                                        <p:attrNameLst>
                                          <p:attrName>style.visibility</p:attrName>
                                        </p:attrNameLst>
                                      </p:cBhvr>
                                      <p:to>
                                        <p:strVal val="visible"/>
                                      </p:to>
                                    </p:set>
                                    <p:animEffect transition="in" filter="blinds(horizontal)">
                                      <p:cBhvr>
                                        <p:cTn id="61" dur="500"/>
                                        <p:tgtEl>
                                          <p:spTgt spid="2752537"/>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2752539"/>
                                        </p:tgtEl>
                                        <p:attrNameLst>
                                          <p:attrName>style.visibility</p:attrName>
                                        </p:attrNameLst>
                                      </p:cBhvr>
                                      <p:to>
                                        <p:strVal val="visible"/>
                                      </p:to>
                                    </p:set>
                                    <p:animEffect transition="in" filter="blinds(horizontal)">
                                      <p:cBhvr>
                                        <p:cTn id="64" dur="500"/>
                                        <p:tgtEl>
                                          <p:spTgt spid="275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2533" grpId="0"/>
      <p:bldP spid="2752535" grpId="0"/>
      <p:bldP spid="2752538" grpId="0"/>
      <p:bldP spid="2752539" grpId="0"/>
      <p:bldP spid="2752541" grpId="0"/>
      <p:bldP spid="2752559" grpId="0"/>
      <p:bldP spid="2752561" grpId="0"/>
      <p:bldP spid="2752564" grpId="0"/>
      <p:bldP spid="2752565" grpId="0"/>
      <p:bldP spid="2752567" grpId="0" animBg="1"/>
      <p:bldP spid="2752569"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6610" name="Rectangle 2"/>
          <p:cNvSpPr>
            <a:spLocks noGrp="1" noChangeArrowheads="1"/>
          </p:cNvSpPr>
          <p:nvPr>
            <p:ph type="title"/>
          </p:nvPr>
        </p:nvSpPr>
        <p:spPr>
          <a:xfrm>
            <a:off x="1066800" y="276225"/>
            <a:ext cx="8229600" cy="1139825"/>
          </a:xfrm>
        </p:spPr>
        <p:txBody>
          <a:bodyPr/>
          <a:lstStyle/>
          <a:p>
            <a:r>
              <a:rPr lang="en-US" altLang="zh-CN" sz="3600">
                <a:ea typeface="宋体" pitchFamily="2" charset="-122"/>
              </a:rPr>
              <a:t>Viterbi Decoding of Name Tagger</a:t>
            </a:r>
          </a:p>
        </p:txBody>
      </p:sp>
      <p:sp>
        <p:nvSpPr>
          <p:cNvPr id="2756611" name="Oval 3"/>
          <p:cNvSpPr>
            <a:spLocks noChangeArrowheads="1"/>
          </p:cNvSpPr>
          <p:nvPr/>
        </p:nvSpPr>
        <p:spPr bwMode="auto">
          <a:xfrm>
            <a:off x="609600" y="19780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START</a:t>
            </a:r>
          </a:p>
        </p:txBody>
      </p:sp>
      <p:sp>
        <p:nvSpPr>
          <p:cNvPr id="2756612" name="Oval 4"/>
          <p:cNvSpPr>
            <a:spLocks noChangeArrowheads="1"/>
          </p:cNvSpPr>
          <p:nvPr/>
        </p:nvSpPr>
        <p:spPr bwMode="auto">
          <a:xfrm>
            <a:off x="609600" y="27654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PER</a:t>
            </a:r>
          </a:p>
        </p:txBody>
      </p:sp>
      <p:sp>
        <p:nvSpPr>
          <p:cNvPr id="2756613" name="Text Box 5"/>
          <p:cNvSpPr txBox="1">
            <a:spLocks noChangeArrowheads="1"/>
          </p:cNvSpPr>
          <p:nvPr/>
        </p:nvSpPr>
        <p:spPr bwMode="auto">
          <a:xfrm>
            <a:off x="2371725" y="1233488"/>
            <a:ext cx="92710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George</a:t>
            </a:r>
          </a:p>
        </p:txBody>
      </p:sp>
      <p:sp>
        <p:nvSpPr>
          <p:cNvPr id="2756614" name="Text Box 6"/>
          <p:cNvSpPr txBox="1">
            <a:spLocks noChangeArrowheads="1"/>
          </p:cNvSpPr>
          <p:nvPr/>
        </p:nvSpPr>
        <p:spPr bwMode="auto">
          <a:xfrm>
            <a:off x="4349750" y="1230313"/>
            <a:ext cx="706438"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Bush</a:t>
            </a:r>
          </a:p>
        </p:txBody>
      </p:sp>
      <p:sp>
        <p:nvSpPr>
          <p:cNvPr id="2756615" name="Text Box 7"/>
          <p:cNvSpPr txBox="1">
            <a:spLocks noChangeArrowheads="1"/>
          </p:cNvSpPr>
          <p:nvPr/>
        </p:nvSpPr>
        <p:spPr bwMode="auto">
          <a:xfrm>
            <a:off x="5334000" y="1233488"/>
            <a:ext cx="1184275"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discussed</a:t>
            </a:r>
          </a:p>
        </p:txBody>
      </p:sp>
      <p:sp>
        <p:nvSpPr>
          <p:cNvPr id="2756616" name="Oval 8"/>
          <p:cNvSpPr>
            <a:spLocks noChangeArrowheads="1"/>
          </p:cNvSpPr>
          <p:nvPr/>
        </p:nvSpPr>
        <p:spPr bwMode="auto">
          <a:xfrm>
            <a:off x="609600" y="3611563"/>
            <a:ext cx="750888" cy="563562"/>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LOC</a:t>
            </a:r>
          </a:p>
        </p:txBody>
      </p:sp>
      <p:sp>
        <p:nvSpPr>
          <p:cNvPr id="2756617" name="Oval 9"/>
          <p:cNvSpPr>
            <a:spLocks noChangeArrowheads="1"/>
          </p:cNvSpPr>
          <p:nvPr/>
        </p:nvSpPr>
        <p:spPr bwMode="auto">
          <a:xfrm>
            <a:off x="609600" y="438467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X</a:t>
            </a:r>
          </a:p>
        </p:txBody>
      </p:sp>
      <p:sp>
        <p:nvSpPr>
          <p:cNvPr id="2756618" name="Text Box 10"/>
          <p:cNvSpPr txBox="1">
            <a:spLocks noChangeArrowheads="1"/>
          </p:cNvSpPr>
          <p:nvPr/>
        </p:nvSpPr>
        <p:spPr bwMode="auto">
          <a:xfrm>
            <a:off x="1703388" y="291782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19" name="Text Box 11"/>
          <p:cNvSpPr txBox="1">
            <a:spLocks noChangeArrowheads="1"/>
          </p:cNvSpPr>
          <p:nvPr/>
        </p:nvSpPr>
        <p:spPr bwMode="auto">
          <a:xfrm>
            <a:off x="1609725" y="1593850"/>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t=0</a:t>
            </a:r>
          </a:p>
        </p:txBody>
      </p:sp>
      <p:sp>
        <p:nvSpPr>
          <p:cNvPr id="2756620" name="Text Box 12"/>
          <p:cNvSpPr txBox="1">
            <a:spLocks noChangeArrowheads="1"/>
          </p:cNvSpPr>
          <p:nvPr/>
        </p:nvSpPr>
        <p:spPr bwMode="auto">
          <a:xfrm>
            <a:off x="1703388" y="207168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1</a:t>
            </a:r>
          </a:p>
        </p:txBody>
      </p:sp>
      <p:sp>
        <p:nvSpPr>
          <p:cNvPr id="2756621" name="Text Box 13"/>
          <p:cNvSpPr txBox="1">
            <a:spLocks noChangeArrowheads="1"/>
          </p:cNvSpPr>
          <p:nvPr/>
        </p:nvSpPr>
        <p:spPr bwMode="auto">
          <a:xfrm>
            <a:off x="1703388" y="460692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2" name="Text Box 14"/>
          <p:cNvSpPr txBox="1">
            <a:spLocks noChangeArrowheads="1"/>
          </p:cNvSpPr>
          <p:nvPr/>
        </p:nvSpPr>
        <p:spPr bwMode="auto">
          <a:xfrm>
            <a:off x="1703388" y="376237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3" name="Text Box 15"/>
          <p:cNvSpPr txBox="1">
            <a:spLocks noChangeArrowheads="1"/>
          </p:cNvSpPr>
          <p:nvPr/>
        </p:nvSpPr>
        <p:spPr bwMode="auto">
          <a:xfrm>
            <a:off x="2549525" y="1593850"/>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t=1</a:t>
            </a:r>
          </a:p>
        </p:txBody>
      </p:sp>
      <p:sp>
        <p:nvSpPr>
          <p:cNvPr id="2756624" name="Text Box 16"/>
          <p:cNvSpPr txBox="1">
            <a:spLocks noChangeArrowheads="1"/>
          </p:cNvSpPr>
          <p:nvPr/>
        </p:nvSpPr>
        <p:spPr bwMode="auto">
          <a:xfrm>
            <a:off x="3563938" y="1622425"/>
            <a:ext cx="51276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t=2</a:t>
            </a:r>
          </a:p>
        </p:txBody>
      </p:sp>
      <p:sp>
        <p:nvSpPr>
          <p:cNvPr id="2756625" name="Text Box 17"/>
          <p:cNvSpPr txBox="1">
            <a:spLocks noChangeArrowheads="1"/>
          </p:cNvSpPr>
          <p:nvPr/>
        </p:nvSpPr>
        <p:spPr bwMode="auto">
          <a:xfrm>
            <a:off x="4500563" y="1622425"/>
            <a:ext cx="51276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t=3</a:t>
            </a:r>
          </a:p>
        </p:txBody>
      </p:sp>
      <p:sp>
        <p:nvSpPr>
          <p:cNvPr id="2756626" name="Text Box 18"/>
          <p:cNvSpPr txBox="1">
            <a:spLocks noChangeArrowheads="1"/>
          </p:cNvSpPr>
          <p:nvPr/>
        </p:nvSpPr>
        <p:spPr bwMode="auto">
          <a:xfrm>
            <a:off x="5651500" y="1622425"/>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t=4</a:t>
            </a:r>
          </a:p>
        </p:txBody>
      </p:sp>
      <p:sp>
        <p:nvSpPr>
          <p:cNvPr id="2756627" name="Text Box 19"/>
          <p:cNvSpPr txBox="1">
            <a:spLocks noChangeArrowheads="1"/>
          </p:cNvSpPr>
          <p:nvPr/>
        </p:nvSpPr>
        <p:spPr bwMode="auto">
          <a:xfrm>
            <a:off x="2657475"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8" name="Text Box 20"/>
          <p:cNvSpPr txBox="1">
            <a:spLocks noChangeArrowheads="1"/>
          </p:cNvSpPr>
          <p:nvPr/>
        </p:nvSpPr>
        <p:spPr bwMode="auto">
          <a:xfrm>
            <a:off x="2557463" y="2917825"/>
            <a:ext cx="587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0.09</a:t>
            </a:r>
          </a:p>
        </p:txBody>
      </p:sp>
      <p:sp>
        <p:nvSpPr>
          <p:cNvPr id="2756629" name="Text Box 21"/>
          <p:cNvSpPr txBox="1">
            <a:spLocks noChangeArrowheads="1"/>
          </p:cNvSpPr>
          <p:nvPr/>
        </p:nvSpPr>
        <p:spPr bwMode="auto">
          <a:xfrm>
            <a:off x="2543175" y="3762375"/>
            <a:ext cx="700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0.004</a:t>
            </a:r>
          </a:p>
        </p:txBody>
      </p:sp>
      <p:sp>
        <p:nvSpPr>
          <p:cNvPr id="2756630" name="Text Box 22"/>
          <p:cNvSpPr txBox="1">
            <a:spLocks noChangeArrowheads="1"/>
          </p:cNvSpPr>
          <p:nvPr/>
        </p:nvSpPr>
        <p:spPr bwMode="auto">
          <a:xfrm>
            <a:off x="2657475" y="46069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31" name="AutoShape 23"/>
          <p:cNvCxnSpPr>
            <a:cxnSpLocks noChangeShapeType="1"/>
            <a:stCxn id="2756628" idx="1"/>
            <a:endCxn id="2756620" idx="3"/>
          </p:cNvCxnSpPr>
          <p:nvPr/>
        </p:nvCxnSpPr>
        <p:spPr bwMode="auto">
          <a:xfrm flipH="1" flipV="1">
            <a:off x="1998663" y="2224088"/>
            <a:ext cx="558800" cy="846137"/>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32" name="AutoShape 24"/>
          <p:cNvCxnSpPr>
            <a:cxnSpLocks noChangeShapeType="1"/>
            <a:stCxn id="2756629" idx="1"/>
            <a:endCxn id="2756620" idx="3"/>
          </p:cNvCxnSpPr>
          <p:nvPr/>
        </p:nvCxnSpPr>
        <p:spPr bwMode="auto">
          <a:xfrm flipH="1" flipV="1">
            <a:off x="1998663" y="2224088"/>
            <a:ext cx="544512" cy="1690687"/>
          </a:xfrm>
          <a:prstGeom prst="straightConnector1">
            <a:avLst/>
          </a:prstGeom>
          <a:noFill/>
          <a:ln w="12700">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33" name="AutoShape 25"/>
          <p:cNvCxnSpPr>
            <a:cxnSpLocks noChangeShapeType="1"/>
            <a:stCxn id="2756630" idx="1"/>
            <a:endCxn id="2756620" idx="3"/>
          </p:cNvCxnSpPr>
          <p:nvPr/>
        </p:nvCxnSpPr>
        <p:spPr bwMode="auto">
          <a:xfrm flipH="1" flipV="1">
            <a:off x="1998663" y="2224088"/>
            <a:ext cx="658812" cy="2535237"/>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34" name="Text Box 26"/>
          <p:cNvSpPr txBox="1">
            <a:spLocks noChangeArrowheads="1"/>
          </p:cNvSpPr>
          <p:nvPr/>
        </p:nvSpPr>
        <p:spPr bwMode="auto">
          <a:xfrm>
            <a:off x="3651250" y="208597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5" name="Line 27"/>
          <p:cNvSpPr>
            <a:spLocks noChangeShapeType="1"/>
          </p:cNvSpPr>
          <p:nvPr/>
        </p:nvSpPr>
        <p:spPr bwMode="auto">
          <a:xfrm>
            <a:off x="1643063" y="1970088"/>
            <a:ext cx="685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6636" name="Text Box 28"/>
          <p:cNvSpPr txBox="1">
            <a:spLocks noChangeArrowheads="1"/>
          </p:cNvSpPr>
          <p:nvPr/>
        </p:nvSpPr>
        <p:spPr bwMode="auto">
          <a:xfrm>
            <a:off x="4603750"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7" name="Text Box 29"/>
          <p:cNvSpPr txBox="1">
            <a:spLocks noChangeArrowheads="1"/>
          </p:cNvSpPr>
          <p:nvPr/>
        </p:nvSpPr>
        <p:spPr bwMode="auto">
          <a:xfrm>
            <a:off x="5813425"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8" name="Text Box 30"/>
          <p:cNvSpPr txBox="1">
            <a:spLocks noChangeArrowheads="1"/>
          </p:cNvSpPr>
          <p:nvPr/>
        </p:nvSpPr>
        <p:spPr bwMode="auto">
          <a:xfrm>
            <a:off x="4613275" y="46069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9" name="Text Box 31"/>
          <p:cNvSpPr txBox="1">
            <a:spLocks noChangeArrowheads="1"/>
          </p:cNvSpPr>
          <p:nvPr/>
        </p:nvSpPr>
        <p:spPr bwMode="auto">
          <a:xfrm>
            <a:off x="7747000" y="1216025"/>
            <a:ext cx="339725"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a:t>
            </a:r>
          </a:p>
        </p:txBody>
      </p:sp>
      <p:cxnSp>
        <p:nvCxnSpPr>
          <p:cNvPr id="2756640" name="AutoShape 32"/>
          <p:cNvCxnSpPr>
            <a:cxnSpLocks noChangeShapeType="1"/>
            <a:stCxn id="2756676" idx="1"/>
            <a:endCxn id="2756629" idx="3"/>
          </p:cNvCxnSpPr>
          <p:nvPr/>
        </p:nvCxnSpPr>
        <p:spPr bwMode="auto">
          <a:xfrm flipH="1" flipV="1">
            <a:off x="3243263" y="3914775"/>
            <a:ext cx="330200" cy="10731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1" name="Text Box 33"/>
          <p:cNvSpPr txBox="1">
            <a:spLocks noChangeArrowheads="1"/>
          </p:cNvSpPr>
          <p:nvPr/>
        </p:nvSpPr>
        <p:spPr bwMode="auto">
          <a:xfrm>
            <a:off x="3455988" y="2932113"/>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0.0162</a:t>
            </a:r>
          </a:p>
        </p:txBody>
      </p:sp>
      <p:cxnSp>
        <p:nvCxnSpPr>
          <p:cNvPr id="2756642" name="AutoShape 34"/>
          <p:cNvCxnSpPr>
            <a:cxnSpLocks noChangeShapeType="1"/>
            <a:stCxn id="2756641" idx="1"/>
            <a:endCxn id="2756628" idx="3"/>
          </p:cNvCxnSpPr>
          <p:nvPr/>
        </p:nvCxnSpPr>
        <p:spPr bwMode="auto">
          <a:xfrm flipH="1" flipV="1">
            <a:off x="3144838" y="3070225"/>
            <a:ext cx="311150" cy="14288"/>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3" name="Text Box 35"/>
          <p:cNvSpPr txBox="1">
            <a:spLocks noChangeArrowheads="1"/>
          </p:cNvSpPr>
          <p:nvPr/>
        </p:nvSpPr>
        <p:spPr bwMode="auto">
          <a:xfrm>
            <a:off x="3641725" y="3776663"/>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44" name="AutoShape 36"/>
          <p:cNvCxnSpPr>
            <a:cxnSpLocks noChangeShapeType="1"/>
            <a:endCxn id="2756628" idx="3"/>
          </p:cNvCxnSpPr>
          <p:nvPr/>
        </p:nvCxnSpPr>
        <p:spPr bwMode="auto">
          <a:xfrm flipH="1" flipV="1">
            <a:off x="3144838" y="3070225"/>
            <a:ext cx="506412" cy="1703388"/>
          </a:xfrm>
          <a:prstGeom prst="straightConnector1">
            <a:avLst/>
          </a:prstGeom>
          <a:noFill/>
          <a:ln w="12700">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5" name="Text Box 37"/>
          <p:cNvSpPr txBox="1">
            <a:spLocks noChangeArrowheads="1"/>
          </p:cNvSpPr>
          <p:nvPr/>
        </p:nvSpPr>
        <p:spPr bwMode="auto">
          <a:xfrm>
            <a:off x="5578475" y="46069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0.0004</a:t>
            </a:r>
          </a:p>
        </p:txBody>
      </p:sp>
      <p:sp>
        <p:nvSpPr>
          <p:cNvPr id="2756646" name="Text Box 38"/>
          <p:cNvSpPr txBox="1">
            <a:spLocks noChangeArrowheads="1"/>
          </p:cNvSpPr>
          <p:nvPr/>
        </p:nvSpPr>
        <p:spPr bwMode="auto">
          <a:xfrm>
            <a:off x="4413250" y="2943225"/>
            <a:ext cx="700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0.003</a:t>
            </a:r>
          </a:p>
        </p:txBody>
      </p:sp>
      <p:sp>
        <p:nvSpPr>
          <p:cNvPr id="2756647" name="Text Box 39"/>
          <p:cNvSpPr txBox="1">
            <a:spLocks noChangeArrowheads="1"/>
          </p:cNvSpPr>
          <p:nvPr/>
        </p:nvSpPr>
        <p:spPr bwMode="auto">
          <a:xfrm>
            <a:off x="5803900" y="29178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48" name="AutoShape 40"/>
          <p:cNvCxnSpPr>
            <a:cxnSpLocks noChangeShapeType="1"/>
          </p:cNvCxnSpPr>
          <p:nvPr/>
        </p:nvCxnSpPr>
        <p:spPr bwMode="auto">
          <a:xfrm flipH="1">
            <a:off x="4356100" y="3333750"/>
            <a:ext cx="1001713"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9" name="Text Box 41"/>
          <p:cNvSpPr txBox="1">
            <a:spLocks noChangeArrowheads="1"/>
          </p:cNvSpPr>
          <p:nvPr/>
        </p:nvSpPr>
        <p:spPr bwMode="auto">
          <a:xfrm>
            <a:off x="4397375" y="3213100"/>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0.0003</a:t>
            </a:r>
          </a:p>
        </p:txBody>
      </p:sp>
      <p:cxnSp>
        <p:nvCxnSpPr>
          <p:cNvPr id="2756650" name="AutoShape 42"/>
          <p:cNvCxnSpPr>
            <a:cxnSpLocks noChangeShapeType="1"/>
            <a:stCxn id="2756649" idx="1"/>
            <a:endCxn id="2756675" idx="0"/>
          </p:cNvCxnSpPr>
          <p:nvPr/>
        </p:nvCxnSpPr>
        <p:spPr bwMode="auto">
          <a:xfrm flipH="1">
            <a:off x="3978275" y="3365500"/>
            <a:ext cx="419100" cy="1254125"/>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51" name="Text Box 43"/>
          <p:cNvSpPr txBox="1">
            <a:spLocks noChangeArrowheads="1"/>
          </p:cNvSpPr>
          <p:nvPr/>
        </p:nvSpPr>
        <p:spPr bwMode="auto">
          <a:xfrm>
            <a:off x="5803900" y="379730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52" name="AutoShape 44"/>
          <p:cNvCxnSpPr>
            <a:cxnSpLocks noChangeShapeType="1"/>
          </p:cNvCxnSpPr>
          <p:nvPr/>
        </p:nvCxnSpPr>
        <p:spPr bwMode="auto">
          <a:xfrm flipH="1" flipV="1">
            <a:off x="5046663" y="3087688"/>
            <a:ext cx="677862" cy="1689100"/>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53" name="Text Box 45"/>
          <p:cNvSpPr txBox="1">
            <a:spLocks noChangeArrowheads="1"/>
          </p:cNvSpPr>
          <p:nvPr/>
        </p:nvSpPr>
        <p:spPr bwMode="auto">
          <a:xfrm>
            <a:off x="3605213" y="1233488"/>
            <a:ext cx="47625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W.</a:t>
            </a:r>
          </a:p>
        </p:txBody>
      </p:sp>
      <p:sp>
        <p:nvSpPr>
          <p:cNvPr id="2756654" name="Text Box 46"/>
          <p:cNvSpPr txBox="1">
            <a:spLocks noChangeArrowheads="1"/>
          </p:cNvSpPr>
          <p:nvPr/>
        </p:nvSpPr>
        <p:spPr bwMode="auto">
          <a:xfrm>
            <a:off x="6802438" y="1233488"/>
            <a:ext cx="64135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Iraq</a:t>
            </a:r>
          </a:p>
        </p:txBody>
      </p:sp>
      <p:sp>
        <p:nvSpPr>
          <p:cNvPr id="2756655" name="Text Box 47"/>
          <p:cNvSpPr txBox="1">
            <a:spLocks noChangeArrowheads="1"/>
          </p:cNvSpPr>
          <p:nvPr/>
        </p:nvSpPr>
        <p:spPr bwMode="auto">
          <a:xfrm>
            <a:off x="6846888" y="1622425"/>
            <a:ext cx="5127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t=5</a:t>
            </a:r>
          </a:p>
        </p:txBody>
      </p:sp>
      <p:sp>
        <p:nvSpPr>
          <p:cNvPr id="2756656" name="Text Box 48"/>
          <p:cNvSpPr txBox="1">
            <a:spLocks noChangeArrowheads="1"/>
          </p:cNvSpPr>
          <p:nvPr/>
        </p:nvSpPr>
        <p:spPr bwMode="auto">
          <a:xfrm>
            <a:off x="7667625" y="1622425"/>
            <a:ext cx="51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t=6</a:t>
            </a:r>
          </a:p>
        </p:txBody>
      </p:sp>
      <p:sp>
        <p:nvSpPr>
          <p:cNvPr id="2756657" name="Oval 49"/>
          <p:cNvSpPr>
            <a:spLocks noChangeArrowheads="1"/>
          </p:cNvSpPr>
          <p:nvPr/>
        </p:nvSpPr>
        <p:spPr bwMode="auto">
          <a:xfrm>
            <a:off x="625475" y="51149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END</a:t>
            </a:r>
          </a:p>
        </p:txBody>
      </p:sp>
      <p:sp>
        <p:nvSpPr>
          <p:cNvPr id="2756658" name="Text Box 50"/>
          <p:cNvSpPr txBox="1">
            <a:spLocks noChangeArrowheads="1"/>
          </p:cNvSpPr>
          <p:nvPr/>
        </p:nvSpPr>
        <p:spPr bwMode="auto">
          <a:xfrm>
            <a:off x="1719263" y="526573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59" name="Text Box 51"/>
          <p:cNvSpPr txBox="1">
            <a:spLocks noChangeArrowheads="1"/>
          </p:cNvSpPr>
          <p:nvPr/>
        </p:nvSpPr>
        <p:spPr bwMode="auto">
          <a:xfrm>
            <a:off x="2673350" y="526573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0" name="Text Box 52"/>
          <p:cNvSpPr txBox="1">
            <a:spLocks noChangeArrowheads="1"/>
          </p:cNvSpPr>
          <p:nvPr/>
        </p:nvSpPr>
        <p:spPr bwMode="auto">
          <a:xfrm>
            <a:off x="3667125" y="52800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1" name="Text Box 53"/>
          <p:cNvSpPr txBox="1">
            <a:spLocks noChangeArrowheads="1"/>
          </p:cNvSpPr>
          <p:nvPr/>
        </p:nvSpPr>
        <p:spPr bwMode="auto">
          <a:xfrm>
            <a:off x="4629150" y="526573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2" name="Text Box 54"/>
          <p:cNvSpPr txBox="1">
            <a:spLocks noChangeArrowheads="1"/>
          </p:cNvSpPr>
          <p:nvPr/>
        </p:nvSpPr>
        <p:spPr bwMode="auto">
          <a:xfrm>
            <a:off x="6629400" y="2914650"/>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0.000008</a:t>
            </a:r>
          </a:p>
        </p:txBody>
      </p:sp>
      <p:sp>
        <p:nvSpPr>
          <p:cNvPr id="2756663" name="Text Box 55"/>
          <p:cNvSpPr txBox="1">
            <a:spLocks noChangeArrowheads="1"/>
          </p:cNvSpPr>
          <p:nvPr/>
        </p:nvSpPr>
        <p:spPr bwMode="auto">
          <a:xfrm>
            <a:off x="6962775" y="208756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1</a:t>
            </a:r>
          </a:p>
        </p:txBody>
      </p:sp>
      <p:sp>
        <p:nvSpPr>
          <p:cNvPr id="2756664" name="Text Box 56"/>
          <p:cNvSpPr txBox="1">
            <a:spLocks noChangeArrowheads="1"/>
          </p:cNvSpPr>
          <p:nvPr/>
        </p:nvSpPr>
        <p:spPr bwMode="auto">
          <a:xfrm>
            <a:off x="6962775" y="4622800"/>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5" name="Text Box 57"/>
          <p:cNvSpPr txBox="1">
            <a:spLocks noChangeArrowheads="1"/>
          </p:cNvSpPr>
          <p:nvPr/>
        </p:nvSpPr>
        <p:spPr bwMode="auto">
          <a:xfrm>
            <a:off x="6619875" y="3778250"/>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0.000032</a:t>
            </a:r>
          </a:p>
        </p:txBody>
      </p:sp>
      <p:sp>
        <p:nvSpPr>
          <p:cNvPr id="2756666" name="Text Box 58"/>
          <p:cNvSpPr txBox="1">
            <a:spLocks noChangeArrowheads="1"/>
          </p:cNvSpPr>
          <p:nvPr/>
        </p:nvSpPr>
        <p:spPr bwMode="auto">
          <a:xfrm>
            <a:off x="6978650" y="528161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7" name="Text Box 59"/>
          <p:cNvSpPr txBox="1">
            <a:spLocks noChangeArrowheads="1"/>
          </p:cNvSpPr>
          <p:nvPr/>
        </p:nvSpPr>
        <p:spPr bwMode="auto">
          <a:xfrm>
            <a:off x="7740650" y="290036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8" name="Text Box 60"/>
          <p:cNvSpPr txBox="1">
            <a:spLocks noChangeArrowheads="1"/>
          </p:cNvSpPr>
          <p:nvPr/>
        </p:nvSpPr>
        <p:spPr bwMode="auto">
          <a:xfrm>
            <a:off x="7764463" y="2089150"/>
            <a:ext cx="296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9" name="Text Box 61"/>
          <p:cNvSpPr txBox="1">
            <a:spLocks noChangeArrowheads="1"/>
          </p:cNvSpPr>
          <p:nvPr/>
        </p:nvSpPr>
        <p:spPr bwMode="auto">
          <a:xfrm>
            <a:off x="7764463" y="462438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70" name="Text Box 62"/>
          <p:cNvSpPr txBox="1">
            <a:spLocks noChangeArrowheads="1"/>
          </p:cNvSpPr>
          <p:nvPr/>
        </p:nvSpPr>
        <p:spPr bwMode="auto">
          <a:xfrm>
            <a:off x="7764463" y="377983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71" name="AutoShape 63"/>
          <p:cNvCxnSpPr>
            <a:cxnSpLocks noChangeShapeType="1"/>
            <a:stCxn id="2756659" idx="1"/>
            <a:endCxn id="2756620" idx="3"/>
          </p:cNvCxnSpPr>
          <p:nvPr/>
        </p:nvCxnSpPr>
        <p:spPr bwMode="auto">
          <a:xfrm flipH="1" flipV="1">
            <a:off x="1998663" y="2224088"/>
            <a:ext cx="674687" cy="31940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72" name="AutoShape 64"/>
          <p:cNvCxnSpPr>
            <a:cxnSpLocks noChangeShapeType="1"/>
            <a:stCxn id="2756673" idx="2"/>
            <a:endCxn id="2756629" idx="3"/>
          </p:cNvCxnSpPr>
          <p:nvPr/>
        </p:nvCxnSpPr>
        <p:spPr bwMode="auto">
          <a:xfrm flipH="1">
            <a:off x="3243263" y="3452813"/>
            <a:ext cx="620712" cy="461962"/>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3" name="Text Box 65"/>
          <p:cNvSpPr txBox="1">
            <a:spLocks noChangeArrowheads="1"/>
          </p:cNvSpPr>
          <p:nvPr/>
        </p:nvSpPr>
        <p:spPr bwMode="auto">
          <a:xfrm>
            <a:off x="3457575" y="3148013"/>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0.0012</a:t>
            </a:r>
          </a:p>
        </p:txBody>
      </p:sp>
      <p:cxnSp>
        <p:nvCxnSpPr>
          <p:cNvPr id="2756674" name="AutoShape 66"/>
          <p:cNvCxnSpPr>
            <a:cxnSpLocks noChangeShapeType="1"/>
          </p:cNvCxnSpPr>
          <p:nvPr/>
        </p:nvCxnSpPr>
        <p:spPr bwMode="auto">
          <a:xfrm flipH="1">
            <a:off x="3313113" y="3306763"/>
            <a:ext cx="1001712"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5" name="Text Box 67"/>
          <p:cNvSpPr txBox="1">
            <a:spLocks noChangeArrowheads="1"/>
          </p:cNvSpPr>
          <p:nvPr/>
        </p:nvSpPr>
        <p:spPr bwMode="auto">
          <a:xfrm>
            <a:off x="3571875" y="46196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0.0054</a:t>
            </a:r>
          </a:p>
        </p:txBody>
      </p:sp>
      <p:sp>
        <p:nvSpPr>
          <p:cNvPr id="2756676" name="Text Box 68"/>
          <p:cNvSpPr txBox="1">
            <a:spLocks noChangeArrowheads="1"/>
          </p:cNvSpPr>
          <p:nvPr/>
        </p:nvSpPr>
        <p:spPr bwMode="auto">
          <a:xfrm>
            <a:off x="3573463" y="48355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0.0036</a:t>
            </a:r>
          </a:p>
        </p:txBody>
      </p:sp>
      <p:cxnSp>
        <p:nvCxnSpPr>
          <p:cNvPr id="2756677" name="AutoShape 69"/>
          <p:cNvCxnSpPr>
            <a:cxnSpLocks noChangeShapeType="1"/>
          </p:cNvCxnSpPr>
          <p:nvPr/>
        </p:nvCxnSpPr>
        <p:spPr bwMode="auto">
          <a:xfrm flipH="1">
            <a:off x="3429000" y="4994275"/>
            <a:ext cx="1001713"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78" name="AutoShape 70"/>
          <p:cNvCxnSpPr>
            <a:cxnSpLocks noChangeShapeType="1"/>
          </p:cNvCxnSpPr>
          <p:nvPr/>
        </p:nvCxnSpPr>
        <p:spPr bwMode="auto">
          <a:xfrm flipH="1" flipV="1">
            <a:off x="4168775" y="3087688"/>
            <a:ext cx="311150" cy="14287"/>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9" name="Text Box 71"/>
          <p:cNvSpPr txBox="1">
            <a:spLocks noChangeArrowheads="1"/>
          </p:cNvSpPr>
          <p:nvPr/>
        </p:nvSpPr>
        <p:spPr bwMode="auto">
          <a:xfrm>
            <a:off x="4643438" y="3794125"/>
            <a:ext cx="296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80" name="Text Box 72"/>
          <p:cNvSpPr txBox="1">
            <a:spLocks noChangeArrowheads="1"/>
          </p:cNvSpPr>
          <p:nvPr/>
        </p:nvSpPr>
        <p:spPr bwMode="auto">
          <a:xfrm>
            <a:off x="5867400" y="527685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81" name="AutoShape 73"/>
          <p:cNvCxnSpPr>
            <a:cxnSpLocks noChangeShapeType="1"/>
            <a:endCxn id="2756645" idx="3"/>
          </p:cNvCxnSpPr>
          <p:nvPr/>
        </p:nvCxnSpPr>
        <p:spPr bwMode="auto">
          <a:xfrm flipH="1">
            <a:off x="6391275" y="3116263"/>
            <a:ext cx="328613" cy="1643062"/>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82" name="AutoShape 74"/>
          <p:cNvCxnSpPr>
            <a:cxnSpLocks noChangeShapeType="1"/>
            <a:stCxn id="2756665" idx="2"/>
            <a:endCxn id="2756645" idx="3"/>
          </p:cNvCxnSpPr>
          <p:nvPr/>
        </p:nvCxnSpPr>
        <p:spPr bwMode="auto">
          <a:xfrm flipH="1">
            <a:off x="6391275" y="4083050"/>
            <a:ext cx="747713" cy="676275"/>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3" name="Text Box 75"/>
          <p:cNvSpPr txBox="1">
            <a:spLocks noChangeArrowheads="1"/>
          </p:cNvSpPr>
          <p:nvPr/>
        </p:nvSpPr>
        <p:spPr bwMode="auto">
          <a:xfrm>
            <a:off x="7643813" y="5145088"/>
            <a:ext cx="1263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0.00000016</a:t>
            </a:r>
          </a:p>
        </p:txBody>
      </p:sp>
      <p:cxnSp>
        <p:nvCxnSpPr>
          <p:cNvPr id="2756684" name="AutoShape 76"/>
          <p:cNvCxnSpPr>
            <a:cxnSpLocks noChangeShapeType="1"/>
            <a:stCxn id="2756683" idx="3"/>
          </p:cNvCxnSpPr>
          <p:nvPr/>
        </p:nvCxnSpPr>
        <p:spPr bwMode="auto">
          <a:xfrm flipH="1" flipV="1">
            <a:off x="7667625" y="5278438"/>
            <a:ext cx="1239838" cy="190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5" name="Text Box 77"/>
          <p:cNvSpPr txBox="1">
            <a:spLocks noChangeArrowheads="1"/>
          </p:cNvSpPr>
          <p:nvPr/>
        </p:nvSpPr>
        <p:spPr bwMode="auto">
          <a:xfrm>
            <a:off x="7653338" y="5478463"/>
            <a:ext cx="11509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0.0000096</a:t>
            </a:r>
          </a:p>
        </p:txBody>
      </p:sp>
      <p:cxnSp>
        <p:nvCxnSpPr>
          <p:cNvPr id="2756686" name="AutoShape 78"/>
          <p:cNvCxnSpPr>
            <a:cxnSpLocks noChangeShapeType="1"/>
            <a:stCxn id="2756685" idx="1"/>
            <a:endCxn id="2756665" idx="2"/>
          </p:cNvCxnSpPr>
          <p:nvPr/>
        </p:nvCxnSpPr>
        <p:spPr bwMode="auto">
          <a:xfrm flipH="1" flipV="1">
            <a:off x="7138988" y="4083050"/>
            <a:ext cx="514350" cy="1547813"/>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87" name="AutoShape 79"/>
          <p:cNvCxnSpPr>
            <a:cxnSpLocks noChangeShapeType="1"/>
            <a:endCxn id="2756662" idx="2"/>
          </p:cNvCxnSpPr>
          <p:nvPr/>
        </p:nvCxnSpPr>
        <p:spPr bwMode="auto">
          <a:xfrm flipH="1" flipV="1">
            <a:off x="7148513" y="3219450"/>
            <a:ext cx="890587" cy="19494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8" name="Text Box 80"/>
          <p:cNvSpPr txBox="1">
            <a:spLocks noChangeArrowheads="1"/>
          </p:cNvSpPr>
          <p:nvPr/>
        </p:nvSpPr>
        <p:spPr bwMode="auto">
          <a:xfrm>
            <a:off x="2214563" y="2530475"/>
            <a:ext cx="11033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AD8F67"/>
                </a:solidFill>
                <a:latin typeface="Verdana" pitchFamily="34" charset="0"/>
                <a:ea typeface="宋体" pitchFamily="2" charset="-122"/>
              </a:rPr>
              <a:t>1*0.3*0.3</a:t>
            </a:r>
          </a:p>
        </p:txBody>
      </p:sp>
      <p:sp>
        <p:nvSpPr>
          <p:cNvPr id="2756689" name="Text Box 81"/>
          <p:cNvSpPr txBox="1">
            <a:spLocks noChangeArrowheads="1"/>
          </p:cNvSpPr>
          <p:nvPr/>
        </p:nvSpPr>
        <p:spPr bwMode="auto">
          <a:xfrm>
            <a:off x="1760538" y="5722938"/>
            <a:ext cx="50403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b="1">
                <a:solidFill>
                  <a:srgbClr val="AD8F67"/>
                </a:solidFill>
                <a:ea typeface="宋体" pitchFamily="2" charset="-122"/>
              </a:rPr>
              <a:t>Current  = Previous * Transition * Emission</a:t>
            </a:r>
          </a:p>
        </p:txBody>
      </p:sp>
      <p:sp>
        <p:nvSpPr>
          <p:cNvPr id="82" name="TextBox 81"/>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50893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56688"/>
                                        </p:tgtEl>
                                        <p:attrNameLst>
                                          <p:attrName>style.visibility</p:attrName>
                                        </p:attrNameLst>
                                      </p:cBhvr>
                                      <p:to>
                                        <p:strVal val="visible"/>
                                      </p:to>
                                    </p:set>
                                    <p:animEffect transition="in" filter="blinds(horizontal)">
                                      <p:cBhvr>
                                        <p:cTn id="7" dur="500"/>
                                        <p:tgtEl>
                                          <p:spTgt spid="2756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6688"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8658" name="Rectangle 2"/>
          <p:cNvSpPr>
            <a:spLocks noGrp="1" noChangeArrowheads="1"/>
          </p:cNvSpPr>
          <p:nvPr>
            <p:ph type="title"/>
          </p:nvPr>
        </p:nvSpPr>
        <p:spPr>
          <a:xfrm>
            <a:off x="942975" y="228600"/>
            <a:ext cx="8229600" cy="1139825"/>
          </a:xfrm>
        </p:spPr>
        <p:txBody>
          <a:bodyPr/>
          <a:lstStyle/>
          <a:p>
            <a:r>
              <a:rPr lang="en-GB" sz="3600">
                <a:ea typeface="宋体" pitchFamily="2" charset="-122"/>
              </a:rPr>
              <a:t>Limitations of HMMs</a:t>
            </a:r>
          </a:p>
        </p:txBody>
      </p:sp>
      <p:sp>
        <p:nvSpPr>
          <p:cNvPr id="2758659" name="Rectangle 3"/>
          <p:cNvSpPr>
            <a:spLocks noGrp="1" noChangeArrowheads="1"/>
          </p:cNvSpPr>
          <p:nvPr>
            <p:ph type="body" idx="1"/>
          </p:nvPr>
        </p:nvSpPr>
        <p:spPr>
          <a:xfrm>
            <a:off x="533400" y="1066800"/>
            <a:ext cx="7772400" cy="3573463"/>
          </a:xfrm>
        </p:spPr>
        <p:txBody>
          <a:bodyPr>
            <a:noAutofit/>
          </a:bodyPr>
          <a:lstStyle/>
          <a:p>
            <a:pPr>
              <a:lnSpc>
                <a:spcPct val="90000"/>
              </a:lnSpc>
            </a:pPr>
            <a:r>
              <a:rPr lang="en-US" altLang="zh-CN" dirty="0">
                <a:ea typeface="宋体" pitchFamily="2" charset="-122"/>
              </a:rPr>
              <a:t>Joint probability distribution </a:t>
            </a:r>
            <a:r>
              <a:rPr lang="en-US" altLang="zh-CN" i="1" dirty="0">
                <a:ea typeface="宋体" pitchFamily="2" charset="-122"/>
              </a:rPr>
              <a:t>p</a:t>
            </a:r>
            <a:r>
              <a:rPr lang="en-US" altLang="zh-CN" dirty="0">
                <a:ea typeface="宋体" pitchFamily="2" charset="-122"/>
              </a:rPr>
              <a:t>(</a:t>
            </a:r>
            <a:r>
              <a:rPr lang="en-US" altLang="zh-CN" i="1" dirty="0">
                <a:ea typeface="宋体" pitchFamily="2" charset="-122"/>
              </a:rPr>
              <a:t>y</a:t>
            </a:r>
            <a:r>
              <a:rPr lang="en-US" altLang="zh-CN" dirty="0">
                <a:ea typeface="宋体" pitchFamily="2" charset="-122"/>
              </a:rPr>
              <a:t>, </a:t>
            </a:r>
            <a:r>
              <a:rPr lang="en-US" altLang="zh-CN" i="1" dirty="0">
                <a:ea typeface="宋体" pitchFamily="2" charset="-122"/>
              </a:rPr>
              <a:t>x</a:t>
            </a:r>
            <a:r>
              <a:rPr lang="en-US" altLang="zh-CN" dirty="0">
                <a:ea typeface="宋体" pitchFamily="2" charset="-122"/>
              </a:rPr>
              <a:t>) </a:t>
            </a:r>
          </a:p>
          <a:p>
            <a:pPr>
              <a:lnSpc>
                <a:spcPct val="90000"/>
              </a:lnSpc>
            </a:pPr>
            <a:r>
              <a:rPr lang="en-GB" dirty="0"/>
              <a:t>Assume independent features</a:t>
            </a:r>
            <a:endParaRPr lang="en-US" altLang="zh-CN" dirty="0">
              <a:ea typeface="宋体" pitchFamily="2" charset="-122"/>
            </a:endParaRPr>
          </a:p>
          <a:p>
            <a:pPr>
              <a:lnSpc>
                <a:spcPct val="90000"/>
              </a:lnSpc>
            </a:pPr>
            <a:r>
              <a:rPr lang="en-US" altLang="zh-CN" dirty="0">
                <a:ea typeface="宋体" pitchFamily="2" charset="-122"/>
              </a:rPr>
              <a:t>Cannot represent overlapping features or long range </a:t>
            </a:r>
            <a:r>
              <a:rPr lang="en-US" altLang="zh-CN" dirty="0" smtClean="0">
                <a:ea typeface="宋体" pitchFamily="2" charset="-122"/>
              </a:rPr>
              <a:t>dependencies </a:t>
            </a:r>
            <a:r>
              <a:rPr lang="en-US" altLang="zh-CN" dirty="0">
                <a:ea typeface="宋体" pitchFamily="2" charset="-122"/>
              </a:rPr>
              <a:t>between observed elements</a:t>
            </a:r>
          </a:p>
          <a:p>
            <a:pPr lvl="1">
              <a:lnSpc>
                <a:spcPct val="90000"/>
              </a:lnSpc>
            </a:pPr>
            <a:r>
              <a:rPr lang="en-US" altLang="zh-CN" sz="1800" dirty="0">
                <a:ea typeface="宋体" pitchFamily="2" charset="-122"/>
              </a:rPr>
              <a:t>Need to enumerate all possible observation sequences</a:t>
            </a:r>
          </a:p>
          <a:p>
            <a:pPr lvl="1">
              <a:lnSpc>
                <a:spcPct val="90000"/>
              </a:lnSpc>
            </a:pPr>
            <a:r>
              <a:rPr lang="en-US" altLang="zh-CN" sz="1800" dirty="0">
                <a:ea typeface="宋体" pitchFamily="2" charset="-122"/>
              </a:rPr>
              <a:t>S</a:t>
            </a:r>
            <a:r>
              <a:rPr lang="en-US" altLang="zh-CN" sz="1800" dirty="0" smtClean="0">
                <a:ea typeface="宋体" pitchFamily="2" charset="-122"/>
              </a:rPr>
              <a:t>trict </a:t>
            </a:r>
            <a:r>
              <a:rPr lang="en-US" altLang="zh-CN" sz="1800" dirty="0">
                <a:ea typeface="宋体" pitchFamily="2" charset="-122"/>
              </a:rPr>
              <a:t>independence assumptions on the observations</a:t>
            </a:r>
          </a:p>
          <a:p>
            <a:pPr>
              <a:lnSpc>
                <a:spcPct val="90000"/>
              </a:lnSpc>
            </a:pPr>
            <a:r>
              <a:rPr lang="en-GB" sz="2000" dirty="0"/>
              <a:t>Toward </a:t>
            </a:r>
            <a:r>
              <a:rPr lang="en-US" altLang="zh-CN" sz="2000" dirty="0">
                <a:ea typeface="宋体" pitchFamily="2" charset="-122"/>
              </a:rPr>
              <a:t>discriminative/conditional models</a:t>
            </a:r>
          </a:p>
          <a:p>
            <a:pPr lvl="1">
              <a:lnSpc>
                <a:spcPct val="90000"/>
              </a:lnSpc>
            </a:pPr>
            <a:r>
              <a:rPr lang="en-US" altLang="zh-CN" sz="1800" dirty="0">
                <a:ea typeface="宋体" pitchFamily="2" charset="-122"/>
              </a:rPr>
              <a:t>Conditional probability P(label sequence y | observation sequence x) rather than joint probability P(y, x)</a:t>
            </a:r>
          </a:p>
          <a:p>
            <a:pPr lvl="1">
              <a:lnSpc>
                <a:spcPct val="90000"/>
              </a:lnSpc>
            </a:pPr>
            <a:r>
              <a:rPr lang="en-US" altLang="zh-CN" sz="1800" dirty="0">
                <a:ea typeface="宋体" pitchFamily="2" charset="-122"/>
              </a:rPr>
              <a:t>Allow arbitrary, non-independent features on the observation sequence X</a:t>
            </a:r>
          </a:p>
          <a:p>
            <a:pPr lvl="1">
              <a:lnSpc>
                <a:spcPct val="90000"/>
              </a:lnSpc>
            </a:pPr>
            <a:r>
              <a:rPr lang="en-US" altLang="zh-CN" sz="1800" dirty="0">
                <a:ea typeface="宋体" pitchFamily="2" charset="-122"/>
              </a:rPr>
              <a:t>The probability of a transition between labels may depend on past and future observations</a:t>
            </a:r>
          </a:p>
          <a:p>
            <a:pPr lvl="1">
              <a:lnSpc>
                <a:spcPct val="90000"/>
              </a:lnSpc>
            </a:pPr>
            <a:r>
              <a:rPr lang="en-US" altLang="zh-CN" sz="1800" dirty="0">
                <a:ea typeface="宋体" pitchFamily="2" charset="-122"/>
              </a:rPr>
              <a:t>Relax strong independence assumptions in generative models</a:t>
            </a:r>
          </a:p>
          <a:p>
            <a:pPr>
              <a:lnSpc>
                <a:spcPct val="90000"/>
              </a:lnSpc>
            </a:pPr>
            <a:endParaRPr lang="en-US" altLang="zh-CN" sz="1800" dirty="0">
              <a:ea typeface="宋体" pitchFamily="2" charset="-122"/>
            </a:endParaRPr>
          </a:p>
          <a:p>
            <a:pPr>
              <a:lnSpc>
                <a:spcPct val="90000"/>
              </a:lnSpc>
            </a:pPr>
            <a:endParaRPr lang="en-GB" sz="1800" dirty="0">
              <a:ea typeface="宋体" pitchFamily="2" charset="-122"/>
            </a:endParaRPr>
          </a:p>
        </p:txBody>
      </p:sp>
      <p:sp>
        <p:nvSpPr>
          <p:cNvPr id="4" name="TextBox 3"/>
          <p:cNvSpPr txBox="1"/>
          <p:nvPr/>
        </p:nvSpPr>
        <p:spPr>
          <a:xfrm>
            <a:off x="6219267" y="6531333"/>
            <a:ext cx="2927404"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modified from Heng Ji</a:t>
            </a:r>
          </a:p>
        </p:txBody>
      </p:sp>
    </p:spTree>
    <p:extLst>
      <p:ext uri="{BB962C8B-B14F-4D97-AF65-F5344CB8AC3E}">
        <p14:creationId xmlns:p14="http://schemas.microsoft.com/office/powerpoint/2010/main" val="26257985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Lecture today</a:t>
            </a:r>
            <a:endParaRPr lang="de-DE" dirty="0"/>
          </a:p>
        </p:txBody>
      </p:sp>
      <p:sp>
        <p:nvSpPr>
          <p:cNvPr id="3" name="Content Placeholder 2"/>
          <p:cNvSpPr>
            <a:spLocks noGrp="1"/>
          </p:cNvSpPr>
          <p:nvPr>
            <p:ph idx="1"/>
          </p:nvPr>
        </p:nvSpPr>
        <p:spPr/>
        <p:txBody>
          <a:bodyPr>
            <a:normAutofit fontScale="85000" lnSpcReduction="20000"/>
          </a:bodyPr>
          <a:lstStyle/>
          <a:p>
            <a:r>
              <a:rPr lang="de-DE" dirty="0" smtClean="0"/>
              <a:t>Today we will go into more details in machine learning, particularly for NER</a:t>
            </a:r>
          </a:p>
          <a:p>
            <a:pPr lvl="1"/>
            <a:r>
              <a:rPr lang="de-DE" dirty="0" smtClean="0"/>
              <a:t>Also briefly discuss tagging different human languages</a:t>
            </a:r>
          </a:p>
          <a:p>
            <a:r>
              <a:rPr lang="de-DE" dirty="0" smtClean="0"/>
              <a:t>We'll discuss the models which are used in Wapiti</a:t>
            </a:r>
          </a:p>
          <a:p>
            <a:pPr lvl="1"/>
            <a:r>
              <a:rPr lang="de-DE" dirty="0" smtClean="0"/>
              <a:t>Up until now we really only talked about the intuitions behind was is going on, rather than the real models (which are Maximum Entropy models, as we will see)</a:t>
            </a:r>
          </a:p>
          <a:p>
            <a:r>
              <a:rPr lang="de-DE" dirty="0" smtClean="0"/>
              <a:t>In the seminar slots next week, we'll look at sequence learning (rather than binary classification)</a:t>
            </a:r>
            <a:endParaRPr lang="de-DE" dirty="0"/>
          </a:p>
          <a:p>
            <a:pPr lvl="1"/>
            <a:r>
              <a:rPr lang="de-DE" dirty="0" smtClean="0"/>
              <a:t>We'll also look briefly at regularization</a:t>
            </a:r>
          </a:p>
        </p:txBody>
      </p:sp>
      <p:sp>
        <p:nvSpPr>
          <p:cNvPr id="4" name="Slide Number Placeholder 3"/>
          <p:cNvSpPr>
            <a:spLocks noGrp="1"/>
          </p:cNvSpPr>
          <p:nvPr>
            <p:ph type="sldNum" sz="quarter" idx="12"/>
          </p:nvPr>
        </p:nvSpPr>
        <p:spPr/>
        <p:txBody>
          <a:bodyPr/>
          <a:lstStyle/>
          <a:p>
            <a:fld id="{0FF99FDA-7688-A048-8C34-55AD89F558E4}" type="slidenum">
              <a:rPr lang="en-US" smtClean="0"/>
              <a:pPr/>
              <a:t>3</a:t>
            </a:fld>
            <a:endParaRPr lang="en-US"/>
          </a:p>
        </p:txBody>
      </p:sp>
    </p:spTree>
    <p:extLst>
      <p:ext uri="{BB962C8B-B14F-4D97-AF65-F5344CB8AC3E}">
        <p14:creationId xmlns:p14="http://schemas.microsoft.com/office/powerpoint/2010/main" val="3891956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98DDD5F-2F67-46BB-8A52-0C7A41862F47}" type="slidenum">
              <a:rPr lang="en-US" altLang="zh-CN"/>
              <a:pPr/>
              <a:t>30</a:t>
            </a:fld>
            <a:endParaRPr lang="en-US" altLang="zh-CN"/>
          </a:p>
        </p:txBody>
      </p:sp>
      <p:sp>
        <p:nvSpPr>
          <p:cNvPr id="1521666" name="Rectangle 2"/>
          <p:cNvSpPr>
            <a:spLocks noGrp="1" noChangeArrowheads="1"/>
          </p:cNvSpPr>
          <p:nvPr>
            <p:ph type="title"/>
          </p:nvPr>
        </p:nvSpPr>
        <p:spPr/>
        <p:txBody>
          <a:bodyPr/>
          <a:lstStyle/>
          <a:p>
            <a:r>
              <a:rPr lang="en-US" altLang="zh-CN"/>
              <a:t>Maximum Entropy</a:t>
            </a:r>
          </a:p>
        </p:txBody>
      </p:sp>
      <p:sp>
        <p:nvSpPr>
          <p:cNvPr id="1521667" name="Rectangle 3"/>
          <p:cNvSpPr>
            <a:spLocks noGrp="1" noChangeArrowheads="1"/>
          </p:cNvSpPr>
          <p:nvPr>
            <p:ph type="body" idx="1"/>
          </p:nvPr>
        </p:nvSpPr>
        <p:spPr/>
        <p:txBody>
          <a:bodyPr/>
          <a:lstStyle/>
          <a:p>
            <a:pPr>
              <a:lnSpc>
                <a:spcPct val="80000"/>
              </a:lnSpc>
            </a:pPr>
            <a:r>
              <a:rPr lang="en-US" altLang="zh-CN" sz="2400"/>
              <a:t>Why </a:t>
            </a:r>
            <a:r>
              <a:rPr lang="en-US" altLang="zh-CN" sz="2400" b="1"/>
              <a:t>maximum</a:t>
            </a:r>
            <a:r>
              <a:rPr lang="en-US" altLang="zh-CN" sz="2400"/>
              <a:t> entropy?</a:t>
            </a:r>
          </a:p>
          <a:p>
            <a:pPr>
              <a:lnSpc>
                <a:spcPct val="80000"/>
              </a:lnSpc>
            </a:pPr>
            <a:r>
              <a:rPr lang="en-US" altLang="zh-CN" sz="2400"/>
              <a:t>Maximize entropy = Minimize commitment</a:t>
            </a:r>
          </a:p>
          <a:p>
            <a:pPr>
              <a:lnSpc>
                <a:spcPct val="80000"/>
              </a:lnSpc>
            </a:pPr>
            <a:endParaRPr lang="en-US" altLang="zh-CN" sz="2400"/>
          </a:p>
          <a:p>
            <a:pPr>
              <a:lnSpc>
                <a:spcPct val="80000"/>
              </a:lnSpc>
            </a:pPr>
            <a:r>
              <a:rPr lang="en-US" altLang="zh-CN" sz="2400"/>
              <a:t>Model all that is known and assume nothing about what is unknown. </a:t>
            </a:r>
          </a:p>
          <a:p>
            <a:pPr lvl="1">
              <a:lnSpc>
                <a:spcPct val="80000"/>
              </a:lnSpc>
            </a:pPr>
            <a:r>
              <a:rPr lang="en-US" altLang="zh-CN" sz="2200"/>
              <a:t>Model all that is known: satisfy a set of constraints that must hold</a:t>
            </a:r>
          </a:p>
          <a:p>
            <a:pPr lvl="1">
              <a:lnSpc>
                <a:spcPct val="80000"/>
              </a:lnSpc>
              <a:buFont typeface="Wingdings" pitchFamily="2" charset="2"/>
              <a:buNone/>
            </a:pPr>
            <a:endParaRPr lang="en-US" altLang="zh-CN" sz="2200"/>
          </a:p>
          <a:p>
            <a:pPr lvl="1">
              <a:lnSpc>
                <a:spcPct val="80000"/>
              </a:lnSpc>
            </a:pPr>
            <a:r>
              <a:rPr lang="en-US" altLang="zh-CN" sz="2200"/>
              <a:t>Assume nothing about what is unknown: </a:t>
            </a:r>
          </a:p>
          <a:p>
            <a:pPr lvl="1">
              <a:lnSpc>
                <a:spcPct val="80000"/>
              </a:lnSpc>
              <a:buFont typeface="Wingdings" pitchFamily="2" charset="2"/>
              <a:buNone/>
            </a:pPr>
            <a:r>
              <a:rPr lang="en-US" altLang="zh-CN" sz="2200"/>
              <a:t>   choose the most “uniform” distribution </a:t>
            </a:r>
          </a:p>
          <a:p>
            <a:pPr lvl="1">
              <a:lnSpc>
                <a:spcPct val="80000"/>
              </a:lnSpc>
              <a:buFont typeface="Wingdings" pitchFamily="2" charset="2"/>
              <a:buNone/>
            </a:pPr>
            <a:r>
              <a:rPr lang="en-US" altLang="zh-CN" sz="2200">
                <a:sym typeface="Wingdings" pitchFamily="2" charset="2"/>
              </a:rPr>
              <a:t>    choose the one with maximum entropy</a:t>
            </a:r>
            <a:endParaRPr lang="en-US" altLang="zh-CN" sz="2200"/>
          </a:p>
          <a:p>
            <a:pPr lvl="1">
              <a:lnSpc>
                <a:spcPct val="80000"/>
              </a:lnSpc>
            </a:pPr>
            <a:endParaRPr lang="en-US" altLang="zh-CN" sz="2200"/>
          </a:p>
          <a:p>
            <a:pPr>
              <a:lnSpc>
                <a:spcPct val="80000"/>
              </a:lnSpc>
            </a:pPr>
            <a:endParaRPr lang="en-US" altLang="zh-CN" sz="24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840373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1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16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16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166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166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216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6"/>
          <p:cNvSpPr>
            <a:spLocks noGrp="1"/>
          </p:cNvSpPr>
          <p:nvPr>
            <p:ph type="sldNum" sz="quarter" idx="4294967295"/>
          </p:nvPr>
        </p:nvSpPr>
        <p:spPr>
          <a:xfrm>
            <a:off x="6781800" y="6248400"/>
            <a:ext cx="1905000" cy="457200"/>
          </a:xfrm>
          <a:prstGeom prst="rect">
            <a:avLst/>
          </a:prstGeom>
        </p:spPr>
        <p:txBody>
          <a:bodyPr/>
          <a:lstStyle/>
          <a:p>
            <a:fld id="{E0026418-AC48-4D40-B8D0-52AE4356588B}" type="slidenum">
              <a:rPr lang="en-US" altLang="zh-CN"/>
              <a:pPr/>
              <a:t>31</a:t>
            </a:fld>
            <a:endParaRPr lang="en-US" altLang="zh-CN"/>
          </a:p>
        </p:txBody>
      </p:sp>
      <p:sp>
        <p:nvSpPr>
          <p:cNvPr id="1302530" name="Rectangle 2"/>
          <p:cNvSpPr>
            <a:spLocks noChangeArrowheads="1"/>
          </p:cNvSpPr>
          <p:nvPr/>
        </p:nvSpPr>
        <p:spPr bwMode="auto">
          <a:xfrm>
            <a:off x="5467350" y="4029075"/>
            <a:ext cx="981075" cy="3905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1302531" name="Text Box 3"/>
          <p:cNvSpPr txBox="1">
            <a:spLocks noChangeArrowheads="1"/>
          </p:cNvSpPr>
          <p:nvPr/>
        </p:nvSpPr>
        <p:spPr bwMode="auto">
          <a:xfrm>
            <a:off x="3598863" y="1962150"/>
            <a:ext cx="1841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914400"/>
            <a:endParaRPr lang="en-US" sz="1000" b="1">
              <a:solidFill>
                <a:srgbClr val="FFFFFF"/>
              </a:solidFill>
              <a:latin typeface="Verdana" pitchFamily="34" charset="0"/>
            </a:endParaRPr>
          </a:p>
        </p:txBody>
      </p:sp>
      <p:sp>
        <p:nvSpPr>
          <p:cNvPr id="1302532" name="Text Box 4"/>
          <p:cNvSpPr txBox="1">
            <a:spLocks noChangeArrowheads="1"/>
          </p:cNvSpPr>
          <p:nvPr/>
        </p:nvSpPr>
        <p:spPr bwMode="auto">
          <a:xfrm>
            <a:off x="774700" y="5395913"/>
            <a:ext cx="2905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lnSpc>
                <a:spcPct val="80000"/>
              </a:lnSpc>
              <a:spcBef>
                <a:spcPct val="20000"/>
              </a:spcBef>
              <a:buFontTx/>
              <a:buChar char="•"/>
            </a:pPr>
            <a:endParaRPr lang="en-US" sz="2400">
              <a:solidFill>
                <a:srgbClr val="292934"/>
              </a:solidFill>
              <a:latin typeface="Times New Roman" pitchFamily="18" charset="0"/>
            </a:endParaRPr>
          </a:p>
        </p:txBody>
      </p:sp>
      <p:sp>
        <p:nvSpPr>
          <p:cNvPr id="1302533" name="Rectangle 5"/>
          <p:cNvSpPr>
            <a:spLocks noGrp="1" noChangeArrowheads="1"/>
          </p:cNvSpPr>
          <p:nvPr>
            <p:ph type="title"/>
          </p:nvPr>
        </p:nvSpPr>
        <p:spPr>
          <a:xfrm>
            <a:off x="323850" y="549275"/>
            <a:ext cx="7772400" cy="1143000"/>
          </a:xfrm>
        </p:spPr>
        <p:txBody>
          <a:bodyPr/>
          <a:lstStyle/>
          <a:p>
            <a:r>
              <a:rPr lang="en-US" altLang="zh-CN" sz="2900">
                <a:latin typeface="Verdana" pitchFamily="34" charset="0"/>
              </a:rPr>
              <a:t>Why Try to be Uniform?</a:t>
            </a:r>
          </a:p>
        </p:txBody>
      </p:sp>
      <p:sp>
        <p:nvSpPr>
          <p:cNvPr id="1302534" name="Rectangle 6"/>
          <p:cNvSpPr>
            <a:spLocks noGrp="1" noChangeArrowheads="1"/>
          </p:cNvSpPr>
          <p:nvPr>
            <p:ph type="body" idx="1"/>
          </p:nvPr>
        </p:nvSpPr>
        <p:spPr>
          <a:xfrm>
            <a:off x="674688" y="1858963"/>
            <a:ext cx="8074025" cy="4687887"/>
          </a:xfrm>
          <a:noFill/>
          <a:ln/>
        </p:spPr>
        <p:txBody>
          <a:bodyPr/>
          <a:lstStyle/>
          <a:p>
            <a:pPr>
              <a:buClr>
                <a:srgbClr val="FF3300"/>
              </a:buClr>
              <a:buFont typeface="Wingdings" pitchFamily="2" charset="2"/>
              <a:buChar char="Ø"/>
            </a:pPr>
            <a:r>
              <a:rPr lang="en-US" altLang="zh-CN" sz="2000"/>
              <a:t>Most Uniform = Maximum Entropy</a:t>
            </a:r>
          </a:p>
          <a:p>
            <a:pPr>
              <a:buClr>
                <a:srgbClr val="FF3300"/>
              </a:buClr>
              <a:buFont typeface="Wingdings" pitchFamily="2" charset="2"/>
              <a:buChar char="Ø"/>
            </a:pPr>
            <a:endParaRPr lang="en-US" altLang="zh-CN" sz="900"/>
          </a:p>
          <a:p>
            <a:pPr>
              <a:buClr>
                <a:srgbClr val="FF3300"/>
              </a:buClr>
              <a:buFont typeface="Wingdings" pitchFamily="2" charset="2"/>
              <a:buChar char="Ø"/>
            </a:pPr>
            <a:r>
              <a:rPr lang="en-US" altLang="zh-CN" sz="2000"/>
              <a:t>By making the distribution as uniform as possible, we don’t make any additional assumptions to what is supported by the data</a:t>
            </a:r>
          </a:p>
          <a:p>
            <a:pPr>
              <a:buClr>
                <a:srgbClr val="FF3300"/>
              </a:buClr>
              <a:buFont typeface="Wingdings" pitchFamily="2" charset="2"/>
              <a:buNone/>
            </a:pPr>
            <a:endParaRPr lang="en-US" altLang="zh-CN" sz="900"/>
          </a:p>
          <a:p>
            <a:pPr>
              <a:buClr>
                <a:srgbClr val="FF3300"/>
              </a:buClr>
              <a:buFont typeface="Wingdings" pitchFamily="2" charset="2"/>
              <a:buChar char="Ø"/>
            </a:pPr>
            <a:r>
              <a:rPr lang="en-US" altLang="zh-CN" sz="2000"/>
              <a:t>Abides by the principle of </a:t>
            </a:r>
            <a:r>
              <a:rPr lang="en-US" altLang="zh-CN" sz="2000">
                <a:solidFill>
                  <a:srgbClr val="FF3300"/>
                </a:solidFill>
              </a:rPr>
              <a:t>Occam’s Razor</a:t>
            </a:r>
            <a:r>
              <a:rPr lang="en-US" altLang="zh-CN" sz="2000"/>
              <a:t> </a:t>
            </a:r>
          </a:p>
          <a:p>
            <a:pPr>
              <a:buClr>
                <a:srgbClr val="FF3300"/>
              </a:buClr>
              <a:buFont typeface="Wingdings" pitchFamily="2" charset="2"/>
              <a:buNone/>
            </a:pPr>
            <a:r>
              <a:rPr lang="en-US" altLang="zh-CN" sz="2000"/>
              <a:t>    (least assumption = simplest explanation)</a:t>
            </a:r>
          </a:p>
          <a:p>
            <a:pPr>
              <a:buClr>
                <a:srgbClr val="FF3300"/>
              </a:buClr>
              <a:buFont typeface="Wingdings" pitchFamily="2" charset="2"/>
              <a:buChar char="Ø"/>
            </a:pPr>
            <a:endParaRPr lang="en-US" altLang="zh-CN" sz="900"/>
          </a:p>
          <a:p>
            <a:pPr>
              <a:buClr>
                <a:srgbClr val="FF3300"/>
              </a:buClr>
              <a:buFont typeface="Wingdings" pitchFamily="2" charset="2"/>
              <a:buChar char="Ø"/>
            </a:pPr>
            <a:r>
              <a:rPr lang="en-US" altLang="zh-CN" sz="2000"/>
              <a:t>Less generalization errors (less over-fitting)</a:t>
            </a:r>
            <a:r>
              <a:rPr lang="en-US" altLang="zh-CN" sz="2000">
                <a:sym typeface="Wingdings" pitchFamily="2" charset="2"/>
              </a:rPr>
              <a:t> </a:t>
            </a:r>
          </a:p>
          <a:p>
            <a:pPr>
              <a:buClr>
                <a:srgbClr val="FF3300"/>
              </a:buClr>
              <a:buFont typeface="Wingdings" pitchFamily="2" charset="2"/>
              <a:buNone/>
            </a:pPr>
            <a:r>
              <a:rPr lang="en-US" altLang="zh-CN" sz="2000">
                <a:sym typeface="Wingdings" pitchFamily="2" charset="2"/>
              </a:rPr>
              <a:t>    more accurate </a:t>
            </a:r>
            <a:r>
              <a:rPr lang="en-US" altLang="zh-CN" sz="2000"/>
              <a:t>predictions on test data</a:t>
            </a:r>
          </a:p>
          <a:p>
            <a:pPr>
              <a:buClr>
                <a:srgbClr val="FF3300"/>
              </a:buClr>
              <a:buFont typeface="Wingdings" pitchFamily="2" charset="2"/>
              <a:buNone/>
            </a:pPr>
            <a:endParaRPr lang="en-US" altLang="zh-CN" sz="2000"/>
          </a:p>
        </p:txBody>
      </p:sp>
      <p:pic>
        <p:nvPicPr>
          <p:cNvPr id="1302535" name="Picture 7" descr="5_summ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488" y="3500438"/>
            <a:ext cx="1671637" cy="2330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123890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6781800" y="6248400"/>
            <a:ext cx="1905000" cy="457200"/>
          </a:xfrm>
          <a:prstGeom prst="rect">
            <a:avLst/>
          </a:prstGeom>
        </p:spPr>
        <p:txBody>
          <a:bodyPr/>
          <a:lstStyle/>
          <a:p>
            <a:fld id="{DF1D6B8E-73D7-4A6F-9F22-F00C04D236BC}" type="slidenum">
              <a:rPr lang="en-US" altLang="zh-CN"/>
              <a:pPr/>
              <a:t>32</a:t>
            </a:fld>
            <a:endParaRPr lang="en-US" altLang="zh-CN"/>
          </a:p>
        </p:txBody>
      </p:sp>
      <p:sp>
        <p:nvSpPr>
          <p:cNvPr id="1306626" name="Rectangle 2"/>
          <p:cNvSpPr>
            <a:spLocks noChangeArrowheads="1"/>
          </p:cNvSpPr>
          <p:nvPr/>
        </p:nvSpPr>
        <p:spPr bwMode="auto">
          <a:xfrm>
            <a:off x="5467350" y="4029075"/>
            <a:ext cx="981075" cy="3905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1306627" name="Text Box 3"/>
          <p:cNvSpPr txBox="1">
            <a:spLocks noChangeArrowheads="1"/>
          </p:cNvSpPr>
          <p:nvPr/>
        </p:nvSpPr>
        <p:spPr bwMode="auto">
          <a:xfrm>
            <a:off x="3598863" y="1962150"/>
            <a:ext cx="1841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914400"/>
            <a:endParaRPr lang="en-US" sz="1000" b="1">
              <a:solidFill>
                <a:srgbClr val="FFFFFF"/>
              </a:solidFill>
              <a:latin typeface="Verdana" pitchFamily="34" charset="0"/>
            </a:endParaRPr>
          </a:p>
        </p:txBody>
      </p:sp>
      <p:sp>
        <p:nvSpPr>
          <p:cNvPr id="1306628" name="Text Box 4"/>
          <p:cNvSpPr txBox="1">
            <a:spLocks noChangeArrowheads="1"/>
          </p:cNvSpPr>
          <p:nvPr/>
        </p:nvSpPr>
        <p:spPr bwMode="auto">
          <a:xfrm>
            <a:off x="774700" y="5395913"/>
            <a:ext cx="2905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lnSpc>
                <a:spcPct val="80000"/>
              </a:lnSpc>
              <a:spcBef>
                <a:spcPct val="20000"/>
              </a:spcBef>
              <a:buFontTx/>
              <a:buChar char="•"/>
            </a:pPr>
            <a:endParaRPr lang="en-US" sz="2400">
              <a:solidFill>
                <a:srgbClr val="292934"/>
              </a:solidFill>
              <a:latin typeface="Times New Roman" pitchFamily="18" charset="0"/>
            </a:endParaRPr>
          </a:p>
        </p:txBody>
      </p:sp>
      <p:sp>
        <p:nvSpPr>
          <p:cNvPr id="1306629" name="Rectangle 5"/>
          <p:cNvSpPr>
            <a:spLocks noGrp="1" noChangeArrowheads="1"/>
          </p:cNvSpPr>
          <p:nvPr>
            <p:ph type="title"/>
          </p:nvPr>
        </p:nvSpPr>
        <p:spPr/>
        <p:txBody>
          <a:bodyPr/>
          <a:lstStyle/>
          <a:p>
            <a:r>
              <a:rPr lang="en-US" altLang="zh-CN" sz="2900">
                <a:solidFill>
                  <a:schemeClr val="tx1"/>
                </a:solidFill>
                <a:latin typeface="Verdana" pitchFamily="34" charset="0"/>
              </a:rPr>
              <a:t>Learning Coreference by </a:t>
            </a:r>
            <a:br>
              <a:rPr lang="en-US" altLang="zh-CN" sz="2900">
                <a:solidFill>
                  <a:schemeClr val="tx1"/>
                </a:solidFill>
                <a:latin typeface="Verdana" pitchFamily="34" charset="0"/>
              </a:rPr>
            </a:br>
            <a:r>
              <a:rPr lang="en-US" altLang="zh-CN" sz="2900">
                <a:solidFill>
                  <a:schemeClr val="tx1"/>
                </a:solidFill>
                <a:latin typeface="Verdana" pitchFamily="34" charset="0"/>
              </a:rPr>
              <a:t>Maximum Entropy Model</a:t>
            </a:r>
            <a:endParaRPr lang="en-US" altLang="zh-CN" sz="2900">
              <a:latin typeface="Verdana" pitchFamily="34" charset="0"/>
            </a:endParaRPr>
          </a:p>
        </p:txBody>
      </p:sp>
      <p:sp>
        <p:nvSpPr>
          <p:cNvPr id="1306630" name="Rectangle 6"/>
          <p:cNvSpPr>
            <a:spLocks noGrp="1" noChangeArrowheads="1"/>
          </p:cNvSpPr>
          <p:nvPr>
            <p:ph type="body" idx="1"/>
          </p:nvPr>
        </p:nvSpPr>
        <p:spPr>
          <a:xfrm>
            <a:off x="674688" y="1858963"/>
            <a:ext cx="8074025" cy="4687887"/>
          </a:xfrm>
          <a:noFill/>
          <a:ln/>
        </p:spPr>
        <p:txBody>
          <a:bodyPr/>
          <a:lstStyle/>
          <a:p>
            <a:pPr>
              <a:buClr>
                <a:srgbClr val="FF3300"/>
              </a:buClr>
              <a:buFont typeface="Wingdings" pitchFamily="2" charset="2"/>
              <a:buChar char="Ø"/>
            </a:pPr>
            <a:r>
              <a:rPr lang="en-US" altLang="zh-CN" sz="2000" dirty="0"/>
              <a:t>Suppose that if the feature </a:t>
            </a:r>
            <a:r>
              <a:rPr lang="en-US" altLang="zh-CN" sz="2000" dirty="0" smtClean="0"/>
              <a:t>“Capitalization” </a:t>
            </a:r>
            <a:r>
              <a:rPr lang="en-US" altLang="zh-CN" sz="2000" dirty="0"/>
              <a:t>= “Yes” </a:t>
            </a:r>
          </a:p>
          <a:p>
            <a:pPr>
              <a:buClr>
                <a:srgbClr val="FF3300"/>
              </a:buClr>
              <a:buFont typeface="Wingdings" pitchFamily="2" charset="2"/>
              <a:buNone/>
            </a:pPr>
            <a:r>
              <a:rPr lang="en-US" altLang="zh-CN" sz="2000" dirty="0"/>
              <a:t>    for </a:t>
            </a:r>
            <a:r>
              <a:rPr lang="en-US" altLang="zh-CN" sz="2000" dirty="0" smtClean="0"/>
              <a:t>token t, </a:t>
            </a:r>
            <a:r>
              <a:rPr lang="en-US" altLang="zh-CN" sz="2000" dirty="0"/>
              <a:t>then </a:t>
            </a:r>
          </a:p>
          <a:p>
            <a:pPr>
              <a:buClr>
                <a:srgbClr val="FF3300"/>
              </a:buClr>
              <a:buFont typeface="Wingdings" pitchFamily="2" charset="2"/>
              <a:buNone/>
            </a:pPr>
            <a:r>
              <a:rPr lang="en-US" altLang="zh-CN" sz="2000" dirty="0"/>
              <a:t>    P </a:t>
            </a:r>
            <a:r>
              <a:rPr lang="en-US" altLang="zh-CN" sz="2000" dirty="0" smtClean="0"/>
              <a:t>(</a:t>
            </a:r>
            <a:r>
              <a:rPr lang="en-US" altLang="zh-CN" sz="2000" dirty="0"/>
              <a:t>t</a:t>
            </a:r>
            <a:r>
              <a:rPr lang="en-US" altLang="zh-CN" sz="2000" dirty="0" smtClean="0"/>
              <a:t> is the beginning of a Name </a:t>
            </a:r>
            <a:r>
              <a:rPr lang="en-US" altLang="zh-CN" sz="2000" dirty="0"/>
              <a:t>| </a:t>
            </a:r>
            <a:r>
              <a:rPr lang="en-US" altLang="zh-CN" sz="2000" dirty="0" smtClean="0"/>
              <a:t>(</a:t>
            </a:r>
            <a:r>
              <a:rPr lang="en-US" altLang="zh-CN" sz="2000" dirty="0" err="1" smtClean="0"/>
              <a:t>Captalization</a:t>
            </a:r>
            <a:r>
              <a:rPr lang="en-US" altLang="zh-CN" sz="2000" dirty="0" smtClean="0"/>
              <a:t> </a:t>
            </a:r>
            <a:r>
              <a:rPr lang="en-US" altLang="zh-CN" sz="2000" dirty="0"/>
              <a:t>= Yes)) = 0.7</a:t>
            </a:r>
          </a:p>
          <a:p>
            <a:pPr>
              <a:buClr>
                <a:srgbClr val="FF3300"/>
              </a:buClr>
              <a:buFont typeface="Wingdings" pitchFamily="2" charset="2"/>
              <a:buNone/>
            </a:pPr>
            <a:endParaRPr lang="en-US" altLang="zh-CN" sz="900" dirty="0"/>
          </a:p>
          <a:p>
            <a:pPr>
              <a:buClr>
                <a:srgbClr val="FF3300"/>
              </a:buClr>
              <a:buFont typeface="Wingdings" pitchFamily="2" charset="2"/>
              <a:buChar char="Ø"/>
            </a:pPr>
            <a:r>
              <a:rPr lang="en-US" altLang="zh-CN" sz="2000" dirty="0"/>
              <a:t>How do we adjust the distribution?</a:t>
            </a:r>
          </a:p>
          <a:p>
            <a:pPr>
              <a:buClr>
                <a:srgbClr val="FF3300"/>
              </a:buClr>
              <a:buFont typeface="Wingdings" pitchFamily="2" charset="2"/>
              <a:buNone/>
            </a:pPr>
            <a:r>
              <a:rPr lang="en-US" altLang="zh-CN" sz="2000" dirty="0"/>
              <a:t>    P </a:t>
            </a:r>
            <a:r>
              <a:rPr lang="en-US" altLang="zh-CN" sz="2000" dirty="0" smtClean="0"/>
              <a:t>(t is not the beginning of a name </a:t>
            </a:r>
            <a:r>
              <a:rPr lang="en-US" altLang="zh-CN" sz="2000" dirty="0"/>
              <a:t>| </a:t>
            </a:r>
            <a:r>
              <a:rPr lang="en-US" altLang="zh-CN" sz="2000" dirty="0" smtClean="0"/>
              <a:t>(Capitalization </a:t>
            </a:r>
            <a:r>
              <a:rPr lang="en-US" altLang="zh-CN" sz="2000" dirty="0"/>
              <a:t>= Yes)) = 0.3</a:t>
            </a:r>
          </a:p>
          <a:p>
            <a:pPr>
              <a:buClr>
                <a:srgbClr val="FF3300"/>
              </a:buClr>
              <a:buFont typeface="Wingdings" pitchFamily="2" charset="2"/>
              <a:buNone/>
            </a:pPr>
            <a:endParaRPr lang="en-US" altLang="zh-CN" sz="900" dirty="0"/>
          </a:p>
          <a:p>
            <a:pPr>
              <a:buClr>
                <a:srgbClr val="FF3300"/>
              </a:buClr>
              <a:buFont typeface="Wingdings" pitchFamily="2" charset="2"/>
              <a:buChar char="Ø"/>
            </a:pPr>
            <a:r>
              <a:rPr lang="en-US" altLang="zh-CN" sz="2000" dirty="0"/>
              <a:t>If we don’t observe </a:t>
            </a:r>
            <a:r>
              <a:rPr lang="en-US" altLang="zh-CN" sz="2000" dirty="0" smtClean="0"/>
              <a:t>“Has Title </a:t>
            </a:r>
            <a:r>
              <a:rPr lang="en-US" altLang="zh-CN" sz="2000" dirty="0"/>
              <a:t>= </a:t>
            </a:r>
            <a:r>
              <a:rPr lang="en-US" altLang="zh-CN" sz="2000" dirty="0" smtClean="0"/>
              <a:t>Yes” </a:t>
            </a:r>
            <a:r>
              <a:rPr lang="en-US" altLang="zh-CN" sz="2000" dirty="0"/>
              <a:t>samples?</a:t>
            </a:r>
          </a:p>
          <a:p>
            <a:pPr>
              <a:buClr>
                <a:srgbClr val="FF3300"/>
              </a:buClr>
              <a:buFont typeface="Wingdings" pitchFamily="2" charset="2"/>
              <a:buNone/>
            </a:pPr>
            <a:r>
              <a:rPr lang="en-US" altLang="zh-CN" sz="2000" dirty="0" smtClean="0"/>
              <a:t>    </a:t>
            </a:r>
            <a:r>
              <a:rPr lang="en-US" altLang="zh-CN" sz="2000" dirty="0" smtClean="0">
                <a:solidFill>
                  <a:srgbClr val="FF3300"/>
                </a:solidFill>
              </a:rPr>
              <a:t>P (</a:t>
            </a:r>
            <a:r>
              <a:rPr lang="en-US" altLang="zh-CN" sz="2000" dirty="0"/>
              <a:t>t is </a:t>
            </a:r>
            <a:r>
              <a:rPr lang="en-US" altLang="zh-CN" sz="2000" dirty="0" smtClean="0"/>
              <a:t>the </a:t>
            </a:r>
            <a:r>
              <a:rPr lang="en-US" altLang="zh-CN" sz="2000" dirty="0"/>
              <a:t>beginning of a name </a:t>
            </a:r>
            <a:r>
              <a:rPr lang="en-US" altLang="zh-CN" sz="2000" dirty="0" smtClean="0">
                <a:solidFill>
                  <a:srgbClr val="FF3300"/>
                </a:solidFill>
              </a:rPr>
              <a:t>| (Has Title = Yes)) = 0.5</a:t>
            </a:r>
          </a:p>
          <a:p>
            <a:pPr>
              <a:buClr>
                <a:srgbClr val="FF3300"/>
              </a:buClr>
              <a:buFont typeface="Wingdings" pitchFamily="2" charset="2"/>
              <a:buNone/>
            </a:pPr>
            <a:r>
              <a:rPr lang="en-US" altLang="zh-CN" sz="2000" dirty="0" smtClean="0">
                <a:solidFill>
                  <a:srgbClr val="FF3300"/>
                </a:solidFill>
              </a:rPr>
              <a:t>    </a:t>
            </a:r>
            <a:r>
              <a:rPr lang="en-US" altLang="zh-CN" sz="2000" dirty="0">
                <a:solidFill>
                  <a:srgbClr val="FF3300"/>
                </a:solidFill>
              </a:rPr>
              <a:t>P </a:t>
            </a:r>
            <a:r>
              <a:rPr lang="en-US" altLang="zh-CN" sz="2000" dirty="0" smtClean="0">
                <a:solidFill>
                  <a:srgbClr val="FF3300"/>
                </a:solidFill>
              </a:rPr>
              <a:t>(</a:t>
            </a:r>
            <a:r>
              <a:rPr lang="en-US" altLang="zh-CN" sz="2000" dirty="0"/>
              <a:t>t is not the beginning of a name </a:t>
            </a:r>
            <a:r>
              <a:rPr lang="en-US" altLang="zh-CN" sz="2000" dirty="0" smtClean="0">
                <a:solidFill>
                  <a:srgbClr val="FF3300"/>
                </a:solidFill>
              </a:rPr>
              <a:t>| (Has Title </a:t>
            </a:r>
            <a:r>
              <a:rPr lang="en-US" altLang="zh-CN" sz="2000" dirty="0">
                <a:solidFill>
                  <a:srgbClr val="FF3300"/>
                </a:solidFill>
              </a:rPr>
              <a:t>= </a:t>
            </a:r>
            <a:r>
              <a:rPr lang="en-US" altLang="zh-CN" sz="2000" dirty="0" smtClean="0">
                <a:solidFill>
                  <a:srgbClr val="FF3300"/>
                </a:solidFill>
              </a:rPr>
              <a:t>Yes)) </a:t>
            </a:r>
            <a:r>
              <a:rPr lang="en-US" altLang="zh-CN" sz="2000" dirty="0">
                <a:solidFill>
                  <a:srgbClr val="FF3300"/>
                </a:solidFill>
              </a:rPr>
              <a:t>= 0.5</a:t>
            </a:r>
          </a:p>
          <a:p>
            <a:pPr>
              <a:buClr>
                <a:srgbClr val="FF3300"/>
              </a:buClr>
              <a:buFont typeface="Wingdings" pitchFamily="2" charset="2"/>
              <a:buNone/>
            </a:pPr>
            <a:endParaRPr lang="en-US" altLang="zh-CN" sz="2000" dirty="0">
              <a:solidFill>
                <a:srgbClr val="FF3300"/>
              </a:solidFill>
            </a:endParaRPr>
          </a:p>
        </p:txBody>
      </p:sp>
      <p:sp>
        <p:nvSpPr>
          <p:cNvPr id="8" name="TextBox 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60144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6630">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663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7"/>
          <p:cNvSpPr>
            <a:spLocks noGrp="1"/>
          </p:cNvSpPr>
          <p:nvPr>
            <p:ph type="sldNum" sz="quarter" idx="4294967295"/>
          </p:nvPr>
        </p:nvSpPr>
        <p:spPr>
          <a:xfrm>
            <a:off x="6781800" y="6248400"/>
            <a:ext cx="1905000" cy="457200"/>
          </a:xfrm>
          <a:prstGeom prst="rect">
            <a:avLst/>
          </a:prstGeom>
        </p:spPr>
        <p:txBody>
          <a:bodyPr/>
          <a:lstStyle/>
          <a:p>
            <a:fld id="{F7806168-1D66-4701-AC9F-344E5E360225}" type="slidenum">
              <a:rPr lang="en-US" altLang="zh-CN"/>
              <a:pPr/>
              <a:t>33</a:t>
            </a:fld>
            <a:endParaRPr lang="en-US" altLang="zh-CN"/>
          </a:p>
        </p:txBody>
      </p:sp>
      <p:sp>
        <p:nvSpPr>
          <p:cNvPr id="1519618" name="Rectangle 2"/>
          <p:cNvSpPr>
            <a:spLocks noGrp="1" noChangeArrowheads="1"/>
          </p:cNvSpPr>
          <p:nvPr>
            <p:ph type="title"/>
          </p:nvPr>
        </p:nvSpPr>
        <p:spPr/>
        <p:txBody>
          <a:bodyPr/>
          <a:lstStyle/>
          <a:p>
            <a:r>
              <a:rPr lang="en-US" altLang="zh-CN"/>
              <a:t>The basic idea</a:t>
            </a:r>
          </a:p>
        </p:txBody>
      </p:sp>
      <p:sp>
        <p:nvSpPr>
          <p:cNvPr id="1519619" name="Rectangle 3"/>
          <p:cNvSpPr>
            <a:spLocks noGrp="1" noChangeArrowheads="1"/>
          </p:cNvSpPr>
          <p:nvPr>
            <p:ph type="body" sz="half" idx="1"/>
          </p:nvPr>
        </p:nvSpPr>
        <p:spPr>
          <a:xfrm>
            <a:off x="457200" y="1600200"/>
            <a:ext cx="8507413" cy="4708525"/>
          </a:xfrm>
        </p:spPr>
        <p:txBody>
          <a:bodyPr/>
          <a:lstStyle/>
          <a:p>
            <a:r>
              <a:rPr lang="en-US" altLang="zh-CN" sz="2400"/>
              <a:t>Goal: estimate p</a:t>
            </a:r>
          </a:p>
          <a:p>
            <a:pPr>
              <a:buFont typeface="Wingdings" pitchFamily="2" charset="2"/>
              <a:buNone/>
            </a:pPr>
            <a:endParaRPr lang="en-US" altLang="zh-CN" sz="2400"/>
          </a:p>
          <a:p>
            <a:r>
              <a:rPr lang="en-US" altLang="zh-CN" sz="2400"/>
              <a:t>Choose p with maximum entropy (or “uncertainty”) subject to the constraints (or “evidence”).</a:t>
            </a:r>
          </a:p>
          <a:p>
            <a:endParaRPr lang="en-US" altLang="zh-CN" sz="2400"/>
          </a:p>
          <a:p>
            <a:endParaRPr lang="en-US" altLang="zh-CN" sz="2400"/>
          </a:p>
        </p:txBody>
      </p:sp>
      <p:graphicFrame>
        <p:nvGraphicFramePr>
          <p:cNvPr id="1519620" name="Object 4"/>
          <p:cNvGraphicFramePr>
            <a:graphicFrameLocks noGrp="1" noChangeAspect="1"/>
          </p:cNvGraphicFramePr>
          <p:nvPr>
            <p:ph sz="quarter" idx="2"/>
          </p:nvPr>
        </p:nvGraphicFramePr>
        <p:xfrm>
          <a:off x="2147888" y="4152900"/>
          <a:ext cx="3808412" cy="825500"/>
        </p:xfrm>
        <a:graphic>
          <a:graphicData uri="http://schemas.openxmlformats.org/presentationml/2006/ole">
            <mc:AlternateContent xmlns:mc="http://schemas.openxmlformats.org/markup-compatibility/2006">
              <mc:Choice xmlns:v="urn:schemas-microsoft-com:vml" Requires="v">
                <p:oleObj spid="_x0000_s1050" name="Equation" r:id="rId3" imgW="1676160" imgH="342720" progId="Equation.3">
                  <p:embed/>
                </p:oleObj>
              </mc:Choice>
              <mc:Fallback>
                <p:oleObj name="Equation" r:id="rId3" imgW="1676160" imgH="342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7888" y="4152900"/>
                        <a:ext cx="3808412"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19621" name="Object 5"/>
          <p:cNvGraphicFramePr>
            <a:graphicFrameLocks noGrp="1" noChangeAspect="1"/>
          </p:cNvGraphicFramePr>
          <p:nvPr>
            <p:ph sz="quarter" idx="3"/>
          </p:nvPr>
        </p:nvGraphicFramePr>
        <p:xfrm>
          <a:off x="2216150" y="5303838"/>
          <a:ext cx="5780088" cy="600075"/>
        </p:xfrm>
        <a:graphic>
          <a:graphicData uri="http://schemas.openxmlformats.org/presentationml/2006/ole">
            <mc:AlternateContent xmlns:mc="http://schemas.openxmlformats.org/markup-compatibility/2006">
              <mc:Choice xmlns:v="urn:schemas-microsoft-com:vml" Requires="v">
                <p:oleObj spid="_x0000_s1051" name="Equation" r:id="rId5" imgW="2082600" imgH="203040" progId="Equation.3">
                  <p:embed/>
                </p:oleObj>
              </mc:Choice>
              <mc:Fallback>
                <p:oleObj name="Equation" r:id="rId5" imgW="208260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6150" y="5303838"/>
                        <a:ext cx="5780088"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6"/>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945237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19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196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1962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196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97D52C7-0037-4ACB-9966-E11859AC2B0B}" type="slidenum">
              <a:rPr lang="en-US" altLang="zh-CN"/>
              <a:pPr/>
              <a:t>34</a:t>
            </a:fld>
            <a:endParaRPr lang="en-US" altLang="zh-CN"/>
          </a:p>
        </p:txBody>
      </p:sp>
      <p:sp>
        <p:nvSpPr>
          <p:cNvPr id="1520642" name="Rectangle 2"/>
          <p:cNvSpPr>
            <a:spLocks noGrp="1" noChangeArrowheads="1"/>
          </p:cNvSpPr>
          <p:nvPr>
            <p:ph type="title"/>
          </p:nvPr>
        </p:nvSpPr>
        <p:spPr/>
        <p:txBody>
          <a:bodyPr/>
          <a:lstStyle/>
          <a:p>
            <a:r>
              <a:rPr lang="en-US" altLang="zh-CN"/>
              <a:t>Setting</a:t>
            </a:r>
          </a:p>
        </p:txBody>
      </p:sp>
      <p:sp>
        <p:nvSpPr>
          <p:cNvPr id="1520643" name="Rectangle 3"/>
          <p:cNvSpPr>
            <a:spLocks noGrp="1" noChangeArrowheads="1"/>
          </p:cNvSpPr>
          <p:nvPr>
            <p:ph type="body" idx="1"/>
          </p:nvPr>
        </p:nvSpPr>
        <p:spPr/>
        <p:txBody>
          <a:bodyPr/>
          <a:lstStyle/>
          <a:p>
            <a:pPr>
              <a:lnSpc>
                <a:spcPct val="90000"/>
              </a:lnSpc>
            </a:pPr>
            <a:r>
              <a:rPr lang="en-US" altLang="zh-CN"/>
              <a:t>From training data, collect (a, b) pairs:</a:t>
            </a:r>
          </a:p>
          <a:p>
            <a:pPr lvl="1">
              <a:lnSpc>
                <a:spcPct val="90000"/>
              </a:lnSpc>
            </a:pPr>
            <a:r>
              <a:rPr lang="en-US" altLang="zh-CN"/>
              <a:t>a: thing to be predicted (e.g., a class in a classification problem)</a:t>
            </a:r>
          </a:p>
          <a:p>
            <a:pPr lvl="1">
              <a:lnSpc>
                <a:spcPct val="90000"/>
              </a:lnSpc>
            </a:pPr>
            <a:r>
              <a:rPr lang="en-US" altLang="zh-CN"/>
              <a:t>b: the context</a:t>
            </a:r>
          </a:p>
          <a:p>
            <a:pPr lvl="1">
              <a:lnSpc>
                <a:spcPct val="90000"/>
              </a:lnSpc>
            </a:pPr>
            <a:r>
              <a:rPr lang="en-US" altLang="zh-CN"/>
              <a:t>Ex: Name tagging: </a:t>
            </a:r>
          </a:p>
          <a:p>
            <a:pPr lvl="2">
              <a:lnSpc>
                <a:spcPct val="90000"/>
              </a:lnSpc>
            </a:pPr>
            <a:r>
              <a:rPr lang="en-US" altLang="zh-CN"/>
              <a:t>a=person</a:t>
            </a:r>
          </a:p>
          <a:p>
            <a:pPr lvl="2">
              <a:lnSpc>
                <a:spcPct val="90000"/>
              </a:lnSpc>
            </a:pPr>
            <a:r>
              <a:rPr lang="en-US" altLang="zh-CN"/>
              <a:t>b=the words in a window and previous two tags</a:t>
            </a:r>
          </a:p>
          <a:p>
            <a:pPr lvl="2">
              <a:lnSpc>
                <a:spcPct val="90000"/>
              </a:lnSpc>
            </a:pPr>
            <a:endParaRPr lang="en-US" altLang="zh-CN"/>
          </a:p>
          <a:p>
            <a:pPr lvl="2">
              <a:lnSpc>
                <a:spcPct val="90000"/>
              </a:lnSpc>
              <a:buFont typeface="Wingdings" pitchFamily="2" charset="2"/>
              <a:buNone/>
            </a:pPr>
            <a:endParaRPr lang="en-US" altLang="zh-CN"/>
          </a:p>
          <a:p>
            <a:pPr>
              <a:lnSpc>
                <a:spcPct val="90000"/>
              </a:lnSpc>
            </a:pPr>
            <a:r>
              <a:rPr lang="en-US" altLang="zh-CN"/>
              <a:t>Learn the prob of each (a, b):  p(a, b)</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210836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0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06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06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06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06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06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206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lide Number Placeholder 6"/>
          <p:cNvSpPr>
            <a:spLocks noGrp="1"/>
          </p:cNvSpPr>
          <p:nvPr>
            <p:ph type="sldNum" sz="quarter" idx="4294967295"/>
          </p:nvPr>
        </p:nvSpPr>
        <p:spPr>
          <a:xfrm>
            <a:off x="6781800" y="6248400"/>
            <a:ext cx="1905000" cy="457200"/>
          </a:xfrm>
          <a:prstGeom prst="rect">
            <a:avLst/>
          </a:prstGeom>
        </p:spPr>
        <p:txBody>
          <a:bodyPr/>
          <a:lstStyle/>
          <a:p>
            <a:fld id="{151F1AD0-4E47-44FC-8395-BCE72122591B}" type="slidenum">
              <a:rPr lang="en-US" altLang="zh-CN"/>
              <a:pPr/>
              <a:t>35</a:t>
            </a:fld>
            <a:endParaRPr lang="en-US" altLang="zh-CN"/>
          </a:p>
        </p:txBody>
      </p:sp>
      <p:sp>
        <p:nvSpPr>
          <p:cNvPr id="1523714" name="Rectangle 2"/>
          <p:cNvSpPr>
            <a:spLocks noGrp="1" noChangeArrowheads="1"/>
          </p:cNvSpPr>
          <p:nvPr>
            <p:ph type="title"/>
          </p:nvPr>
        </p:nvSpPr>
        <p:spPr/>
        <p:txBody>
          <a:bodyPr>
            <a:normAutofit fontScale="90000"/>
          </a:bodyPr>
          <a:lstStyle/>
          <a:p>
            <a:r>
              <a:rPr lang="en-US" altLang="zh-CN" sz="3800"/>
              <a:t>Ex1: Coin-flip example</a:t>
            </a:r>
            <a:br>
              <a:rPr lang="en-US" altLang="zh-CN" sz="3800"/>
            </a:br>
            <a:r>
              <a:rPr lang="en-US" altLang="zh-CN" sz="3800"/>
              <a:t>(Klein &amp; Manning 2003)</a:t>
            </a:r>
          </a:p>
        </p:txBody>
      </p:sp>
      <p:sp>
        <p:nvSpPr>
          <p:cNvPr id="1523715" name="Rectangle 3"/>
          <p:cNvSpPr>
            <a:spLocks noGrp="1" noChangeArrowheads="1"/>
          </p:cNvSpPr>
          <p:nvPr>
            <p:ph type="body" sz="half" idx="1"/>
          </p:nvPr>
        </p:nvSpPr>
        <p:spPr>
          <a:xfrm>
            <a:off x="914400" y="1600200"/>
            <a:ext cx="7083425" cy="1398588"/>
          </a:xfrm>
        </p:spPr>
        <p:txBody>
          <a:bodyPr/>
          <a:lstStyle/>
          <a:p>
            <a:pPr>
              <a:lnSpc>
                <a:spcPct val="90000"/>
              </a:lnSpc>
            </a:pPr>
            <a:r>
              <a:rPr lang="en-US" altLang="zh-CN" sz="1800"/>
              <a:t>Toss a coin: p(H)=p1, p(T)=p2.</a:t>
            </a:r>
          </a:p>
          <a:p>
            <a:pPr>
              <a:lnSpc>
                <a:spcPct val="90000"/>
              </a:lnSpc>
            </a:pPr>
            <a:r>
              <a:rPr lang="en-US" altLang="zh-CN" sz="1800"/>
              <a:t>Constraint: p1 + p2 = 1</a:t>
            </a:r>
          </a:p>
          <a:p>
            <a:pPr>
              <a:lnSpc>
                <a:spcPct val="90000"/>
              </a:lnSpc>
            </a:pPr>
            <a:r>
              <a:rPr lang="en-US" altLang="zh-CN" sz="1800"/>
              <a:t>Question: what’s your estimation of p=(p1, p2)?</a:t>
            </a:r>
          </a:p>
          <a:p>
            <a:pPr>
              <a:lnSpc>
                <a:spcPct val="90000"/>
              </a:lnSpc>
            </a:pPr>
            <a:r>
              <a:rPr lang="en-US" altLang="zh-CN" sz="1800"/>
              <a:t>Answer: choose the p that maximizes H(p)</a:t>
            </a:r>
          </a:p>
          <a:p>
            <a:pPr>
              <a:lnSpc>
                <a:spcPct val="90000"/>
              </a:lnSpc>
            </a:pPr>
            <a:endParaRPr lang="en-US" altLang="zh-CN" sz="1800"/>
          </a:p>
        </p:txBody>
      </p:sp>
      <p:pic>
        <p:nvPicPr>
          <p:cNvPr id="15237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4076700"/>
            <a:ext cx="3095625"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237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4076700"/>
            <a:ext cx="3455987" cy="219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3718" name="Text Box 6"/>
          <p:cNvSpPr txBox="1">
            <a:spLocks noChangeArrowheads="1"/>
          </p:cNvSpPr>
          <p:nvPr/>
        </p:nvSpPr>
        <p:spPr bwMode="auto">
          <a:xfrm>
            <a:off x="2268538" y="6237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a:t>
            </a:r>
          </a:p>
        </p:txBody>
      </p:sp>
      <p:sp>
        <p:nvSpPr>
          <p:cNvPr id="1523719" name="Text Box 7"/>
          <p:cNvSpPr txBox="1">
            <a:spLocks noChangeArrowheads="1"/>
          </p:cNvSpPr>
          <p:nvPr/>
        </p:nvSpPr>
        <p:spPr bwMode="auto">
          <a:xfrm>
            <a:off x="468313" y="50133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a:solidFill>
                  <a:srgbClr val="292934"/>
                </a:solidFill>
              </a:rPr>
              <a:t>H</a:t>
            </a:r>
          </a:p>
        </p:txBody>
      </p:sp>
      <p:sp>
        <p:nvSpPr>
          <p:cNvPr id="1523720" name="Text Box 8"/>
          <p:cNvSpPr txBox="1">
            <a:spLocks noChangeArrowheads="1"/>
          </p:cNvSpPr>
          <p:nvPr/>
        </p:nvSpPr>
        <p:spPr bwMode="auto">
          <a:xfrm>
            <a:off x="6135688" y="6256338"/>
            <a:ext cx="889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p1=0.3</a:t>
            </a:r>
          </a:p>
        </p:txBody>
      </p:sp>
      <p:graphicFrame>
        <p:nvGraphicFramePr>
          <p:cNvPr id="1523721" name="Object 9"/>
          <p:cNvGraphicFramePr>
            <a:graphicFrameLocks noGrp="1" noChangeAspect="1"/>
          </p:cNvGraphicFramePr>
          <p:nvPr>
            <p:ph sz="half" idx="2"/>
          </p:nvPr>
        </p:nvGraphicFramePr>
        <p:xfrm>
          <a:off x="1400175" y="2998788"/>
          <a:ext cx="3814763" cy="858837"/>
        </p:xfrm>
        <a:graphic>
          <a:graphicData uri="http://schemas.openxmlformats.org/presentationml/2006/ole">
            <mc:AlternateContent xmlns:mc="http://schemas.openxmlformats.org/markup-compatibility/2006">
              <mc:Choice xmlns:v="urn:schemas-microsoft-com:vml" Requires="v">
                <p:oleObj spid="_x0000_s2062" name="Equation" r:id="rId5" imgW="1612800" imgH="342720" progId="Equation.3">
                  <p:embed/>
                </p:oleObj>
              </mc:Choice>
              <mc:Fallback>
                <p:oleObj name="Equation" r:id="rId5" imgW="161280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0175" y="2998788"/>
                        <a:ext cx="3814763" cy="858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Box 10"/>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172169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3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3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3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3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372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37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237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237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5237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23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3718" grpId="0"/>
      <p:bldP spid="1523719" grpId="0"/>
      <p:bldP spid="1523720"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AEA7AE45-1732-4BF8-B9E0-B307203B616C}" type="slidenum">
              <a:rPr lang="en-US" altLang="zh-CN"/>
              <a:pPr/>
              <a:t>36</a:t>
            </a:fld>
            <a:endParaRPr lang="en-US" altLang="zh-CN"/>
          </a:p>
        </p:txBody>
      </p:sp>
      <p:pic>
        <p:nvPicPr>
          <p:cNvPr id="15247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133600"/>
            <a:ext cx="3600450" cy="26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39" name="Rectangle 3"/>
          <p:cNvSpPr>
            <a:spLocks noGrp="1" noChangeArrowheads="1"/>
          </p:cNvSpPr>
          <p:nvPr>
            <p:ph type="title"/>
          </p:nvPr>
        </p:nvSpPr>
        <p:spPr/>
        <p:txBody>
          <a:bodyPr/>
          <a:lstStyle/>
          <a:p>
            <a:r>
              <a:rPr lang="en-US" altLang="zh-CN"/>
              <a:t>Coin-flip example (cont)</a:t>
            </a:r>
          </a:p>
        </p:txBody>
      </p:sp>
      <p:pic>
        <p:nvPicPr>
          <p:cNvPr id="15247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663" y="1484313"/>
            <a:ext cx="2952750" cy="214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41" name="Text Box 5"/>
          <p:cNvSpPr txBox="1">
            <a:spLocks noChangeArrowheads="1"/>
          </p:cNvSpPr>
          <p:nvPr/>
        </p:nvSpPr>
        <p:spPr bwMode="auto">
          <a:xfrm>
            <a:off x="1042988" y="46529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400">
                <a:solidFill>
                  <a:srgbClr val="292934"/>
                </a:solidFill>
              </a:rPr>
              <a:t>p1</a:t>
            </a:r>
          </a:p>
        </p:txBody>
      </p:sp>
      <p:sp>
        <p:nvSpPr>
          <p:cNvPr id="1524742" name="Text Box 6"/>
          <p:cNvSpPr txBox="1">
            <a:spLocks noChangeArrowheads="1"/>
          </p:cNvSpPr>
          <p:nvPr/>
        </p:nvSpPr>
        <p:spPr bwMode="auto">
          <a:xfrm>
            <a:off x="2843213" y="4581525"/>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400">
                <a:solidFill>
                  <a:srgbClr val="292934"/>
                </a:solidFill>
              </a:rPr>
              <a:t>p2</a:t>
            </a:r>
          </a:p>
        </p:txBody>
      </p:sp>
      <p:sp>
        <p:nvSpPr>
          <p:cNvPr id="1524743" name="Text Box 7"/>
          <p:cNvSpPr txBox="1">
            <a:spLocks noChangeArrowheads="1"/>
          </p:cNvSpPr>
          <p:nvPr/>
        </p:nvSpPr>
        <p:spPr bwMode="auto">
          <a:xfrm>
            <a:off x="0" y="29972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sz="2400">
                <a:solidFill>
                  <a:srgbClr val="292934"/>
                </a:solidFill>
              </a:rPr>
              <a:t>H</a:t>
            </a:r>
          </a:p>
        </p:txBody>
      </p:sp>
      <p:sp>
        <p:nvSpPr>
          <p:cNvPr id="1524744" name="Text Box 8"/>
          <p:cNvSpPr txBox="1">
            <a:spLocks noChangeArrowheads="1"/>
          </p:cNvSpPr>
          <p:nvPr/>
        </p:nvSpPr>
        <p:spPr bwMode="auto">
          <a:xfrm>
            <a:off x="5219700" y="3860800"/>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 + p2 = 1</a:t>
            </a:r>
          </a:p>
        </p:txBody>
      </p:sp>
      <p:pic>
        <p:nvPicPr>
          <p:cNvPr id="152474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4221163"/>
            <a:ext cx="2808287" cy="205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46" name="Text Box 10"/>
          <p:cNvSpPr txBox="1">
            <a:spLocks noChangeArrowheads="1"/>
          </p:cNvSpPr>
          <p:nvPr/>
        </p:nvSpPr>
        <p:spPr bwMode="auto">
          <a:xfrm>
            <a:off x="5076825" y="6308725"/>
            <a:ext cx="2171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p1+p2=1.0,  p1=0.3</a:t>
            </a:r>
          </a:p>
        </p:txBody>
      </p:sp>
      <p:sp>
        <p:nvSpPr>
          <p:cNvPr id="12" name="TextBox 11"/>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27150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47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47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474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2474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2474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474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2474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247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4741" grpId="0"/>
      <p:bldP spid="1524742" grpId="0"/>
      <p:bldP spid="1524743" grpId="0"/>
      <p:bldP spid="1524744" grpId="0"/>
      <p:bldP spid="1524746" grpId="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F8F769A8-7219-441C-BE59-1298F5008BB8}" type="slidenum">
              <a:rPr lang="en-US" altLang="zh-CN"/>
              <a:pPr/>
              <a:t>37</a:t>
            </a:fld>
            <a:endParaRPr lang="en-US" altLang="zh-CN"/>
          </a:p>
        </p:txBody>
      </p:sp>
      <p:sp>
        <p:nvSpPr>
          <p:cNvPr id="1525762" name="Rectangle 2"/>
          <p:cNvSpPr>
            <a:spLocks noGrp="1" noChangeArrowheads="1"/>
          </p:cNvSpPr>
          <p:nvPr>
            <p:ph type="title"/>
          </p:nvPr>
        </p:nvSpPr>
        <p:spPr/>
        <p:txBody>
          <a:bodyPr>
            <a:normAutofit fontScale="90000"/>
          </a:bodyPr>
          <a:lstStyle/>
          <a:p>
            <a:r>
              <a:rPr lang="en-US" altLang="zh-CN" sz="3800"/>
              <a:t>Ex2: An MT example</a:t>
            </a:r>
            <a:br>
              <a:rPr lang="en-US" altLang="zh-CN" sz="3800"/>
            </a:br>
            <a:r>
              <a:rPr lang="en-US" altLang="zh-CN" sz="3800"/>
              <a:t>(Berger et. al., 1996)</a:t>
            </a:r>
          </a:p>
        </p:txBody>
      </p:sp>
      <p:pic>
        <p:nvPicPr>
          <p:cNvPr id="15257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3357563"/>
            <a:ext cx="6696075"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5764" name="Text Box 4"/>
          <p:cNvSpPr txBox="1">
            <a:spLocks noChangeArrowheads="1"/>
          </p:cNvSpPr>
          <p:nvPr/>
        </p:nvSpPr>
        <p:spPr bwMode="auto">
          <a:xfrm>
            <a:off x="1311275" y="1865313"/>
            <a:ext cx="418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Possible translation for the word “in” is: </a:t>
            </a:r>
          </a:p>
        </p:txBody>
      </p:sp>
      <p:pic>
        <p:nvPicPr>
          <p:cNvPr id="15257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2349500"/>
            <a:ext cx="4824412"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5766" name="Text Box 6"/>
          <p:cNvSpPr txBox="1">
            <a:spLocks noChangeArrowheads="1"/>
          </p:cNvSpPr>
          <p:nvPr/>
        </p:nvSpPr>
        <p:spPr bwMode="auto">
          <a:xfrm>
            <a:off x="1239838" y="3016250"/>
            <a:ext cx="128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Constraint:</a:t>
            </a:r>
          </a:p>
        </p:txBody>
      </p:sp>
      <p:sp>
        <p:nvSpPr>
          <p:cNvPr id="1525767" name="Text Box 7"/>
          <p:cNvSpPr txBox="1">
            <a:spLocks noChangeArrowheads="1"/>
          </p:cNvSpPr>
          <p:nvPr/>
        </p:nvSpPr>
        <p:spPr bwMode="auto">
          <a:xfrm>
            <a:off x="1239838" y="4024313"/>
            <a:ext cx="183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Intuitive answer:</a:t>
            </a:r>
          </a:p>
        </p:txBody>
      </p:sp>
      <p:pic>
        <p:nvPicPr>
          <p:cNvPr id="152576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005263"/>
            <a:ext cx="4103688" cy="25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624656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7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576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576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2576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5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64" grpId="0"/>
      <p:bldP spid="1525766" grpId="0"/>
      <p:bldP spid="1525767"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F5292F7-C79C-40EF-ACD5-11F5C71D3769}" type="slidenum">
              <a:rPr lang="en-US" altLang="zh-CN"/>
              <a:pPr/>
              <a:t>38</a:t>
            </a:fld>
            <a:endParaRPr lang="en-US" altLang="zh-CN"/>
          </a:p>
        </p:txBody>
      </p:sp>
      <p:pic>
        <p:nvPicPr>
          <p:cNvPr id="15267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412875"/>
            <a:ext cx="900112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6787" name="Rectangle 3"/>
          <p:cNvSpPr>
            <a:spLocks noGrp="1" noChangeArrowheads="1"/>
          </p:cNvSpPr>
          <p:nvPr>
            <p:ph type="title"/>
          </p:nvPr>
        </p:nvSpPr>
        <p:spPr/>
        <p:txBody>
          <a:bodyPr/>
          <a:lstStyle/>
          <a:p>
            <a:r>
              <a:rPr lang="en-US" altLang="zh-CN"/>
              <a:t>An MT example (cont)</a:t>
            </a:r>
          </a:p>
        </p:txBody>
      </p:sp>
      <p:sp>
        <p:nvSpPr>
          <p:cNvPr id="1526788" name="Text Box 4"/>
          <p:cNvSpPr txBox="1">
            <a:spLocks noChangeArrowheads="1"/>
          </p:cNvSpPr>
          <p:nvPr/>
        </p:nvSpPr>
        <p:spPr bwMode="auto">
          <a:xfrm>
            <a:off x="468313" y="1341438"/>
            <a:ext cx="140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Constraints:</a:t>
            </a:r>
          </a:p>
        </p:txBody>
      </p:sp>
      <p:sp>
        <p:nvSpPr>
          <p:cNvPr id="1526789" name="Text Box 5"/>
          <p:cNvSpPr txBox="1">
            <a:spLocks noChangeArrowheads="1"/>
          </p:cNvSpPr>
          <p:nvPr/>
        </p:nvSpPr>
        <p:spPr bwMode="auto">
          <a:xfrm>
            <a:off x="539750" y="3141663"/>
            <a:ext cx="183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a:solidFill>
                  <a:srgbClr val="292934"/>
                </a:solidFill>
              </a:rPr>
              <a:t>Intuitive answer:</a:t>
            </a:r>
          </a:p>
        </p:txBody>
      </p:sp>
      <p:pic>
        <p:nvPicPr>
          <p:cNvPr id="152679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3068638"/>
            <a:ext cx="496887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5982941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67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678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678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6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6789"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70D050B-9DD0-4104-B613-040318F0BC49}" type="slidenum">
              <a:rPr lang="en-US" altLang="zh-CN"/>
              <a:pPr/>
              <a:t>39</a:t>
            </a:fld>
            <a:endParaRPr lang="en-US" altLang="zh-CN"/>
          </a:p>
        </p:txBody>
      </p:sp>
      <p:sp>
        <p:nvSpPr>
          <p:cNvPr id="1514498" name="Rectangle 2"/>
          <p:cNvSpPr>
            <a:spLocks noGrp="1" noChangeArrowheads="1"/>
          </p:cNvSpPr>
          <p:nvPr>
            <p:ph type="title"/>
          </p:nvPr>
        </p:nvSpPr>
        <p:spPr/>
        <p:txBody>
          <a:bodyPr/>
          <a:lstStyle/>
          <a:p>
            <a:r>
              <a:rPr lang="en-US" altLang="zh-CN"/>
              <a:t>Why ME?</a:t>
            </a:r>
            <a:endParaRPr lang="en-US" altLang="zh-CN" sz="2500"/>
          </a:p>
        </p:txBody>
      </p:sp>
      <p:sp>
        <p:nvSpPr>
          <p:cNvPr id="1514499" name="Rectangle 3"/>
          <p:cNvSpPr>
            <a:spLocks noGrp="1" noChangeArrowheads="1"/>
          </p:cNvSpPr>
          <p:nvPr>
            <p:ph type="body" idx="1"/>
          </p:nvPr>
        </p:nvSpPr>
        <p:spPr/>
        <p:txBody>
          <a:bodyPr/>
          <a:lstStyle/>
          <a:p>
            <a:pPr>
              <a:lnSpc>
                <a:spcPct val="90000"/>
              </a:lnSpc>
            </a:pPr>
            <a:r>
              <a:rPr lang="en-US" altLang="zh-CN" sz="2000"/>
              <a:t>Advantages</a:t>
            </a:r>
          </a:p>
          <a:p>
            <a:pPr lvl="1">
              <a:lnSpc>
                <a:spcPct val="90000"/>
              </a:lnSpc>
            </a:pPr>
            <a:r>
              <a:rPr lang="en-US" altLang="zh-CN" sz="2000"/>
              <a:t>Combine multiple knowledge sources</a:t>
            </a:r>
          </a:p>
          <a:p>
            <a:pPr lvl="2">
              <a:lnSpc>
                <a:spcPct val="90000"/>
              </a:lnSpc>
            </a:pPr>
            <a:r>
              <a:rPr lang="en-US" altLang="zh-CN" sz="1800"/>
              <a:t>Local</a:t>
            </a:r>
          </a:p>
          <a:p>
            <a:pPr lvl="3">
              <a:lnSpc>
                <a:spcPct val="90000"/>
              </a:lnSpc>
            </a:pPr>
            <a:r>
              <a:rPr lang="en-US" altLang="zh-CN" sz="1600"/>
              <a:t>Word prefix, suffix, capitalization (POS - </a:t>
            </a:r>
            <a:r>
              <a:rPr lang="en-US" altLang="zh-CN" sz="1400" i="1"/>
              <a:t>(Ratnaparkhi, 1996)</a:t>
            </a:r>
            <a:r>
              <a:rPr lang="en-US" altLang="zh-CN" sz="1600"/>
              <a:t>)</a:t>
            </a:r>
          </a:p>
          <a:p>
            <a:pPr lvl="3">
              <a:lnSpc>
                <a:spcPct val="90000"/>
              </a:lnSpc>
            </a:pPr>
            <a:r>
              <a:rPr lang="en-US" altLang="zh-CN" sz="1600"/>
              <a:t>Word POS, POS class, suffix (WSD - </a:t>
            </a:r>
            <a:r>
              <a:rPr lang="en-US" altLang="zh-CN" sz="1400" i="1"/>
              <a:t>(Chao &amp; Dyer, 2002)</a:t>
            </a:r>
            <a:r>
              <a:rPr lang="en-US" altLang="zh-CN" sz="1600"/>
              <a:t>)</a:t>
            </a:r>
          </a:p>
          <a:p>
            <a:pPr lvl="3">
              <a:lnSpc>
                <a:spcPct val="90000"/>
              </a:lnSpc>
            </a:pPr>
            <a:r>
              <a:rPr lang="en-US" altLang="zh-CN" sz="1600"/>
              <a:t>Token prefix, suffix, capitalization, abbreviation (Sentence Boundary - </a:t>
            </a:r>
            <a:r>
              <a:rPr lang="en-US" altLang="zh-CN" sz="1400" i="1"/>
              <a:t>(Reynar &amp; Ratnaparkhi, 1997)</a:t>
            </a:r>
            <a:r>
              <a:rPr lang="en-US" altLang="zh-CN" sz="1600"/>
              <a:t>)</a:t>
            </a:r>
          </a:p>
          <a:p>
            <a:pPr lvl="2">
              <a:lnSpc>
                <a:spcPct val="90000"/>
              </a:lnSpc>
            </a:pPr>
            <a:r>
              <a:rPr lang="en-US" altLang="zh-CN" sz="1800"/>
              <a:t>Global</a:t>
            </a:r>
          </a:p>
          <a:p>
            <a:pPr lvl="3">
              <a:lnSpc>
                <a:spcPct val="90000"/>
              </a:lnSpc>
            </a:pPr>
            <a:r>
              <a:rPr lang="en-US" altLang="zh-CN" sz="1600"/>
              <a:t>N-grams </a:t>
            </a:r>
            <a:r>
              <a:rPr lang="en-US" altLang="zh-CN" sz="1400" i="1"/>
              <a:t>(Rosenfeld, 1997)</a:t>
            </a:r>
          </a:p>
          <a:p>
            <a:pPr lvl="3">
              <a:lnSpc>
                <a:spcPct val="90000"/>
              </a:lnSpc>
            </a:pPr>
            <a:r>
              <a:rPr lang="en-US" altLang="zh-CN" sz="1600"/>
              <a:t>Word window</a:t>
            </a:r>
          </a:p>
          <a:p>
            <a:pPr lvl="3">
              <a:lnSpc>
                <a:spcPct val="90000"/>
              </a:lnSpc>
            </a:pPr>
            <a:r>
              <a:rPr lang="en-US" altLang="zh-CN" sz="1600"/>
              <a:t>Document title </a:t>
            </a:r>
            <a:r>
              <a:rPr lang="en-US" altLang="zh-CN" sz="1400" i="1"/>
              <a:t>(Pakhomov, 2002)</a:t>
            </a:r>
          </a:p>
          <a:p>
            <a:pPr lvl="3">
              <a:lnSpc>
                <a:spcPct val="90000"/>
              </a:lnSpc>
            </a:pPr>
            <a:r>
              <a:rPr lang="en-US" altLang="zh-CN" sz="1600"/>
              <a:t>Structurally related words </a:t>
            </a:r>
            <a:r>
              <a:rPr lang="en-US" altLang="zh-CN" sz="1400" i="1"/>
              <a:t>(Chao &amp; Dyer, 2002)</a:t>
            </a:r>
          </a:p>
          <a:p>
            <a:pPr lvl="3">
              <a:lnSpc>
                <a:spcPct val="90000"/>
              </a:lnSpc>
            </a:pPr>
            <a:r>
              <a:rPr lang="en-US" altLang="zh-CN" sz="1600"/>
              <a:t>Sentence length, conventional lexicon </a:t>
            </a:r>
            <a:r>
              <a:rPr lang="en-US" altLang="zh-CN" sz="1400" i="1"/>
              <a:t>(Och &amp; Ney, 2002)</a:t>
            </a:r>
          </a:p>
          <a:p>
            <a:pPr lvl="1">
              <a:lnSpc>
                <a:spcPct val="90000"/>
              </a:lnSpc>
            </a:pPr>
            <a:r>
              <a:rPr lang="en-US" altLang="zh-CN" sz="2000"/>
              <a:t>Combine </a:t>
            </a:r>
            <a:r>
              <a:rPr lang="en-US" altLang="zh-CN" sz="2000" i="1"/>
              <a:t>dependent</a:t>
            </a:r>
            <a:r>
              <a:rPr lang="en-US" altLang="zh-CN" sz="2000"/>
              <a:t> knowledge sources</a:t>
            </a:r>
          </a:p>
          <a:p>
            <a:pPr lvl="3">
              <a:lnSpc>
                <a:spcPct val="90000"/>
              </a:lnSpc>
            </a:pPr>
            <a:endParaRPr lang="en-US" altLang="zh-CN" sz="1600"/>
          </a:p>
          <a:p>
            <a:pPr>
              <a:lnSpc>
                <a:spcPct val="90000"/>
              </a:lnSpc>
            </a:pPr>
            <a:endParaRPr lang="en-US" altLang="zh-CN" sz="20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0116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70562" name="Rectangle 2"/>
          <p:cNvSpPr>
            <a:spLocks noGrp="1" noChangeArrowheads="1"/>
          </p:cNvSpPr>
          <p:nvPr>
            <p:ph type="title" idx="4294967295"/>
          </p:nvPr>
        </p:nvSpPr>
        <p:spPr>
          <a:xfrm>
            <a:off x="914400" y="228600"/>
            <a:ext cx="8229600" cy="1139825"/>
          </a:xfrm>
        </p:spPr>
        <p:txBody>
          <a:bodyPr/>
          <a:lstStyle/>
          <a:p>
            <a:r>
              <a:rPr lang="en-US" altLang="zh-TW" sz="3800">
                <a:ea typeface="PMingLiU" pitchFamily="18" charset="-120"/>
              </a:rPr>
              <a:t>Supervised Learning based IE</a:t>
            </a:r>
            <a:endParaRPr lang="en-US" altLang="zh-CN" sz="3800">
              <a:ea typeface="宋体" pitchFamily="2" charset="-122"/>
            </a:endParaRPr>
          </a:p>
        </p:txBody>
      </p:sp>
      <p:sp>
        <p:nvSpPr>
          <p:cNvPr id="1523715" name="Rectangle 3"/>
          <p:cNvSpPr>
            <a:spLocks noChangeArrowheads="1"/>
          </p:cNvSpPr>
          <p:nvPr/>
        </p:nvSpPr>
        <p:spPr bwMode="auto">
          <a:xfrm>
            <a:off x="533400" y="1066800"/>
            <a:ext cx="8382000"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endParaRPr lang="en-US" altLang="zh-TW" sz="2800">
              <a:solidFill>
                <a:srgbClr val="292934"/>
              </a:solidFill>
              <a:ea typeface="PMingLiU" pitchFamily="18" charset="-120"/>
            </a:endParaRPr>
          </a:p>
        </p:txBody>
      </p:sp>
      <p:sp>
        <p:nvSpPr>
          <p:cNvPr id="2370565" name="Rectangle 5"/>
          <p:cNvSpPr>
            <a:spLocks noChangeArrowheads="1"/>
          </p:cNvSpPr>
          <p:nvPr/>
        </p:nvSpPr>
        <p:spPr bwMode="auto">
          <a:xfrm>
            <a:off x="381000" y="1985168"/>
            <a:ext cx="830580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defTabSz="914400">
              <a:buClr>
                <a:srgbClr val="93A299"/>
              </a:buClr>
              <a:buFont typeface="Wingdings" pitchFamily="2" charset="2"/>
              <a:buChar char="n"/>
            </a:pPr>
            <a:r>
              <a:rPr lang="en-US" altLang="zh-CN" sz="2400" dirty="0">
                <a:solidFill>
                  <a:srgbClr val="292934"/>
                </a:solidFill>
                <a:ea typeface="宋体" pitchFamily="2" charset="-122"/>
              </a:rPr>
              <a:t>‘Pipeline’ style IE</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Split the task into several components</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Prepare data annotation for each component</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Apply supervised machine learning methods to address each component separately</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Most state-of-the-art ACE IE systems were </a:t>
            </a:r>
            <a:r>
              <a:rPr lang="en-US" altLang="zh-CN" dirty="0" smtClean="0">
                <a:solidFill>
                  <a:srgbClr val="292934"/>
                </a:solidFill>
                <a:ea typeface="宋体" pitchFamily="2" charset="-122"/>
              </a:rPr>
              <a:t>developed in </a:t>
            </a:r>
            <a:r>
              <a:rPr lang="en-US" altLang="zh-CN" dirty="0">
                <a:solidFill>
                  <a:srgbClr val="292934"/>
                </a:solidFill>
                <a:ea typeface="宋体" pitchFamily="2" charset="-122"/>
              </a:rPr>
              <a:t>this way</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Provide great opportunity to applying a wide range of learning models and incorporating diverse levels of linguistic features to improve each component</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Large progress has been achieved on some of these components such as name tagging and relation extraction</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67211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2A45DA4-8A63-4B73-8B5B-22658364B7CB}" type="slidenum">
              <a:rPr lang="en-US" altLang="zh-CN"/>
              <a:pPr/>
              <a:t>40</a:t>
            </a:fld>
            <a:endParaRPr lang="en-US" altLang="zh-CN"/>
          </a:p>
        </p:txBody>
      </p:sp>
      <p:sp>
        <p:nvSpPr>
          <p:cNvPr id="1515522" name="Rectangle 2"/>
          <p:cNvSpPr>
            <a:spLocks noGrp="1" noChangeArrowheads="1"/>
          </p:cNvSpPr>
          <p:nvPr>
            <p:ph type="title"/>
          </p:nvPr>
        </p:nvSpPr>
        <p:spPr/>
        <p:txBody>
          <a:bodyPr/>
          <a:lstStyle/>
          <a:p>
            <a:r>
              <a:rPr lang="en-US" altLang="zh-CN"/>
              <a:t>Why ME?</a:t>
            </a:r>
            <a:endParaRPr lang="en-US" altLang="zh-CN" sz="2500"/>
          </a:p>
        </p:txBody>
      </p:sp>
      <p:sp>
        <p:nvSpPr>
          <p:cNvPr id="1515523" name="Rectangle 3"/>
          <p:cNvSpPr>
            <a:spLocks noGrp="1" noChangeArrowheads="1"/>
          </p:cNvSpPr>
          <p:nvPr>
            <p:ph type="body" idx="1"/>
          </p:nvPr>
        </p:nvSpPr>
        <p:spPr/>
        <p:txBody>
          <a:bodyPr/>
          <a:lstStyle/>
          <a:p>
            <a:r>
              <a:rPr lang="en-US" altLang="zh-CN" sz="2000"/>
              <a:t>Advantages</a:t>
            </a:r>
          </a:p>
          <a:p>
            <a:pPr lvl="1"/>
            <a:r>
              <a:rPr lang="en-US" altLang="zh-CN" sz="2000"/>
              <a:t>Add additional knowledge sources</a:t>
            </a:r>
          </a:p>
          <a:p>
            <a:pPr lvl="1"/>
            <a:r>
              <a:rPr lang="en-US" altLang="zh-CN" sz="2000"/>
              <a:t>Implicit smoothing</a:t>
            </a:r>
          </a:p>
          <a:p>
            <a:r>
              <a:rPr lang="en-US" altLang="zh-CN" sz="2000"/>
              <a:t>Disadvantages</a:t>
            </a:r>
          </a:p>
          <a:p>
            <a:pPr lvl="1"/>
            <a:r>
              <a:rPr lang="en-US" altLang="zh-CN" sz="2000"/>
              <a:t>Computational</a:t>
            </a:r>
          </a:p>
          <a:p>
            <a:pPr lvl="2"/>
            <a:r>
              <a:rPr lang="en-US" altLang="zh-CN" sz="1800"/>
              <a:t>Expected value at each iteration</a:t>
            </a:r>
          </a:p>
          <a:p>
            <a:pPr lvl="2"/>
            <a:r>
              <a:rPr lang="en-US" altLang="zh-CN" sz="1800"/>
              <a:t>Normalizing constant</a:t>
            </a:r>
          </a:p>
          <a:p>
            <a:pPr lvl="1"/>
            <a:r>
              <a:rPr lang="en-US" altLang="zh-CN" sz="2000"/>
              <a:t>Overfitting</a:t>
            </a:r>
          </a:p>
          <a:p>
            <a:pPr lvl="2"/>
            <a:r>
              <a:rPr lang="en-US" altLang="zh-CN" sz="1800"/>
              <a:t>Feature selection</a:t>
            </a:r>
          </a:p>
          <a:p>
            <a:pPr lvl="3"/>
            <a:r>
              <a:rPr lang="en-US" altLang="zh-CN" sz="1600"/>
              <a:t>Cutoffs</a:t>
            </a:r>
          </a:p>
          <a:p>
            <a:pPr lvl="3"/>
            <a:r>
              <a:rPr lang="en-US" altLang="zh-CN" sz="1600"/>
              <a:t>Basic Feature Selection </a:t>
            </a:r>
            <a:r>
              <a:rPr lang="en-US" altLang="zh-CN" sz="1400" i="1"/>
              <a:t>(Berger et al., 1996)</a:t>
            </a:r>
          </a:p>
          <a:p>
            <a:pPr lvl="1"/>
            <a:endParaRPr lang="en-US" altLang="zh-CN" sz="2000"/>
          </a:p>
          <a:p>
            <a:pPr lvl="3"/>
            <a:endParaRPr lang="en-US" altLang="zh-CN" sz="1600"/>
          </a:p>
          <a:p>
            <a:endParaRPr lang="en-US" altLang="zh-CN" sz="20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7332969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0706" name="Rectangle 2"/>
          <p:cNvSpPr>
            <a:spLocks noGrp="1" noChangeArrowheads="1"/>
          </p:cNvSpPr>
          <p:nvPr>
            <p:ph type="title"/>
          </p:nvPr>
        </p:nvSpPr>
        <p:spPr>
          <a:xfrm>
            <a:off x="914400" y="219075"/>
            <a:ext cx="8229600" cy="1139825"/>
          </a:xfrm>
        </p:spPr>
        <p:txBody>
          <a:bodyPr/>
          <a:lstStyle/>
          <a:p>
            <a:r>
              <a:rPr lang="en-US" altLang="zh-CN" sz="3400">
                <a:ea typeface="宋体" pitchFamily="2" charset="-122"/>
              </a:rPr>
              <a:t>Maximum Entropy Markov Models (MEMMs)</a:t>
            </a:r>
          </a:p>
        </p:txBody>
      </p:sp>
      <p:sp>
        <p:nvSpPr>
          <p:cNvPr id="2760707"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graphicFrame>
        <p:nvGraphicFramePr>
          <p:cNvPr id="2760708" name="Object 4"/>
          <p:cNvGraphicFramePr>
            <a:graphicFrameLocks noChangeAspect="1"/>
          </p:cNvGraphicFramePr>
          <p:nvPr/>
        </p:nvGraphicFramePr>
        <p:xfrm>
          <a:off x="2286000" y="3352800"/>
          <a:ext cx="3886200" cy="709613"/>
        </p:xfrm>
        <a:graphic>
          <a:graphicData uri="http://schemas.openxmlformats.org/presentationml/2006/ole">
            <mc:AlternateContent xmlns:mc="http://schemas.openxmlformats.org/markup-compatibility/2006">
              <mc:Choice xmlns:v="urn:schemas-microsoft-com:vml" Requires="v">
                <p:oleObj spid="_x0000_s3086" name="Equation" r:id="rId3" imgW="1879600" imgH="342900" progId="Equation.DSMT4">
                  <p:embed/>
                </p:oleObj>
              </mc:Choice>
              <mc:Fallback>
                <p:oleObj name="Equation" r:id="rId3" imgW="1879600" imgH="342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352800"/>
                        <a:ext cx="3886200" cy="70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76070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752600"/>
            <a:ext cx="381000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0710" name="Rectangle 6"/>
          <p:cNvSpPr>
            <a:spLocks noChangeArrowheads="1"/>
          </p:cNvSpPr>
          <p:nvPr/>
        </p:nvSpPr>
        <p:spPr bwMode="auto">
          <a:xfrm>
            <a:off x="0" y="3238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2760711" name="Rectangle 7"/>
          <p:cNvSpPr>
            <a:spLocks noGrp="1" noChangeArrowheads="1"/>
          </p:cNvSpPr>
          <p:nvPr>
            <p:ph type="body" idx="1"/>
          </p:nvPr>
        </p:nvSpPr>
        <p:spPr>
          <a:xfrm>
            <a:off x="533400" y="4191000"/>
            <a:ext cx="8229600" cy="3440113"/>
          </a:xfrm>
          <a:noFill/>
          <a:ln/>
        </p:spPr>
        <p:txBody>
          <a:bodyPr/>
          <a:lstStyle/>
          <a:p>
            <a:pPr>
              <a:lnSpc>
                <a:spcPct val="80000"/>
              </a:lnSpc>
            </a:pPr>
            <a:r>
              <a:rPr lang="en-US" altLang="zh-CN" sz="1700">
                <a:ea typeface="宋体" pitchFamily="2" charset="-122"/>
              </a:rPr>
              <a:t>Have all the advantages of Conditional Models</a:t>
            </a:r>
          </a:p>
          <a:p>
            <a:pPr>
              <a:lnSpc>
                <a:spcPct val="80000"/>
              </a:lnSpc>
            </a:pPr>
            <a:r>
              <a:rPr lang="en-US" altLang="zh-CN" sz="1700">
                <a:ea typeface="宋体" pitchFamily="2" charset="-122"/>
              </a:rPr>
              <a:t>No longer assume that features are independent</a:t>
            </a:r>
          </a:p>
          <a:p>
            <a:pPr>
              <a:lnSpc>
                <a:spcPct val="80000"/>
              </a:lnSpc>
            </a:pPr>
            <a:r>
              <a:rPr lang="en-US" altLang="zh-CN" sz="1700">
                <a:ea typeface="宋体" pitchFamily="2" charset="-122"/>
              </a:rPr>
              <a:t>Do not take future observations into account (no forward-backward)</a:t>
            </a:r>
          </a:p>
          <a:p>
            <a:pPr>
              <a:lnSpc>
                <a:spcPct val="80000"/>
              </a:lnSpc>
            </a:pPr>
            <a:r>
              <a:rPr lang="en-US" altLang="zh-CN" sz="1700">
                <a:ea typeface="宋体" pitchFamily="2" charset="-122"/>
              </a:rPr>
              <a:t>Subject to Label Bias Problem: Bias toward states with fewer outgoing transitions</a:t>
            </a:r>
          </a:p>
        </p:txBody>
      </p:sp>
      <p:sp>
        <p:nvSpPr>
          <p:cNvPr id="2760712" name="Rectangle 8"/>
          <p:cNvSpPr>
            <a:spLocks noChangeArrowheads="1"/>
          </p:cNvSpPr>
          <p:nvPr/>
        </p:nvSpPr>
        <p:spPr bwMode="auto">
          <a:xfrm>
            <a:off x="457200" y="990600"/>
            <a:ext cx="80772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lnSpc>
                <a:spcPct val="80000"/>
              </a:lnSpc>
              <a:spcBef>
                <a:spcPct val="20000"/>
              </a:spcBef>
              <a:buClr>
                <a:srgbClr val="93A299"/>
              </a:buClr>
              <a:buSzPct val="65000"/>
              <a:buFont typeface="Wingdings" pitchFamily="2" charset="2"/>
              <a:buChar char="n"/>
            </a:pPr>
            <a:r>
              <a:rPr lang="en-US" altLang="zh-CN" sz="1700">
                <a:solidFill>
                  <a:srgbClr val="292934"/>
                </a:solidFill>
                <a:ea typeface="宋体" pitchFamily="2" charset="-122"/>
              </a:rPr>
              <a:t>A conditional model that representing the probability of reaching a state given an observation and the previous state</a:t>
            </a:r>
          </a:p>
          <a:p>
            <a:pPr marL="342900" indent="-342900" defTabSz="914400">
              <a:lnSpc>
                <a:spcPct val="80000"/>
              </a:lnSpc>
              <a:spcBef>
                <a:spcPct val="20000"/>
              </a:spcBef>
              <a:buClr>
                <a:srgbClr val="93A299"/>
              </a:buClr>
              <a:buSzPct val="65000"/>
              <a:buFont typeface="Wingdings" pitchFamily="2" charset="2"/>
              <a:buChar char="n"/>
            </a:pPr>
            <a:r>
              <a:rPr lang="en-US" altLang="zh-CN" sz="1700">
                <a:solidFill>
                  <a:srgbClr val="292934"/>
                </a:solidFill>
                <a:ea typeface="宋体" pitchFamily="2" charset="-122"/>
              </a:rPr>
              <a:t>Consider observation sequences to be events to be conditioned upon.</a:t>
            </a:r>
          </a:p>
        </p:txBody>
      </p:sp>
      <p:sp>
        <p:nvSpPr>
          <p:cNvPr id="9" name="TextBox 8"/>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2834827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1730" name="Rectangle 2"/>
          <p:cNvSpPr>
            <a:spLocks noGrp="1" noChangeArrowheads="1"/>
          </p:cNvSpPr>
          <p:nvPr>
            <p:ph type="title"/>
          </p:nvPr>
        </p:nvSpPr>
        <p:spPr>
          <a:xfrm>
            <a:off x="1009650" y="228600"/>
            <a:ext cx="8229600" cy="1139825"/>
          </a:xfrm>
        </p:spPr>
        <p:txBody>
          <a:bodyPr/>
          <a:lstStyle/>
          <a:p>
            <a:r>
              <a:rPr lang="en-US" altLang="zh-CN" sz="3800">
                <a:ea typeface="宋体" pitchFamily="2" charset="-122"/>
              </a:rPr>
              <a:t>Conditional Random Fields (CRFs)</a:t>
            </a:r>
          </a:p>
        </p:txBody>
      </p:sp>
      <p:sp>
        <p:nvSpPr>
          <p:cNvPr id="2761731" name="Rectangle 3"/>
          <p:cNvSpPr>
            <a:spLocks noGrp="1" noChangeArrowheads="1"/>
          </p:cNvSpPr>
          <p:nvPr>
            <p:ph type="body" idx="1"/>
          </p:nvPr>
        </p:nvSpPr>
        <p:spPr>
          <a:xfrm>
            <a:off x="457200" y="1066800"/>
            <a:ext cx="8229600" cy="4530725"/>
          </a:xfrm>
        </p:spPr>
        <p:txBody>
          <a:bodyPr>
            <a:noAutofit/>
          </a:bodyPr>
          <a:lstStyle/>
          <a:p>
            <a:pPr>
              <a:lnSpc>
                <a:spcPct val="80000"/>
              </a:lnSpc>
            </a:pPr>
            <a:r>
              <a:rPr lang="en-US" altLang="zh-CN" sz="2000" dirty="0">
                <a:ea typeface="宋体" pitchFamily="2" charset="-122"/>
              </a:rPr>
              <a:t>Conceptual Overview</a:t>
            </a:r>
          </a:p>
          <a:p>
            <a:pPr lvl="1">
              <a:lnSpc>
                <a:spcPct val="80000"/>
              </a:lnSpc>
            </a:pPr>
            <a:r>
              <a:rPr lang="en-US" altLang="zh-CN" sz="1800" dirty="0">
                <a:ea typeface="宋体" pitchFamily="2" charset="-122"/>
              </a:rPr>
              <a:t>Each attribute of the data fits into a </a:t>
            </a:r>
            <a:r>
              <a:rPr lang="en-US" altLang="zh-CN" sz="1800" i="1" dirty="0">
                <a:ea typeface="宋体" pitchFamily="2" charset="-122"/>
              </a:rPr>
              <a:t>feature function</a:t>
            </a:r>
            <a:r>
              <a:rPr lang="en-US" altLang="zh-CN" sz="1800" dirty="0">
                <a:ea typeface="宋体" pitchFamily="2" charset="-122"/>
              </a:rPr>
              <a:t> that associates the attribute and a possible label</a:t>
            </a:r>
          </a:p>
          <a:p>
            <a:pPr lvl="2">
              <a:lnSpc>
                <a:spcPct val="80000"/>
              </a:lnSpc>
            </a:pPr>
            <a:r>
              <a:rPr lang="en-US" altLang="zh-CN" dirty="0">
                <a:ea typeface="宋体" pitchFamily="2" charset="-122"/>
              </a:rPr>
              <a:t>A positive value if the attribute appears in the data</a:t>
            </a:r>
          </a:p>
          <a:p>
            <a:pPr lvl="2">
              <a:lnSpc>
                <a:spcPct val="80000"/>
              </a:lnSpc>
            </a:pPr>
            <a:r>
              <a:rPr lang="en-US" altLang="zh-CN" dirty="0">
                <a:ea typeface="宋体" pitchFamily="2" charset="-122"/>
              </a:rPr>
              <a:t>A zero value if the attribute is not in the data</a:t>
            </a:r>
          </a:p>
          <a:p>
            <a:pPr lvl="1">
              <a:lnSpc>
                <a:spcPct val="80000"/>
              </a:lnSpc>
            </a:pPr>
            <a:r>
              <a:rPr lang="en-US" altLang="zh-CN" sz="1800" dirty="0">
                <a:ea typeface="宋体" pitchFamily="2" charset="-122"/>
              </a:rPr>
              <a:t>Each feature function carries a </a:t>
            </a:r>
            <a:r>
              <a:rPr lang="en-US" altLang="zh-CN" sz="1800" i="1" dirty="0">
                <a:ea typeface="宋体" pitchFamily="2" charset="-122"/>
              </a:rPr>
              <a:t>weight</a:t>
            </a:r>
            <a:r>
              <a:rPr lang="en-US" altLang="zh-CN" sz="1800" dirty="0">
                <a:ea typeface="宋体" pitchFamily="2" charset="-122"/>
              </a:rPr>
              <a:t> that gives the strength of that feature function for the proposed label</a:t>
            </a:r>
          </a:p>
          <a:p>
            <a:pPr lvl="2">
              <a:lnSpc>
                <a:spcPct val="80000"/>
              </a:lnSpc>
            </a:pPr>
            <a:r>
              <a:rPr lang="en-US" altLang="zh-CN" dirty="0">
                <a:ea typeface="宋体" pitchFamily="2" charset="-122"/>
              </a:rPr>
              <a:t>High positive weights: a good association between the feature and the proposed label</a:t>
            </a:r>
          </a:p>
          <a:p>
            <a:pPr lvl="2">
              <a:lnSpc>
                <a:spcPct val="80000"/>
              </a:lnSpc>
            </a:pPr>
            <a:r>
              <a:rPr lang="en-US" altLang="zh-CN" dirty="0">
                <a:ea typeface="宋体" pitchFamily="2" charset="-122"/>
              </a:rPr>
              <a:t>High negative weights: a negative association between the feature and the proposed label</a:t>
            </a:r>
          </a:p>
          <a:p>
            <a:pPr lvl="2">
              <a:lnSpc>
                <a:spcPct val="80000"/>
              </a:lnSpc>
            </a:pPr>
            <a:r>
              <a:rPr lang="en-US" altLang="zh-CN" dirty="0">
                <a:ea typeface="宋体" pitchFamily="2" charset="-122"/>
              </a:rPr>
              <a:t>Weights close to zero: the feature has little or no impact on the identity of the label</a:t>
            </a:r>
          </a:p>
          <a:p>
            <a:pPr>
              <a:lnSpc>
                <a:spcPct val="80000"/>
              </a:lnSpc>
            </a:pPr>
            <a:r>
              <a:rPr lang="en-US" altLang="zh-CN" sz="2000" dirty="0">
                <a:ea typeface="宋体" pitchFamily="2" charset="-122"/>
              </a:rPr>
              <a:t>CRFs have all the advantages of MEMMs without label bias problem</a:t>
            </a:r>
          </a:p>
          <a:p>
            <a:pPr lvl="1">
              <a:lnSpc>
                <a:spcPct val="80000"/>
              </a:lnSpc>
            </a:pPr>
            <a:r>
              <a:rPr lang="en-US" altLang="zh-CN" sz="1800" dirty="0">
                <a:ea typeface="宋体" pitchFamily="2" charset="-122"/>
              </a:rPr>
              <a:t>MEMM uses per-state exponential model for the conditional probabilities of next states given the current state</a:t>
            </a:r>
          </a:p>
          <a:p>
            <a:pPr lvl="1">
              <a:lnSpc>
                <a:spcPct val="80000"/>
              </a:lnSpc>
            </a:pPr>
            <a:r>
              <a:rPr lang="en-US" altLang="zh-CN" sz="1800" dirty="0">
                <a:ea typeface="宋体" pitchFamily="2" charset="-122"/>
              </a:rPr>
              <a:t>CRF has a single exponential model for the joint probability of the entire sequence of labels given the observation sequence</a:t>
            </a:r>
          </a:p>
          <a:p>
            <a:pPr>
              <a:lnSpc>
                <a:spcPct val="80000"/>
              </a:lnSpc>
            </a:pPr>
            <a:r>
              <a:rPr lang="en-US" altLang="zh-CN" sz="2000" dirty="0">
                <a:ea typeface="宋体" pitchFamily="2" charset="-122"/>
              </a:rPr>
              <a:t>Weights of different features at different  states can be traded off against each other</a:t>
            </a:r>
          </a:p>
          <a:p>
            <a:pPr>
              <a:lnSpc>
                <a:spcPct val="80000"/>
              </a:lnSpc>
            </a:pPr>
            <a:r>
              <a:rPr lang="en-US" altLang="zh-CN" sz="2000" dirty="0">
                <a:ea typeface="宋体" pitchFamily="2" charset="-122"/>
              </a:rPr>
              <a:t>CRFs provide the benefits of discriminative models</a:t>
            </a:r>
            <a:endParaRPr lang="en-US" altLang="zh-CN" sz="2000" dirty="0">
              <a:solidFill>
                <a:srgbClr val="0000FF"/>
              </a:solidFill>
              <a:ea typeface="宋体" pitchFamily="2" charset="-122"/>
            </a:endParaRPr>
          </a:p>
          <a:p>
            <a:pPr lvl="2">
              <a:lnSpc>
                <a:spcPct val="80000"/>
              </a:lnSpc>
              <a:buFont typeface="Wingdings" pitchFamily="2" charset="2"/>
              <a:buNone/>
            </a:pPr>
            <a:endParaRPr lang="en-US" altLang="zh-CN" sz="1050" dirty="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5718715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6"/>
          <p:cNvSpPr>
            <a:spLocks noGrp="1"/>
          </p:cNvSpPr>
          <p:nvPr>
            <p:ph type="sldNum" sz="quarter" idx="4294967295"/>
          </p:nvPr>
        </p:nvSpPr>
        <p:spPr>
          <a:xfrm>
            <a:off x="6781800" y="6248400"/>
            <a:ext cx="1905000" cy="457200"/>
          </a:xfrm>
          <a:prstGeom prst="rect">
            <a:avLst/>
          </a:prstGeom>
        </p:spPr>
        <p:txBody>
          <a:bodyPr/>
          <a:lstStyle/>
          <a:p>
            <a:fld id="{981A4679-9C5E-45B1-9850-02C7077B67E2}" type="slidenum">
              <a:rPr lang="en-US" altLang="zh-CN"/>
              <a:pPr/>
              <a:t>43</a:t>
            </a:fld>
            <a:r>
              <a:rPr lang="en-US" altLang="zh-CN"/>
              <a:t>/39</a:t>
            </a:r>
          </a:p>
        </p:txBody>
      </p:sp>
      <p:sp>
        <p:nvSpPr>
          <p:cNvPr id="1037314" name="Rectangle 2"/>
          <p:cNvSpPr>
            <a:spLocks noGrp="1" noChangeArrowheads="1"/>
          </p:cNvSpPr>
          <p:nvPr>
            <p:ph type="title"/>
          </p:nvPr>
        </p:nvSpPr>
        <p:spPr>
          <a:xfrm>
            <a:off x="609600" y="457200"/>
            <a:ext cx="7772400" cy="1143000"/>
          </a:xfrm>
        </p:spPr>
        <p:txBody>
          <a:bodyPr/>
          <a:lstStyle/>
          <a:p>
            <a:r>
              <a:rPr lang="en-US" altLang="zh-CN" sz="2900">
                <a:solidFill>
                  <a:schemeClr val="tx1"/>
                </a:solidFill>
              </a:rPr>
              <a:t>Example of CRFs</a:t>
            </a:r>
          </a:p>
        </p:txBody>
      </p:sp>
      <p:pic>
        <p:nvPicPr>
          <p:cNvPr id="1037315"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90663" y="1828800"/>
            <a:ext cx="6403975" cy="4108450"/>
          </a:xfrm>
          <a:noFill/>
          <a:ln/>
        </p:spPr>
      </p:pic>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493749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2754" name="Rectangle 2"/>
          <p:cNvSpPr>
            <a:spLocks noGrp="1" noChangeArrowheads="1"/>
          </p:cNvSpPr>
          <p:nvPr>
            <p:ph type="title"/>
          </p:nvPr>
        </p:nvSpPr>
        <p:spPr>
          <a:xfrm>
            <a:off x="914400" y="228600"/>
            <a:ext cx="8229600" cy="1139825"/>
          </a:xfrm>
        </p:spPr>
        <p:txBody>
          <a:bodyPr/>
          <a:lstStyle/>
          <a:p>
            <a:r>
              <a:rPr lang="en-US" altLang="zh-CN" sz="3800">
                <a:ea typeface="宋体" pitchFamily="2" charset="-122"/>
              </a:rPr>
              <a:t>Sequential Model Trade-offs</a:t>
            </a:r>
          </a:p>
        </p:txBody>
      </p:sp>
      <p:graphicFrame>
        <p:nvGraphicFramePr>
          <p:cNvPr id="2762755" name="Group 3"/>
          <p:cNvGraphicFramePr>
            <a:graphicFrameLocks noGrp="1"/>
          </p:cNvGraphicFramePr>
          <p:nvPr/>
        </p:nvGraphicFramePr>
        <p:xfrm>
          <a:off x="914400" y="1447800"/>
          <a:ext cx="7019925" cy="1890014"/>
        </p:xfrm>
        <a:graphic>
          <a:graphicData uri="http://schemas.openxmlformats.org/drawingml/2006/table">
            <a:tbl>
              <a:tblPr/>
              <a:tblGrid>
                <a:gridCol w="1085850"/>
                <a:gridCol w="1697038"/>
                <a:gridCol w="2159000"/>
                <a:gridCol w="2078037"/>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Speed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Discriminative vs.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Generative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Normalization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HMM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very fast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generative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local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MEMM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mid-range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discriminative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local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CRF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relatively slow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discriminative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global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2127322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826" name="Rectangle 2"/>
          <p:cNvSpPr>
            <a:spLocks noGrp="1" noChangeArrowheads="1"/>
          </p:cNvSpPr>
          <p:nvPr>
            <p:ph type="body" idx="1"/>
          </p:nvPr>
        </p:nvSpPr>
        <p:spPr>
          <a:xfrm>
            <a:off x="457200" y="1066800"/>
            <a:ext cx="8229600" cy="4530725"/>
          </a:xfrm>
        </p:spPr>
        <p:txBody>
          <a:bodyPr/>
          <a:lstStyle/>
          <a:p>
            <a:pPr>
              <a:lnSpc>
                <a:spcPct val="80000"/>
              </a:lnSpc>
            </a:pPr>
            <a:endParaRPr lang="en-US" altLang="zh-CN" sz="2400" dirty="0" smtClean="0">
              <a:ea typeface="宋体" pitchFamily="2" charset="-122"/>
            </a:endParaRPr>
          </a:p>
          <a:p>
            <a:pPr>
              <a:lnSpc>
                <a:spcPct val="80000"/>
              </a:lnSpc>
            </a:pPr>
            <a:r>
              <a:rPr lang="en-US" altLang="zh-CN" sz="2400" dirty="0" smtClean="0">
                <a:ea typeface="宋体" pitchFamily="2" charset="-122"/>
              </a:rPr>
              <a:t>State-of-the-art </a:t>
            </a:r>
            <a:r>
              <a:rPr lang="en-US" altLang="zh-CN" sz="2400" dirty="0">
                <a:ea typeface="宋体" pitchFamily="2" charset="-122"/>
              </a:rPr>
              <a:t>Performance</a:t>
            </a:r>
          </a:p>
          <a:p>
            <a:pPr lvl="1">
              <a:lnSpc>
                <a:spcPct val="80000"/>
              </a:lnSpc>
            </a:pPr>
            <a:r>
              <a:rPr lang="en-US" altLang="zh-CN" sz="1800" dirty="0">
                <a:ea typeface="宋体" pitchFamily="2" charset="-122"/>
              </a:rPr>
              <a:t>On ACE data sets: about 89% F-measure (Florian et al., 2006; </a:t>
            </a:r>
            <a:r>
              <a:rPr lang="en-US" altLang="zh-CN" sz="1800" dirty="0" err="1">
                <a:ea typeface="宋体" pitchFamily="2" charset="-122"/>
              </a:rPr>
              <a:t>Ji</a:t>
            </a:r>
            <a:r>
              <a:rPr lang="en-US" altLang="zh-CN" sz="1800" dirty="0">
                <a:ea typeface="宋体" pitchFamily="2" charset="-122"/>
              </a:rPr>
              <a:t> and </a:t>
            </a:r>
            <a:r>
              <a:rPr lang="en-US" altLang="zh-CN" sz="1800" dirty="0" err="1">
                <a:ea typeface="宋体" pitchFamily="2" charset="-122"/>
              </a:rPr>
              <a:t>Grishman</a:t>
            </a:r>
            <a:r>
              <a:rPr lang="en-US" altLang="zh-CN" sz="1800" dirty="0">
                <a:ea typeface="宋体" pitchFamily="2" charset="-122"/>
              </a:rPr>
              <a:t>, 2006; Nguyen et al., 2010; </a:t>
            </a:r>
            <a:r>
              <a:rPr lang="en-US" altLang="zh-CN" sz="1800" dirty="0" err="1">
                <a:ea typeface="宋体" pitchFamily="2" charset="-122"/>
              </a:rPr>
              <a:t>Zitouni</a:t>
            </a:r>
            <a:r>
              <a:rPr lang="en-US" altLang="zh-CN" sz="1800" dirty="0">
                <a:ea typeface="宋体" pitchFamily="2" charset="-122"/>
              </a:rPr>
              <a:t> and Florian, 2008)</a:t>
            </a:r>
          </a:p>
          <a:p>
            <a:pPr lvl="1">
              <a:lnSpc>
                <a:spcPct val="80000"/>
              </a:lnSpc>
            </a:pPr>
            <a:r>
              <a:rPr lang="en-US" altLang="zh-CN" sz="1800" dirty="0">
                <a:ea typeface="宋体" pitchFamily="2" charset="-122"/>
              </a:rPr>
              <a:t>On CONLL data sets: about 91% F-measure (Lin and Wu, 2009; </a:t>
            </a:r>
            <a:r>
              <a:rPr lang="en-US" altLang="zh-CN" sz="1800" dirty="0" err="1">
                <a:ea typeface="宋体" pitchFamily="2" charset="-122"/>
              </a:rPr>
              <a:t>Ratinov</a:t>
            </a:r>
            <a:r>
              <a:rPr lang="en-US" altLang="zh-CN" sz="1800" dirty="0">
                <a:ea typeface="宋体" pitchFamily="2" charset="-122"/>
              </a:rPr>
              <a:t> and Roth, 2009)</a:t>
            </a:r>
          </a:p>
          <a:p>
            <a:pPr lvl="1">
              <a:lnSpc>
                <a:spcPct val="80000"/>
              </a:lnSpc>
            </a:pPr>
            <a:endParaRPr lang="en-US" altLang="zh-CN" sz="1800" dirty="0">
              <a:ea typeface="宋体" pitchFamily="2" charset="-122"/>
            </a:endParaRPr>
          </a:p>
          <a:p>
            <a:pPr>
              <a:lnSpc>
                <a:spcPct val="80000"/>
              </a:lnSpc>
            </a:pPr>
            <a:r>
              <a:rPr lang="en-US" altLang="zh-CN" sz="2400" dirty="0">
                <a:ea typeface="宋体" pitchFamily="2" charset="-122"/>
              </a:rPr>
              <a:t>Remaining Challenges</a:t>
            </a:r>
          </a:p>
          <a:p>
            <a:pPr lvl="1">
              <a:lnSpc>
                <a:spcPct val="80000"/>
              </a:lnSpc>
            </a:pPr>
            <a:r>
              <a:rPr lang="en-US" altLang="zh-CN" sz="2000" dirty="0">
                <a:ea typeface="宋体" pitchFamily="2" charset="-122"/>
              </a:rPr>
              <a:t>Identification, especially on organizations</a:t>
            </a:r>
          </a:p>
          <a:p>
            <a:pPr lvl="2">
              <a:lnSpc>
                <a:spcPct val="80000"/>
              </a:lnSpc>
            </a:pPr>
            <a:r>
              <a:rPr lang="en-US" altLang="zh-CN" sz="1600" dirty="0">
                <a:ea typeface="宋体" pitchFamily="2" charset="-122"/>
              </a:rPr>
              <a:t>Boundary: “Asian Pulp and Paper Joint Stock Company , Lt. of Singapore”</a:t>
            </a:r>
          </a:p>
          <a:p>
            <a:pPr lvl="2">
              <a:lnSpc>
                <a:spcPct val="80000"/>
              </a:lnSpc>
            </a:pPr>
            <a:r>
              <a:rPr lang="en-US" altLang="zh-CN" sz="1600" dirty="0">
                <a:ea typeface="宋体" pitchFamily="2" charset="-122"/>
              </a:rPr>
              <a:t>Need </a:t>
            </a:r>
            <a:r>
              <a:rPr lang="en-US" altLang="zh-CN" sz="1600" dirty="0" err="1">
                <a:ea typeface="宋体" pitchFamily="2" charset="-122"/>
              </a:rPr>
              <a:t>coreference</a:t>
            </a:r>
            <a:r>
              <a:rPr lang="en-US" altLang="zh-CN" sz="1600" dirty="0">
                <a:ea typeface="宋体" pitchFamily="2" charset="-122"/>
              </a:rPr>
              <a:t> resolution or context event features: “</a:t>
            </a:r>
            <a:r>
              <a:rPr lang="en-US" altLang="zh-CN" sz="1600" b="1" dirty="0">
                <a:solidFill>
                  <a:srgbClr val="0000FF"/>
                </a:solidFill>
                <a:ea typeface="宋体" pitchFamily="2" charset="-122"/>
              </a:rPr>
              <a:t>FAW</a:t>
            </a:r>
            <a:r>
              <a:rPr lang="en-US" altLang="zh-CN" sz="1600" dirty="0">
                <a:ea typeface="宋体" pitchFamily="2" charset="-122"/>
              </a:rPr>
              <a:t> has also utilized the capital market to directly finance, and now </a:t>
            </a:r>
            <a:r>
              <a:rPr lang="en-US" altLang="zh-CN" sz="1600" i="1" dirty="0">
                <a:ea typeface="宋体" pitchFamily="2" charset="-122"/>
              </a:rPr>
              <a:t>owns</a:t>
            </a:r>
            <a:r>
              <a:rPr lang="en-US" altLang="zh-CN" sz="1600" dirty="0">
                <a:ea typeface="宋体" pitchFamily="2" charset="-122"/>
              </a:rPr>
              <a:t> three domestic listed </a:t>
            </a:r>
            <a:r>
              <a:rPr lang="en-US" altLang="zh-CN" sz="1600" i="1" dirty="0">
                <a:ea typeface="宋体" pitchFamily="2" charset="-122"/>
              </a:rPr>
              <a:t>companies</a:t>
            </a:r>
            <a:r>
              <a:rPr lang="en-US" altLang="zh-CN" sz="1600" dirty="0">
                <a:ea typeface="宋体" pitchFamily="2" charset="-122"/>
              </a:rPr>
              <a:t>”   (</a:t>
            </a:r>
            <a:r>
              <a:rPr lang="en-US" altLang="zh-CN" sz="1600" i="1" dirty="0">
                <a:ea typeface="宋体" pitchFamily="2" charset="-122"/>
              </a:rPr>
              <a:t>FAW = First Automotive Works</a:t>
            </a:r>
            <a:r>
              <a:rPr lang="en-US" altLang="zh-CN" sz="1600" dirty="0">
                <a:ea typeface="宋体" pitchFamily="2" charset="-122"/>
              </a:rPr>
              <a:t>)</a:t>
            </a:r>
          </a:p>
          <a:p>
            <a:pPr lvl="1">
              <a:lnSpc>
                <a:spcPct val="80000"/>
              </a:lnSpc>
            </a:pPr>
            <a:r>
              <a:rPr lang="en-US" altLang="zh-CN" sz="2000" dirty="0">
                <a:ea typeface="宋体" pitchFamily="2" charset="-122"/>
              </a:rPr>
              <a:t>Classification</a:t>
            </a:r>
          </a:p>
          <a:p>
            <a:pPr lvl="2">
              <a:lnSpc>
                <a:spcPct val="80000"/>
              </a:lnSpc>
            </a:pPr>
            <a:r>
              <a:rPr lang="en-US" altLang="zh-CN" sz="1600" dirty="0">
                <a:ea typeface="宋体" pitchFamily="2" charset="-122"/>
              </a:rPr>
              <a:t>“Caribbean Union”: ORG or GPE?</a:t>
            </a:r>
          </a:p>
          <a:p>
            <a:pPr lvl="1">
              <a:lnSpc>
                <a:spcPct val="80000"/>
              </a:lnSpc>
            </a:pPr>
            <a:endParaRPr lang="en-US" altLang="zh-CN" sz="1600" dirty="0">
              <a:ea typeface="宋体" pitchFamily="2" charset="-122"/>
            </a:endParaRPr>
          </a:p>
          <a:p>
            <a:pPr lvl="1">
              <a:lnSpc>
                <a:spcPct val="80000"/>
              </a:lnSpc>
            </a:pPr>
            <a:endParaRPr lang="en-US" altLang="zh-CN" sz="2000" dirty="0">
              <a:ea typeface="宋体" pitchFamily="2" charset="-122"/>
            </a:endParaRPr>
          </a:p>
          <a:p>
            <a:pPr>
              <a:lnSpc>
                <a:spcPct val="80000"/>
              </a:lnSpc>
            </a:pPr>
            <a:endParaRPr lang="en-US" altLang="zh-CN" sz="1800" dirty="0">
              <a:ea typeface="宋体" pitchFamily="2" charset="-122"/>
            </a:endParaRPr>
          </a:p>
        </p:txBody>
      </p:sp>
      <p:sp>
        <p:nvSpPr>
          <p:cNvPr id="2765827" name="Rectangle 3"/>
          <p:cNvSpPr>
            <a:spLocks noGrp="1" noChangeArrowheads="1"/>
          </p:cNvSpPr>
          <p:nvPr>
            <p:ph type="title"/>
          </p:nvPr>
        </p:nvSpPr>
        <p:spPr>
          <a:xfrm>
            <a:off x="914400" y="304800"/>
            <a:ext cx="8229600" cy="1139825"/>
          </a:xfrm>
          <a:noFill/>
          <a:ln/>
        </p:spPr>
        <p:txBody>
          <a:bodyPr/>
          <a:lstStyle/>
          <a:p>
            <a:r>
              <a:rPr lang="en-US" altLang="zh-CN" sz="3400">
                <a:ea typeface="宋体" pitchFamily="2" charset="-122"/>
              </a:rPr>
              <a:t>State-of-the-art and Remaining Challenges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063879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Slides</a:t>
            </a:r>
            <a:endParaRPr lang="de-DE" dirty="0"/>
          </a:p>
        </p:txBody>
      </p:sp>
      <p:sp>
        <p:nvSpPr>
          <p:cNvPr id="3" name="Content Placeholder 2"/>
          <p:cNvSpPr>
            <a:spLocks noGrp="1"/>
          </p:cNvSpPr>
          <p:nvPr>
            <p:ph idx="1"/>
          </p:nvPr>
        </p:nvSpPr>
        <p:spPr/>
        <p:txBody>
          <a:bodyPr>
            <a:normAutofit fontScale="70000" lnSpcReduction="20000"/>
          </a:bodyPr>
          <a:lstStyle/>
          <a:p>
            <a:r>
              <a:rPr lang="de-DE" dirty="0" smtClean="0"/>
              <a:t>The slides on machine learning are from </a:t>
            </a:r>
            <a:r>
              <a:rPr lang="de-DE" b="1" dirty="0" smtClean="0"/>
              <a:t>Heng Ji</a:t>
            </a:r>
            <a:r>
              <a:rPr lang="de-DE" dirty="0" smtClean="0"/>
              <a:t>, who is a IE researcher at RPI</a:t>
            </a:r>
          </a:p>
          <a:p>
            <a:r>
              <a:rPr lang="de-DE" dirty="0" smtClean="0"/>
              <a:t>Literature:</a:t>
            </a:r>
            <a:endParaRPr lang="de-DE" dirty="0" smtClean="0"/>
          </a:p>
          <a:p>
            <a:pPr lvl="1"/>
            <a:r>
              <a:rPr lang="de-DE" dirty="0" smtClean="0"/>
              <a:t>Dan </a:t>
            </a:r>
            <a:r>
              <a:rPr lang="de-DE" dirty="0" smtClean="0"/>
              <a:t>Klein and Chris Manning. </a:t>
            </a:r>
            <a:r>
              <a:rPr lang="en-US" dirty="0" err="1" smtClean="0">
                <a:hlinkClick r:id="rId2"/>
              </a:rPr>
              <a:t>Maxent</a:t>
            </a:r>
            <a:r>
              <a:rPr lang="en-US" dirty="0" smtClean="0">
                <a:hlinkClick r:id="rId2"/>
              </a:rPr>
              <a:t> </a:t>
            </a:r>
            <a:r>
              <a:rPr lang="en-US" dirty="0">
                <a:hlinkClick r:id="rId2"/>
              </a:rPr>
              <a:t>Models, Conditional Estimation, and Optimization, without the </a:t>
            </a:r>
            <a:r>
              <a:rPr lang="en-US" dirty="0" smtClean="0">
                <a:hlinkClick r:id="rId2"/>
              </a:rPr>
              <a:t>Magic</a:t>
            </a:r>
            <a:r>
              <a:rPr lang="en-US" dirty="0"/>
              <a:t>.</a:t>
            </a:r>
            <a:r>
              <a:rPr lang="en-US" dirty="0" smtClean="0"/>
              <a:t> Tutorial presented </a:t>
            </a:r>
            <a:r>
              <a:rPr lang="en-US" dirty="0"/>
              <a:t>at NAACL 2003 and ACL </a:t>
            </a:r>
            <a:r>
              <a:rPr lang="en-US" dirty="0" smtClean="0"/>
              <a:t>2003.</a:t>
            </a:r>
          </a:p>
          <a:p>
            <a:pPr lvl="1"/>
            <a:r>
              <a:rPr lang="de-DE" dirty="0" smtClean="0"/>
              <a:t>Available from Dan Klein's web page (at the bottom): </a:t>
            </a:r>
          </a:p>
          <a:p>
            <a:pPr lvl="2"/>
            <a:r>
              <a:rPr lang="de-DE" dirty="0" smtClean="0">
                <a:hlinkClick r:id="rId3"/>
              </a:rPr>
              <a:t>http</a:t>
            </a:r>
            <a:r>
              <a:rPr lang="de-DE" dirty="0">
                <a:hlinkClick r:id="rId3"/>
              </a:rPr>
              <a:t>://www.cs.berkeley.edu/~</a:t>
            </a:r>
            <a:r>
              <a:rPr lang="de-DE" dirty="0" smtClean="0">
                <a:hlinkClick r:id="rId3"/>
              </a:rPr>
              <a:t>klein</a:t>
            </a:r>
            <a:endParaRPr lang="de-DE" dirty="0"/>
          </a:p>
          <a:p>
            <a:pPr lvl="1"/>
            <a:r>
              <a:rPr lang="de-DE" dirty="0" smtClean="0"/>
              <a:t>See also the two papers mentioned in the slides: </a:t>
            </a:r>
          </a:p>
          <a:p>
            <a:pPr lvl="2"/>
            <a:r>
              <a:rPr lang="de-DE" dirty="0" smtClean="0"/>
              <a:t>Ratnaparkhi's 1998 thesis</a:t>
            </a:r>
          </a:p>
          <a:p>
            <a:pPr lvl="2"/>
            <a:r>
              <a:rPr lang="it-IT" dirty="0" smtClean="0"/>
              <a:t>Adam </a:t>
            </a:r>
            <a:r>
              <a:rPr lang="it-IT" dirty="0"/>
              <a:t>Berger, Stephen Della Pietra, and Vincent Della </a:t>
            </a:r>
            <a:r>
              <a:rPr lang="it-IT" dirty="0" smtClean="0"/>
              <a:t>Pietra.</a:t>
            </a:r>
            <a:r>
              <a:rPr lang="en-US" dirty="0">
                <a:hlinkClick r:id="rId4"/>
              </a:rPr>
              <a:t> A maximum entropy approach to natural language </a:t>
            </a:r>
            <a:r>
              <a:rPr lang="en-US" dirty="0" smtClean="0">
                <a:hlinkClick r:id="rId4"/>
              </a:rPr>
              <a:t>processing</a:t>
            </a:r>
            <a:r>
              <a:rPr lang="en-US" dirty="0" smtClean="0"/>
              <a:t>.</a:t>
            </a:r>
            <a:r>
              <a:rPr lang="it-IT" dirty="0" smtClean="0"/>
              <a:t> </a:t>
            </a:r>
            <a:r>
              <a:rPr lang="it-IT" i="1" dirty="0" smtClean="0"/>
              <a:t>Computational Linguistics</a:t>
            </a:r>
            <a:r>
              <a:rPr lang="it-IT" dirty="0"/>
              <a:t> </a:t>
            </a:r>
            <a:r>
              <a:rPr lang="it-IT" dirty="0" smtClean="0"/>
              <a:t>(22-1). </a:t>
            </a:r>
            <a:r>
              <a:rPr lang="it-IT" dirty="0"/>
              <a:t>March </a:t>
            </a:r>
            <a:r>
              <a:rPr lang="it-IT" dirty="0" smtClean="0"/>
              <a:t>1996</a:t>
            </a:r>
          </a:p>
          <a:p>
            <a:pPr lvl="1"/>
            <a:r>
              <a:rPr lang="it-IT" dirty="0" smtClean="0"/>
              <a:t>CRF </a:t>
            </a:r>
            <a:r>
              <a:rPr lang="it-IT" dirty="0" smtClean="0"/>
              <a:t>(and MEMM) paper:</a:t>
            </a:r>
            <a:endParaRPr lang="it-IT" dirty="0" smtClean="0"/>
          </a:p>
          <a:p>
            <a:pPr lvl="2"/>
            <a:r>
              <a:rPr lang="de-DE" dirty="0"/>
              <a:t>John Lafferty, Andrew McCallum, and Fernando C.N. Pereira. "Conditional Random Fields: Probabilistic Models for Segmenting and Labeling Sequence Data" </a:t>
            </a:r>
            <a:r>
              <a:rPr lang="de-DE" i="1" dirty="0"/>
              <a:t>Departmental Papers (CIS)</a:t>
            </a:r>
            <a:r>
              <a:rPr lang="de-DE" dirty="0"/>
              <a:t> (2001).</a:t>
            </a:r>
            <a:r>
              <a:rPr lang="de-DE" dirty="0"/>
              <a:t/>
            </a:r>
            <a:br>
              <a:rPr lang="de-DE" dirty="0"/>
            </a:br>
            <a:r>
              <a:rPr lang="de-DE" dirty="0"/>
              <a:t>Available at: http://works.bepress.com/andrew_mccallum/4</a:t>
            </a:r>
            <a:endParaRPr lang="de-DE" dirty="0" smtClean="0"/>
          </a:p>
        </p:txBody>
      </p:sp>
      <p:sp>
        <p:nvSpPr>
          <p:cNvPr id="4" name="Slide Number Placeholder 3"/>
          <p:cNvSpPr>
            <a:spLocks noGrp="1"/>
          </p:cNvSpPr>
          <p:nvPr>
            <p:ph type="sldNum" sz="quarter" idx="12"/>
          </p:nvPr>
        </p:nvSpPr>
        <p:spPr/>
        <p:txBody>
          <a:bodyPr/>
          <a:lstStyle/>
          <a:p>
            <a:fld id="{0FF99FDA-7688-A048-8C34-55AD89F558E4}" type="slidenum">
              <a:rPr lang="en-US" smtClean="0"/>
              <a:pPr/>
              <a:t>46</a:t>
            </a:fld>
            <a:endParaRPr lang="en-US"/>
          </a:p>
        </p:txBody>
      </p:sp>
    </p:spTree>
    <p:extLst>
      <p:ext uri="{BB962C8B-B14F-4D97-AF65-F5344CB8AC3E}">
        <p14:creationId xmlns:p14="http://schemas.microsoft.com/office/powerpoint/2010/main" val="455931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p:txBody>
          <a:bodyPr/>
          <a:lstStyle/>
          <a:p>
            <a:r>
              <a:rPr lang="de-DE" dirty="0" smtClean="0"/>
              <a:t>Thank you for your attention!</a:t>
            </a:r>
            <a:endParaRPr lang="de-DE" dirty="0"/>
          </a:p>
        </p:txBody>
      </p:sp>
      <p:sp>
        <p:nvSpPr>
          <p:cNvPr id="4" name="Slide Number Placeholder 3"/>
          <p:cNvSpPr>
            <a:spLocks noGrp="1"/>
          </p:cNvSpPr>
          <p:nvPr>
            <p:ph type="sldNum" sz="quarter" idx="12"/>
          </p:nvPr>
        </p:nvSpPr>
        <p:spPr/>
        <p:txBody>
          <a:bodyPr/>
          <a:lstStyle/>
          <a:p>
            <a:fld id="{0FF99FDA-7688-A048-8C34-55AD89F558E4}" type="slidenum">
              <a:rPr lang="en-US" smtClean="0"/>
              <a:pPr/>
              <a:t>47</a:t>
            </a:fld>
            <a:endParaRPr lang="en-US"/>
          </a:p>
        </p:txBody>
      </p:sp>
    </p:spTree>
    <p:extLst>
      <p:ext uri="{BB962C8B-B14F-4D97-AF65-F5344CB8AC3E}">
        <p14:creationId xmlns:p14="http://schemas.microsoft.com/office/powerpoint/2010/main" val="383076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3426" name="AutoShape 2"/>
          <p:cNvSpPr>
            <a:spLocks noChangeArrowheads="1"/>
          </p:cNvSpPr>
          <p:nvPr/>
        </p:nvSpPr>
        <p:spPr bwMode="auto">
          <a:xfrm>
            <a:off x="2916238" y="4852988"/>
            <a:ext cx="381000" cy="479425"/>
          </a:xfrm>
          <a:prstGeom prst="downArrow">
            <a:avLst>
              <a:gd name="adj1" fmla="val 27500"/>
              <a:gd name="adj2" fmla="val 31458"/>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27" name="AutoShape 3"/>
          <p:cNvSpPr>
            <a:spLocks noChangeArrowheads="1"/>
          </p:cNvSpPr>
          <p:nvPr/>
        </p:nvSpPr>
        <p:spPr bwMode="auto">
          <a:xfrm>
            <a:off x="2916238" y="3700463"/>
            <a:ext cx="381000" cy="622300"/>
          </a:xfrm>
          <a:prstGeom prst="downArrow">
            <a:avLst>
              <a:gd name="adj1" fmla="val 27500"/>
              <a:gd name="adj2" fmla="val 40833"/>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28" name="Rectangle 4"/>
          <p:cNvSpPr>
            <a:spLocks noGrp="1" noChangeArrowheads="1"/>
          </p:cNvSpPr>
          <p:nvPr>
            <p:ph type="title" idx="4294967295"/>
          </p:nvPr>
        </p:nvSpPr>
        <p:spPr>
          <a:xfrm>
            <a:off x="1066800" y="0"/>
            <a:ext cx="8496300" cy="1008063"/>
          </a:xfrm>
        </p:spPr>
        <p:txBody>
          <a:bodyPr anchor="ctr"/>
          <a:lstStyle/>
          <a:p>
            <a:r>
              <a:rPr lang="en-US" altLang="zh-CN" sz="3800">
                <a:ea typeface="宋体" pitchFamily="2" charset="-122"/>
              </a:rPr>
              <a:t>Major IE Components</a:t>
            </a:r>
          </a:p>
        </p:txBody>
      </p:sp>
      <p:sp>
        <p:nvSpPr>
          <p:cNvPr id="1383429" name="Rectangle 5"/>
          <p:cNvSpPr>
            <a:spLocks noChangeArrowheads="1"/>
          </p:cNvSpPr>
          <p:nvPr/>
        </p:nvSpPr>
        <p:spPr bwMode="auto">
          <a:xfrm>
            <a:off x="1187450" y="4391025"/>
            <a:ext cx="3638550" cy="576263"/>
          </a:xfrm>
          <a:prstGeom prst="rect">
            <a:avLst/>
          </a:prstGeom>
          <a:solidFill>
            <a:srgbClr val="99CC00"/>
          </a:solidFill>
          <a:ln w="9525">
            <a:miter lim="800000"/>
            <a:headEnd/>
            <a:tailEnd/>
          </a:ln>
          <a:scene3d>
            <a:camera prst="legacyObliqueTopLeft"/>
            <a:lightRig rig="legacyFlat2" dir="b"/>
          </a:scene3d>
          <a:sp3d extrusionH="227000" prstMaterial="legacyMatte">
            <a:bevelT w="13500" h="13500" prst="angle"/>
            <a:bevelB w="13500" h="13500" prst="angle"/>
            <a:extrusionClr>
              <a:srgbClr val="99CC00"/>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Relation Extraction</a:t>
            </a:r>
          </a:p>
        </p:txBody>
      </p:sp>
      <p:sp>
        <p:nvSpPr>
          <p:cNvPr id="1383430" name="AutoShape 6"/>
          <p:cNvSpPr>
            <a:spLocks noChangeArrowheads="1"/>
          </p:cNvSpPr>
          <p:nvPr/>
        </p:nvSpPr>
        <p:spPr bwMode="auto">
          <a:xfrm>
            <a:off x="2843213" y="1554163"/>
            <a:ext cx="309562" cy="479425"/>
          </a:xfrm>
          <a:prstGeom prst="downArrow">
            <a:avLst>
              <a:gd name="adj1" fmla="val 27500"/>
              <a:gd name="adj2" fmla="val 38718"/>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31" name="Rectangle 7"/>
          <p:cNvSpPr>
            <a:spLocks noChangeArrowheads="1"/>
          </p:cNvSpPr>
          <p:nvPr/>
        </p:nvSpPr>
        <p:spPr bwMode="auto">
          <a:xfrm>
            <a:off x="1187450" y="3167063"/>
            <a:ext cx="3638550" cy="720725"/>
          </a:xfrm>
          <a:prstGeom prst="rect">
            <a:avLst/>
          </a:prstGeom>
          <a:solidFill>
            <a:srgbClr val="FF99CC"/>
          </a:solidFill>
          <a:ln w="9525">
            <a:miter lim="800000"/>
            <a:headEnd/>
            <a:tailEnd/>
          </a:ln>
          <a:scene3d>
            <a:camera prst="legacyObliqueTopLeft"/>
            <a:lightRig rig="legacyFlat2" dir="b"/>
          </a:scene3d>
          <a:sp3d extrusionH="227000" prstMaterial="legacyMatte">
            <a:bevelT w="13500" h="13500" prst="angle"/>
            <a:bevelB w="13500" h="13500" prst="angle"/>
            <a:extrusionClr>
              <a:srgbClr val="FF99CC"/>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Time Identification </a:t>
            </a:r>
          </a:p>
          <a:p>
            <a:pPr algn="ctr" defTabSz="914400" eaLnBrk="0" hangingPunct="0"/>
            <a:r>
              <a:rPr lang="en-US" altLang="zh-CN" sz="2400">
                <a:solidFill>
                  <a:srgbClr val="292934"/>
                </a:solidFill>
                <a:latin typeface="Verdana" pitchFamily="34" charset="0"/>
                <a:ea typeface="宋体" pitchFamily="2" charset="-122"/>
              </a:rPr>
              <a:t>and Normalization</a:t>
            </a:r>
          </a:p>
        </p:txBody>
      </p:sp>
      <p:sp>
        <p:nvSpPr>
          <p:cNvPr id="1383432" name="Rectangle 8"/>
          <p:cNvSpPr>
            <a:spLocks noChangeArrowheads="1"/>
          </p:cNvSpPr>
          <p:nvPr/>
        </p:nvSpPr>
        <p:spPr bwMode="auto">
          <a:xfrm>
            <a:off x="987425" y="1022350"/>
            <a:ext cx="3887788" cy="576263"/>
          </a:xfrm>
          <a:prstGeom prst="rect">
            <a:avLst/>
          </a:prstGeom>
          <a:solidFill>
            <a:schemeClr val="accent1"/>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accent1"/>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Name/Nominal Extraction</a:t>
            </a:r>
          </a:p>
        </p:txBody>
      </p:sp>
      <p:sp>
        <p:nvSpPr>
          <p:cNvPr id="1383433" name="Rectangle 9"/>
          <p:cNvSpPr>
            <a:spLocks noChangeArrowheads="1"/>
          </p:cNvSpPr>
          <p:nvPr/>
        </p:nvSpPr>
        <p:spPr bwMode="auto">
          <a:xfrm>
            <a:off x="381000" y="5386388"/>
            <a:ext cx="4572000" cy="700087"/>
          </a:xfrm>
          <a:prstGeom prst="rect">
            <a:avLst/>
          </a:prstGeom>
          <a:solidFill>
            <a:schemeClr val="accent1">
              <a:lumMod val="60000"/>
              <a:lumOff val="40000"/>
            </a:schemeClr>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folHlink"/>
            </a:extrusionClr>
          </a:sp3d>
        </p:spPr>
        <p:txBody>
          <a:bodyPr wrap="none" anchor="ctr">
            <a:flatTx/>
          </a:bodyPr>
          <a:lstStyle/>
          <a:p>
            <a:pPr algn="ctr" defTabSz="914400" eaLnBrk="0" hangingPunct="0"/>
            <a:r>
              <a:rPr lang="en-US" altLang="zh-CN" sz="2400" dirty="0">
                <a:solidFill>
                  <a:srgbClr val="292934"/>
                </a:solidFill>
                <a:latin typeface="Verdana" pitchFamily="34" charset="0"/>
                <a:ea typeface="宋体" pitchFamily="2" charset="-122"/>
              </a:rPr>
              <a:t>Event Mention Extraction and </a:t>
            </a:r>
          </a:p>
          <a:p>
            <a:pPr algn="ctr" defTabSz="914400" eaLnBrk="0" hangingPunct="0"/>
            <a:r>
              <a:rPr lang="en-US" altLang="zh-CN" sz="2400" dirty="0">
                <a:solidFill>
                  <a:srgbClr val="292934"/>
                </a:solidFill>
                <a:latin typeface="Verdana" pitchFamily="34" charset="0"/>
                <a:ea typeface="宋体" pitchFamily="2" charset="-122"/>
              </a:rPr>
              <a:t>Event </a:t>
            </a:r>
            <a:r>
              <a:rPr lang="en-US" altLang="zh-CN" sz="2400" dirty="0" err="1">
                <a:solidFill>
                  <a:srgbClr val="292934"/>
                </a:solidFill>
                <a:latin typeface="Verdana" pitchFamily="34" charset="0"/>
                <a:ea typeface="宋体" pitchFamily="2" charset="-122"/>
              </a:rPr>
              <a:t>Coreference</a:t>
            </a:r>
            <a:r>
              <a:rPr lang="en-US" altLang="zh-CN" sz="2400" dirty="0">
                <a:solidFill>
                  <a:srgbClr val="292934"/>
                </a:solidFill>
                <a:latin typeface="Verdana" pitchFamily="34" charset="0"/>
                <a:ea typeface="宋体" pitchFamily="2" charset="-122"/>
              </a:rPr>
              <a:t> Resolution</a:t>
            </a:r>
          </a:p>
        </p:txBody>
      </p:sp>
      <p:sp>
        <p:nvSpPr>
          <p:cNvPr id="1383434" name="Rectangle 10"/>
          <p:cNvSpPr>
            <a:spLocks noChangeArrowheads="1"/>
          </p:cNvSpPr>
          <p:nvPr/>
        </p:nvSpPr>
        <p:spPr bwMode="auto">
          <a:xfrm>
            <a:off x="5003800" y="1093788"/>
            <a:ext cx="338296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defTabSz="914400" eaLnBrk="0" hangingPunct="0"/>
            <a:r>
              <a:rPr lang="en-US" altLang="zh-CN" sz="1600" b="1">
                <a:solidFill>
                  <a:srgbClr val="292934"/>
                </a:solidFill>
                <a:ea typeface="宋体" pitchFamily="2" charset="-122"/>
              </a:rPr>
              <a:t>“Barry Diller”, “chief”</a:t>
            </a:r>
          </a:p>
        </p:txBody>
      </p:sp>
      <p:sp>
        <p:nvSpPr>
          <p:cNvPr id="1383435" name="Rectangle 11"/>
          <p:cNvSpPr>
            <a:spLocks noChangeArrowheads="1"/>
          </p:cNvSpPr>
          <p:nvPr/>
        </p:nvSpPr>
        <p:spPr bwMode="auto">
          <a:xfrm>
            <a:off x="4932363" y="2101850"/>
            <a:ext cx="33829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defTabSz="914400" eaLnBrk="0" hangingPunct="0"/>
            <a:r>
              <a:rPr lang="en-US" altLang="zh-CN" sz="1600" b="1">
                <a:solidFill>
                  <a:srgbClr val="292934"/>
                </a:solidFill>
                <a:ea typeface="宋体" pitchFamily="2" charset="-122"/>
              </a:rPr>
              <a:t>“Barry Diller” </a:t>
            </a:r>
            <a:r>
              <a:rPr lang="en-US" altLang="zh-CN" sz="1600" b="1">
                <a:solidFill>
                  <a:srgbClr val="F73B15"/>
                </a:solidFill>
                <a:ea typeface="宋体" pitchFamily="2" charset="-122"/>
              </a:rPr>
              <a:t>=</a:t>
            </a:r>
            <a:r>
              <a:rPr lang="en-US" altLang="zh-CN" sz="1600" b="1">
                <a:solidFill>
                  <a:srgbClr val="292934"/>
                </a:solidFill>
                <a:ea typeface="宋体" pitchFamily="2" charset="-122"/>
              </a:rPr>
              <a:t> “chief”</a:t>
            </a:r>
          </a:p>
        </p:txBody>
      </p:sp>
      <p:sp>
        <p:nvSpPr>
          <p:cNvPr id="1383436" name="Rectangle 12"/>
          <p:cNvSpPr>
            <a:spLocks noChangeArrowheads="1"/>
          </p:cNvSpPr>
          <p:nvPr/>
        </p:nvSpPr>
        <p:spPr bwMode="auto">
          <a:xfrm>
            <a:off x="4859338" y="4333875"/>
            <a:ext cx="37893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“Vivendi Universal Entertainment” is </a:t>
            </a:r>
          </a:p>
          <a:p>
            <a:pPr algn="ctr" defTabSz="914400" eaLnBrk="0" hangingPunct="0"/>
            <a:r>
              <a:rPr lang="en-US" altLang="zh-CN" sz="1600" b="1" i="1">
                <a:solidFill>
                  <a:srgbClr val="F73B15"/>
                </a:solidFill>
                <a:ea typeface="宋体" pitchFamily="2" charset="-122"/>
              </a:rPr>
              <a:t>located in</a:t>
            </a:r>
            <a:r>
              <a:rPr lang="en-US" altLang="zh-CN" sz="1600" b="1">
                <a:solidFill>
                  <a:srgbClr val="292934"/>
                </a:solidFill>
                <a:ea typeface="宋体" pitchFamily="2" charset="-122"/>
              </a:rPr>
              <a:t> “France”</a:t>
            </a:r>
          </a:p>
        </p:txBody>
      </p:sp>
      <p:sp>
        <p:nvSpPr>
          <p:cNvPr id="1383437" name="Rectangle 13"/>
          <p:cNvSpPr>
            <a:spLocks noChangeArrowheads="1"/>
          </p:cNvSpPr>
          <p:nvPr/>
        </p:nvSpPr>
        <p:spPr bwMode="auto">
          <a:xfrm>
            <a:off x="4879975" y="5229225"/>
            <a:ext cx="3113088"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“Barry Diller” is </a:t>
            </a:r>
            <a:r>
              <a:rPr lang="en-US" altLang="zh-CN" sz="1600" b="1" i="1">
                <a:solidFill>
                  <a:srgbClr val="F73B15"/>
                </a:solidFill>
                <a:ea typeface="宋体" pitchFamily="2" charset="-122"/>
              </a:rPr>
              <a:t>the person of</a:t>
            </a:r>
            <a:r>
              <a:rPr lang="en-US" altLang="zh-CN" sz="1600" b="1">
                <a:solidFill>
                  <a:srgbClr val="292934"/>
                </a:solidFill>
                <a:ea typeface="宋体" pitchFamily="2" charset="-122"/>
              </a:rPr>
              <a:t> </a:t>
            </a:r>
          </a:p>
          <a:p>
            <a:pPr algn="ctr" defTabSz="914400" eaLnBrk="0" hangingPunct="0"/>
            <a:r>
              <a:rPr lang="en-US" altLang="zh-CN" sz="1600" b="1" i="1">
                <a:solidFill>
                  <a:srgbClr val="F73B15"/>
                </a:solidFill>
                <a:ea typeface="宋体" pitchFamily="2" charset="-122"/>
              </a:rPr>
              <a:t>the end-position event </a:t>
            </a:r>
          </a:p>
          <a:p>
            <a:pPr algn="ctr" defTabSz="914400" eaLnBrk="0" hangingPunct="0"/>
            <a:r>
              <a:rPr lang="en-US" altLang="zh-CN" sz="1600" b="1" i="1">
                <a:solidFill>
                  <a:srgbClr val="F73B15"/>
                </a:solidFill>
                <a:ea typeface="宋体" pitchFamily="2" charset="-122"/>
              </a:rPr>
              <a:t>trigged by</a:t>
            </a:r>
            <a:r>
              <a:rPr lang="en-US" altLang="zh-CN" sz="1600" b="1">
                <a:solidFill>
                  <a:srgbClr val="292934"/>
                </a:solidFill>
                <a:ea typeface="宋体" pitchFamily="2" charset="-122"/>
              </a:rPr>
              <a:t> “quit”</a:t>
            </a:r>
          </a:p>
        </p:txBody>
      </p:sp>
      <p:sp>
        <p:nvSpPr>
          <p:cNvPr id="1383438" name="AutoShape 14"/>
          <p:cNvSpPr>
            <a:spLocks noChangeArrowheads="1"/>
          </p:cNvSpPr>
          <p:nvPr/>
        </p:nvSpPr>
        <p:spPr bwMode="auto">
          <a:xfrm>
            <a:off x="2843213" y="2505075"/>
            <a:ext cx="381000" cy="622300"/>
          </a:xfrm>
          <a:prstGeom prst="downArrow">
            <a:avLst>
              <a:gd name="adj1" fmla="val 27500"/>
              <a:gd name="adj2" fmla="val 40833"/>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39" name="Rectangle 15"/>
          <p:cNvSpPr>
            <a:spLocks noChangeArrowheads="1"/>
          </p:cNvSpPr>
          <p:nvPr/>
        </p:nvSpPr>
        <p:spPr bwMode="auto">
          <a:xfrm>
            <a:off x="304800" y="2124075"/>
            <a:ext cx="4572000" cy="576263"/>
          </a:xfrm>
          <a:prstGeom prst="rect">
            <a:avLst/>
          </a:prstGeom>
          <a:solidFill>
            <a:schemeClr val="hlink"/>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hlink"/>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Entity Coreference Resolution</a:t>
            </a:r>
          </a:p>
        </p:txBody>
      </p:sp>
      <p:sp>
        <p:nvSpPr>
          <p:cNvPr id="1383440" name="Rectangle 16"/>
          <p:cNvSpPr>
            <a:spLocks noChangeArrowheads="1"/>
          </p:cNvSpPr>
          <p:nvPr/>
        </p:nvSpPr>
        <p:spPr bwMode="auto">
          <a:xfrm>
            <a:off x="4991100" y="3254375"/>
            <a:ext cx="2543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Wednesday (</a:t>
            </a:r>
            <a:r>
              <a:rPr lang="en-US" altLang="zh-CN" sz="1600" b="1">
                <a:solidFill>
                  <a:srgbClr val="FF0000"/>
                </a:solidFill>
                <a:ea typeface="宋体" pitchFamily="2" charset="-122"/>
              </a:rPr>
              <a:t>2003-03-04</a:t>
            </a:r>
            <a:r>
              <a:rPr lang="en-US" altLang="zh-CN" sz="1600" b="1">
                <a:solidFill>
                  <a:srgbClr val="292934"/>
                </a:solidFill>
                <a:ea typeface="宋体" pitchFamily="2" charset="-122"/>
              </a:rPr>
              <a:t>)</a:t>
            </a:r>
          </a:p>
        </p:txBody>
      </p:sp>
      <p:sp>
        <p:nvSpPr>
          <p:cNvPr id="17" name="TextBox 16"/>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custDataLst>
      <p:tags r:id="rId1"/>
    </p:custDataLst>
    <p:extLst>
      <p:ext uri="{BB962C8B-B14F-4D97-AF65-F5344CB8AC3E}">
        <p14:creationId xmlns:p14="http://schemas.microsoft.com/office/powerpoint/2010/main" val="1697322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42" name="Rectangle 2"/>
          <p:cNvSpPr>
            <a:spLocks noChangeArrowheads="1"/>
          </p:cNvSpPr>
          <p:nvPr/>
        </p:nvSpPr>
        <p:spPr bwMode="auto">
          <a:xfrm>
            <a:off x="671513" y="2676525"/>
            <a:ext cx="8286750" cy="70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20000"/>
              </a:lnSpc>
              <a:spcBef>
                <a:spcPct val="20000"/>
              </a:spcBef>
              <a:buClr>
                <a:srgbClr val="CC0000"/>
              </a:buClr>
              <a:buSzPct val="65000"/>
              <a:buFont typeface="Wingdings" pitchFamily="2" charset="2"/>
              <a:buNone/>
            </a:pPr>
            <a:r>
              <a:rPr lang="en-US" altLang="zh-CN" sz="1700">
                <a:ea typeface="宋体" pitchFamily="2" charset="-122"/>
              </a:rPr>
              <a:t>    Barry Diller on Wednesday </a:t>
            </a:r>
            <a:r>
              <a:rPr lang="en-US" altLang="zh-CN" sz="1700" b="1" i="1">
                <a:ea typeface="宋体" pitchFamily="2" charset="-122"/>
              </a:rPr>
              <a:t>quit</a:t>
            </a:r>
            <a:r>
              <a:rPr lang="en-US" altLang="zh-CN" sz="1700">
                <a:ea typeface="宋体" pitchFamily="2" charset="-122"/>
              </a:rPr>
              <a:t> as chief of Vivendi Universal Entertainment.</a:t>
            </a:r>
          </a:p>
        </p:txBody>
      </p:sp>
      <p:graphicFrame>
        <p:nvGraphicFramePr>
          <p:cNvPr id="2416643" name="Group 3"/>
          <p:cNvGraphicFramePr>
            <a:graphicFrameLocks noGrp="1"/>
          </p:cNvGraphicFramePr>
          <p:nvPr/>
        </p:nvGraphicFramePr>
        <p:xfrm>
          <a:off x="1042988" y="3354388"/>
          <a:ext cx="7632700" cy="1752600"/>
        </p:xfrm>
        <a:graphic>
          <a:graphicData uri="http://schemas.openxmlformats.org/drawingml/2006/table">
            <a:tbl>
              <a:tblPr/>
              <a:tblGrid>
                <a:gridCol w="1468437"/>
                <a:gridCol w="2495550"/>
                <a:gridCol w="3668713"/>
              </a:tblGrid>
              <a:tr h="285750">
                <a:tc>
                  <a:txBody>
                    <a:bodyPr/>
                    <a:lstStyle/>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rPr>
                        <a:t>Trigger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Quit (a “Personnel/End-Position” event)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269875">
                <a:tc rowSpan="4">
                  <a:txBody>
                    <a:bodyPr/>
                    <a:lstStyle/>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endPar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rPr>
                        <a:t>Arguments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Person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Barry Diller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3850">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Organization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Vivendi Universal Entertainment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2738">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Position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Chief</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4325">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Time-within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Wednesday (2003-03-04)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416665" name="Rectangle 25"/>
          <p:cNvSpPr>
            <a:spLocks noChangeArrowheads="1"/>
          </p:cNvSpPr>
          <p:nvPr/>
        </p:nvSpPr>
        <p:spPr bwMode="auto">
          <a:xfrm>
            <a:off x="5322888" y="2692400"/>
            <a:ext cx="3240087" cy="3810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zh-CN" sz="1600" b="1">
                <a:ea typeface="宋体" pitchFamily="2" charset="-122"/>
              </a:rPr>
              <a:t>Vivendi Universal Entertainment</a:t>
            </a:r>
            <a:endParaRPr lang="en-US" altLang="zh-CN" sz="1600" b="1">
              <a:latin typeface="Times New Roman" pitchFamily="18" charset="0"/>
              <a:ea typeface="宋体" pitchFamily="2" charset="-122"/>
            </a:endParaRPr>
          </a:p>
        </p:txBody>
      </p:sp>
      <p:sp>
        <p:nvSpPr>
          <p:cNvPr id="2416666" name="Rectangle 26"/>
          <p:cNvSpPr>
            <a:spLocks noChangeArrowheads="1"/>
          </p:cNvSpPr>
          <p:nvPr/>
        </p:nvSpPr>
        <p:spPr bwMode="auto">
          <a:xfrm>
            <a:off x="830263" y="2709863"/>
            <a:ext cx="1223962" cy="3810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zh-CN" b="1">
                <a:ea typeface="宋体" pitchFamily="2" charset="-122"/>
              </a:rPr>
              <a:t>Barry Diller</a:t>
            </a:r>
            <a:endParaRPr lang="en-US" altLang="zh-CN" b="1">
              <a:latin typeface="Times New Roman" pitchFamily="18" charset="0"/>
              <a:ea typeface="宋体" pitchFamily="2" charset="-122"/>
            </a:endParaRPr>
          </a:p>
        </p:txBody>
      </p:sp>
      <p:sp>
        <p:nvSpPr>
          <p:cNvPr id="2416667" name="Line 27"/>
          <p:cNvSpPr>
            <a:spLocks noChangeShapeType="1"/>
          </p:cNvSpPr>
          <p:nvPr/>
        </p:nvSpPr>
        <p:spPr bwMode="auto">
          <a:xfrm>
            <a:off x="2124075" y="3081338"/>
            <a:ext cx="4103688"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668" name="Line 28"/>
          <p:cNvSpPr>
            <a:spLocks noChangeShapeType="1"/>
          </p:cNvSpPr>
          <p:nvPr/>
        </p:nvSpPr>
        <p:spPr bwMode="auto">
          <a:xfrm>
            <a:off x="6877050" y="2936875"/>
            <a:ext cx="790575" cy="12239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416670"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0" y="5457825"/>
            <a:ext cx="1524000" cy="333375"/>
          </a:xfrm>
          <a:prstGeom prst="rect">
            <a:avLst/>
          </a:prstGeom>
          <a:noFill/>
          <a:extLst>
            <a:ext uri="{909E8E84-426E-40DD-AFC4-6F175D3DCCD1}">
              <a14:hiddenFill xmlns:a14="http://schemas.microsoft.com/office/drawing/2010/main">
                <a:solidFill>
                  <a:srgbClr val="FFFFFF"/>
                </a:solidFill>
              </a14:hiddenFill>
            </a:ext>
          </a:extLst>
        </p:spPr>
      </p:pic>
      <p:pic>
        <p:nvPicPr>
          <p:cNvPr id="2416671" name="Picture 3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2988" y="4592638"/>
            <a:ext cx="1239837" cy="1512887"/>
          </a:xfrm>
          <a:prstGeom prst="rect">
            <a:avLst/>
          </a:prstGeom>
          <a:noFill/>
          <a:extLst>
            <a:ext uri="{909E8E84-426E-40DD-AFC4-6F175D3DCCD1}">
              <a14:hiddenFill xmlns:a14="http://schemas.microsoft.com/office/drawing/2010/main">
                <a:solidFill>
                  <a:srgbClr val="FFFFFF"/>
                </a:solidFill>
              </a14:hiddenFill>
            </a:ext>
          </a:extLst>
        </p:spPr>
      </p:pic>
      <p:sp>
        <p:nvSpPr>
          <p:cNvPr id="2416674" name="Rectangle 34"/>
          <p:cNvSpPr>
            <a:spLocks noChangeArrowheads="1"/>
          </p:cNvSpPr>
          <p:nvPr/>
        </p:nvSpPr>
        <p:spPr bwMode="auto">
          <a:xfrm>
            <a:off x="914400" y="228600"/>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3800" dirty="0" smtClean="0">
                <a:solidFill>
                  <a:schemeClr val="tx2"/>
                </a:solidFill>
                <a:latin typeface="Garamond" pitchFamily="18" charset="0"/>
                <a:ea typeface="宋体" pitchFamily="2" charset="-122"/>
              </a:rPr>
              <a:t>IE Output</a:t>
            </a:r>
            <a:endParaRPr lang="en-US" altLang="zh-CN" sz="3800" dirty="0">
              <a:solidFill>
                <a:schemeClr val="tx2"/>
              </a:solidFill>
              <a:latin typeface="Garamond" pitchFamily="18" charset="0"/>
              <a:ea typeface="宋体" pitchFamily="2" charset="-122"/>
            </a:endParaRPr>
          </a:p>
        </p:txBody>
      </p:sp>
      <p:sp>
        <p:nvSpPr>
          <p:cNvPr id="2416675" name="Rectangle 35"/>
          <p:cNvSpPr>
            <a:spLocks noChangeArrowheads="1"/>
          </p:cNvSpPr>
          <p:nvPr/>
        </p:nvSpPr>
        <p:spPr bwMode="auto">
          <a:xfrm>
            <a:off x="684213" y="1052513"/>
            <a:ext cx="8002587" cy="138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CC0000"/>
              </a:buClr>
              <a:buSzPct val="65000"/>
              <a:buFont typeface="Wingdings" pitchFamily="2" charset="2"/>
              <a:buChar char="Ø"/>
            </a:pPr>
            <a:r>
              <a:rPr lang="en-US" altLang="zh-CN" sz="2200">
                <a:ea typeface="宋体" pitchFamily="2" charset="-122"/>
              </a:rPr>
              <a:t>(In this talk) Information Extraction (IE) =Identifying the instances of facts </a:t>
            </a:r>
            <a:r>
              <a:rPr lang="en-US" altLang="zh-CN" sz="2200" i="1">
                <a:solidFill>
                  <a:srgbClr val="F73B15"/>
                </a:solidFill>
                <a:ea typeface="宋体" pitchFamily="2" charset="-122"/>
              </a:rPr>
              <a:t>names/entities , relations and events </a:t>
            </a:r>
            <a:r>
              <a:rPr lang="en-US" altLang="zh-CN" sz="2200">
                <a:ea typeface="宋体" pitchFamily="2" charset="-122"/>
              </a:rPr>
              <a:t>from </a:t>
            </a:r>
            <a:r>
              <a:rPr lang="en-US" altLang="zh-CN" sz="2200" i="1">
                <a:solidFill>
                  <a:srgbClr val="F73B15"/>
                </a:solidFill>
                <a:ea typeface="宋体" pitchFamily="2" charset="-122"/>
              </a:rPr>
              <a:t>semi-structured or unstructured</a:t>
            </a:r>
            <a:r>
              <a:rPr lang="en-US" altLang="zh-CN" sz="2200">
                <a:ea typeface="宋体" pitchFamily="2" charset="-122"/>
              </a:rPr>
              <a:t> text; and convert them into structured representations (e.g. databases)</a:t>
            </a:r>
          </a:p>
          <a:p>
            <a:pPr marL="342900" indent="-342900">
              <a:spcBef>
                <a:spcPct val="20000"/>
              </a:spcBef>
              <a:buClr>
                <a:srgbClr val="CC0000"/>
              </a:buClr>
              <a:buSzPct val="65000"/>
              <a:buFont typeface="Wingdings" pitchFamily="2" charset="2"/>
              <a:buNone/>
            </a:pPr>
            <a:endParaRPr lang="en-US" altLang="zh-CN" sz="1600">
              <a:ea typeface="宋体" pitchFamily="2" charset="-122"/>
            </a:endParaRPr>
          </a:p>
        </p:txBody>
      </p:sp>
      <p:sp>
        <p:nvSpPr>
          <p:cNvPr id="12" name="TextBox 11"/>
          <p:cNvSpPr txBox="1"/>
          <p:nvPr/>
        </p:nvSpPr>
        <p:spPr>
          <a:xfrm>
            <a:off x="6219267" y="6531333"/>
            <a:ext cx="2927404"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modified from Heng Ji</a:t>
            </a:r>
          </a:p>
        </p:txBody>
      </p:sp>
    </p:spTree>
    <p:extLst>
      <p:ext uri="{BB962C8B-B14F-4D97-AF65-F5344CB8AC3E}">
        <p14:creationId xmlns:p14="http://schemas.microsoft.com/office/powerpoint/2010/main" val="2915419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16642"/>
                                        </p:tgtEl>
                                        <p:attrNameLst>
                                          <p:attrName>style.visibility</p:attrName>
                                        </p:attrNameLst>
                                      </p:cBhvr>
                                      <p:to>
                                        <p:strVal val="visible"/>
                                      </p:to>
                                    </p:set>
                                    <p:animEffect transition="in" filter="blinds(horizontal)">
                                      <p:cBhvr>
                                        <p:cTn id="7" dur="500"/>
                                        <p:tgtEl>
                                          <p:spTgt spid="24166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16643"/>
                                        </p:tgtEl>
                                        <p:attrNameLst>
                                          <p:attrName>style.visibility</p:attrName>
                                        </p:attrNameLst>
                                      </p:cBhvr>
                                      <p:to>
                                        <p:strVal val="visible"/>
                                      </p:to>
                                    </p:set>
                                    <p:animEffect transition="in" filter="blinds(horizontal)">
                                      <p:cBhvr>
                                        <p:cTn id="12" dur="500"/>
                                        <p:tgtEl>
                                          <p:spTgt spid="241664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16665"/>
                                        </p:tgtEl>
                                        <p:attrNameLst>
                                          <p:attrName>style.visibility</p:attrName>
                                        </p:attrNameLst>
                                      </p:cBhvr>
                                      <p:to>
                                        <p:strVal val="visible"/>
                                      </p:to>
                                    </p:set>
                                    <p:animEffect transition="in" filter="blinds(horizontal)">
                                      <p:cBhvr>
                                        <p:cTn id="15" dur="500"/>
                                        <p:tgtEl>
                                          <p:spTgt spid="241666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16666"/>
                                        </p:tgtEl>
                                        <p:attrNameLst>
                                          <p:attrName>style.visibility</p:attrName>
                                        </p:attrNameLst>
                                      </p:cBhvr>
                                      <p:to>
                                        <p:strVal val="visible"/>
                                      </p:to>
                                    </p:set>
                                    <p:animEffect transition="in" filter="blinds(horizontal)">
                                      <p:cBhvr>
                                        <p:cTn id="18" dur="500"/>
                                        <p:tgtEl>
                                          <p:spTgt spid="241666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416667"/>
                                        </p:tgtEl>
                                        <p:attrNameLst>
                                          <p:attrName>style.visibility</p:attrName>
                                        </p:attrNameLst>
                                      </p:cBhvr>
                                      <p:to>
                                        <p:strVal val="visible"/>
                                      </p:to>
                                    </p:set>
                                    <p:animEffect transition="in" filter="blinds(horizontal)">
                                      <p:cBhvr>
                                        <p:cTn id="21" dur="500"/>
                                        <p:tgtEl>
                                          <p:spTgt spid="241666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416668"/>
                                        </p:tgtEl>
                                        <p:attrNameLst>
                                          <p:attrName>style.visibility</p:attrName>
                                        </p:attrNameLst>
                                      </p:cBhvr>
                                      <p:to>
                                        <p:strVal val="visible"/>
                                      </p:to>
                                    </p:set>
                                    <p:animEffect transition="in" filter="blinds(horizontal)">
                                      <p:cBhvr>
                                        <p:cTn id="24" dur="500"/>
                                        <p:tgtEl>
                                          <p:spTgt spid="2416668"/>
                                        </p:tgtEl>
                                      </p:cBhvr>
                                    </p:animEffect>
                                  </p:childTnLst>
                                </p:cTn>
                              </p:par>
                              <p:par>
                                <p:cTn id="25" presetID="3" presetClass="entr" presetSubtype="10" fill="hold" nodeType="withEffect">
                                  <p:stCondLst>
                                    <p:cond delay="0"/>
                                  </p:stCondLst>
                                  <p:childTnLst>
                                    <p:set>
                                      <p:cBhvr>
                                        <p:cTn id="26" dur="1" fill="hold">
                                          <p:stCondLst>
                                            <p:cond delay="0"/>
                                          </p:stCondLst>
                                        </p:cTn>
                                        <p:tgtEl>
                                          <p:spTgt spid="2416671"/>
                                        </p:tgtEl>
                                        <p:attrNameLst>
                                          <p:attrName>style.visibility</p:attrName>
                                        </p:attrNameLst>
                                      </p:cBhvr>
                                      <p:to>
                                        <p:strVal val="visible"/>
                                      </p:to>
                                    </p:set>
                                    <p:animEffect transition="in" filter="blinds(horizontal)">
                                      <p:cBhvr>
                                        <p:cTn id="27" dur="500"/>
                                        <p:tgtEl>
                                          <p:spTgt spid="2416671"/>
                                        </p:tgtEl>
                                      </p:cBhvr>
                                    </p:animEffect>
                                  </p:childTnLst>
                                </p:cTn>
                              </p:par>
                              <p:par>
                                <p:cTn id="28" presetID="3" presetClass="entr" presetSubtype="10" fill="hold" nodeType="withEffect">
                                  <p:stCondLst>
                                    <p:cond delay="0"/>
                                  </p:stCondLst>
                                  <p:childTnLst>
                                    <p:set>
                                      <p:cBhvr>
                                        <p:cTn id="29" dur="1" fill="hold">
                                          <p:stCondLst>
                                            <p:cond delay="0"/>
                                          </p:stCondLst>
                                        </p:cTn>
                                        <p:tgtEl>
                                          <p:spTgt spid="2416670"/>
                                        </p:tgtEl>
                                        <p:attrNameLst>
                                          <p:attrName>style.visibility</p:attrName>
                                        </p:attrNameLst>
                                      </p:cBhvr>
                                      <p:to>
                                        <p:strVal val="visible"/>
                                      </p:to>
                                    </p:set>
                                    <p:animEffect transition="in" filter="blinds(horizontal)">
                                      <p:cBhvr>
                                        <p:cTn id="30" dur="500"/>
                                        <p:tgtEl>
                                          <p:spTgt spid="2416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42" grpId="0"/>
      <p:bldP spid="2416665" grpId="0" animBg="1"/>
      <p:bldP spid="2416666" grpId="0" animBg="1"/>
      <p:bldP spid="2416667" grpId="0" animBg="1"/>
      <p:bldP spid="241666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126274" name="Rectangle 2"/>
          <p:cNvSpPr>
            <a:spLocks noGrp="1" noChangeArrowheads="1"/>
          </p:cNvSpPr>
          <p:nvPr>
            <p:ph type="title" idx="4294967295"/>
          </p:nvPr>
        </p:nvSpPr>
        <p:spPr>
          <a:xfrm>
            <a:off x="914400" y="228600"/>
            <a:ext cx="8229600" cy="1139825"/>
          </a:xfrm>
        </p:spPr>
        <p:txBody>
          <a:bodyPr/>
          <a:lstStyle/>
          <a:p>
            <a:r>
              <a:rPr lang="en-US" altLang="zh-CN" sz="3800">
                <a:ea typeface="宋体" pitchFamily="2" charset="-122"/>
              </a:rPr>
              <a:t>Introduction</a:t>
            </a:r>
          </a:p>
        </p:txBody>
      </p:sp>
      <p:sp>
        <p:nvSpPr>
          <p:cNvPr id="1523715" name="Rectangle 3"/>
          <p:cNvSpPr>
            <a:spLocks noChangeArrowheads="1"/>
          </p:cNvSpPr>
          <p:nvPr/>
        </p:nvSpPr>
        <p:spPr bwMode="auto">
          <a:xfrm>
            <a:off x="533400" y="1066800"/>
            <a:ext cx="8382000"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r>
              <a:rPr lang="en-US" altLang="zh-TW" sz="2600" dirty="0">
                <a:solidFill>
                  <a:srgbClr val="B2B2B2"/>
                </a:solidFill>
                <a:ea typeface="宋体" pitchFamily="2" charset="-122"/>
              </a:rPr>
              <a:t>IE Overview</a:t>
            </a:r>
          </a:p>
          <a:p>
            <a:pPr marL="342900" indent="-342900" defTabSz="914400">
              <a:spcBef>
                <a:spcPct val="20000"/>
              </a:spcBef>
              <a:buClr>
                <a:srgbClr val="93A299"/>
              </a:buClr>
              <a:buSzPct val="65000"/>
              <a:buFont typeface="Wingdings" pitchFamily="2" charset="2"/>
              <a:buChar char="n"/>
            </a:pPr>
            <a:r>
              <a:rPr lang="en-US" altLang="zh-TW" sz="2600" dirty="0">
                <a:solidFill>
                  <a:srgbClr val="292934"/>
                </a:solidFill>
                <a:ea typeface="宋体" pitchFamily="2" charset="-122"/>
              </a:rPr>
              <a:t>Supervised Name Tagging </a:t>
            </a:r>
          </a:p>
          <a:p>
            <a:pPr marL="762000" lvl="1" indent="-304800" defTabSz="914400">
              <a:spcBef>
                <a:spcPct val="20000"/>
              </a:spcBef>
              <a:buClr>
                <a:srgbClr val="AD8F67"/>
              </a:buClr>
              <a:buSzPct val="60000"/>
              <a:buFont typeface="Wingdings" pitchFamily="2" charset="2"/>
              <a:buChar char="q"/>
            </a:pPr>
            <a:r>
              <a:rPr lang="en-US" altLang="zh-TW" sz="2200" dirty="0">
                <a:solidFill>
                  <a:srgbClr val="292934"/>
                </a:solidFill>
                <a:ea typeface="宋体" pitchFamily="2" charset="-122"/>
              </a:rPr>
              <a:t>Features</a:t>
            </a:r>
          </a:p>
          <a:p>
            <a:pPr marL="762000" lvl="1" indent="-304800" defTabSz="914400">
              <a:spcBef>
                <a:spcPct val="20000"/>
              </a:spcBef>
              <a:buClr>
                <a:srgbClr val="AD8F67"/>
              </a:buClr>
              <a:buSzPct val="60000"/>
              <a:buFont typeface="Wingdings" pitchFamily="2" charset="2"/>
              <a:buChar char="q"/>
            </a:pPr>
            <a:r>
              <a:rPr lang="en-US" altLang="zh-TW" sz="2200" dirty="0">
                <a:solidFill>
                  <a:srgbClr val="292934"/>
                </a:solidFill>
                <a:ea typeface="宋体" pitchFamily="2" charset="-122"/>
              </a:rPr>
              <a:t>Models</a:t>
            </a:r>
          </a:p>
          <a:p>
            <a:pPr marL="342900" indent="-342900" defTabSz="914400">
              <a:spcBef>
                <a:spcPct val="20000"/>
              </a:spcBef>
              <a:buClr>
                <a:srgbClr val="93A299"/>
              </a:buClr>
              <a:buSzPct val="65000"/>
              <a:buFont typeface="Wingdings" pitchFamily="2" charset="2"/>
              <a:buChar char="n"/>
            </a:pPr>
            <a:r>
              <a:rPr lang="en-US" altLang="zh-TW" sz="2600" dirty="0">
                <a:solidFill>
                  <a:srgbClr val="B2B2B2"/>
                </a:solidFill>
                <a:ea typeface="宋体" pitchFamily="2" charset="-122"/>
              </a:rPr>
              <a:t>Advanced Techniques and Trends</a:t>
            </a:r>
          </a:p>
          <a:p>
            <a:pPr marL="762000" lvl="1" indent="-304800" defTabSz="914400">
              <a:spcBef>
                <a:spcPct val="20000"/>
              </a:spcBef>
              <a:buClr>
                <a:srgbClr val="AD8F67"/>
              </a:buClr>
              <a:buSzPct val="60000"/>
              <a:buFont typeface="Wingdings" pitchFamily="2" charset="2"/>
              <a:buChar char="q"/>
            </a:pPr>
            <a:r>
              <a:rPr lang="en-US" altLang="zh-TW" sz="2200" dirty="0">
                <a:solidFill>
                  <a:srgbClr val="B2B2B2"/>
                </a:solidFill>
                <a:ea typeface="宋体" pitchFamily="2" charset="-122"/>
              </a:rPr>
              <a:t>Re-ranking and Global Features (</a:t>
            </a:r>
            <a:r>
              <a:rPr lang="en-US" altLang="zh-TW" sz="2200" dirty="0" err="1">
                <a:solidFill>
                  <a:srgbClr val="B2B2B2"/>
                </a:solidFill>
                <a:ea typeface="宋体" pitchFamily="2" charset="-122"/>
              </a:rPr>
              <a:t>Ji</a:t>
            </a:r>
            <a:r>
              <a:rPr lang="en-US" altLang="zh-TW" sz="2200" dirty="0">
                <a:solidFill>
                  <a:srgbClr val="B2B2B2"/>
                </a:solidFill>
                <a:ea typeface="宋体" pitchFamily="2" charset="-122"/>
              </a:rPr>
              <a:t> and </a:t>
            </a:r>
            <a:r>
              <a:rPr lang="en-US" altLang="zh-TW" sz="2200" dirty="0" err="1">
                <a:solidFill>
                  <a:srgbClr val="B2B2B2"/>
                </a:solidFill>
                <a:ea typeface="宋体" pitchFamily="2" charset="-122"/>
              </a:rPr>
              <a:t>Grishman</a:t>
            </a:r>
            <a:r>
              <a:rPr lang="en-US" altLang="zh-TW" sz="2200" dirty="0">
                <a:solidFill>
                  <a:srgbClr val="B2B2B2"/>
                </a:solidFill>
                <a:ea typeface="宋体" pitchFamily="2" charset="-122"/>
              </a:rPr>
              <a:t>, 05;06)</a:t>
            </a:r>
          </a:p>
          <a:p>
            <a:pPr marL="762000" lvl="1" indent="-304800" defTabSz="914400">
              <a:spcBef>
                <a:spcPct val="20000"/>
              </a:spcBef>
              <a:buClr>
                <a:srgbClr val="AD8F67"/>
              </a:buClr>
              <a:buSzPct val="60000"/>
              <a:buFont typeface="Wingdings" pitchFamily="2" charset="2"/>
              <a:buChar char="q"/>
            </a:pPr>
            <a:r>
              <a:rPr lang="en-US" altLang="zh-TW" sz="2200" dirty="0">
                <a:solidFill>
                  <a:srgbClr val="B2B2B2"/>
                </a:solidFill>
                <a:ea typeface="宋体" pitchFamily="2" charset="-122"/>
              </a:rPr>
              <a:t>Data </a:t>
            </a:r>
            <a:r>
              <a:rPr lang="en-US" altLang="zh-TW" sz="2200" dirty="0" err="1">
                <a:solidFill>
                  <a:srgbClr val="B2B2B2"/>
                </a:solidFill>
                <a:ea typeface="宋体" pitchFamily="2" charset="-122"/>
              </a:rPr>
              <a:t>Sparsity</a:t>
            </a:r>
            <a:r>
              <a:rPr lang="en-US" altLang="zh-TW" sz="2200" dirty="0">
                <a:solidFill>
                  <a:srgbClr val="B2B2B2"/>
                </a:solidFill>
                <a:ea typeface="宋体" pitchFamily="2" charset="-122"/>
              </a:rPr>
              <a:t> Reduction (</a:t>
            </a:r>
            <a:r>
              <a:rPr lang="en-US" altLang="zh-TW" sz="2200" dirty="0" err="1">
                <a:solidFill>
                  <a:srgbClr val="B2B2B2"/>
                </a:solidFill>
                <a:ea typeface="宋体" pitchFamily="2" charset="-122"/>
              </a:rPr>
              <a:t>Ratinov</a:t>
            </a:r>
            <a:r>
              <a:rPr lang="en-US" altLang="zh-TW" sz="2200" dirty="0">
                <a:solidFill>
                  <a:srgbClr val="B2B2B2"/>
                </a:solidFill>
                <a:ea typeface="宋体" pitchFamily="2" charset="-122"/>
              </a:rPr>
              <a:t> and Roth, </a:t>
            </a:r>
            <a:r>
              <a:rPr lang="en-US" altLang="zh-TW" sz="2200" dirty="0" smtClean="0">
                <a:solidFill>
                  <a:srgbClr val="B2B2B2"/>
                </a:solidFill>
                <a:ea typeface="宋体" pitchFamily="2" charset="-122"/>
              </a:rPr>
              <a:t>2009; </a:t>
            </a:r>
            <a:r>
              <a:rPr lang="en-US" altLang="zh-TW" sz="2200" dirty="0" err="1" smtClean="0">
                <a:solidFill>
                  <a:srgbClr val="B2B2B2"/>
                </a:solidFill>
                <a:ea typeface="宋体" pitchFamily="2" charset="-122"/>
              </a:rPr>
              <a:t>Ji</a:t>
            </a:r>
            <a:r>
              <a:rPr lang="en-US" altLang="zh-TW" sz="2200" dirty="0" smtClean="0">
                <a:solidFill>
                  <a:srgbClr val="B2B2B2"/>
                </a:solidFill>
                <a:ea typeface="宋体" pitchFamily="2" charset="-122"/>
              </a:rPr>
              <a:t> and Lin, 2009)</a:t>
            </a:r>
            <a:endParaRPr lang="en-US" altLang="zh-TW" sz="2200" dirty="0">
              <a:solidFill>
                <a:srgbClr val="B2B2B2"/>
              </a:solidFill>
              <a:ea typeface="宋体" pitchFamily="2" charset="-122"/>
            </a:endParaRPr>
          </a:p>
          <a:p>
            <a:pPr marL="762000" lvl="1" indent="-304800" defTabSz="914400">
              <a:spcBef>
                <a:spcPct val="20000"/>
              </a:spcBef>
              <a:buClr>
                <a:srgbClr val="AD8F67"/>
              </a:buClr>
              <a:buSzPct val="60000"/>
              <a:buFont typeface="Wingdings" pitchFamily="2" charset="2"/>
              <a:buChar char="q"/>
            </a:pPr>
            <a:endParaRPr lang="en-US" altLang="zh-TW" sz="2200" dirty="0">
              <a:solidFill>
                <a:srgbClr val="B2B2B2"/>
              </a:solidFill>
              <a:ea typeface="宋体" pitchFamily="2" charset="-122"/>
            </a:endParaRPr>
          </a:p>
          <a:p>
            <a:pPr marL="762000" lvl="1" indent="-304800" defTabSz="914400">
              <a:spcBef>
                <a:spcPct val="20000"/>
              </a:spcBef>
              <a:buClr>
                <a:srgbClr val="AD8F67"/>
              </a:buClr>
              <a:buSzPct val="60000"/>
              <a:buFont typeface="Wingdings" pitchFamily="2" charset="2"/>
              <a:buChar char="q"/>
            </a:pPr>
            <a:endParaRPr lang="en-US" altLang="zh-TW" sz="2400" dirty="0">
              <a:solidFill>
                <a:srgbClr val="292934"/>
              </a:solidFill>
              <a:ea typeface="PMingLiU" pitchFamily="18" charset="-120"/>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1088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B9D99F-EAA3-4744-89FA-73630AF49B45}" type="slidenum">
              <a:rPr lang="en-US" altLang="zh-CN"/>
              <a:pPr/>
              <a:t>8</a:t>
            </a:fld>
            <a:r>
              <a:rPr lang="en-US" altLang="zh-CN"/>
              <a:t>/40</a:t>
            </a:r>
          </a:p>
        </p:txBody>
      </p:sp>
      <p:sp>
        <p:nvSpPr>
          <p:cNvPr id="285698" name="Rectangle 2"/>
          <p:cNvSpPr>
            <a:spLocks noGrp="1" noChangeArrowheads="1"/>
          </p:cNvSpPr>
          <p:nvPr>
            <p:ph type="title"/>
          </p:nvPr>
        </p:nvSpPr>
        <p:spPr/>
        <p:txBody>
          <a:bodyPr/>
          <a:lstStyle/>
          <a:p>
            <a:r>
              <a:rPr lang="en-US" altLang="zh-CN" dirty="0" smtClean="0"/>
              <a:t>Name Tagging</a:t>
            </a:r>
            <a:endParaRPr lang="en-US" altLang="zh-CN" dirty="0"/>
          </a:p>
        </p:txBody>
      </p:sp>
      <p:sp>
        <p:nvSpPr>
          <p:cNvPr id="285699" name="Rectangle 3"/>
          <p:cNvSpPr>
            <a:spLocks noGrp="1" noChangeArrowheads="1"/>
          </p:cNvSpPr>
          <p:nvPr>
            <p:ph type="body" idx="1"/>
          </p:nvPr>
        </p:nvSpPr>
        <p:spPr/>
        <p:txBody>
          <a:bodyPr/>
          <a:lstStyle/>
          <a:p>
            <a:pPr marL="812800" indent="-812800">
              <a:lnSpc>
                <a:spcPct val="80000"/>
              </a:lnSpc>
            </a:pPr>
            <a:r>
              <a:rPr lang="en-US" altLang="zh-CN" sz="2400"/>
              <a:t>Recognition x Classification</a:t>
            </a:r>
          </a:p>
          <a:p>
            <a:pPr marL="1168400" lvl="1" indent="-711200">
              <a:lnSpc>
                <a:spcPct val="80000"/>
              </a:lnSpc>
            </a:pPr>
            <a:r>
              <a:rPr lang="en-US" altLang="zh-CN" sz="2200">
                <a:latin typeface="Garamond"/>
              </a:rPr>
              <a:t>“</a:t>
            </a:r>
            <a:r>
              <a:rPr lang="en-US" altLang="zh-CN" sz="2200"/>
              <a:t>Name Identification and Classification</a:t>
            </a:r>
            <a:r>
              <a:rPr lang="en-US" altLang="zh-CN" sz="2200">
                <a:latin typeface="Garamond"/>
              </a:rPr>
              <a:t>”</a:t>
            </a:r>
            <a:endParaRPr lang="en-US" altLang="zh-CN" sz="2200"/>
          </a:p>
          <a:p>
            <a:pPr marL="812800" indent="-812800">
              <a:lnSpc>
                <a:spcPct val="80000"/>
              </a:lnSpc>
            </a:pPr>
            <a:r>
              <a:rPr lang="en-US" altLang="zh-CN" sz="2400"/>
              <a:t>NER as:</a:t>
            </a:r>
          </a:p>
          <a:p>
            <a:pPr marL="1168400" lvl="1" indent="-711200">
              <a:lnSpc>
                <a:spcPct val="80000"/>
              </a:lnSpc>
            </a:pPr>
            <a:r>
              <a:rPr lang="en-US" altLang="zh-CN" sz="2200"/>
              <a:t>as a tool or component of IE and IR</a:t>
            </a:r>
          </a:p>
          <a:p>
            <a:pPr marL="1168400" lvl="1" indent="-711200">
              <a:lnSpc>
                <a:spcPct val="80000"/>
              </a:lnSpc>
            </a:pPr>
            <a:r>
              <a:rPr lang="en-US" altLang="zh-CN" sz="2200"/>
              <a:t>as an input module for a robust shallow parsing engine</a:t>
            </a:r>
          </a:p>
          <a:p>
            <a:pPr marL="1168400" lvl="1" indent="-711200">
              <a:lnSpc>
                <a:spcPct val="80000"/>
              </a:lnSpc>
            </a:pPr>
            <a:r>
              <a:rPr lang="en-US" altLang="zh-CN" sz="2200"/>
              <a:t>Component technology for other areas</a:t>
            </a:r>
          </a:p>
          <a:p>
            <a:pPr marL="1524000" lvl="2" indent="-609600">
              <a:lnSpc>
                <a:spcPct val="80000"/>
              </a:lnSpc>
            </a:pPr>
            <a:r>
              <a:rPr lang="en-US" altLang="zh-CN" sz="2100"/>
              <a:t>Question Answering (QA)</a:t>
            </a:r>
          </a:p>
          <a:p>
            <a:pPr marL="1524000" lvl="2" indent="-609600">
              <a:lnSpc>
                <a:spcPct val="80000"/>
              </a:lnSpc>
            </a:pPr>
            <a:r>
              <a:rPr lang="en-US" altLang="zh-CN" sz="2100"/>
              <a:t>Summarization</a:t>
            </a:r>
          </a:p>
          <a:p>
            <a:pPr marL="1524000" lvl="2" indent="-609600">
              <a:lnSpc>
                <a:spcPct val="80000"/>
              </a:lnSpc>
            </a:pPr>
            <a:r>
              <a:rPr lang="en-US" altLang="zh-CN" sz="2100"/>
              <a:t>Automatic translation</a:t>
            </a:r>
          </a:p>
          <a:p>
            <a:pPr marL="1524000" lvl="2" indent="-609600">
              <a:lnSpc>
                <a:spcPct val="80000"/>
              </a:lnSpc>
            </a:pPr>
            <a:r>
              <a:rPr lang="en-US" altLang="zh-CN" sz="2100"/>
              <a:t>Document indexing</a:t>
            </a:r>
          </a:p>
          <a:p>
            <a:pPr marL="1524000" lvl="2" indent="-609600">
              <a:lnSpc>
                <a:spcPct val="80000"/>
              </a:lnSpc>
            </a:pPr>
            <a:r>
              <a:rPr lang="en-US" altLang="zh-CN" sz="2100"/>
              <a:t>Text data mining</a:t>
            </a:r>
            <a:r>
              <a:rPr lang="es-ES" sz="2100"/>
              <a:t> </a:t>
            </a:r>
          </a:p>
          <a:p>
            <a:pPr marL="1524000" lvl="2" indent="-609600">
              <a:lnSpc>
                <a:spcPct val="80000"/>
              </a:lnSpc>
            </a:pPr>
            <a:r>
              <a:rPr lang="en-US" altLang="zh-CN" sz="2100"/>
              <a:t>Genetics</a:t>
            </a:r>
          </a:p>
          <a:p>
            <a:pPr marL="1524000" lvl="2" indent="-609600">
              <a:lnSpc>
                <a:spcPct val="80000"/>
              </a:lnSpc>
            </a:pPr>
            <a:r>
              <a:rPr lang="en-US" altLang="zh-CN" sz="2100">
                <a:latin typeface="Garamond"/>
              </a:rPr>
              <a:t>…</a:t>
            </a:r>
            <a:endParaRPr lang="en-US" altLang="zh-CN" sz="21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666501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E1EE92-503E-4EF9-BC98-818564D845F0}" type="slidenum">
              <a:rPr lang="en-US" altLang="zh-CN"/>
              <a:pPr/>
              <a:t>9</a:t>
            </a:fld>
            <a:r>
              <a:rPr lang="en-US" altLang="zh-CN"/>
              <a:t>/40</a:t>
            </a:r>
          </a:p>
        </p:txBody>
      </p:sp>
      <p:sp>
        <p:nvSpPr>
          <p:cNvPr id="286722" name="Rectangle 2"/>
          <p:cNvSpPr>
            <a:spLocks noGrp="1" noChangeArrowheads="1"/>
          </p:cNvSpPr>
          <p:nvPr>
            <p:ph type="title"/>
          </p:nvPr>
        </p:nvSpPr>
        <p:spPr/>
        <p:txBody>
          <a:bodyPr/>
          <a:lstStyle/>
          <a:p>
            <a:r>
              <a:rPr lang="en-US" altLang="zh-CN" dirty="0" smtClean="0"/>
              <a:t>Name Tagging</a:t>
            </a:r>
            <a:endParaRPr lang="en-US" altLang="zh-CN" dirty="0"/>
          </a:p>
        </p:txBody>
      </p:sp>
      <p:sp>
        <p:nvSpPr>
          <p:cNvPr id="286723" name="Rectangle 3"/>
          <p:cNvSpPr>
            <a:spLocks noGrp="1" noChangeArrowheads="1"/>
          </p:cNvSpPr>
          <p:nvPr>
            <p:ph type="body" idx="1"/>
          </p:nvPr>
        </p:nvSpPr>
        <p:spPr/>
        <p:txBody>
          <a:bodyPr/>
          <a:lstStyle/>
          <a:p>
            <a:pPr marL="812800" indent="-812800">
              <a:lnSpc>
                <a:spcPct val="80000"/>
              </a:lnSpc>
            </a:pPr>
            <a:r>
              <a:rPr lang="en-US" altLang="zh-CN" sz="2000" dirty="0"/>
              <a:t>NE Hierarchies</a:t>
            </a:r>
          </a:p>
          <a:p>
            <a:pPr marL="1168400" lvl="1" indent="-711200">
              <a:lnSpc>
                <a:spcPct val="80000"/>
              </a:lnSpc>
            </a:pPr>
            <a:r>
              <a:rPr lang="en-US" altLang="zh-CN" sz="2000" dirty="0"/>
              <a:t>Person</a:t>
            </a:r>
          </a:p>
          <a:p>
            <a:pPr marL="1168400" lvl="1" indent="-711200">
              <a:lnSpc>
                <a:spcPct val="80000"/>
              </a:lnSpc>
            </a:pPr>
            <a:r>
              <a:rPr lang="en-US" altLang="zh-CN" sz="2000" dirty="0"/>
              <a:t>Organization</a:t>
            </a:r>
          </a:p>
          <a:p>
            <a:pPr marL="1168400" lvl="1" indent="-711200">
              <a:lnSpc>
                <a:spcPct val="80000"/>
              </a:lnSpc>
            </a:pPr>
            <a:r>
              <a:rPr lang="en-US" altLang="zh-CN" sz="2000" dirty="0"/>
              <a:t>Location</a:t>
            </a:r>
          </a:p>
          <a:p>
            <a:pPr marL="1168400" lvl="1" indent="-711200">
              <a:lnSpc>
                <a:spcPct val="80000"/>
              </a:lnSpc>
            </a:pPr>
            <a:r>
              <a:rPr lang="en-US" altLang="zh-CN" sz="2000" dirty="0"/>
              <a:t>But also:</a:t>
            </a:r>
          </a:p>
          <a:p>
            <a:pPr marL="1524000" lvl="2" indent="-609600">
              <a:lnSpc>
                <a:spcPct val="80000"/>
              </a:lnSpc>
            </a:pPr>
            <a:r>
              <a:rPr lang="en-US" altLang="zh-CN" sz="1800" dirty="0"/>
              <a:t>Artifact</a:t>
            </a:r>
          </a:p>
          <a:p>
            <a:pPr marL="1524000" lvl="2" indent="-609600">
              <a:lnSpc>
                <a:spcPct val="80000"/>
              </a:lnSpc>
            </a:pPr>
            <a:r>
              <a:rPr lang="en-US" altLang="zh-CN" sz="1800" dirty="0"/>
              <a:t>Facility</a:t>
            </a:r>
          </a:p>
          <a:p>
            <a:pPr marL="1524000" lvl="2" indent="-609600">
              <a:lnSpc>
                <a:spcPct val="80000"/>
              </a:lnSpc>
            </a:pPr>
            <a:r>
              <a:rPr lang="en-US" altLang="zh-CN" sz="1800" dirty="0"/>
              <a:t>Geopolitical entity</a:t>
            </a:r>
          </a:p>
          <a:p>
            <a:pPr marL="1524000" lvl="2" indent="-609600">
              <a:lnSpc>
                <a:spcPct val="80000"/>
              </a:lnSpc>
            </a:pPr>
            <a:r>
              <a:rPr lang="en-US" altLang="zh-CN" sz="1800" dirty="0"/>
              <a:t>Vehicle</a:t>
            </a:r>
          </a:p>
          <a:p>
            <a:pPr marL="1524000" lvl="2" indent="-609600">
              <a:lnSpc>
                <a:spcPct val="80000"/>
              </a:lnSpc>
            </a:pPr>
            <a:r>
              <a:rPr lang="en-US" altLang="zh-CN" sz="1800" dirty="0"/>
              <a:t>Weapon</a:t>
            </a:r>
          </a:p>
          <a:p>
            <a:pPr marL="1524000" lvl="2" indent="-609600">
              <a:lnSpc>
                <a:spcPct val="80000"/>
              </a:lnSpc>
            </a:pPr>
            <a:r>
              <a:rPr lang="en-US" altLang="zh-CN" sz="1800" dirty="0"/>
              <a:t>Etc.</a:t>
            </a:r>
          </a:p>
          <a:p>
            <a:pPr marL="812800" indent="-812800">
              <a:lnSpc>
                <a:spcPct val="80000"/>
              </a:lnSpc>
            </a:pPr>
            <a:r>
              <a:rPr lang="en-US" altLang="zh-CN" sz="2000" dirty="0"/>
              <a:t>SEKINE &amp; NOBATA (2004) </a:t>
            </a:r>
          </a:p>
          <a:p>
            <a:pPr marL="1168400" lvl="1" indent="-711200">
              <a:lnSpc>
                <a:spcPct val="80000"/>
              </a:lnSpc>
            </a:pPr>
            <a:r>
              <a:rPr lang="en-US" altLang="zh-CN" sz="2000" dirty="0"/>
              <a:t>150 types</a:t>
            </a:r>
          </a:p>
          <a:p>
            <a:pPr marL="1168400" lvl="1" indent="-711200">
              <a:lnSpc>
                <a:spcPct val="80000"/>
              </a:lnSpc>
            </a:pPr>
            <a:r>
              <a:rPr lang="en-US" altLang="zh-CN" sz="2000" dirty="0" smtClean="0"/>
              <a:t>Domain-dependent</a:t>
            </a:r>
          </a:p>
          <a:p>
            <a:pPr marL="894080" indent="-711200">
              <a:lnSpc>
                <a:spcPct val="80000"/>
              </a:lnSpc>
            </a:pPr>
            <a:r>
              <a:rPr lang="en-US" altLang="zh-CN" sz="2400" dirty="0" smtClean="0"/>
              <a:t>Abstract Meaning Representation (amr.isi.edu)</a:t>
            </a:r>
          </a:p>
          <a:p>
            <a:pPr marL="1168400" lvl="1" indent="-711200">
              <a:lnSpc>
                <a:spcPct val="80000"/>
              </a:lnSpc>
            </a:pPr>
            <a:r>
              <a:rPr lang="en-US" altLang="zh-CN" sz="2000" dirty="0" smtClean="0"/>
              <a:t>200+ types</a:t>
            </a:r>
            <a:endParaRPr lang="en-US" altLang="zh-CN" sz="2000"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540840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4"/>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0001FF"/>
      </a:accent1>
      <a:accent2>
        <a:srgbClr val="C00200"/>
      </a:accent2>
      <a:accent3>
        <a:srgbClr val="128400"/>
      </a:accent3>
      <a:accent4>
        <a:srgbClr val="FFF100"/>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effectLst/>
      </a:spPr>
      <a:bodyPr rtlCol="0" anchor="ctr"/>
      <a:lstStyle>
        <a:defPPr algn="ctr">
          <a:defRPr dirty="0" smtClean="0">
            <a:solidFill>
              <a:schemeClr val="tx1"/>
            </a:solidFill>
            <a:latin typeface="Century Gothic"/>
            <a:cs typeface="Century Gothic"/>
          </a:defRPr>
        </a:defPPr>
      </a:lstStyle>
      <a:style>
        <a:lnRef idx="1">
          <a:schemeClr val="accent1"/>
        </a:lnRef>
        <a:fillRef idx="3">
          <a:schemeClr val="accent1"/>
        </a:fillRef>
        <a:effectRef idx="2">
          <a:schemeClr val="accent1"/>
        </a:effectRef>
        <a:fontRef idx="minor">
          <a:schemeClr val="lt1"/>
        </a:fontRef>
      </a:style>
    </a:spDef>
    <a:lnDef>
      <a:spPr>
        <a:ln w="38100">
          <a:solidFill>
            <a:srgbClr val="FF0000"/>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latin typeface="Century Gothic"/>
            <a:cs typeface="Century Gothic"/>
          </a:defRPr>
        </a:defPPr>
      </a:lstStyle>
    </a:txDef>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3470</Words>
  <Application>Microsoft Office PowerPoint</Application>
  <PresentationFormat>On-screen Show (4:3)</PresentationFormat>
  <Paragraphs>664</Paragraphs>
  <Slides>47</Slides>
  <Notes>13</Notes>
  <HiddenSlides>5</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47</vt:i4>
      </vt:variant>
    </vt:vector>
  </HeadingPairs>
  <TitlesOfParts>
    <vt:vector size="50" baseType="lpstr">
      <vt:lpstr>Office Theme</vt:lpstr>
      <vt:lpstr>Clarity</vt:lpstr>
      <vt:lpstr>Equation</vt:lpstr>
      <vt:lpstr>Information Extraction Lecture 13 – More Machine Learning</vt:lpstr>
      <vt:lpstr>Administravia</vt:lpstr>
      <vt:lpstr>Lecture today</vt:lpstr>
      <vt:lpstr>Supervised Learning based IE</vt:lpstr>
      <vt:lpstr>Major IE Components</vt:lpstr>
      <vt:lpstr>PowerPoint Presentation</vt:lpstr>
      <vt:lpstr>Introduction</vt:lpstr>
      <vt:lpstr>Name Tagging</vt:lpstr>
      <vt:lpstr>Name Tagging</vt:lpstr>
      <vt:lpstr>Name Tagging</vt:lpstr>
      <vt:lpstr>Name Tagging</vt:lpstr>
      <vt:lpstr>Name Tagging</vt:lpstr>
      <vt:lpstr>Automatic approaches</vt:lpstr>
      <vt:lpstr>Automatic approaches</vt:lpstr>
      <vt:lpstr>Automatic approaches</vt:lpstr>
      <vt:lpstr>Automatic approaches</vt:lpstr>
      <vt:lpstr>NER in various languages</vt:lpstr>
      <vt:lpstr>NER in various languages</vt:lpstr>
      <vt:lpstr>NER in various languages</vt:lpstr>
      <vt:lpstr>NER in various languages</vt:lpstr>
      <vt:lpstr>NER in various languages</vt:lpstr>
      <vt:lpstr>NER in various languages</vt:lpstr>
      <vt:lpstr>Name Tagging: Task</vt:lpstr>
      <vt:lpstr>Quiz Time!</vt:lpstr>
      <vt:lpstr>PowerPoint Presentation</vt:lpstr>
      <vt:lpstr>Typical Name Tagging Features</vt:lpstr>
      <vt:lpstr>Markov Chain for a Simple Name Tagger</vt:lpstr>
      <vt:lpstr>Viterbi Decoding of Name Tagger</vt:lpstr>
      <vt:lpstr>Limitations of HMMs</vt:lpstr>
      <vt:lpstr>Maximum Entropy</vt:lpstr>
      <vt:lpstr>Why Try to be Uniform?</vt:lpstr>
      <vt:lpstr>Learning Coreference by  Maximum Entropy Model</vt:lpstr>
      <vt:lpstr>The basic idea</vt:lpstr>
      <vt:lpstr>Setting</vt:lpstr>
      <vt:lpstr>Ex1: Coin-flip example (Klein &amp; Manning 2003)</vt:lpstr>
      <vt:lpstr>Coin-flip example (cont)</vt:lpstr>
      <vt:lpstr>Ex2: An MT example (Berger et. al., 1996)</vt:lpstr>
      <vt:lpstr>An MT example (cont)</vt:lpstr>
      <vt:lpstr>Why ME?</vt:lpstr>
      <vt:lpstr>Why ME?</vt:lpstr>
      <vt:lpstr>Maximum Entropy Markov Models (MEMMs)</vt:lpstr>
      <vt:lpstr>Conditional Random Fields (CRFs)</vt:lpstr>
      <vt:lpstr>Example of CRFs</vt:lpstr>
      <vt:lpstr>Sequential Model Trade-offs</vt:lpstr>
      <vt:lpstr>State-of-the-art and Remaining Challenges</vt:lpstr>
      <vt:lpstr>Slides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Extraction - Decision Trees</dc:title>
  <dc:creator>Alexander Fraser</dc:creator>
  <cp:lastModifiedBy>alex</cp:lastModifiedBy>
  <cp:revision>617</cp:revision>
  <dcterms:created xsi:type="dcterms:W3CDTF">2011-12-07T15:05:48Z</dcterms:created>
  <dcterms:modified xsi:type="dcterms:W3CDTF">2015-01-14T17:14:38Z</dcterms:modified>
</cp:coreProperties>
</file>