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802" r:id="rId2"/>
    <p:sldMasterId id="2147483814" r:id="rId3"/>
  </p:sldMasterIdLst>
  <p:notesMasterIdLst>
    <p:notesMasterId r:id="rId70"/>
  </p:notesMasterIdLst>
  <p:handoutMasterIdLst>
    <p:handoutMasterId r:id="rId71"/>
  </p:handoutMasterIdLst>
  <p:sldIdLst>
    <p:sldId id="441" r:id="rId4"/>
    <p:sldId id="716" r:id="rId5"/>
    <p:sldId id="948" r:id="rId6"/>
    <p:sldId id="949" r:id="rId7"/>
    <p:sldId id="921" r:id="rId8"/>
    <p:sldId id="801" r:id="rId9"/>
    <p:sldId id="805" r:id="rId10"/>
    <p:sldId id="806" r:id="rId11"/>
    <p:sldId id="809" r:id="rId12"/>
    <p:sldId id="810" r:id="rId13"/>
    <p:sldId id="811" r:id="rId14"/>
    <p:sldId id="952" r:id="rId15"/>
    <p:sldId id="927" r:id="rId16"/>
    <p:sldId id="928" r:id="rId17"/>
    <p:sldId id="929" r:id="rId18"/>
    <p:sldId id="930" r:id="rId19"/>
    <p:sldId id="931" r:id="rId20"/>
    <p:sldId id="932" r:id="rId21"/>
    <p:sldId id="933" r:id="rId22"/>
    <p:sldId id="934" r:id="rId23"/>
    <p:sldId id="935" r:id="rId24"/>
    <p:sldId id="936" r:id="rId25"/>
    <p:sldId id="937" r:id="rId26"/>
    <p:sldId id="938" r:id="rId27"/>
    <p:sldId id="939" r:id="rId28"/>
    <p:sldId id="940" r:id="rId29"/>
    <p:sldId id="941" r:id="rId30"/>
    <p:sldId id="942" r:id="rId31"/>
    <p:sldId id="943" r:id="rId32"/>
    <p:sldId id="944" r:id="rId33"/>
    <p:sldId id="945" r:id="rId34"/>
    <p:sldId id="946" r:id="rId35"/>
    <p:sldId id="947" r:id="rId36"/>
    <p:sldId id="956" r:id="rId37"/>
    <p:sldId id="828" r:id="rId38"/>
    <p:sldId id="829" r:id="rId39"/>
    <p:sldId id="830" r:id="rId40"/>
    <p:sldId id="831" r:id="rId41"/>
    <p:sldId id="832" r:id="rId42"/>
    <p:sldId id="833" r:id="rId43"/>
    <p:sldId id="834" r:id="rId44"/>
    <p:sldId id="835" r:id="rId45"/>
    <p:sldId id="836" r:id="rId46"/>
    <p:sldId id="837" r:id="rId47"/>
    <p:sldId id="838" r:id="rId48"/>
    <p:sldId id="839" r:id="rId49"/>
    <p:sldId id="843" r:id="rId50"/>
    <p:sldId id="845" r:id="rId51"/>
    <p:sldId id="846" r:id="rId52"/>
    <p:sldId id="847" r:id="rId53"/>
    <p:sldId id="848" r:id="rId54"/>
    <p:sldId id="849" r:id="rId55"/>
    <p:sldId id="850" r:id="rId56"/>
    <p:sldId id="853" r:id="rId57"/>
    <p:sldId id="854" r:id="rId58"/>
    <p:sldId id="867" r:id="rId59"/>
    <p:sldId id="869" r:id="rId60"/>
    <p:sldId id="870" r:id="rId61"/>
    <p:sldId id="871" r:id="rId62"/>
    <p:sldId id="872" r:id="rId63"/>
    <p:sldId id="873" r:id="rId64"/>
    <p:sldId id="874" r:id="rId65"/>
    <p:sldId id="895" r:id="rId66"/>
    <p:sldId id="957" r:id="rId67"/>
    <p:sldId id="954" r:id="rId68"/>
    <p:sldId id="798" r:id="rId6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73" autoAdjust="0"/>
  </p:normalViewPr>
  <p:slideViewPr>
    <p:cSldViewPr snapToGrid="0" snapToObjects="1">
      <p:cViewPr varScale="1">
        <p:scale>
          <a:sx n="68" d="100"/>
          <a:sy n="68" d="100"/>
        </p:scale>
        <p:origin x="-143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856"/>
    </p:cViewPr>
  </p:sorterViewPr>
  <p:notesViewPr>
    <p:cSldViewPr snapToGrid="0" snapToObjects="1"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71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4128C-B88A-F640-9D9E-9E2D9702F110}" type="datetimeFigureOut">
              <a:rPr lang="en-US" smtClean="0"/>
              <a:pPr/>
              <a:t>11/12/2014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B73DB8-A723-E042-AF8C-3A8522DA72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19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73149-0ABC-E244-8EDD-4CC88D8136B6}" type="datetimeFigureOut">
              <a:rPr lang="en-US" smtClean="0"/>
              <a:pPr/>
              <a:t>11/12/2014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A4F66E-E396-E443-81FD-0890AFF8A6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039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420F2E-6A23-4363-B04D-22D2122FA34A}" type="slidenum">
              <a:rPr lang="en-GB" altLang="de-DE">
                <a:solidFill>
                  <a:prstClr val="black"/>
                </a:solidFill>
              </a:rPr>
              <a:pPr/>
              <a:t>3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/>
              <a:t>Suppose that you have a free afternoon and you are thinking whether or not to go and play tennis.</a:t>
            </a:r>
          </a:p>
          <a:p>
            <a:r>
              <a:rPr lang="en-GB" altLang="de-DE"/>
              <a:t>How you do that?</a:t>
            </a:r>
          </a:p>
          <a:p>
            <a:endParaRPr lang="en-GB" alt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8C4489-83F1-4CC5-A4B7-3CA5ADF3B89E}" type="slidenum">
              <a:rPr lang="en-GB" altLang="de-DE">
                <a:solidFill>
                  <a:prstClr val="black"/>
                </a:solidFill>
              </a:rPr>
              <a:pPr/>
              <a:t>20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6179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C2CB60-0FDD-4481-924C-DFE41C97CF7D}" type="slidenum">
              <a:rPr lang="en-GB" altLang="de-DE">
                <a:solidFill>
                  <a:prstClr val="black"/>
                </a:solidFill>
              </a:rPr>
              <a:pPr/>
              <a:t>21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63842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We are trying to find decision variables that make D(S) small</a:t>
            </a:r>
          </a:p>
          <a:p>
            <a:r>
              <a:rPr lang="en-GB" altLang="de-DE" sz="1400"/>
              <a:t>When we apply this we will have to take into account the number of examples in the class also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C45126-2B0B-4C87-AB77-DF7CE45EDFF1}" type="slidenum">
              <a:rPr lang="en-GB" altLang="de-DE">
                <a:solidFill>
                  <a:prstClr val="black"/>
                </a:solidFill>
              </a:rPr>
              <a:pPr/>
              <a:t>22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658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 dirty="0"/>
              <a:t>If we applied  D to the examples </a:t>
            </a:r>
          </a:p>
          <a:p>
            <a:r>
              <a:rPr lang="en-GB" altLang="de-DE" sz="1400" dirty="0"/>
              <a:t>How could we define something that would allows us to calculate this one?</a:t>
            </a:r>
          </a:p>
          <a:p>
            <a:r>
              <a:rPr lang="en-GB" altLang="de-DE" sz="1400" dirty="0"/>
              <a:t>Well, we could make D depend on the proportion of positive examples?</a:t>
            </a:r>
          </a:p>
          <a:p>
            <a:r>
              <a:rPr lang="en-GB" altLang="de-DE" sz="1400" dirty="0"/>
              <a:t>So in this case it would be 2/5 = 0.4.</a:t>
            </a:r>
          </a:p>
          <a:p>
            <a:r>
              <a:rPr lang="en-GB" altLang="de-DE" sz="1400" dirty="0"/>
              <a:t>How about this? (click for next slide)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E9DB31-2A81-4ED6-9405-A4D5AEA8E3FF}" type="slidenum">
              <a:rPr lang="en-GB" altLang="de-DE">
                <a:solidFill>
                  <a:prstClr val="black"/>
                </a:solidFill>
              </a:rPr>
              <a:pPr/>
              <a:t>23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699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Try to remember the shape of this graph it will remind you of many of the properties of the disorder function.</a:t>
            </a:r>
          </a:p>
          <a:p>
            <a:r>
              <a:rPr lang="en-GB" altLang="de-DE" sz="1400"/>
              <a:t>There is nothing sacred about this curve. Decision tree learning could define another (say straight lines)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2FDC21-C9F1-4A09-B997-46053D170791}" type="slidenum">
              <a:rPr lang="en-GB" altLang="de-DE">
                <a:solidFill>
                  <a:prstClr val="black"/>
                </a:solidFill>
              </a:rPr>
              <a:pPr/>
              <a:t>24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FC4B62-FEF2-4912-8CEC-2E08E194F82D}" type="slidenum">
              <a:rPr lang="en-GB" altLang="de-DE">
                <a:solidFill>
                  <a:prstClr val="black"/>
                </a:solidFill>
              </a:rPr>
              <a:pPr/>
              <a:t>25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425042-8267-4B0E-A560-BFAB6C272E54}" type="slidenum">
              <a:rPr lang="en-GB" altLang="de-DE">
                <a:solidFill>
                  <a:prstClr val="black"/>
                </a:solidFill>
              </a:rPr>
              <a:pPr/>
              <a:t>26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FCE617-3405-46C5-A3D9-75FED274E8F9}" type="slidenum">
              <a:rPr lang="en-GB" altLang="de-DE">
                <a:solidFill>
                  <a:prstClr val="black"/>
                </a:solidFill>
              </a:rPr>
              <a:pPr/>
              <a:t>29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6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29000"/>
          </a:xfrm>
          <a:ln/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0227" y="4340766"/>
            <a:ext cx="5037548" cy="4118312"/>
          </a:xfrm>
        </p:spPr>
        <p:txBody>
          <a:bodyPr/>
          <a:lstStyle/>
          <a:p>
            <a:endParaRPr lang="en-GB" altLang="de-DE" sz="1400"/>
          </a:p>
          <a:p>
            <a:endParaRPr lang="en-GB" altLang="de-DE" sz="1400"/>
          </a:p>
        </p:txBody>
      </p:sp>
      <p:sp>
        <p:nvSpPr>
          <p:cNvPr id="266244" name="Rectangle 4"/>
          <p:cNvSpPr>
            <a:spLocks noChangeArrowheads="1"/>
          </p:cNvSpPr>
          <p:nvPr/>
        </p:nvSpPr>
        <p:spPr bwMode="auto">
          <a:xfrm>
            <a:off x="1061129" y="4484190"/>
            <a:ext cx="5037548" cy="411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387" tIns="47692" rIns="95387" bIns="47692"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Aft>
                <a:spcPct val="0"/>
              </a:spcAft>
            </a:pPr>
            <a:endParaRPr lang="en-GB" altLang="de-DE" sz="14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1D5089-AD71-4766-9E39-F36429D7009B}" type="slidenum">
              <a:rPr lang="en-GB" altLang="de-DE">
                <a:solidFill>
                  <a:prstClr val="black"/>
                </a:solidFill>
              </a:rPr>
              <a:pPr/>
              <a:t>30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8 sunbathers in total</a:t>
            </a:r>
          </a:p>
          <a:p>
            <a:r>
              <a:rPr lang="en-GB" altLang="de-DE" sz="1400"/>
              <a:t>4 blondes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80C503-E642-4442-9C05-03BF7C4628B2}" type="slidenum">
              <a:rPr lang="en-GB" altLang="de-DE">
                <a:solidFill>
                  <a:prstClr val="black"/>
                </a:solidFill>
              </a:rPr>
              <a:pPr/>
              <a:t>31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For the next couple of minutes </a:t>
            </a:r>
          </a:p>
          <a:p>
            <a:r>
              <a:rPr lang="en-GB" altLang="de-DE" sz="1400"/>
              <a:t>I want you to calculate the disorder of the reds and the browns.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1F7486-8801-497E-BC00-3D281F480466}" type="slidenum">
              <a:rPr lang="en-GB" altLang="de-DE">
                <a:solidFill>
                  <a:prstClr val="black"/>
                </a:solidFill>
              </a:rPr>
              <a:pPr/>
              <a:t>4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57026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/>
              <a:t>When can something like this useful in practice? </a:t>
            </a:r>
          </a:p>
          <a:p>
            <a:r>
              <a:rPr lang="en-GB" altLang="de-DE"/>
              <a:t>Let us look at a situation more closely….</a:t>
            </a:r>
          </a:p>
          <a:p>
            <a:endParaRPr lang="en-GB" alt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6E139C-ED44-4BAA-80CC-D57E14CF8556}" type="slidenum">
              <a:rPr lang="en-GB" altLang="de-DE">
                <a:solidFill>
                  <a:prstClr val="black"/>
                </a:solidFill>
              </a:rPr>
              <a:pPr/>
              <a:t>32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This is exercise 3 on the next question sheet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828721-2481-478F-967F-80A0E617E794}" type="slidenum">
              <a:rPr lang="en-GB" altLang="de-DE">
                <a:solidFill>
                  <a:prstClr val="black"/>
                </a:solidFill>
              </a:rPr>
              <a:pPr/>
              <a:t>33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29000"/>
          </a:xfrm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0227" y="4340766"/>
            <a:ext cx="5037548" cy="4118312"/>
          </a:xfrm>
        </p:spPr>
        <p:txBody>
          <a:bodyPr/>
          <a:lstStyle/>
          <a:p>
            <a:r>
              <a:rPr lang="en-GB" altLang="de-DE" sz="1400"/>
              <a:t>Once we have finished with hair colour we then need to calculate the remaining branches of the decision tree.</a:t>
            </a:r>
          </a:p>
          <a:p>
            <a:r>
              <a:rPr lang="en-GB" altLang="de-DE" sz="1400"/>
              <a:t>The examples corresponding to that branch are now the total set and no reference is made to the whole set of examples.</a:t>
            </a:r>
          </a:p>
          <a:p>
            <a:r>
              <a:rPr lang="en-GB" altLang="de-DE" sz="1400"/>
              <a:t>One just applies the same procedure as before with JUST those examples (i.e. the blondes).</a:t>
            </a:r>
          </a:p>
          <a:p>
            <a:r>
              <a:rPr lang="en-GB" altLang="de-DE" sz="1400"/>
              <a:t>This is left as an exercise for you on the exercise sheet.</a:t>
            </a:r>
          </a:p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5C92D-7FC3-4B43-8CDA-89E989158738}" type="slidenum">
              <a:rPr lang="en-GB" altLang="de-DE">
                <a:solidFill>
                  <a:prstClr val="black"/>
                </a:solidFill>
              </a:rPr>
              <a:pPr/>
              <a:t>13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35170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 dirty="0"/>
              <a:t>You want the observed properties of the people to help you predict whether another person is likely to get sunburned </a:t>
            </a:r>
          </a:p>
          <a:p>
            <a:r>
              <a:rPr lang="en-GB" altLang="de-DE" sz="1400" dirty="0"/>
              <a:t>How can you do this?</a:t>
            </a:r>
          </a:p>
          <a:p>
            <a:r>
              <a:rPr lang="en-GB" altLang="de-DE" sz="1400" dirty="0"/>
              <a:t>You might hope that the new person would be an exact match to one of the examples in the table. What are the chances of this?</a:t>
            </a:r>
          </a:p>
          <a:p>
            <a:r>
              <a:rPr lang="en-GB" altLang="de-DE" sz="1400" dirty="0"/>
              <a:t>Actually there are 3 x 3 x 3x 2 = 54 possible combinations of attributes. Eight examples so chance of an exact match for a randomly chosen example is 8/54=0.15</a:t>
            </a:r>
          </a:p>
          <a:p>
            <a:r>
              <a:rPr lang="en-GB" altLang="de-DE" sz="1400" dirty="0"/>
              <a:t>Not good. In general there would be many more factors or attributes  and each might take many values.</a:t>
            </a:r>
          </a:p>
          <a:p>
            <a:r>
              <a:rPr lang="en-GB" altLang="de-DE" sz="1400" dirty="0"/>
              <a:t>You could look for the nearest example to the new person. However some of the attributes may be irrelevant!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827CD5-8D85-4351-830C-60F1A4FA596D}" type="slidenum">
              <a:rPr lang="en-GB" altLang="de-DE">
                <a:solidFill>
                  <a:prstClr val="black"/>
                </a:solidFill>
              </a:rPr>
              <a:pPr/>
              <a:t>14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29000"/>
          </a:xfrm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0227" y="4340766"/>
            <a:ext cx="5037548" cy="4118312"/>
          </a:xfrm>
        </p:spPr>
        <p:txBody>
          <a:bodyPr/>
          <a:lstStyle/>
          <a:p>
            <a:r>
              <a:rPr lang="en-GB" altLang="de-DE" sz="1400"/>
              <a:t>Here is another way of looking at the data -- called a decision tree.</a:t>
            </a:r>
          </a:p>
          <a:p>
            <a:r>
              <a:rPr lang="en-GB" altLang="de-DE" sz="1400"/>
              <a:t>It correctly CLASSIFIES all the data! </a:t>
            </a:r>
          </a:p>
          <a:p>
            <a:r>
              <a:rPr lang="en-GB" altLang="de-DE" sz="1400"/>
              <a:t>You can view it as an IF-THEN_ELSE statement which tells us whether someone will suffer from sunburn. </a:t>
            </a:r>
          </a:p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0C22C2-C524-4577-93EC-811BCE9826DF}" type="slidenum">
              <a:rPr lang="en-GB" altLang="de-DE">
                <a:solidFill>
                  <a:prstClr val="black"/>
                </a:solidFill>
              </a:rPr>
              <a:pPr/>
              <a:t>15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Is there anything you don’t like about this this program for predicting whether people will suffer from sunburn?</a:t>
            </a:r>
          </a:p>
          <a:p>
            <a:r>
              <a:rPr lang="en-GB" altLang="de-DE" sz="1400"/>
              <a:t>It is all perfectly reasonable?</a:t>
            </a:r>
          </a:p>
          <a:p>
            <a:r>
              <a:rPr lang="en-GB" altLang="de-DE" sz="1400"/>
              <a:t>Of course it isn’t reasonable at all. We KNOW that height is IRRELEVANT for determining whether someone will suffer from sunburn.</a:t>
            </a:r>
          </a:p>
          <a:p>
            <a:r>
              <a:rPr lang="en-GB" altLang="de-DE" sz="1400"/>
              <a:t>Well, what I mean is that there are much MORE relevant decision variables to use. </a:t>
            </a:r>
          </a:p>
          <a:p>
            <a:r>
              <a:rPr lang="en-GB" altLang="de-DE" sz="1400"/>
              <a:t>Now I want you to draw a new decision diagram that makes a bit more sense. I ‘ll give you five minutes.</a:t>
            </a:r>
            <a:endParaRPr lang="en-GB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3B0342-8660-424B-8F15-4B01747492C0}" type="slidenum">
              <a:rPr lang="en-GB" altLang="de-DE">
                <a:solidFill>
                  <a:prstClr val="black"/>
                </a:solidFill>
              </a:rPr>
              <a:pPr/>
              <a:t>16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29000"/>
          </a:xfrm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0227" y="4340766"/>
            <a:ext cx="5037548" cy="4118312"/>
          </a:xfrm>
        </p:spPr>
        <p:txBody>
          <a:bodyPr/>
          <a:lstStyle/>
          <a:p>
            <a:r>
              <a:rPr lang="en-GB" altLang="de-DE" sz="1400"/>
              <a:t>Did any of you produce this decision tree? </a:t>
            </a:r>
          </a:p>
          <a:p>
            <a:r>
              <a:rPr lang="en-GB" altLang="de-DE" sz="1400"/>
              <a:t>It is a lot better than the first one and it doesn’t involve any of the irrelevant attributes</a:t>
            </a:r>
          </a:p>
          <a:p>
            <a:r>
              <a:rPr lang="en-GB" altLang="de-DE" sz="1400"/>
              <a:t>Unfortunately though it uses the hair colour attribute twice which doesn’t seem so efficient. Perhaps we should use hair colour first.</a:t>
            </a:r>
          </a:p>
          <a:p>
            <a:endParaRPr lang="en-GB" altLang="de-DE" sz="1400"/>
          </a:p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3645FE-D7E5-4C7F-B84A-F0413C470E7D}" type="slidenum">
              <a:rPr lang="en-GB" altLang="de-DE">
                <a:solidFill>
                  <a:prstClr val="black"/>
                </a:solidFill>
              </a:rPr>
              <a:pPr/>
              <a:t>17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64194" name="Rectangle 307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29000"/>
          </a:xfrm>
          <a:ln/>
        </p:spPr>
      </p:sp>
      <p:sp>
        <p:nvSpPr>
          <p:cNvPr id="264195" name="Rectangle 3075"/>
          <p:cNvSpPr>
            <a:spLocks noGrp="1" noChangeArrowheads="1"/>
          </p:cNvSpPr>
          <p:nvPr>
            <p:ph type="body" idx="1"/>
          </p:nvPr>
        </p:nvSpPr>
        <p:spPr>
          <a:xfrm>
            <a:off x="910227" y="4340766"/>
            <a:ext cx="5037548" cy="4118312"/>
          </a:xfrm>
        </p:spPr>
        <p:txBody>
          <a:bodyPr/>
          <a:lstStyle/>
          <a:p>
            <a:r>
              <a:rPr lang="en-GB" altLang="de-DE" sz="1400" dirty="0"/>
              <a:t>Did you produce this tree?</a:t>
            </a:r>
          </a:p>
          <a:p>
            <a:r>
              <a:rPr lang="en-GB" altLang="de-DE" sz="1400" dirty="0"/>
              <a:t>If so, well done. This is the simplest one possible and it makes a lot of sense.</a:t>
            </a:r>
          </a:p>
          <a:p>
            <a:r>
              <a:rPr lang="en-GB" altLang="de-DE" sz="1400" dirty="0"/>
              <a:t>It classifies 4 of the people on just the hair colour alone.</a:t>
            </a:r>
          </a:p>
          <a:p>
            <a:r>
              <a:rPr lang="en-GB" altLang="de-DE" sz="1400" dirty="0"/>
              <a:t>Before we get too carried away with our success, let’s stop a moment and think. We used our common sense about what attributes were most likely to be relevant to whether people will get sunburn.</a:t>
            </a:r>
          </a:p>
          <a:p>
            <a:r>
              <a:rPr lang="en-GB" altLang="de-DE" sz="1400" dirty="0"/>
              <a:t>We are trying to create an automatic program that finds a good decision tree. </a:t>
            </a:r>
          </a:p>
          <a:p>
            <a:r>
              <a:rPr lang="en-GB" altLang="de-DE" sz="1400" dirty="0"/>
              <a:t>In many cases we have problems where all the attributes have some relevance. So what do we do then?</a:t>
            </a:r>
          </a:p>
          <a:p>
            <a:endParaRPr lang="en-GB" altLang="de-DE" sz="14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4F66E-E396-E443-81FD-0890AFF8A6B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45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4F66E-E396-E443-81FD-0890AFF8A6B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57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0734E-7F07-5849-8224-F4B4740C657F}" type="datetime1">
              <a:rPr lang="en-US" smtClean="0"/>
              <a:pPr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950A9-EED3-1D44-A4DE-08208E952964}" type="datetime1">
              <a:rPr lang="en-US" smtClean="0"/>
              <a:pPr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41639-3679-D240-A6FB-91A389FB9B7B}" type="datetime1">
              <a:rPr lang="en-US" smtClean="0"/>
              <a:pPr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12.11.2014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146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12.11.2014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286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12.11.2014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156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12.11.2014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905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12.11.2014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321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12.11.2014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1747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12.11.2014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42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12.11.2014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684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D4575-FF2F-334A-9F79-9FFBE1E30D3A}" type="datetime1">
              <a:rPr lang="en-US" smtClean="0"/>
              <a:pPr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12.11.2014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536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12.11.2014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035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12.11.2014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359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82" name="Group 2"/>
          <p:cNvGrpSpPr>
            <a:grpSpLocks/>
          </p:cNvGrpSpPr>
          <p:nvPr/>
        </p:nvGrpSpPr>
        <p:grpSpPr bwMode="auto">
          <a:xfrm>
            <a:off x="-3175" y="2438400"/>
            <a:ext cx="9147175" cy="1063625"/>
            <a:chOff x="-2" y="1536"/>
            <a:chExt cx="5762" cy="670"/>
          </a:xfrm>
        </p:grpSpPr>
        <p:grpSp>
          <p:nvGrpSpPr>
            <p:cNvPr id="122883" name="Group 3"/>
            <p:cNvGrpSpPr>
              <a:grpSpLocks/>
            </p:cNvGrpSpPr>
            <p:nvPr/>
          </p:nvGrpSpPr>
          <p:grpSpPr bwMode="auto">
            <a:xfrm flipH="1">
              <a:off x="-2" y="1562"/>
              <a:ext cx="5762" cy="638"/>
              <a:chOff x="-2" y="1562"/>
              <a:chExt cx="5762" cy="638"/>
            </a:xfrm>
          </p:grpSpPr>
          <p:sp>
            <p:nvSpPr>
              <p:cNvPr id="122884" name="Freeform 4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720 h 720"/>
                  <a:gd name="T4" fmla="*/ 1000 w 1000"/>
                  <a:gd name="T5" fmla="*/ 720 h 720"/>
                  <a:gd name="T6" fmla="*/ 1000 w 1000"/>
                  <a:gd name="T7" fmla="*/ 0 h 720"/>
                  <a:gd name="T8" fmla="*/ 0 w 1000"/>
                  <a:gd name="T9" fmla="*/ 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85" name="Freeform 5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86" name="Freeform 6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87" name="Freeform 7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88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89" name="Freeform 9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0" name="Freeform 10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1" name="Freeform 11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2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3" name="Freeform 13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4" name="Freeform 14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5" name="Freeform 15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6" name="Freeform 16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7" name="Freeform 17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8" name="Freeform 18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9" name="Freeform 19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900" name="Freeform 20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901" name="Freeform 21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902" name="Freeform 22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22903" name="Freeform 23"/>
            <p:cNvSpPr>
              <a:spLocks/>
            </p:cNvSpPr>
            <p:nvPr/>
          </p:nvSpPr>
          <p:spPr bwMode="ltGray">
            <a:xfrm flipH="1">
              <a:off x="-2" y="1536"/>
              <a:ext cx="5762" cy="412"/>
            </a:xfrm>
            <a:custGeom>
              <a:avLst/>
              <a:gdLst>
                <a:gd name="T0" fmla="*/ 0 w 5762"/>
                <a:gd name="T1" fmla="*/ 196 h 385"/>
                <a:gd name="T2" fmla="*/ 5762 w 5762"/>
                <a:gd name="T3" fmla="*/ 188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19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2904" name="Freeform 24"/>
            <p:cNvSpPr>
              <a:spLocks/>
            </p:cNvSpPr>
            <p:nvPr/>
          </p:nvSpPr>
          <p:spPr bwMode="ltGray">
            <a:xfrm flipH="1">
              <a:off x="-2" y="2017"/>
              <a:ext cx="5761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22905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1173163" y="1341438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de-DE" noProof="0" smtClean="0"/>
              <a:t>Click to edit Master title style</a:t>
            </a:r>
          </a:p>
        </p:txBody>
      </p:sp>
      <p:sp>
        <p:nvSpPr>
          <p:cNvPr id="122906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166813" y="3886200"/>
            <a:ext cx="64008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de-DE" noProof="0" smtClean="0"/>
              <a:t>Click to edit Master subtitle style</a:t>
            </a:r>
          </a:p>
        </p:txBody>
      </p:sp>
      <p:sp>
        <p:nvSpPr>
          <p:cNvPr id="122907" name="Rectangle 27"/>
          <p:cNvSpPr>
            <a:spLocks noGrp="1" noChangeArrowheads="1"/>
          </p:cNvSpPr>
          <p:nvPr>
            <p:ph type="dt" sz="half" idx="2"/>
          </p:nvPr>
        </p:nvSpPr>
        <p:spPr>
          <a:xfrm>
            <a:off x="1166813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altLang="de-DE"/>
          </a:p>
        </p:txBody>
      </p:sp>
      <p:sp>
        <p:nvSpPr>
          <p:cNvPr id="122908" name="Rectangle 2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altLang="de-DE"/>
          </a:p>
        </p:txBody>
      </p:sp>
      <p:sp>
        <p:nvSpPr>
          <p:cNvPr id="122909" name="Rectangle 2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01333EC-EE78-4FDE-AAC1-593FC0556D53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9979890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23640-515C-4FBE-BE44-7715DF4E7066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2887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8E3F31-399B-4A65-9E7E-23E1D675BFA4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5723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31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55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F78C11-7099-46CC-981B-A84A9829F717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0791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FDC88D-5A1E-4814-BB8E-77E8D141EEE4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6514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27ACD-25B8-44BE-872B-F2F46224D4DB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6954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8BD4A2-524B-434F-B339-143F985FE526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604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7DA3D-0E0C-4140-B5E2-4EE048D57C6E}" type="datetime1">
              <a:rPr lang="en-US" smtClean="0"/>
              <a:pPr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314785-F452-42EC-ABDE-140F135DEE8F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8038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1EA1C7-497D-4CFF-ABC3-B5E29275DE3D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3019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AE0ED2-2241-45AA-A0C5-E5A354F1F860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9173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2463" y="4572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3163" y="4572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2062F5-22C1-4C93-9FCD-9E4235B21226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7009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163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73163" y="1981200"/>
            <a:ext cx="7772400" cy="4114800"/>
          </a:xfrm>
        </p:spPr>
        <p:txBody>
          <a:bodyPr/>
          <a:lstStyle/>
          <a:p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3163" y="626586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3BD1BC7-053D-4723-AC78-A3BC4DDFE3D0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650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848A-593E-BB41-A7F8-9A6B3E943DA4}" type="datetime1">
              <a:rPr lang="en-US" smtClean="0"/>
              <a:pPr/>
              <a:t>11/12/2014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A0816-33E2-8C40-AB0D-A51248F791C7}" type="datetime1">
              <a:rPr lang="en-US" smtClean="0"/>
              <a:pPr/>
              <a:t>11/12/2014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DC60C-B23F-144C-B7D5-62CC8E820715}" type="datetime1">
              <a:rPr lang="en-US" smtClean="0"/>
              <a:pPr/>
              <a:t>11/12/2014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F993-C234-DC44-9528-3EAD344FCCF4}" type="datetime1">
              <a:rPr lang="en-US" smtClean="0"/>
              <a:pPr/>
              <a:t>11/12/2014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E4797-2AA4-4D46-A7FD-9ADF5469E9DD}" type="datetime1">
              <a:rPr lang="en-US" smtClean="0"/>
              <a:pPr/>
              <a:t>11/12/2014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6F9D0-0A51-4947-BDEE-73BFA7C2AC4C}" type="datetime1">
              <a:rPr lang="en-US" smtClean="0"/>
              <a:pPr/>
              <a:t>11/12/2014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35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2975"/>
            <a:ext cx="8229600" cy="4964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2AB5A-FCF7-ED49-8D13-7C3EDA14043A}" type="datetime1">
              <a:rPr lang="en-US" smtClean="0"/>
              <a:pPr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 defTabSz="914400"/>
              <a:t>12.11.2014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28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858" name="Group 1026"/>
          <p:cNvGrpSpPr>
            <a:grpSpLocks/>
          </p:cNvGrpSpPr>
          <p:nvPr/>
        </p:nvGrpSpPr>
        <p:grpSpPr bwMode="auto">
          <a:xfrm>
            <a:off x="0" y="-4763"/>
            <a:ext cx="1063625" cy="6858001"/>
            <a:chOff x="0" y="-3"/>
            <a:chExt cx="670" cy="4320"/>
          </a:xfrm>
        </p:grpSpPr>
        <p:grpSp>
          <p:nvGrpSpPr>
            <p:cNvPr id="121859" name="Group 1027"/>
            <p:cNvGrpSpPr>
              <a:grpSpLocks/>
            </p:cNvGrpSpPr>
            <p:nvPr/>
          </p:nvGrpSpPr>
          <p:grpSpPr bwMode="auto">
            <a:xfrm rot="16200000" flipH="1">
              <a:off x="-1815" y="1838"/>
              <a:ext cx="4320" cy="638"/>
              <a:chOff x="-2" y="1562"/>
              <a:chExt cx="5762" cy="638"/>
            </a:xfrm>
          </p:grpSpPr>
          <p:sp>
            <p:nvSpPr>
              <p:cNvPr id="121860" name="Freeform 1028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720 h 720"/>
                  <a:gd name="T4" fmla="*/ 1000 w 1000"/>
                  <a:gd name="T5" fmla="*/ 720 h 720"/>
                  <a:gd name="T6" fmla="*/ 1000 w 1000"/>
                  <a:gd name="T7" fmla="*/ 0 h 720"/>
                  <a:gd name="T8" fmla="*/ 0 w 1000"/>
                  <a:gd name="T9" fmla="*/ 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1" name="Freeform 1029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2" name="Freeform 1030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3" name="Freeform 1031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4" name="Freeform 1032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5" name="Freeform 1033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6" name="Freeform 1034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7" name="Freeform 1035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8" name="Freeform 1036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9" name="Freeform 1037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0" name="Freeform 1038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1" name="Freeform 1039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2" name="Freeform 1040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3" name="Freeform 1041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4" name="Freeform 1042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5" name="Freeform 1043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6" name="Freeform 1044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7" name="Freeform 1045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8" name="Freeform 1046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21879" name="Freeform 1047"/>
            <p:cNvSpPr>
              <a:spLocks/>
            </p:cNvSpPr>
            <p:nvPr/>
          </p:nvSpPr>
          <p:spPr bwMode="ltGray">
            <a:xfrm rot="16200000" flipH="1">
              <a:off x="-1954" y="1951"/>
              <a:ext cx="4320" cy="412"/>
            </a:xfrm>
            <a:custGeom>
              <a:avLst/>
              <a:gdLst>
                <a:gd name="T0" fmla="*/ 0 w 5762"/>
                <a:gd name="T1" fmla="*/ 196 h 385"/>
                <a:gd name="T2" fmla="*/ 5762 w 5762"/>
                <a:gd name="T3" fmla="*/ 188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19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1880" name="Freeform 1048"/>
            <p:cNvSpPr>
              <a:spLocks/>
            </p:cNvSpPr>
            <p:nvPr/>
          </p:nvSpPr>
          <p:spPr bwMode="ltGray">
            <a:xfrm rot="16200000" flipH="1">
              <a:off x="-1584" y="2062"/>
              <a:ext cx="4319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21881" name="Rectangle 1049"/>
          <p:cNvSpPr>
            <a:spLocks noGrp="1" noChangeArrowheads="1"/>
          </p:cNvSpPr>
          <p:nvPr>
            <p:ph type="title"/>
          </p:nvPr>
        </p:nvSpPr>
        <p:spPr bwMode="auto">
          <a:xfrm>
            <a:off x="1173163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21882" name="Rectangle 10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3163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21883" name="Rectangle 105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3163" y="62658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defTabSz="914400" eaLnBrk="0" fontAlgn="base" hangingPunct="0"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21884" name="Rectangle 10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defTabSz="914400" eaLnBrk="0" fontAlgn="base" hangingPunct="0"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21885" name="Rectangle 105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defTabSz="914400" eaLnBrk="0" fontAlgn="base" hangingPunct="0">
              <a:spcAft>
                <a:spcPct val="0"/>
              </a:spcAft>
            </a:pPr>
            <a:fld id="{02796425-4C03-479D-A14E-70138093263B}" type="slidenum">
              <a:rPr lang="en-US" altLang="de-DE" smtClean="0">
                <a:solidFill>
                  <a:srgbClr val="000000"/>
                </a:solidFill>
              </a:rPr>
              <a:pPr defTabSz="914400" eaLnBrk="0" fontAlgn="base" hangingPunct="0">
                <a:spcAft>
                  <a:spcPct val="0"/>
                </a:spcAft>
              </a:pPr>
              <a:t>‹#›</a:t>
            </a:fld>
            <a:endParaRPr lang="en-US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0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4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15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6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19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3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utonlab.org/tutorials" TargetMode="Externa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Information Extraction</a:t>
            </a:r>
            <a:br>
              <a:rPr lang="en-US" dirty="0" smtClean="0"/>
            </a:br>
            <a:r>
              <a:rPr lang="en-US" sz="2400" dirty="0" smtClean="0"/>
              <a:t>Lecture 6 – Decision Trees (Basic Machine Learning)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2731" y="3886202"/>
            <a:ext cx="8448580" cy="222974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CIS, LMU </a:t>
            </a:r>
            <a:r>
              <a:rPr lang="en-US" dirty="0" err="1"/>
              <a:t>München</a:t>
            </a:r>
            <a:endParaRPr lang="en-US" dirty="0"/>
          </a:p>
          <a:p>
            <a:r>
              <a:rPr lang="en-US" dirty="0"/>
              <a:t>Winter Semester 2014-2015</a:t>
            </a:r>
          </a:p>
          <a:p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Dr. Alexander Fraser, CIS</a:t>
            </a:r>
          </a:p>
        </p:txBody>
      </p:sp>
    </p:spTree>
    <p:extLst>
      <p:ext uri="{BB962C8B-B14F-4D97-AF65-F5344CB8AC3E}">
        <p14:creationId xmlns:p14="http://schemas.microsoft.com/office/powerpoint/2010/main" val="283231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904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129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Using this idea for classification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We will now look at a (toy) dataset presented in Winston's Artificial Intelligence textbook</a:t>
            </a:r>
          </a:p>
          <a:p>
            <a:r>
              <a:rPr lang="de-DE" dirty="0" smtClean="0"/>
              <a:t>It is often used in explaining decision trees</a:t>
            </a:r>
          </a:p>
          <a:p>
            <a:r>
              <a:rPr lang="de-DE" dirty="0" smtClean="0"/>
              <a:t>The variable we are trying to pick is "got_a_sunburn" (or "is_sunburned" if you like)</a:t>
            </a:r>
          </a:p>
          <a:p>
            <a:r>
              <a:rPr lang="de-DE" dirty="0" smtClean="0"/>
              <a:t>We will look at different decision trees that can be used to correctly classify this data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45464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1787E-F0C7-4959-B57A-D908663F0C95}" type="slidenum">
              <a:rPr lang="en-US" altLang="de-DE">
                <a:solidFill>
                  <a:srgbClr val="000000"/>
                </a:solidFill>
              </a:rPr>
              <a:pPr/>
              <a:t>13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457200"/>
            <a:ext cx="7772400" cy="1062038"/>
          </a:xfrm>
        </p:spPr>
        <p:txBody>
          <a:bodyPr/>
          <a:lstStyle/>
          <a:p>
            <a:r>
              <a:rPr lang="en-GB" altLang="de-DE"/>
              <a:t>Sunburn Data Collected</a:t>
            </a:r>
          </a:p>
        </p:txBody>
      </p:sp>
      <p:sp>
        <p:nvSpPr>
          <p:cNvPr id="134147" name="Rectangle 3"/>
          <p:cNvSpPr>
            <a:spLocks noChangeArrowheads="1"/>
          </p:cNvSpPr>
          <p:nvPr/>
        </p:nvSpPr>
        <p:spPr bwMode="auto">
          <a:xfrm>
            <a:off x="1143000" y="2514600"/>
            <a:ext cx="77724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de-DE" smtClean="0">
              <a:solidFill>
                <a:srgbClr val="003366"/>
              </a:solidFill>
            </a:endParaRPr>
          </a:p>
        </p:txBody>
      </p:sp>
      <p:graphicFrame>
        <p:nvGraphicFramePr>
          <p:cNvPr id="134152" name="Object 8"/>
          <p:cNvGraphicFramePr>
            <a:graphicFrameLocks noGrp="1" noChangeAspect="1"/>
          </p:cNvGraphicFramePr>
          <p:nvPr>
            <p:ph type="tbl" idx="1"/>
          </p:nvPr>
        </p:nvGraphicFramePr>
        <p:xfrm>
          <a:off x="1182688" y="1689100"/>
          <a:ext cx="7188200" cy="445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Document" r:id="rId4" imgW="7311240" imgH="4533840" progId="Word.Document.8">
                  <p:embed/>
                </p:oleObj>
              </mc:Choice>
              <mc:Fallback>
                <p:oleObj name="Document" r:id="rId4" imgW="7311240" imgH="453384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2688" y="1689100"/>
                        <a:ext cx="7188200" cy="4459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58124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7ECA-02D0-42A4-B41B-B7D735217679}" type="slidenum">
              <a:rPr lang="en-US" altLang="de-DE">
                <a:solidFill>
                  <a:srgbClr val="000000"/>
                </a:solidFill>
              </a:rPr>
              <a:pPr/>
              <a:t>14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2695575" cy="1233487"/>
          </a:xfrm>
        </p:spPr>
        <p:txBody>
          <a:bodyPr/>
          <a:lstStyle/>
          <a:p>
            <a:r>
              <a:rPr lang="en-GB" altLang="de-DE"/>
              <a:t>Decision Tree 1</a:t>
            </a:r>
          </a:p>
        </p:txBody>
      </p:sp>
      <p:sp>
        <p:nvSpPr>
          <p:cNvPr id="259075" name="Line 3"/>
          <p:cNvSpPr>
            <a:spLocks noChangeShapeType="1"/>
          </p:cNvSpPr>
          <p:nvPr/>
        </p:nvSpPr>
        <p:spPr bwMode="auto">
          <a:xfrm>
            <a:off x="4756150" y="1214438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76" name="Text Box 4"/>
          <p:cNvSpPr txBox="1">
            <a:spLocks noChangeArrowheads="1"/>
          </p:cNvSpPr>
          <p:nvPr/>
        </p:nvSpPr>
        <p:spPr bwMode="auto">
          <a:xfrm>
            <a:off x="4838700" y="1066800"/>
            <a:ext cx="289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is_sunburned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77" name="Text Box 5"/>
          <p:cNvSpPr txBox="1">
            <a:spLocks noChangeArrowheads="1"/>
          </p:cNvSpPr>
          <p:nvPr/>
        </p:nvSpPr>
        <p:spPr bwMode="auto">
          <a:xfrm>
            <a:off x="6499225" y="2901950"/>
            <a:ext cx="167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Dana, Pete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78" name="Line 6"/>
          <p:cNvSpPr>
            <a:spLocks noChangeShapeType="1"/>
          </p:cNvSpPr>
          <p:nvPr/>
        </p:nvSpPr>
        <p:spPr bwMode="auto">
          <a:xfrm flipH="1">
            <a:off x="1752600" y="3429000"/>
            <a:ext cx="457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79" name="Line 7"/>
          <p:cNvSpPr>
            <a:spLocks noChangeShapeType="1"/>
          </p:cNvSpPr>
          <p:nvPr/>
        </p:nvSpPr>
        <p:spPr bwMode="auto">
          <a:xfrm>
            <a:off x="2667000" y="3429000"/>
            <a:ext cx="76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0" name="Line 8"/>
          <p:cNvSpPr>
            <a:spLocks noChangeShapeType="1"/>
          </p:cNvSpPr>
          <p:nvPr/>
        </p:nvSpPr>
        <p:spPr bwMode="auto">
          <a:xfrm>
            <a:off x="2971800" y="3429000"/>
            <a:ext cx="685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1" name="Text Box 9"/>
          <p:cNvSpPr txBox="1">
            <a:spLocks noChangeArrowheads="1"/>
          </p:cNvSpPr>
          <p:nvPr/>
        </p:nvSpPr>
        <p:spPr bwMode="auto">
          <a:xfrm>
            <a:off x="3352800" y="4114800"/>
            <a:ext cx="91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Alex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2" name="Line 10"/>
          <p:cNvSpPr>
            <a:spLocks noChangeShapeType="1"/>
          </p:cNvSpPr>
          <p:nvPr/>
        </p:nvSpPr>
        <p:spPr bwMode="auto">
          <a:xfrm>
            <a:off x="5410200" y="3505200"/>
            <a:ext cx="1958975" cy="815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3" name="Line 11"/>
          <p:cNvSpPr>
            <a:spLocks noChangeShapeType="1"/>
          </p:cNvSpPr>
          <p:nvPr/>
        </p:nvSpPr>
        <p:spPr bwMode="auto">
          <a:xfrm>
            <a:off x="4800600" y="3505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4" name="Text Box 12"/>
          <p:cNvSpPr txBox="1">
            <a:spLocks noChangeArrowheads="1"/>
          </p:cNvSpPr>
          <p:nvPr/>
        </p:nvSpPr>
        <p:spPr bwMode="auto">
          <a:xfrm>
            <a:off x="4343400" y="4114800"/>
            <a:ext cx="91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Sarah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5" name="Line 13"/>
          <p:cNvSpPr>
            <a:spLocks noChangeShapeType="1"/>
          </p:cNvSpPr>
          <p:nvPr/>
        </p:nvSpPr>
        <p:spPr bwMode="auto">
          <a:xfrm>
            <a:off x="5105400" y="35052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6" name="Line 14"/>
          <p:cNvSpPr>
            <a:spLocks noChangeShapeType="1"/>
          </p:cNvSpPr>
          <p:nvPr/>
        </p:nvSpPr>
        <p:spPr bwMode="auto">
          <a:xfrm flipH="1">
            <a:off x="1143000" y="4800600"/>
            <a:ext cx="304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7" name="Line 15"/>
          <p:cNvSpPr>
            <a:spLocks noChangeShapeType="1"/>
          </p:cNvSpPr>
          <p:nvPr/>
        </p:nvSpPr>
        <p:spPr bwMode="auto">
          <a:xfrm>
            <a:off x="1828800" y="4800600"/>
            <a:ext cx="76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8" name="Line 16"/>
          <p:cNvSpPr>
            <a:spLocks noChangeShapeType="1"/>
          </p:cNvSpPr>
          <p:nvPr/>
        </p:nvSpPr>
        <p:spPr bwMode="auto">
          <a:xfrm flipH="1">
            <a:off x="6477000" y="4800600"/>
            <a:ext cx="762000" cy="339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9" name="Line 17"/>
          <p:cNvSpPr>
            <a:spLocks noChangeShapeType="1"/>
          </p:cNvSpPr>
          <p:nvPr/>
        </p:nvSpPr>
        <p:spPr bwMode="auto">
          <a:xfrm flipH="1">
            <a:off x="7162800" y="4800600"/>
            <a:ext cx="533400" cy="442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0" name="Line 18"/>
          <p:cNvSpPr>
            <a:spLocks noChangeShapeType="1"/>
          </p:cNvSpPr>
          <p:nvPr/>
        </p:nvSpPr>
        <p:spPr bwMode="auto">
          <a:xfrm>
            <a:off x="8001000" y="4800600"/>
            <a:ext cx="123825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1" name="Text Box 19"/>
          <p:cNvSpPr txBox="1">
            <a:spLocks noChangeArrowheads="1"/>
          </p:cNvSpPr>
          <p:nvPr/>
        </p:nvSpPr>
        <p:spPr bwMode="auto">
          <a:xfrm>
            <a:off x="6781800" y="5257800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Emily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2" name="Text Box 20"/>
          <p:cNvSpPr txBox="1">
            <a:spLocks noChangeArrowheads="1"/>
          </p:cNvSpPr>
          <p:nvPr/>
        </p:nvSpPr>
        <p:spPr bwMode="auto">
          <a:xfrm>
            <a:off x="7848600" y="5257800"/>
            <a:ext cx="91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John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3" name="Text Box 21"/>
          <p:cNvSpPr txBox="1">
            <a:spLocks noChangeArrowheads="1"/>
          </p:cNvSpPr>
          <p:nvPr/>
        </p:nvSpPr>
        <p:spPr bwMode="auto">
          <a:xfrm>
            <a:off x="1543050" y="5500688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Annie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4" name="Text Box 22"/>
          <p:cNvSpPr txBox="1">
            <a:spLocks noChangeArrowheads="1"/>
          </p:cNvSpPr>
          <p:nvPr/>
        </p:nvSpPr>
        <p:spPr bwMode="auto">
          <a:xfrm>
            <a:off x="801688" y="5514975"/>
            <a:ext cx="912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Katie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5" name="Rectangle 23"/>
          <p:cNvSpPr>
            <a:spLocks noChangeArrowheads="1"/>
          </p:cNvSpPr>
          <p:nvPr/>
        </p:nvSpPr>
        <p:spPr bwMode="auto">
          <a:xfrm>
            <a:off x="4191000" y="1600200"/>
            <a:ext cx="1066800" cy="457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Height</a:t>
            </a:r>
          </a:p>
        </p:txBody>
      </p:sp>
      <p:sp>
        <p:nvSpPr>
          <p:cNvPr id="259096" name="Text Box 24"/>
          <p:cNvSpPr txBox="1">
            <a:spLocks noChangeArrowheads="1"/>
          </p:cNvSpPr>
          <p:nvPr/>
        </p:nvSpPr>
        <p:spPr bwMode="auto">
          <a:xfrm>
            <a:off x="4343400" y="2286000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average</a:t>
            </a:r>
          </a:p>
        </p:txBody>
      </p:sp>
      <p:sp>
        <p:nvSpPr>
          <p:cNvPr id="259097" name="Text Box 25"/>
          <p:cNvSpPr txBox="1">
            <a:spLocks noChangeArrowheads="1"/>
          </p:cNvSpPr>
          <p:nvPr/>
        </p:nvSpPr>
        <p:spPr bwMode="auto">
          <a:xfrm>
            <a:off x="6019800" y="2209800"/>
            <a:ext cx="53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tall</a:t>
            </a:r>
          </a:p>
        </p:txBody>
      </p:sp>
      <p:sp>
        <p:nvSpPr>
          <p:cNvPr id="259098" name="Text Box 26"/>
          <p:cNvSpPr txBox="1">
            <a:spLocks noChangeArrowheads="1"/>
          </p:cNvSpPr>
          <p:nvPr/>
        </p:nvSpPr>
        <p:spPr bwMode="auto">
          <a:xfrm>
            <a:off x="3048000" y="2133600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short</a:t>
            </a:r>
          </a:p>
        </p:txBody>
      </p:sp>
      <p:sp>
        <p:nvSpPr>
          <p:cNvPr id="259099" name="Rectangle 27"/>
          <p:cNvSpPr>
            <a:spLocks noChangeArrowheads="1"/>
          </p:cNvSpPr>
          <p:nvPr/>
        </p:nvSpPr>
        <p:spPr bwMode="auto">
          <a:xfrm>
            <a:off x="1905000" y="2895600"/>
            <a:ext cx="1447800" cy="533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59100" name="Rectangle 28"/>
          <p:cNvSpPr>
            <a:spLocks noChangeArrowheads="1"/>
          </p:cNvSpPr>
          <p:nvPr/>
        </p:nvSpPr>
        <p:spPr bwMode="auto">
          <a:xfrm>
            <a:off x="4038600" y="2895600"/>
            <a:ext cx="1447800" cy="533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Weight</a:t>
            </a:r>
          </a:p>
        </p:txBody>
      </p:sp>
      <p:sp>
        <p:nvSpPr>
          <p:cNvPr id="259101" name="Text Box 29"/>
          <p:cNvSpPr txBox="1">
            <a:spLocks noChangeArrowheads="1"/>
          </p:cNvSpPr>
          <p:nvPr/>
        </p:nvSpPr>
        <p:spPr bwMode="auto">
          <a:xfrm>
            <a:off x="3124200" y="3581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59102" name="Text Box 30"/>
          <p:cNvSpPr txBox="1">
            <a:spLocks noChangeArrowheads="1"/>
          </p:cNvSpPr>
          <p:nvPr/>
        </p:nvSpPr>
        <p:spPr bwMode="auto">
          <a:xfrm>
            <a:off x="2209800" y="3581400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259103" name="Text Box 31"/>
          <p:cNvSpPr txBox="1">
            <a:spLocks noChangeArrowheads="1"/>
          </p:cNvSpPr>
          <p:nvPr/>
        </p:nvSpPr>
        <p:spPr bwMode="auto">
          <a:xfrm>
            <a:off x="1143000" y="3581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59104" name="Rectangle 32"/>
          <p:cNvSpPr>
            <a:spLocks noChangeArrowheads="1"/>
          </p:cNvSpPr>
          <p:nvPr/>
        </p:nvSpPr>
        <p:spPr bwMode="auto">
          <a:xfrm>
            <a:off x="1143000" y="4343400"/>
            <a:ext cx="1066800" cy="457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Weight</a:t>
            </a:r>
          </a:p>
        </p:txBody>
      </p:sp>
      <p:sp>
        <p:nvSpPr>
          <p:cNvPr id="259105" name="Text Box 33"/>
          <p:cNvSpPr txBox="1">
            <a:spLocks noChangeArrowheads="1"/>
          </p:cNvSpPr>
          <p:nvPr/>
        </p:nvSpPr>
        <p:spPr bwMode="auto">
          <a:xfrm>
            <a:off x="801688" y="5011738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light</a:t>
            </a:r>
          </a:p>
        </p:txBody>
      </p:sp>
      <p:sp>
        <p:nvSpPr>
          <p:cNvPr id="259106" name="Text Box 34"/>
          <p:cNvSpPr txBox="1">
            <a:spLocks noChangeArrowheads="1"/>
          </p:cNvSpPr>
          <p:nvPr/>
        </p:nvSpPr>
        <p:spPr bwMode="auto">
          <a:xfrm>
            <a:off x="1371600" y="4953000"/>
            <a:ext cx="106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average</a:t>
            </a:r>
          </a:p>
        </p:txBody>
      </p:sp>
      <p:sp>
        <p:nvSpPr>
          <p:cNvPr id="259107" name="Text Box 35"/>
          <p:cNvSpPr txBox="1">
            <a:spLocks noChangeArrowheads="1"/>
          </p:cNvSpPr>
          <p:nvPr/>
        </p:nvSpPr>
        <p:spPr bwMode="auto">
          <a:xfrm>
            <a:off x="2438400" y="4876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heavy</a:t>
            </a:r>
          </a:p>
        </p:txBody>
      </p:sp>
      <p:sp>
        <p:nvSpPr>
          <p:cNvPr id="259108" name="Line 36"/>
          <p:cNvSpPr>
            <a:spLocks noChangeShapeType="1"/>
          </p:cNvSpPr>
          <p:nvPr/>
        </p:nvSpPr>
        <p:spPr bwMode="auto">
          <a:xfrm flipH="1">
            <a:off x="2819400" y="2057400"/>
            <a:ext cx="1600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109" name="Line 37"/>
          <p:cNvSpPr>
            <a:spLocks noChangeShapeType="1"/>
          </p:cNvSpPr>
          <p:nvPr/>
        </p:nvSpPr>
        <p:spPr bwMode="auto">
          <a:xfrm>
            <a:off x="4800600" y="2057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110" name="Line 38"/>
          <p:cNvSpPr>
            <a:spLocks noChangeShapeType="1"/>
          </p:cNvSpPr>
          <p:nvPr/>
        </p:nvSpPr>
        <p:spPr bwMode="auto">
          <a:xfrm>
            <a:off x="5029200" y="2057400"/>
            <a:ext cx="1905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111" name="Line 39"/>
          <p:cNvSpPr>
            <a:spLocks noChangeShapeType="1"/>
          </p:cNvSpPr>
          <p:nvPr/>
        </p:nvSpPr>
        <p:spPr bwMode="auto">
          <a:xfrm>
            <a:off x="2133600" y="4800600"/>
            <a:ext cx="838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112" name="Text Box 40"/>
          <p:cNvSpPr txBox="1">
            <a:spLocks noChangeArrowheads="1"/>
          </p:cNvSpPr>
          <p:nvPr/>
        </p:nvSpPr>
        <p:spPr bwMode="auto">
          <a:xfrm>
            <a:off x="4343400" y="3581400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light</a:t>
            </a:r>
          </a:p>
        </p:txBody>
      </p:sp>
      <p:sp>
        <p:nvSpPr>
          <p:cNvPr id="259113" name="Text Box 41"/>
          <p:cNvSpPr txBox="1">
            <a:spLocks noChangeArrowheads="1"/>
          </p:cNvSpPr>
          <p:nvPr/>
        </p:nvSpPr>
        <p:spPr bwMode="auto">
          <a:xfrm>
            <a:off x="5029200" y="3657600"/>
            <a:ext cx="106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average</a:t>
            </a:r>
          </a:p>
        </p:txBody>
      </p:sp>
      <p:sp>
        <p:nvSpPr>
          <p:cNvPr id="259114" name="Text Box 42"/>
          <p:cNvSpPr txBox="1">
            <a:spLocks noChangeArrowheads="1"/>
          </p:cNvSpPr>
          <p:nvPr/>
        </p:nvSpPr>
        <p:spPr bwMode="auto">
          <a:xfrm>
            <a:off x="6172200" y="36576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heavy</a:t>
            </a:r>
          </a:p>
        </p:txBody>
      </p:sp>
      <p:sp>
        <p:nvSpPr>
          <p:cNvPr id="259115" name="Rectangle 43"/>
          <p:cNvSpPr>
            <a:spLocks noChangeArrowheads="1"/>
          </p:cNvSpPr>
          <p:nvPr/>
        </p:nvSpPr>
        <p:spPr bwMode="auto">
          <a:xfrm>
            <a:off x="7010400" y="4267200"/>
            <a:ext cx="1447800" cy="533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59116" name="Text Box 44"/>
          <p:cNvSpPr txBox="1">
            <a:spLocks noChangeArrowheads="1"/>
          </p:cNvSpPr>
          <p:nvPr/>
        </p:nvSpPr>
        <p:spPr bwMode="auto">
          <a:xfrm>
            <a:off x="5943600" y="4724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59117" name="Text Box 45"/>
          <p:cNvSpPr txBox="1">
            <a:spLocks noChangeArrowheads="1"/>
          </p:cNvSpPr>
          <p:nvPr/>
        </p:nvSpPr>
        <p:spPr bwMode="auto">
          <a:xfrm>
            <a:off x="7315200" y="4953000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259118" name="Text Box 46"/>
          <p:cNvSpPr txBox="1">
            <a:spLocks noChangeArrowheads="1"/>
          </p:cNvSpPr>
          <p:nvPr/>
        </p:nvSpPr>
        <p:spPr bwMode="auto">
          <a:xfrm>
            <a:off x="8001000" y="4876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461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EB76-7077-45F1-A083-24C9EB321B0D}" type="slidenum">
              <a:rPr lang="en-US" altLang="de-DE">
                <a:solidFill>
                  <a:srgbClr val="000000"/>
                </a:solidFill>
              </a:rPr>
              <a:pPr/>
              <a:t>15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75" y="198438"/>
            <a:ext cx="7772400" cy="869950"/>
          </a:xfrm>
        </p:spPr>
        <p:txBody>
          <a:bodyPr/>
          <a:lstStyle/>
          <a:p>
            <a:r>
              <a:rPr lang="en-GB" altLang="de-DE"/>
              <a:t>Sunburn sufferers are ...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33475" y="1206500"/>
            <a:ext cx="7772400" cy="4876800"/>
          </a:xfrm>
        </p:spPr>
        <p:txBody>
          <a:bodyPr/>
          <a:lstStyle/>
          <a:p>
            <a:r>
              <a:rPr lang="en-GB" altLang="de-DE" sz="2800"/>
              <a:t>If height=“average” then</a:t>
            </a:r>
            <a:endParaRPr lang="en-GB" altLang="de-DE"/>
          </a:p>
          <a:p>
            <a:pPr lvl="1"/>
            <a:r>
              <a:rPr lang="en-GB" altLang="de-DE" sz="2400"/>
              <a:t>if weight=“light” then</a:t>
            </a:r>
            <a:endParaRPr lang="en-GB" altLang="de-DE"/>
          </a:p>
          <a:p>
            <a:pPr lvl="2"/>
            <a:r>
              <a:rPr lang="en-GB" altLang="de-DE" sz="2000">
                <a:solidFill>
                  <a:srgbClr val="FF6600"/>
                </a:solidFill>
              </a:rPr>
              <a:t>return(true) ;;; Sarah</a:t>
            </a:r>
            <a:endParaRPr lang="en-GB" altLang="de-DE"/>
          </a:p>
          <a:p>
            <a:pPr lvl="1"/>
            <a:r>
              <a:rPr lang="en-GB" altLang="de-DE" sz="2400"/>
              <a:t>elseif weight=“heavy” then</a:t>
            </a:r>
            <a:endParaRPr lang="en-GB" altLang="de-DE"/>
          </a:p>
          <a:p>
            <a:pPr lvl="2"/>
            <a:r>
              <a:rPr lang="en-GB" altLang="de-DE"/>
              <a:t>if hair_colour=“red” then</a:t>
            </a:r>
          </a:p>
          <a:p>
            <a:pPr lvl="3"/>
            <a:r>
              <a:rPr lang="en-GB" altLang="de-DE" sz="1800">
                <a:solidFill>
                  <a:srgbClr val="FF6600"/>
                </a:solidFill>
              </a:rPr>
              <a:t>return(true) ;;; Emily</a:t>
            </a:r>
            <a:endParaRPr lang="en-GB" altLang="de-DE"/>
          </a:p>
          <a:p>
            <a:r>
              <a:rPr lang="en-GB" altLang="de-DE" sz="2800"/>
              <a:t>elseif height=“short” then</a:t>
            </a:r>
            <a:endParaRPr lang="en-GB" altLang="de-DE"/>
          </a:p>
          <a:p>
            <a:pPr lvl="1"/>
            <a:r>
              <a:rPr lang="en-GB" altLang="de-DE" sz="2400"/>
              <a:t>if hair_colour=“blonde” then</a:t>
            </a:r>
            <a:endParaRPr lang="en-GB" altLang="de-DE"/>
          </a:p>
          <a:p>
            <a:pPr lvl="2"/>
            <a:r>
              <a:rPr lang="en-GB" altLang="de-DE" sz="2000"/>
              <a:t>if weight=“average” then</a:t>
            </a:r>
            <a:endParaRPr lang="en-GB" altLang="de-DE"/>
          </a:p>
          <a:p>
            <a:pPr lvl="3"/>
            <a:r>
              <a:rPr lang="en-GB" altLang="de-DE" sz="1800">
                <a:solidFill>
                  <a:srgbClr val="FF6600"/>
                </a:solidFill>
              </a:rPr>
              <a:t>return(true) ;;; Annie</a:t>
            </a:r>
          </a:p>
          <a:p>
            <a:r>
              <a:rPr lang="en-GB" altLang="de-DE" sz="2800"/>
              <a:t>else </a:t>
            </a:r>
            <a:r>
              <a:rPr lang="en-GB" altLang="de-DE" sz="2800" i="1">
                <a:solidFill>
                  <a:schemeClr val="accent2"/>
                </a:solidFill>
              </a:rPr>
              <a:t>return(false) ;;;everyone else</a:t>
            </a:r>
            <a:endParaRPr lang="en-GB" altLang="de-DE"/>
          </a:p>
          <a:p>
            <a:pPr lvl="2">
              <a:buFontTx/>
              <a:buNone/>
            </a:pPr>
            <a:endParaRPr lang="en-GB" altLang="de-DE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93570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6B499-ABDF-4408-A8CA-7FE7BCA29B99}" type="slidenum">
              <a:rPr lang="en-US" altLang="de-DE">
                <a:solidFill>
                  <a:srgbClr val="000000"/>
                </a:solidFill>
              </a:rPr>
              <a:pPr/>
              <a:t>16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2695575" cy="1233487"/>
          </a:xfrm>
        </p:spPr>
        <p:txBody>
          <a:bodyPr/>
          <a:lstStyle/>
          <a:p>
            <a:r>
              <a:rPr lang="en-GB" altLang="de-DE"/>
              <a:t>Decision Tree 2</a:t>
            </a:r>
          </a:p>
        </p:txBody>
      </p:sp>
      <p:sp>
        <p:nvSpPr>
          <p:cNvPr id="261123" name="Text Box 3"/>
          <p:cNvSpPr txBox="1">
            <a:spLocks noChangeArrowheads="1"/>
          </p:cNvSpPr>
          <p:nvPr/>
        </p:nvSpPr>
        <p:spPr bwMode="auto">
          <a:xfrm>
            <a:off x="1120775" y="4360863"/>
            <a:ext cx="10493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Sarah, Annie</a:t>
            </a:r>
          </a:p>
        </p:txBody>
      </p:sp>
      <p:sp>
        <p:nvSpPr>
          <p:cNvPr id="261124" name="Line 4"/>
          <p:cNvSpPr>
            <a:spLocks noChangeShapeType="1"/>
          </p:cNvSpPr>
          <p:nvPr/>
        </p:nvSpPr>
        <p:spPr bwMode="auto">
          <a:xfrm>
            <a:off x="5029200" y="1371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25" name="Text Box 5"/>
          <p:cNvSpPr txBox="1">
            <a:spLocks noChangeArrowheads="1"/>
          </p:cNvSpPr>
          <p:nvPr/>
        </p:nvSpPr>
        <p:spPr bwMode="auto">
          <a:xfrm>
            <a:off x="5105400" y="1295400"/>
            <a:ext cx="289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is_sunburned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26" name="Line 6"/>
          <p:cNvSpPr>
            <a:spLocks noChangeShapeType="1"/>
          </p:cNvSpPr>
          <p:nvPr/>
        </p:nvSpPr>
        <p:spPr bwMode="auto">
          <a:xfrm flipH="1">
            <a:off x="3810000" y="2209800"/>
            <a:ext cx="838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27" name="Line 7"/>
          <p:cNvSpPr>
            <a:spLocks noChangeShapeType="1"/>
          </p:cNvSpPr>
          <p:nvPr/>
        </p:nvSpPr>
        <p:spPr bwMode="auto">
          <a:xfrm>
            <a:off x="5410200" y="2209800"/>
            <a:ext cx="7620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28" name="Line 8"/>
          <p:cNvSpPr>
            <a:spLocks noChangeShapeType="1"/>
          </p:cNvSpPr>
          <p:nvPr/>
        </p:nvSpPr>
        <p:spPr bwMode="auto">
          <a:xfrm flipH="1">
            <a:off x="1741488" y="3733800"/>
            <a:ext cx="1382712" cy="77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29" name="Line 9"/>
          <p:cNvSpPr>
            <a:spLocks noChangeShapeType="1"/>
          </p:cNvSpPr>
          <p:nvPr/>
        </p:nvSpPr>
        <p:spPr bwMode="auto">
          <a:xfrm flipH="1">
            <a:off x="2557463" y="3810000"/>
            <a:ext cx="871537" cy="968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0" name="Line 10"/>
          <p:cNvSpPr>
            <a:spLocks noChangeShapeType="1"/>
          </p:cNvSpPr>
          <p:nvPr/>
        </p:nvSpPr>
        <p:spPr bwMode="auto">
          <a:xfrm flipH="1">
            <a:off x="3589338" y="3733800"/>
            <a:ext cx="68262" cy="1163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1" name="Text Box 11"/>
          <p:cNvSpPr txBox="1">
            <a:spLocks noChangeArrowheads="1"/>
          </p:cNvSpPr>
          <p:nvPr/>
        </p:nvSpPr>
        <p:spPr bwMode="auto">
          <a:xfrm>
            <a:off x="2087563" y="4745038"/>
            <a:ext cx="1008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Emily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2" name="Line 12"/>
          <p:cNvSpPr>
            <a:spLocks noChangeShapeType="1"/>
          </p:cNvSpPr>
          <p:nvPr/>
        </p:nvSpPr>
        <p:spPr bwMode="auto">
          <a:xfrm>
            <a:off x="6781800" y="3810000"/>
            <a:ext cx="1209675" cy="723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3" name="Line 13"/>
          <p:cNvSpPr>
            <a:spLocks noChangeShapeType="1"/>
          </p:cNvSpPr>
          <p:nvPr/>
        </p:nvSpPr>
        <p:spPr bwMode="auto">
          <a:xfrm>
            <a:off x="6400800" y="3810000"/>
            <a:ext cx="774700" cy="996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4" name="Line 14"/>
          <p:cNvSpPr>
            <a:spLocks noChangeShapeType="1"/>
          </p:cNvSpPr>
          <p:nvPr/>
        </p:nvSpPr>
        <p:spPr bwMode="auto">
          <a:xfrm>
            <a:off x="6096000" y="3810000"/>
            <a:ext cx="47625" cy="1116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5" name="Text Box 15"/>
          <p:cNvSpPr txBox="1">
            <a:spLocks noChangeArrowheads="1"/>
          </p:cNvSpPr>
          <p:nvPr/>
        </p:nvSpPr>
        <p:spPr bwMode="auto">
          <a:xfrm>
            <a:off x="5689600" y="4902200"/>
            <a:ext cx="803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Alex</a:t>
            </a:r>
          </a:p>
        </p:txBody>
      </p:sp>
      <p:sp>
        <p:nvSpPr>
          <p:cNvPr id="261136" name="Text Box 16"/>
          <p:cNvSpPr txBox="1">
            <a:spLocks noChangeArrowheads="1"/>
          </p:cNvSpPr>
          <p:nvPr/>
        </p:nvSpPr>
        <p:spPr bwMode="auto">
          <a:xfrm>
            <a:off x="7656513" y="4459288"/>
            <a:ext cx="10493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Dana, Katie</a:t>
            </a:r>
            <a:endParaRPr lang="en-GB" altLang="de-DE" sz="2400" smtClean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261137" name="Text Box 17"/>
          <p:cNvSpPr txBox="1">
            <a:spLocks noChangeArrowheads="1"/>
          </p:cNvSpPr>
          <p:nvPr/>
        </p:nvSpPr>
        <p:spPr bwMode="auto">
          <a:xfrm>
            <a:off x="3303588" y="4870450"/>
            <a:ext cx="10493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Pete, John</a:t>
            </a:r>
            <a:endParaRPr lang="en-GB" altLang="de-DE" sz="2400" smtClean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261138" name="Rectangle 18"/>
          <p:cNvSpPr>
            <a:spLocks noChangeArrowheads="1"/>
          </p:cNvSpPr>
          <p:nvPr/>
        </p:nvSpPr>
        <p:spPr bwMode="auto">
          <a:xfrm>
            <a:off x="4191000" y="17526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Lotion used</a:t>
            </a:r>
          </a:p>
        </p:txBody>
      </p:sp>
      <p:sp>
        <p:nvSpPr>
          <p:cNvPr id="261139" name="Rectangle 19"/>
          <p:cNvSpPr>
            <a:spLocks noChangeArrowheads="1"/>
          </p:cNvSpPr>
          <p:nvPr/>
        </p:nvSpPr>
        <p:spPr bwMode="auto">
          <a:xfrm>
            <a:off x="2743200" y="32766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61140" name="Rectangle 20"/>
          <p:cNvSpPr>
            <a:spLocks noChangeArrowheads="1"/>
          </p:cNvSpPr>
          <p:nvPr/>
        </p:nvSpPr>
        <p:spPr bwMode="auto">
          <a:xfrm>
            <a:off x="5486400" y="33528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61141" name="Text Box 21"/>
          <p:cNvSpPr txBox="1">
            <a:spLocks noChangeArrowheads="1"/>
          </p:cNvSpPr>
          <p:nvPr/>
        </p:nvSpPr>
        <p:spPr bwMode="auto">
          <a:xfrm>
            <a:off x="5257800" y="4267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61142" name="Text Box 22"/>
          <p:cNvSpPr txBox="1">
            <a:spLocks noChangeArrowheads="1"/>
          </p:cNvSpPr>
          <p:nvPr/>
        </p:nvSpPr>
        <p:spPr bwMode="auto">
          <a:xfrm>
            <a:off x="2590800" y="4114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261143" name="Text Box 23"/>
          <p:cNvSpPr txBox="1">
            <a:spLocks noChangeArrowheads="1"/>
          </p:cNvSpPr>
          <p:nvPr/>
        </p:nvSpPr>
        <p:spPr bwMode="auto">
          <a:xfrm>
            <a:off x="1828800" y="3733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61144" name="Text Box 24"/>
          <p:cNvSpPr txBox="1">
            <a:spLocks noChangeArrowheads="1"/>
          </p:cNvSpPr>
          <p:nvPr/>
        </p:nvSpPr>
        <p:spPr bwMode="auto">
          <a:xfrm>
            <a:off x="5486400" y="2362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yes</a:t>
            </a:r>
          </a:p>
        </p:txBody>
      </p:sp>
      <p:sp>
        <p:nvSpPr>
          <p:cNvPr id="261145" name="Text Box 25"/>
          <p:cNvSpPr txBox="1">
            <a:spLocks noChangeArrowheads="1"/>
          </p:cNvSpPr>
          <p:nvPr/>
        </p:nvSpPr>
        <p:spPr bwMode="auto">
          <a:xfrm>
            <a:off x="3657600" y="2362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no</a:t>
            </a:r>
          </a:p>
        </p:txBody>
      </p:sp>
      <p:sp>
        <p:nvSpPr>
          <p:cNvPr id="261146" name="Text Box 26"/>
          <p:cNvSpPr txBox="1">
            <a:spLocks noChangeArrowheads="1"/>
          </p:cNvSpPr>
          <p:nvPr/>
        </p:nvSpPr>
        <p:spPr bwMode="auto">
          <a:xfrm>
            <a:off x="6324600" y="41910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261147" name="Text Box 27"/>
          <p:cNvSpPr txBox="1">
            <a:spLocks noChangeArrowheads="1"/>
          </p:cNvSpPr>
          <p:nvPr/>
        </p:nvSpPr>
        <p:spPr bwMode="auto">
          <a:xfrm>
            <a:off x="3581400" y="4114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61148" name="Text Box 28"/>
          <p:cNvSpPr txBox="1">
            <a:spLocks noChangeArrowheads="1"/>
          </p:cNvSpPr>
          <p:nvPr/>
        </p:nvSpPr>
        <p:spPr bwMode="auto">
          <a:xfrm>
            <a:off x="7162800" y="3886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06254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CA22-8256-45EA-B6E0-A83EDDC40A54}" type="slidenum">
              <a:rPr lang="en-US" altLang="de-DE">
                <a:solidFill>
                  <a:srgbClr val="000000"/>
                </a:solidFill>
              </a:rPr>
              <a:pPr/>
              <a:t>17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2695575" cy="1233487"/>
          </a:xfrm>
        </p:spPr>
        <p:txBody>
          <a:bodyPr/>
          <a:lstStyle/>
          <a:p>
            <a:r>
              <a:rPr lang="en-GB" altLang="de-DE"/>
              <a:t>Decision Tree 3</a:t>
            </a:r>
          </a:p>
        </p:txBody>
      </p:sp>
      <p:sp>
        <p:nvSpPr>
          <p:cNvPr id="263171" name="Text Box 3"/>
          <p:cNvSpPr txBox="1">
            <a:spLocks noChangeArrowheads="1"/>
          </p:cNvSpPr>
          <p:nvPr/>
        </p:nvSpPr>
        <p:spPr bwMode="auto">
          <a:xfrm>
            <a:off x="1379538" y="4878388"/>
            <a:ext cx="10493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Sarah, Annie</a:t>
            </a:r>
          </a:p>
        </p:txBody>
      </p:sp>
      <p:sp>
        <p:nvSpPr>
          <p:cNvPr id="263172" name="Line 4"/>
          <p:cNvSpPr>
            <a:spLocks noChangeShapeType="1"/>
          </p:cNvSpPr>
          <p:nvPr/>
        </p:nvSpPr>
        <p:spPr bwMode="auto">
          <a:xfrm>
            <a:off x="5029200" y="205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3" name="Text Box 5"/>
          <p:cNvSpPr txBox="1">
            <a:spLocks noChangeArrowheads="1"/>
          </p:cNvSpPr>
          <p:nvPr/>
        </p:nvSpPr>
        <p:spPr bwMode="auto">
          <a:xfrm>
            <a:off x="5105400" y="1752600"/>
            <a:ext cx="289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is_sunburned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4" name="Line 6"/>
          <p:cNvSpPr>
            <a:spLocks noChangeShapeType="1"/>
          </p:cNvSpPr>
          <p:nvPr/>
        </p:nvSpPr>
        <p:spPr bwMode="auto">
          <a:xfrm flipH="1">
            <a:off x="2819400" y="2900363"/>
            <a:ext cx="1477963" cy="833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5" name="Line 7"/>
          <p:cNvSpPr>
            <a:spLocks noChangeShapeType="1"/>
          </p:cNvSpPr>
          <p:nvPr/>
        </p:nvSpPr>
        <p:spPr bwMode="auto">
          <a:xfrm flipH="1">
            <a:off x="5029200" y="2895600"/>
            <a:ext cx="0" cy="78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6" name="Line 8"/>
          <p:cNvSpPr>
            <a:spLocks noChangeShapeType="1"/>
          </p:cNvSpPr>
          <p:nvPr/>
        </p:nvSpPr>
        <p:spPr bwMode="auto">
          <a:xfrm>
            <a:off x="5630863" y="2886075"/>
            <a:ext cx="1416050" cy="598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7" name="Text Box 9"/>
          <p:cNvSpPr txBox="1">
            <a:spLocks noChangeArrowheads="1"/>
          </p:cNvSpPr>
          <p:nvPr/>
        </p:nvSpPr>
        <p:spPr bwMode="auto">
          <a:xfrm>
            <a:off x="6897688" y="3375025"/>
            <a:ext cx="16748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Alex, Pete, John</a:t>
            </a:r>
          </a:p>
        </p:txBody>
      </p:sp>
      <p:sp>
        <p:nvSpPr>
          <p:cNvPr id="263178" name="Line 10"/>
          <p:cNvSpPr>
            <a:spLocks noChangeShapeType="1"/>
          </p:cNvSpPr>
          <p:nvPr/>
        </p:nvSpPr>
        <p:spPr bwMode="auto">
          <a:xfrm flipH="1">
            <a:off x="1698625" y="4267200"/>
            <a:ext cx="663575" cy="728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9" name="Line 11"/>
          <p:cNvSpPr>
            <a:spLocks noChangeShapeType="1"/>
          </p:cNvSpPr>
          <p:nvPr/>
        </p:nvSpPr>
        <p:spPr bwMode="auto">
          <a:xfrm>
            <a:off x="3200400" y="4267200"/>
            <a:ext cx="512763" cy="755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80" name="Text Box 12"/>
          <p:cNvSpPr txBox="1">
            <a:spLocks noChangeArrowheads="1"/>
          </p:cNvSpPr>
          <p:nvPr/>
        </p:nvSpPr>
        <p:spPr bwMode="auto">
          <a:xfrm>
            <a:off x="4592638" y="3602038"/>
            <a:ext cx="1008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Emily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81" name="Text Box 13"/>
          <p:cNvSpPr txBox="1">
            <a:spLocks noChangeArrowheads="1"/>
          </p:cNvSpPr>
          <p:nvPr/>
        </p:nvSpPr>
        <p:spPr bwMode="auto">
          <a:xfrm>
            <a:off x="3008313" y="4943475"/>
            <a:ext cx="167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Dana, Katie</a:t>
            </a:r>
          </a:p>
        </p:txBody>
      </p:sp>
      <p:sp>
        <p:nvSpPr>
          <p:cNvPr id="263182" name="Rectangle 14"/>
          <p:cNvSpPr>
            <a:spLocks noChangeArrowheads="1"/>
          </p:cNvSpPr>
          <p:nvPr/>
        </p:nvSpPr>
        <p:spPr bwMode="auto">
          <a:xfrm>
            <a:off x="4191000" y="24384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63183" name="Rectangle 15"/>
          <p:cNvSpPr>
            <a:spLocks noChangeArrowheads="1"/>
          </p:cNvSpPr>
          <p:nvPr/>
        </p:nvSpPr>
        <p:spPr bwMode="auto">
          <a:xfrm>
            <a:off x="1905000" y="38100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Lotion used</a:t>
            </a:r>
          </a:p>
        </p:txBody>
      </p:sp>
      <p:sp>
        <p:nvSpPr>
          <p:cNvPr id="263184" name="Text Box 16"/>
          <p:cNvSpPr txBox="1">
            <a:spLocks noChangeArrowheads="1"/>
          </p:cNvSpPr>
          <p:nvPr/>
        </p:nvSpPr>
        <p:spPr bwMode="auto">
          <a:xfrm>
            <a:off x="2895600" y="2971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63185" name="Text Box 17"/>
          <p:cNvSpPr txBox="1">
            <a:spLocks noChangeArrowheads="1"/>
          </p:cNvSpPr>
          <p:nvPr/>
        </p:nvSpPr>
        <p:spPr bwMode="auto">
          <a:xfrm>
            <a:off x="4572000" y="30480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263186" name="Text Box 18"/>
          <p:cNvSpPr txBox="1">
            <a:spLocks noChangeArrowheads="1"/>
          </p:cNvSpPr>
          <p:nvPr/>
        </p:nvSpPr>
        <p:spPr bwMode="auto">
          <a:xfrm>
            <a:off x="6096000" y="2819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63187" name="Text Box 19"/>
          <p:cNvSpPr txBox="1">
            <a:spLocks noChangeArrowheads="1"/>
          </p:cNvSpPr>
          <p:nvPr/>
        </p:nvSpPr>
        <p:spPr bwMode="auto">
          <a:xfrm>
            <a:off x="1447800" y="4343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no</a:t>
            </a:r>
          </a:p>
        </p:txBody>
      </p:sp>
      <p:sp>
        <p:nvSpPr>
          <p:cNvPr id="263188" name="Text Box 20"/>
          <p:cNvSpPr txBox="1">
            <a:spLocks noChangeArrowheads="1"/>
          </p:cNvSpPr>
          <p:nvPr/>
        </p:nvSpPr>
        <p:spPr bwMode="auto">
          <a:xfrm>
            <a:off x="3200400" y="4343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yes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424757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BBDC-B979-4DCE-A27F-17D3CA6753B8}" type="slidenum">
              <a:rPr lang="en-US" altLang="de-DE">
                <a:solidFill>
                  <a:srgbClr val="000000"/>
                </a:solidFill>
              </a:rPr>
              <a:pPr/>
              <a:t>18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Summing up</a:t>
            </a:r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/>
              <a:t>Irrelevant attributes do not classify the data well</a:t>
            </a:r>
          </a:p>
          <a:p>
            <a:r>
              <a:rPr lang="en-GB" altLang="de-DE"/>
              <a:t>Using irrelevant attributes thus causes larger decision trees</a:t>
            </a:r>
          </a:p>
          <a:p>
            <a:r>
              <a:rPr lang="en-GB" altLang="de-DE"/>
              <a:t>a computer could look for simpler decision trees</a:t>
            </a:r>
          </a:p>
          <a:p>
            <a:r>
              <a:rPr lang="en-GB" altLang="de-DE"/>
              <a:t>Q: How?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409111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8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8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8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8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8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8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8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8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1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1616-F065-4637-A4FA-20DAFAD6174E}" type="slidenum">
              <a:rPr lang="en-US" altLang="de-DE">
                <a:solidFill>
                  <a:srgbClr val="000000"/>
                </a:solidFill>
              </a:rPr>
              <a:pPr/>
              <a:t>19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de-DE"/>
              <a:t>A: How WE did it?</a:t>
            </a:r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3163" y="1631950"/>
            <a:ext cx="7772400" cy="4464050"/>
          </a:xfrm>
        </p:spPr>
        <p:txBody>
          <a:bodyPr/>
          <a:lstStyle/>
          <a:p>
            <a:r>
              <a:rPr lang="en-GB" altLang="de-DE" sz="2800" dirty="0"/>
              <a:t>Q: Which is the best attribute for splitting up the data?</a:t>
            </a:r>
          </a:p>
          <a:p>
            <a:r>
              <a:rPr lang="en-GB" altLang="de-DE" sz="2800" dirty="0"/>
              <a:t>A: The one which is </a:t>
            </a:r>
            <a:r>
              <a:rPr lang="en-GB" altLang="de-DE" sz="2800" i="1" dirty="0"/>
              <a:t>most informative</a:t>
            </a:r>
            <a:r>
              <a:rPr lang="en-GB" altLang="de-DE" sz="2800" dirty="0"/>
              <a:t> for the classification we want to get.</a:t>
            </a:r>
          </a:p>
          <a:p>
            <a:r>
              <a:rPr lang="en-GB" altLang="de-DE" sz="2800" dirty="0"/>
              <a:t>Q: What does it mean ‘more informative’?</a:t>
            </a:r>
          </a:p>
          <a:p>
            <a:r>
              <a:rPr lang="en-GB" altLang="de-DE" sz="2800" dirty="0"/>
              <a:t>A: The attribute which best </a:t>
            </a:r>
            <a:r>
              <a:rPr lang="en-GB" altLang="de-DE" sz="2800" i="1" dirty="0"/>
              <a:t>reduces the uncertainty</a:t>
            </a:r>
            <a:r>
              <a:rPr lang="en-GB" altLang="de-DE" sz="2800" dirty="0"/>
              <a:t> or the </a:t>
            </a:r>
            <a:r>
              <a:rPr lang="en-GB" altLang="de-DE" sz="2800" dirty="0" smtClean="0"/>
              <a:t>disorder</a:t>
            </a:r>
            <a:endParaRPr lang="en-GB" altLang="de-DE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97182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8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8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5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Schedule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In this lecture we will learn about decision trees</a:t>
            </a:r>
          </a:p>
          <a:p>
            <a:pPr lvl="1"/>
            <a:r>
              <a:rPr lang="de-DE" dirty="0" smtClean="0"/>
              <a:t>Sarawagi talks about classifier based IE in Chapter 3</a:t>
            </a:r>
          </a:p>
          <a:p>
            <a:pPr lvl="1"/>
            <a:r>
              <a:rPr lang="de-DE" dirty="0" smtClean="0"/>
              <a:t>Unfortunately, the discussion is very technical. I would recommend reading it, but not worrying too much about the math (yet)</a:t>
            </a:r>
          </a:p>
        </p:txBody>
      </p:sp>
    </p:spTree>
    <p:extLst>
      <p:ext uri="{BB962C8B-B14F-4D97-AF65-F5344CB8AC3E}">
        <p14:creationId xmlns:p14="http://schemas.microsoft.com/office/powerpoint/2010/main" val="53631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9D743-640A-4CEA-84D8-5F948FD3806B}" type="slidenum">
              <a:rPr lang="en-US" altLang="de-DE">
                <a:solidFill>
                  <a:srgbClr val="000000"/>
                </a:solidFill>
              </a:rPr>
              <a:pPr/>
              <a:t>20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3163" y="1255713"/>
            <a:ext cx="7772400" cy="30813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de-DE" sz="2800"/>
              <a:t>We need a quantity to measure the </a:t>
            </a:r>
            <a:r>
              <a:rPr lang="en-GB" altLang="de-DE" sz="2800" i="1"/>
              <a:t>disorder </a:t>
            </a:r>
            <a:r>
              <a:rPr lang="en-GB" altLang="de-DE" sz="2800"/>
              <a:t>in a set of examples 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GB" altLang="de-DE" sz="2800" i="1"/>
              <a:t>	S={s</a:t>
            </a:r>
            <a:r>
              <a:rPr lang="en-GB" altLang="de-DE" sz="2800" i="1" baseline="-25000"/>
              <a:t>1</a:t>
            </a:r>
            <a:r>
              <a:rPr lang="en-GB" altLang="de-DE" sz="2800" i="1"/>
              <a:t>, s</a:t>
            </a:r>
            <a:r>
              <a:rPr lang="en-GB" altLang="de-DE" sz="2800" i="1" baseline="-25000"/>
              <a:t>2</a:t>
            </a:r>
            <a:r>
              <a:rPr lang="en-GB" altLang="de-DE" sz="2800" i="1"/>
              <a:t>, s</a:t>
            </a:r>
            <a:r>
              <a:rPr lang="en-GB" altLang="de-DE" sz="2800" i="1" baseline="-25000"/>
              <a:t>3</a:t>
            </a:r>
            <a:r>
              <a:rPr lang="en-GB" altLang="de-DE" sz="2800" i="1"/>
              <a:t>, …, s</a:t>
            </a:r>
            <a:r>
              <a:rPr lang="en-GB" altLang="de-DE" sz="2800" i="1" baseline="-25000"/>
              <a:t>n</a:t>
            </a:r>
            <a:r>
              <a:rPr lang="en-GB" altLang="de-DE" sz="2800" i="1"/>
              <a:t>}</a:t>
            </a:r>
            <a:r>
              <a:rPr lang="en-GB" altLang="de-DE" sz="2800"/>
              <a:t> 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GB" altLang="de-DE" sz="2800"/>
              <a:t>	where </a:t>
            </a:r>
            <a:r>
              <a:rPr lang="en-GB" altLang="de-DE" sz="2800" i="1"/>
              <a:t>s1</a:t>
            </a:r>
            <a:r>
              <a:rPr lang="en-GB" altLang="de-DE" sz="2800"/>
              <a:t>=“Sarah”, </a:t>
            </a:r>
            <a:r>
              <a:rPr lang="en-GB" altLang="de-DE" sz="2800" i="1"/>
              <a:t>s2</a:t>
            </a:r>
            <a:r>
              <a:rPr lang="en-GB" altLang="de-DE" sz="2800"/>
              <a:t>=“Dana”, …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en-GB" altLang="de-DE" sz="2800"/>
          </a:p>
          <a:p>
            <a:pPr>
              <a:lnSpc>
                <a:spcPct val="90000"/>
              </a:lnSpc>
            </a:pPr>
            <a:r>
              <a:rPr lang="en-GB" altLang="de-DE" sz="2800"/>
              <a:t>Then we need a quantity to measure the amount of </a:t>
            </a:r>
            <a:r>
              <a:rPr lang="en-GB" altLang="de-DE" sz="2800" i="1"/>
              <a:t>reduction of the disorder</a:t>
            </a:r>
            <a:r>
              <a:rPr lang="en-GB" altLang="de-DE" sz="2800"/>
              <a:t> level in the instance of knowing the value of a particular attribute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en-GB" altLang="de-DE" sz="2800"/>
          </a:p>
        </p:txBody>
      </p:sp>
      <p:sp>
        <p:nvSpPr>
          <p:cNvPr id="4" name="TextBox 3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66798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0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0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1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FB71-3970-4CAD-B7DC-2B2A57D22215}" type="slidenum">
              <a:rPr lang="en-US" altLang="de-DE">
                <a:solidFill>
                  <a:srgbClr val="000000"/>
                </a:solidFill>
              </a:rPr>
              <a:pPr/>
              <a:t>21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75" y="306388"/>
            <a:ext cx="7772400" cy="1143000"/>
          </a:xfrm>
        </p:spPr>
        <p:txBody>
          <a:bodyPr/>
          <a:lstStyle/>
          <a:p>
            <a:r>
              <a:rPr lang="en-GB" altLang="de-DE"/>
              <a:t>What properties should the </a:t>
            </a:r>
            <a:r>
              <a:rPr lang="en-GB" altLang="de-DE" i="1"/>
              <a:t>Disorder</a:t>
            </a:r>
            <a:r>
              <a:rPr lang="en-GB" altLang="de-DE"/>
              <a:t> (D) have?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0925" y="2279650"/>
            <a:ext cx="7772400" cy="2849563"/>
          </a:xfrm>
        </p:spPr>
        <p:txBody>
          <a:bodyPr/>
          <a:lstStyle/>
          <a:p>
            <a:r>
              <a:rPr lang="en-GB" altLang="de-DE"/>
              <a:t>Suppose that </a:t>
            </a:r>
            <a:r>
              <a:rPr lang="en-GB" altLang="de-DE" i="1"/>
              <a:t>D(S)=0</a:t>
            </a:r>
            <a:r>
              <a:rPr lang="en-GB" altLang="de-DE"/>
              <a:t> means that all the examples in </a:t>
            </a:r>
            <a:r>
              <a:rPr lang="en-GB" altLang="de-DE" i="1"/>
              <a:t>S</a:t>
            </a:r>
            <a:r>
              <a:rPr lang="en-GB" altLang="de-DE"/>
              <a:t> have the same class</a:t>
            </a:r>
          </a:p>
          <a:p>
            <a:r>
              <a:rPr lang="en-GB" altLang="de-DE"/>
              <a:t>Suppose that </a:t>
            </a:r>
            <a:r>
              <a:rPr lang="en-GB" altLang="de-DE" i="1"/>
              <a:t>D(S)=1</a:t>
            </a:r>
            <a:r>
              <a:rPr lang="en-GB" altLang="de-DE"/>
              <a:t> means that half the examples in </a:t>
            </a:r>
            <a:r>
              <a:rPr lang="en-GB" altLang="de-DE" i="1"/>
              <a:t>S</a:t>
            </a:r>
            <a:r>
              <a:rPr lang="en-GB" altLang="de-DE"/>
              <a:t> are of one class and half are the opposite class</a:t>
            </a:r>
          </a:p>
          <a:p>
            <a:endParaRPr lang="en-GB" altLang="de-DE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02753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19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ADB-1D91-4252-9998-E232D8744EFF}" type="slidenum">
              <a:rPr lang="en-US" altLang="de-DE">
                <a:solidFill>
                  <a:srgbClr val="000000"/>
                </a:solidFill>
              </a:rPr>
              <a:pPr/>
              <a:t>22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75" y="306388"/>
            <a:ext cx="7772400" cy="1143000"/>
          </a:xfrm>
        </p:spPr>
        <p:txBody>
          <a:bodyPr/>
          <a:lstStyle/>
          <a:p>
            <a:r>
              <a:rPr lang="en-GB" altLang="de-DE"/>
              <a:t>Examples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88" y="2292350"/>
            <a:ext cx="8039100" cy="2673350"/>
          </a:xfrm>
        </p:spPr>
        <p:txBody>
          <a:bodyPr/>
          <a:lstStyle/>
          <a:p>
            <a:r>
              <a:rPr lang="en-GB" altLang="de-DE" sz="2800"/>
              <a:t>D({“</a:t>
            </a:r>
            <a:r>
              <a:rPr lang="en-GB" altLang="de-DE" sz="2800" i="1">
                <a:solidFill>
                  <a:schemeClr val="accent2"/>
                </a:solidFill>
              </a:rPr>
              <a:t>Dana</a:t>
            </a:r>
            <a:r>
              <a:rPr lang="en-GB" altLang="de-DE" sz="2800"/>
              <a:t>”,“</a:t>
            </a:r>
            <a:r>
              <a:rPr lang="en-GB" altLang="de-DE" sz="2800" i="1">
                <a:solidFill>
                  <a:schemeClr val="accent2"/>
                </a:solidFill>
              </a:rPr>
              <a:t>Pete</a:t>
            </a:r>
            <a:r>
              <a:rPr lang="en-GB" altLang="de-DE" sz="2800"/>
              <a:t>”}) =0</a:t>
            </a:r>
          </a:p>
          <a:p>
            <a:r>
              <a:rPr lang="en-GB" altLang="de-DE" sz="2800"/>
              <a:t>D({“</a:t>
            </a:r>
            <a:r>
              <a:rPr lang="en-GB" altLang="de-DE" sz="2800">
                <a:solidFill>
                  <a:srgbClr val="FF6600"/>
                </a:solidFill>
              </a:rPr>
              <a:t>Sarah</a:t>
            </a:r>
            <a:r>
              <a:rPr lang="en-GB" altLang="de-DE" sz="2800"/>
              <a:t>”,“</a:t>
            </a:r>
            <a:r>
              <a:rPr lang="en-GB" altLang="de-DE" sz="2800">
                <a:solidFill>
                  <a:srgbClr val="FF6600"/>
                </a:solidFill>
              </a:rPr>
              <a:t>Annie</a:t>
            </a:r>
            <a:r>
              <a:rPr lang="en-GB" altLang="de-DE" sz="2800"/>
              <a:t>”,“</a:t>
            </a:r>
            <a:r>
              <a:rPr lang="en-GB" altLang="de-DE" sz="2800">
                <a:solidFill>
                  <a:srgbClr val="FF6600"/>
                </a:solidFill>
              </a:rPr>
              <a:t>Emily</a:t>
            </a:r>
            <a:r>
              <a:rPr lang="en-GB" altLang="de-DE" sz="2800"/>
              <a:t>” })=0</a:t>
            </a:r>
          </a:p>
          <a:p>
            <a:r>
              <a:rPr lang="en-GB" altLang="de-DE" sz="2800"/>
              <a:t>D({“</a:t>
            </a:r>
            <a:r>
              <a:rPr lang="en-GB" altLang="de-DE" sz="2800">
                <a:solidFill>
                  <a:srgbClr val="FF6600"/>
                </a:solidFill>
              </a:rPr>
              <a:t>Sarah</a:t>
            </a:r>
            <a:r>
              <a:rPr lang="en-GB" altLang="de-DE" sz="2800"/>
              <a:t>”,“</a:t>
            </a:r>
            <a:r>
              <a:rPr lang="en-GB" altLang="de-DE" sz="2800">
                <a:solidFill>
                  <a:srgbClr val="FF6600"/>
                </a:solidFill>
              </a:rPr>
              <a:t>Emily</a:t>
            </a:r>
            <a:r>
              <a:rPr lang="en-GB" altLang="de-DE" sz="2800"/>
              <a:t>”,“</a:t>
            </a:r>
            <a:r>
              <a:rPr lang="en-GB" altLang="de-DE" sz="2800" i="1">
                <a:solidFill>
                  <a:schemeClr val="accent2"/>
                </a:solidFill>
              </a:rPr>
              <a:t>Alex</a:t>
            </a:r>
            <a:r>
              <a:rPr lang="en-GB" altLang="de-DE" sz="2800"/>
              <a:t>”,“</a:t>
            </a:r>
            <a:r>
              <a:rPr lang="en-GB" altLang="de-DE" sz="2800" i="1">
                <a:solidFill>
                  <a:schemeClr val="accent2"/>
                </a:solidFill>
              </a:rPr>
              <a:t>John</a:t>
            </a:r>
            <a:r>
              <a:rPr lang="en-GB" altLang="de-DE" sz="2800"/>
              <a:t>” })=1 </a:t>
            </a:r>
          </a:p>
          <a:p>
            <a:r>
              <a:rPr lang="en-GB" altLang="de-DE" sz="2800"/>
              <a:t>D({“</a:t>
            </a:r>
            <a:r>
              <a:rPr lang="en-GB" altLang="de-DE" sz="2800">
                <a:solidFill>
                  <a:srgbClr val="FF6600"/>
                </a:solidFill>
              </a:rPr>
              <a:t>Sarah</a:t>
            </a:r>
            <a:r>
              <a:rPr lang="en-GB" altLang="de-DE" sz="2800"/>
              <a:t>”,“</a:t>
            </a:r>
            <a:r>
              <a:rPr lang="en-GB" altLang="de-DE" sz="2800">
                <a:solidFill>
                  <a:srgbClr val="FF6600"/>
                </a:solidFill>
              </a:rPr>
              <a:t>Emily</a:t>
            </a:r>
            <a:r>
              <a:rPr lang="en-GB" altLang="de-DE" sz="2800"/>
              <a:t>”, “</a:t>
            </a:r>
            <a:r>
              <a:rPr lang="en-GB" altLang="de-DE" sz="2800" i="1">
                <a:solidFill>
                  <a:schemeClr val="accent2"/>
                </a:solidFill>
              </a:rPr>
              <a:t>Alex</a:t>
            </a:r>
            <a:r>
              <a:rPr lang="en-GB" altLang="de-DE" sz="2800"/>
              <a:t>” })=?</a:t>
            </a:r>
            <a:endParaRPr lang="en-GB" altLang="de-DE"/>
          </a:p>
          <a:p>
            <a:endParaRPr lang="en-GB" altLang="de-DE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09813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7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8B56D-01C2-4644-BA31-63ADF9D54959}" type="slidenum">
              <a:rPr lang="en-US" altLang="de-DE">
                <a:solidFill>
                  <a:srgbClr val="000000"/>
                </a:solidFill>
              </a:rPr>
              <a:pPr/>
              <a:t>23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75" y="306388"/>
            <a:ext cx="7772400" cy="914400"/>
          </a:xfrm>
        </p:spPr>
        <p:txBody>
          <a:bodyPr/>
          <a:lstStyle/>
          <a:p>
            <a:endParaRPr lang="en-GB" altLang="de-DE" sz="2800"/>
          </a:p>
        </p:txBody>
      </p:sp>
      <p:sp>
        <p:nvSpPr>
          <p:cNvPr id="169009" name="Line 49"/>
          <p:cNvSpPr>
            <a:spLocks noChangeShapeType="1"/>
          </p:cNvSpPr>
          <p:nvPr/>
        </p:nvSpPr>
        <p:spPr bwMode="auto">
          <a:xfrm flipH="1" flipV="1">
            <a:off x="2011363" y="2490788"/>
            <a:ext cx="2573337" cy="12700"/>
          </a:xfrm>
          <a:prstGeom prst="line">
            <a:avLst/>
          </a:prstGeom>
          <a:noFill/>
          <a:ln w="25400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9010" name="Text Box 50"/>
          <p:cNvSpPr txBox="1">
            <a:spLocks noChangeArrowheads="1"/>
          </p:cNvSpPr>
          <p:nvPr/>
        </p:nvSpPr>
        <p:spPr bwMode="auto">
          <a:xfrm>
            <a:off x="1203325" y="2413000"/>
            <a:ext cx="123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99CC00"/>
                </a:solidFill>
                <a:latin typeface="Times New Roman" pitchFamily="18" charset="0"/>
              </a:rPr>
              <a:t>0.918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69019" name="Group 59"/>
          <p:cNvGrpSpPr>
            <a:grpSpLocks/>
          </p:cNvGrpSpPr>
          <p:nvPr/>
        </p:nvGrpSpPr>
        <p:grpSpPr bwMode="auto">
          <a:xfrm>
            <a:off x="2090738" y="1333500"/>
            <a:ext cx="5076825" cy="973138"/>
            <a:chOff x="1392" y="1027"/>
            <a:chExt cx="3198" cy="613"/>
          </a:xfrm>
        </p:grpSpPr>
        <p:sp>
          <p:nvSpPr>
            <p:cNvPr id="169014" name="Rectangle 54"/>
            <p:cNvSpPr>
              <a:spLocks noChangeArrowheads="1"/>
            </p:cNvSpPr>
            <p:nvPr/>
          </p:nvSpPr>
          <p:spPr bwMode="auto">
            <a:xfrm>
              <a:off x="2024" y="1027"/>
              <a:ext cx="256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000" smtClean="0">
                  <a:solidFill>
                    <a:srgbClr val="000000"/>
                  </a:solidFill>
                  <a:latin typeface="Times New Roman" pitchFamily="18" charset="0"/>
                </a:rPr>
                <a:t>D({“</a:t>
              </a:r>
              <a:r>
                <a:rPr lang="en-GB" altLang="de-DE" sz="2000" smtClean="0">
                  <a:solidFill>
                    <a:srgbClr val="FF6600"/>
                  </a:solidFill>
                  <a:latin typeface="Times New Roman" pitchFamily="18" charset="0"/>
                </a:rPr>
                <a:t>Sarah</a:t>
              </a:r>
              <a:r>
                <a:rPr lang="en-GB" altLang="de-DE" sz="2000" smtClean="0">
                  <a:solidFill>
                    <a:srgbClr val="000000"/>
                  </a:solidFill>
                  <a:latin typeface="Times New Roman" pitchFamily="18" charset="0"/>
                </a:rPr>
                <a:t>”,“</a:t>
              </a:r>
              <a:r>
                <a:rPr lang="en-GB" altLang="de-DE" sz="2000" smtClean="0">
                  <a:solidFill>
                    <a:srgbClr val="FF6600"/>
                  </a:solidFill>
                  <a:latin typeface="Times New Roman" pitchFamily="18" charset="0"/>
                </a:rPr>
                <a:t>Emily</a:t>
              </a:r>
              <a:r>
                <a:rPr lang="en-GB" altLang="de-DE" sz="2000" smtClean="0">
                  <a:solidFill>
                    <a:srgbClr val="000000"/>
                  </a:solidFill>
                  <a:latin typeface="Times New Roman" pitchFamily="18" charset="0"/>
                </a:rPr>
                <a:t>”, “</a:t>
              </a:r>
              <a:r>
                <a:rPr lang="en-GB" altLang="de-DE" sz="2000" i="1" smtClean="0">
                  <a:solidFill>
                    <a:srgbClr val="3366CC"/>
                  </a:solidFill>
                  <a:latin typeface="Times New Roman" pitchFamily="18" charset="0"/>
                </a:rPr>
                <a:t>Alex</a:t>
              </a:r>
              <a:r>
                <a:rPr lang="en-GB" altLang="de-DE" sz="2000" smtClean="0">
                  <a:solidFill>
                    <a:srgbClr val="000000"/>
                  </a:solidFill>
                  <a:latin typeface="Times New Roman" pitchFamily="18" charset="0"/>
                </a:rPr>
                <a:t>” })=0.918</a:t>
              </a:r>
            </a:p>
          </p:txBody>
        </p:sp>
        <p:sp>
          <p:nvSpPr>
            <p:cNvPr id="169016" name="Line 56"/>
            <p:cNvSpPr>
              <a:spLocks noChangeShapeType="1"/>
            </p:cNvSpPr>
            <p:nvPr/>
          </p:nvSpPr>
          <p:spPr bwMode="auto">
            <a:xfrm flipH="1">
              <a:off x="1392" y="1224"/>
              <a:ext cx="672" cy="41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68977" name="Line 17"/>
          <p:cNvSpPr>
            <a:spLocks noChangeShapeType="1"/>
          </p:cNvSpPr>
          <p:nvPr/>
        </p:nvSpPr>
        <p:spPr bwMode="auto">
          <a:xfrm>
            <a:off x="4132263" y="4568825"/>
            <a:ext cx="0" cy="365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9028" name="Line 68"/>
          <p:cNvSpPr>
            <a:spLocks noChangeShapeType="1"/>
          </p:cNvSpPr>
          <p:nvPr/>
        </p:nvSpPr>
        <p:spPr bwMode="auto">
          <a:xfrm>
            <a:off x="3713163" y="4594225"/>
            <a:ext cx="0" cy="327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69042" name="Group 82"/>
          <p:cNvGrpSpPr>
            <a:grpSpLocks/>
          </p:cNvGrpSpPr>
          <p:nvPr/>
        </p:nvGrpSpPr>
        <p:grpSpPr bwMode="auto">
          <a:xfrm>
            <a:off x="1114425" y="1874838"/>
            <a:ext cx="5416550" cy="3917950"/>
            <a:chOff x="702" y="1181"/>
            <a:chExt cx="3412" cy="2468"/>
          </a:xfrm>
        </p:grpSpPr>
        <p:sp>
          <p:nvSpPr>
            <p:cNvPr id="168972" name="Text Box 12"/>
            <p:cNvSpPr txBox="1">
              <a:spLocks noChangeArrowheads="1"/>
            </p:cNvSpPr>
            <p:nvPr/>
          </p:nvSpPr>
          <p:spPr bwMode="auto">
            <a:xfrm>
              <a:off x="1244" y="3361"/>
              <a:ext cx="287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Proportion of positive examples, p</a:t>
              </a:r>
              <a:r>
                <a:rPr lang="en-GB" altLang="de-DE" sz="2400" baseline="-25000" smtClean="0">
                  <a:solidFill>
                    <a:srgbClr val="000000"/>
                  </a:solidFill>
                  <a:latin typeface="Times New Roman" pitchFamily="18" charset="0"/>
                </a:rPr>
                <a:t>+</a:t>
              </a:r>
            </a:p>
          </p:txBody>
        </p:sp>
        <p:sp>
          <p:nvSpPr>
            <p:cNvPr id="168969" name="Line 9"/>
            <p:cNvSpPr>
              <a:spLocks noChangeShapeType="1"/>
            </p:cNvSpPr>
            <p:nvPr/>
          </p:nvSpPr>
          <p:spPr bwMode="auto">
            <a:xfrm>
              <a:off x="1322" y="1181"/>
              <a:ext cx="0" cy="17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970" name="Line 10"/>
            <p:cNvSpPr>
              <a:spLocks noChangeShapeType="1"/>
            </p:cNvSpPr>
            <p:nvPr/>
          </p:nvSpPr>
          <p:spPr bwMode="auto">
            <a:xfrm>
              <a:off x="1322" y="2964"/>
              <a:ext cx="2715" cy="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973" name="Text Box 13"/>
            <p:cNvSpPr txBox="1">
              <a:spLocks noChangeArrowheads="1"/>
            </p:cNvSpPr>
            <p:nvPr/>
          </p:nvSpPr>
          <p:spPr bwMode="auto">
            <a:xfrm>
              <a:off x="1244" y="3084"/>
              <a:ext cx="33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168974" name="Text Box 14"/>
            <p:cNvSpPr txBox="1">
              <a:spLocks noChangeArrowheads="1"/>
            </p:cNvSpPr>
            <p:nvPr/>
          </p:nvSpPr>
          <p:spPr bwMode="auto">
            <a:xfrm>
              <a:off x="2438" y="3111"/>
              <a:ext cx="4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0.5</a:t>
              </a:r>
            </a:p>
          </p:txBody>
        </p:sp>
        <p:sp>
          <p:nvSpPr>
            <p:cNvPr id="168975" name="Text Box 15"/>
            <p:cNvSpPr txBox="1">
              <a:spLocks noChangeArrowheads="1"/>
            </p:cNvSpPr>
            <p:nvPr/>
          </p:nvSpPr>
          <p:spPr bwMode="auto">
            <a:xfrm>
              <a:off x="3580" y="3104"/>
              <a:ext cx="4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1.0</a:t>
              </a:r>
            </a:p>
          </p:txBody>
        </p:sp>
        <p:sp>
          <p:nvSpPr>
            <p:cNvPr id="168978" name="Line 18"/>
            <p:cNvSpPr>
              <a:spLocks noChangeShapeType="1"/>
            </p:cNvSpPr>
            <p:nvPr/>
          </p:nvSpPr>
          <p:spPr bwMode="auto">
            <a:xfrm>
              <a:off x="3734" y="2871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980" name="Line 20"/>
            <p:cNvSpPr>
              <a:spLocks noChangeShapeType="1"/>
            </p:cNvSpPr>
            <p:nvPr/>
          </p:nvSpPr>
          <p:spPr bwMode="auto">
            <a:xfrm>
              <a:off x="1262" y="2175"/>
              <a:ext cx="1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981" name="Line 21"/>
            <p:cNvSpPr>
              <a:spLocks noChangeShapeType="1"/>
            </p:cNvSpPr>
            <p:nvPr/>
          </p:nvSpPr>
          <p:spPr bwMode="auto">
            <a:xfrm>
              <a:off x="1263" y="1397"/>
              <a:ext cx="1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982" name="Text Box 22"/>
            <p:cNvSpPr txBox="1">
              <a:spLocks noChangeArrowheads="1"/>
            </p:cNvSpPr>
            <p:nvPr/>
          </p:nvSpPr>
          <p:spPr bwMode="auto">
            <a:xfrm rot="-5386834">
              <a:off x="259" y="2086"/>
              <a:ext cx="117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Disorder, D</a:t>
              </a:r>
            </a:p>
          </p:txBody>
        </p:sp>
        <p:sp>
          <p:nvSpPr>
            <p:cNvPr id="168983" name="Text Box 23"/>
            <p:cNvSpPr txBox="1">
              <a:spLocks noChangeArrowheads="1"/>
            </p:cNvSpPr>
            <p:nvPr/>
          </p:nvSpPr>
          <p:spPr bwMode="auto">
            <a:xfrm>
              <a:off x="908" y="1246"/>
              <a:ext cx="4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1.0</a:t>
              </a:r>
            </a:p>
          </p:txBody>
        </p:sp>
        <p:sp>
          <p:nvSpPr>
            <p:cNvPr id="168984" name="Text Box 24"/>
            <p:cNvSpPr txBox="1">
              <a:spLocks noChangeArrowheads="1"/>
            </p:cNvSpPr>
            <p:nvPr/>
          </p:nvSpPr>
          <p:spPr bwMode="auto">
            <a:xfrm>
              <a:off x="929" y="2760"/>
              <a:ext cx="33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169024" name="Line 64"/>
            <p:cNvSpPr>
              <a:spLocks noChangeShapeType="1"/>
            </p:cNvSpPr>
            <p:nvPr/>
          </p:nvSpPr>
          <p:spPr bwMode="auto">
            <a:xfrm>
              <a:off x="2067" y="2886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025" name="Line 65"/>
            <p:cNvSpPr>
              <a:spLocks noChangeShapeType="1"/>
            </p:cNvSpPr>
            <p:nvPr/>
          </p:nvSpPr>
          <p:spPr bwMode="auto">
            <a:xfrm>
              <a:off x="1811" y="2886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026" name="Line 66"/>
            <p:cNvSpPr>
              <a:spLocks noChangeShapeType="1"/>
            </p:cNvSpPr>
            <p:nvPr/>
          </p:nvSpPr>
          <p:spPr bwMode="auto">
            <a:xfrm>
              <a:off x="1555" y="2886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038" name="Freeform 78"/>
            <p:cNvSpPr>
              <a:spLocks/>
            </p:cNvSpPr>
            <p:nvPr/>
          </p:nvSpPr>
          <p:spPr bwMode="auto">
            <a:xfrm>
              <a:off x="1312" y="1424"/>
              <a:ext cx="1200" cy="1544"/>
            </a:xfrm>
            <a:custGeom>
              <a:avLst/>
              <a:gdLst>
                <a:gd name="T0" fmla="*/ 1200 w 1200"/>
                <a:gd name="T1" fmla="*/ 0 h 1544"/>
                <a:gd name="T2" fmla="*/ 1048 w 1200"/>
                <a:gd name="T3" fmla="*/ 16 h 1544"/>
                <a:gd name="T4" fmla="*/ 912 w 1200"/>
                <a:gd name="T5" fmla="*/ 80 h 1544"/>
                <a:gd name="T6" fmla="*/ 760 w 1200"/>
                <a:gd name="T7" fmla="*/ 184 h 1544"/>
                <a:gd name="T8" fmla="*/ 600 w 1200"/>
                <a:gd name="T9" fmla="*/ 336 h 1544"/>
                <a:gd name="T10" fmla="*/ 440 w 1200"/>
                <a:gd name="T11" fmla="*/ 520 h 1544"/>
                <a:gd name="T12" fmla="*/ 328 w 1200"/>
                <a:gd name="T13" fmla="*/ 696 h 1544"/>
                <a:gd name="T14" fmla="*/ 216 w 1200"/>
                <a:gd name="T15" fmla="*/ 904 h 1544"/>
                <a:gd name="T16" fmla="*/ 128 w 1200"/>
                <a:gd name="T17" fmla="*/ 1136 h 1544"/>
                <a:gd name="T18" fmla="*/ 48 w 1200"/>
                <a:gd name="T19" fmla="*/ 1360 h 1544"/>
                <a:gd name="T20" fmla="*/ 0 w 1200"/>
                <a:gd name="T21" fmla="*/ 1544 h 1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0" h="1544">
                  <a:moveTo>
                    <a:pt x="1200" y="0"/>
                  </a:moveTo>
                  <a:cubicBezTo>
                    <a:pt x="1148" y="1"/>
                    <a:pt x="1096" y="3"/>
                    <a:pt x="1048" y="16"/>
                  </a:cubicBezTo>
                  <a:cubicBezTo>
                    <a:pt x="1000" y="29"/>
                    <a:pt x="960" y="52"/>
                    <a:pt x="912" y="80"/>
                  </a:cubicBezTo>
                  <a:cubicBezTo>
                    <a:pt x="864" y="108"/>
                    <a:pt x="812" y="141"/>
                    <a:pt x="760" y="184"/>
                  </a:cubicBezTo>
                  <a:cubicBezTo>
                    <a:pt x="708" y="227"/>
                    <a:pt x="653" y="280"/>
                    <a:pt x="600" y="336"/>
                  </a:cubicBezTo>
                  <a:cubicBezTo>
                    <a:pt x="547" y="392"/>
                    <a:pt x="485" y="460"/>
                    <a:pt x="440" y="520"/>
                  </a:cubicBezTo>
                  <a:cubicBezTo>
                    <a:pt x="395" y="580"/>
                    <a:pt x="365" y="632"/>
                    <a:pt x="328" y="696"/>
                  </a:cubicBezTo>
                  <a:cubicBezTo>
                    <a:pt x="291" y="760"/>
                    <a:pt x="249" y="831"/>
                    <a:pt x="216" y="904"/>
                  </a:cubicBezTo>
                  <a:cubicBezTo>
                    <a:pt x="183" y="977"/>
                    <a:pt x="156" y="1060"/>
                    <a:pt x="128" y="1136"/>
                  </a:cubicBezTo>
                  <a:cubicBezTo>
                    <a:pt x="100" y="1212"/>
                    <a:pt x="69" y="1292"/>
                    <a:pt x="48" y="1360"/>
                  </a:cubicBezTo>
                  <a:cubicBezTo>
                    <a:pt x="27" y="1428"/>
                    <a:pt x="13" y="1486"/>
                    <a:pt x="0" y="15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039" name="Freeform 79"/>
            <p:cNvSpPr>
              <a:spLocks/>
            </p:cNvSpPr>
            <p:nvPr/>
          </p:nvSpPr>
          <p:spPr bwMode="auto">
            <a:xfrm flipH="1">
              <a:off x="2528" y="1432"/>
              <a:ext cx="1200" cy="1544"/>
            </a:xfrm>
            <a:custGeom>
              <a:avLst/>
              <a:gdLst>
                <a:gd name="T0" fmla="*/ 1200 w 1200"/>
                <a:gd name="T1" fmla="*/ 0 h 1544"/>
                <a:gd name="T2" fmla="*/ 1048 w 1200"/>
                <a:gd name="T3" fmla="*/ 16 h 1544"/>
                <a:gd name="T4" fmla="*/ 912 w 1200"/>
                <a:gd name="T5" fmla="*/ 80 h 1544"/>
                <a:gd name="T6" fmla="*/ 760 w 1200"/>
                <a:gd name="T7" fmla="*/ 184 h 1544"/>
                <a:gd name="T8" fmla="*/ 600 w 1200"/>
                <a:gd name="T9" fmla="*/ 336 h 1544"/>
                <a:gd name="T10" fmla="*/ 440 w 1200"/>
                <a:gd name="T11" fmla="*/ 520 h 1544"/>
                <a:gd name="T12" fmla="*/ 328 w 1200"/>
                <a:gd name="T13" fmla="*/ 696 h 1544"/>
                <a:gd name="T14" fmla="*/ 216 w 1200"/>
                <a:gd name="T15" fmla="*/ 904 h 1544"/>
                <a:gd name="T16" fmla="*/ 128 w 1200"/>
                <a:gd name="T17" fmla="*/ 1136 h 1544"/>
                <a:gd name="T18" fmla="*/ 48 w 1200"/>
                <a:gd name="T19" fmla="*/ 1360 h 1544"/>
                <a:gd name="T20" fmla="*/ 0 w 1200"/>
                <a:gd name="T21" fmla="*/ 1544 h 1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0" h="1544">
                  <a:moveTo>
                    <a:pt x="1200" y="0"/>
                  </a:moveTo>
                  <a:cubicBezTo>
                    <a:pt x="1148" y="1"/>
                    <a:pt x="1096" y="3"/>
                    <a:pt x="1048" y="16"/>
                  </a:cubicBezTo>
                  <a:cubicBezTo>
                    <a:pt x="1000" y="29"/>
                    <a:pt x="960" y="52"/>
                    <a:pt x="912" y="80"/>
                  </a:cubicBezTo>
                  <a:cubicBezTo>
                    <a:pt x="864" y="108"/>
                    <a:pt x="812" y="141"/>
                    <a:pt x="760" y="184"/>
                  </a:cubicBezTo>
                  <a:cubicBezTo>
                    <a:pt x="708" y="227"/>
                    <a:pt x="653" y="280"/>
                    <a:pt x="600" y="336"/>
                  </a:cubicBezTo>
                  <a:cubicBezTo>
                    <a:pt x="547" y="392"/>
                    <a:pt x="485" y="460"/>
                    <a:pt x="440" y="520"/>
                  </a:cubicBezTo>
                  <a:cubicBezTo>
                    <a:pt x="395" y="580"/>
                    <a:pt x="365" y="632"/>
                    <a:pt x="328" y="696"/>
                  </a:cubicBezTo>
                  <a:cubicBezTo>
                    <a:pt x="291" y="760"/>
                    <a:pt x="249" y="831"/>
                    <a:pt x="216" y="904"/>
                  </a:cubicBezTo>
                  <a:cubicBezTo>
                    <a:pt x="183" y="977"/>
                    <a:pt x="156" y="1060"/>
                    <a:pt x="128" y="1136"/>
                  </a:cubicBezTo>
                  <a:cubicBezTo>
                    <a:pt x="100" y="1212"/>
                    <a:pt x="69" y="1292"/>
                    <a:pt x="48" y="1360"/>
                  </a:cubicBezTo>
                  <a:cubicBezTo>
                    <a:pt x="27" y="1428"/>
                    <a:pt x="13" y="1486"/>
                    <a:pt x="0" y="15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69045" name="Text Box 85"/>
          <p:cNvSpPr txBox="1">
            <a:spLocks noChangeArrowheads="1"/>
          </p:cNvSpPr>
          <p:nvPr/>
        </p:nvSpPr>
        <p:spPr bwMode="auto">
          <a:xfrm>
            <a:off x="4441825" y="495935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99CC00"/>
                </a:solidFill>
                <a:latin typeface="Times New Roman" pitchFamily="18" charset="0"/>
              </a:rPr>
              <a:t>0.67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9046" name="Line 86"/>
          <p:cNvSpPr>
            <a:spLocks noChangeShapeType="1"/>
          </p:cNvSpPr>
          <p:nvPr/>
        </p:nvSpPr>
        <p:spPr bwMode="auto">
          <a:xfrm>
            <a:off x="4635500" y="2501900"/>
            <a:ext cx="0" cy="2216150"/>
          </a:xfrm>
          <a:prstGeom prst="line">
            <a:avLst/>
          </a:prstGeom>
          <a:noFill/>
          <a:ln w="25400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160929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9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9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9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9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9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9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9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9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009" grpId="0" animBg="1"/>
      <p:bldP spid="169010" grpId="0" autoUpdateAnimBg="0"/>
      <p:bldP spid="169045" grpId="0" autoUpdateAnimBg="0"/>
      <p:bldP spid="16904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FFB60-430F-4A50-8FF7-B0856A4ED661}" type="slidenum">
              <a:rPr lang="en-US" altLang="de-DE">
                <a:solidFill>
                  <a:srgbClr val="000000"/>
                </a:solidFill>
              </a:rPr>
              <a:pPr/>
              <a:t>24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761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158875" y="306388"/>
            <a:ext cx="7772400" cy="914400"/>
          </a:xfrm>
        </p:spPr>
        <p:txBody>
          <a:bodyPr/>
          <a:lstStyle/>
          <a:p>
            <a:r>
              <a:rPr lang="en-GB" altLang="de-DE"/>
              <a:t>Definition of Disorder</a:t>
            </a:r>
          </a:p>
        </p:txBody>
      </p:sp>
      <p:sp>
        <p:nvSpPr>
          <p:cNvPr id="176165" name="Rectangle 1061"/>
          <p:cNvSpPr>
            <a:spLocks noChangeArrowheads="1"/>
          </p:cNvSpPr>
          <p:nvPr/>
        </p:nvSpPr>
        <p:spPr bwMode="auto">
          <a:xfrm>
            <a:off x="1143000" y="1549400"/>
            <a:ext cx="77724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mtClean="0">
                <a:solidFill>
                  <a:srgbClr val="003366"/>
                </a:solidFill>
              </a:rPr>
              <a:t>   </a:t>
            </a:r>
          </a:p>
        </p:txBody>
      </p:sp>
      <p:graphicFrame>
        <p:nvGraphicFramePr>
          <p:cNvPr id="176166" name="Object 1062"/>
          <p:cNvGraphicFramePr>
            <a:graphicFrameLocks noChangeAspect="1"/>
          </p:cNvGraphicFramePr>
          <p:nvPr/>
        </p:nvGraphicFramePr>
        <p:xfrm>
          <a:off x="1560513" y="3019425"/>
          <a:ext cx="6503987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8" name="Equation" r:id="rId4" imgW="3136680" imgH="393480" progId="Equation.3">
                  <p:embed/>
                </p:oleObj>
              </mc:Choice>
              <mc:Fallback>
                <p:oleObj name="Equation" r:id="rId4" imgW="31366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0513" y="3019425"/>
                        <a:ext cx="6503987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67" name="Text Box 1063"/>
          <p:cNvSpPr txBox="1">
            <a:spLocks noChangeArrowheads="1"/>
          </p:cNvSpPr>
          <p:nvPr/>
        </p:nvSpPr>
        <p:spPr bwMode="auto">
          <a:xfrm>
            <a:off x="1320800" y="1778000"/>
            <a:ext cx="71501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The </a:t>
            </a:r>
            <a:r>
              <a:rPr lang="en-GB" altLang="de-DE" sz="2400" b="1" smtClean="0">
                <a:solidFill>
                  <a:srgbClr val="FF6600"/>
                </a:solidFill>
                <a:latin typeface="Times New Roman" pitchFamily="18" charset="0"/>
              </a:rPr>
              <a:t>Entropy</a:t>
            </a: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 measures the disorder of a set S containing a total of </a:t>
            </a:r>
            <a:r>
              <a:rPr lang="en-GB" altLang="de-DE" sz="2400" i="1" smtClean="0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 examples of which </a:t>
            </a:r>
            <a:r>
              <a:rPr lang="en-GB" altLang="de-DE" sz="2400" i="1" smtClean="0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lang="en-GB" altLang="de-DE" sz="2400" i="1" baseline="-25000" smtClean="0">
                <a:solidFill>
                  <a:srgbClr val="000000"/>
                </a:solidFill>
                <a:latin typeface="Times New Roman" pitchFamily="18" charset="0"/>
              </a:rPr>
              <a:t>+</a:t>
            </a:r>
            <a:r>
              <a:rPr lang="en-GB" altLang="de-DE" sz="2400" baseline="-2500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are positive and </a:t>
            </a:r>
            <a:r>
              <a:rPr lang="en-GB" altLang="de-DE" sz="2400" i="1" smtClean="0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lang="en-GB" altLang="de-DE" sz="2400" i="1" baseline="-25000" smtClean="0">
                <a:solidFill>
                  <a:srgbClr val="000000"/>
                </a:solidFill>
                <a:latin typeface="Times New Roman" pitchFamily="18" charset="0"/>
              </a:rPr>
              <a:t>-</a:t>
            </a: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 are negative and it is given by</a:t>
            </a:r>
          </a:p>
        </p:txBody>
      </p:sp>
      <p:graphicFrame>
        <p:nvGraphicFramePr>
          <p:cNvPr id="176168" name="Object 1064"/>
          <p:cNvGraphicFramePr>
            <a:graphicFrameLocks noChangeAspect="1"/>
          </p:cNvGraphicFramePr>
          <p:nvPr/>
        </p:nvGraphicFramePr>
        <p:xfrm>
          <a:off x="2308225" y="3906838"/>
          <a:ext cx="3059113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" name="Equation" r:id="rId6" imgW="1295280" imgH="457200" progId="Equation.3">
                  <p:embed/>
                </p:oleObj>
              </mc:Choice>
              <mc:Fallback>
                <p:oleObj name="Equation" r:id="rId6" imgW="129528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8225" y="3906838"/>
                        <a:ext cx="3059113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69" name="Text Box 1065"/>
          <p:cNvSpPr txBox="1">
            <a:spLocks noChangeArrowheads="1"/>
          </p:cNvSpPr>
          <p:nvPr/>
        </p:nvSpPr>
        <p:spPr bwMode="auto">
          <a:xfrm>
            <a:off x="1144588" y="3862388"/>
            <a:ext cx="7150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where</a:t>
            </a:r>
          </a:p>
        </p:txBody>
      </p:sp>
      <p:sp>
        <p:nvSpPr>
          <p:cNvPr id="176170" name="Text Box 1066"/>
          <p:cNvSpPr txBox="1">
            <a:spLocks noChangeArrowheads="1"/>
          </p:cNvSpPr>
          <p:nvPr/>
        </p:nvSpPr>
        <p:spPr bwMode="auto">
          <a:xfrm>
            <a:off x="1393825" y="5124450"/>
            <a:ext cx="669131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Check it! 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	D(0,1) = ?	D(1,0)=?	D(0.5,0.5)=?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3005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78E89-0036-4446-8F02-E063510FAA62}" type="slidenum">
              <a:rPr lang="en-US" altLang="de-DE">
                <a:solidFill>
                  <a:srgbClr val="000000"/>
                </a:solidFill>
              </a:rPr>
              <a:pPr/>
              <a:t>25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966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158875" y="306388"/>
            <a:ext cx="7772400" cy="914400"/>
          </a:xfrm>
        </p:spPr>
        <p:txBody>
          <a:bodyPr/>
          <a:lstStyle/>
          <a:p>
            <a:r>
              <a:rPr lang="en-GB" altLang="de-DE"/>
              <a:t>Back to the beach </a:t>
            </a:r>
            <a:r>
              <a:rPr lang="en-GB" altLang="de-DE" sz="2000"/>
              <a:t>(or the disorder of sunbathers)!</a:t>
            </a:r>
          </a:p>
        </p:txBody>
      </p:sp>
      <p:sp>
        <p:nvSpPr>
          <p:cNvPr id="196615" name="Rectangle 1031"/>
          <p:cNvSpPr>
            <a:spLocks noChangeArrowheads="1"/>
          </p:cNvSpPr>
          <p:nvPr/>
        </p:nvSpPr>
        <p:spPr bwMode="auto">
          <a:xfrm>
            <a:off x="1143000" y="1549400"/>
            <a:ext cx="77724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mtClean="0">
                <a:solidFill>
                  <a:srgbClr val="003366"/>
                </a:solidFill>
              </a:rPr>
              <a:t>   </a:t>
            </a:r>
          </a:p>
        </p:txBody>
      </p:sp>
      <p:graphicFrame>
        <p:nvGraphicFramePr>
          <p:cNvPr id="196616" name="Object 1032"/>
          <p:cNvGraphicFramePr>
            <a:graphicFrameLocks noChangeAspect="1"/>
          </p:cNvGraphicFramePr>
          <p:nvPr/>
        </p:nvGraphicFramePr>
        <p:xfrm>
          <a:off x="2514600" y="2825750"/>
          <a:ext cx="43180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2" name="Equation" r:id="rId4" imgW="4317840" imgH="825480" progId="Equation.3">
                  <p:embed/>
                </p:oleObj>
              </mc:Choice>
              <mc:Fallback>
                <p:oleObj name="Equation" r:id="rId4" imgW="4317840" imgH="825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2825750"/>
                        <a:ext cx="4318000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6617" name="Rectangle 1033"/>
          <p:cNvSpPr>
            <a:spLocks noChangeArrowheads="1"/>
          </p:cNvSpPr>
          <p:nvPr/>
        </p:nvSpPr>
        <p:spPr bwMode="auto">
          <a:xfrm>
            <a:off x="1219200" y="1868488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3366"/>
                </a:solidFill>
              </a:rPr>
              <a:t>D({ “</a:t>
            </a:r>
            <a:r>
              <a:rPr lang="en-GB" altLang="de-DE" sz="2000" smtClean="0">
                <a:solidFill>
                  <a:srgbClr val="FF6600"/>
                </a:solidFill>
              </a:rPr>
              <a:t>Sarah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i="1" smtClean="0">
                <a:solidFill>
                  <a:srgbClr val="3366CC"/>
                </a:solidFill>
              </a:rPr>
              <a:t>Dana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i="1" smtClean="0">
                <a:solidFill>
                  <a:srgbClr val="3366CC"/>
                </a:solidFill>
              </a:rPr>
              <a:t>Alex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smtClean="0">
                <a:solidFill>
                  <a:srgbClr val="FF6600"/>
                </a:solidFill>
              </a:rPr>
              <a:t>Annie</a:t>
            </a:r>
            <a:r>
              <a:rPr lang="en-GB" altLang="de-DE" sz="2000" smtClean="0">
                <a:solidFill>
                  <a:srgbClr val="003366"/>
                </a:solidFill>
              </a:rPr>
              <a:t>”, “</a:t>
            </a:r>
            <a:r>
              <a:rPr lang="en-GB" altLang="de-DE" sz="2000" smtClean="0">
                <a:solidFill>
                  <a:srgbClr val="FF6600"/>
                </a:solidFill>
              </a:rPr>
              <a:t>Emily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i="1" smtClean="0">
                <a:solidFill>
                  <a:srgbClr val="3366CC"/>
                </a:solidFill>
              </a:rPr>
              <a:t>Pete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i="1" smtClean="0">
                <a:solidFill>
                  <a:srgbClr val="3366CC"/>
                </a:solidFill>
              </a:rPr>
              <a:t>John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i="1" smtClean="0">
                <a:solidFill>
                  <a:srgbClr val="3366CC"/>
                </a:solidFill>
              </a:rPr>
              <a:t>Katie</a:t>
            </a:r>
            <a:r>
              <a:rPr lang="en-GB" altLang="de-DE" sz="2000" smtClean="0">
                <a:solidFill>
                  <a:srgbClr val="003366"/>
                </a:solidFill>
              </a:rPr>
              <a:t>”})</a:t>
            </a:r>
            <a:endParaRPr lang="en-GB" altLang="de-DE" sz="2400" smtClean="0">
              <a:solidFill>
                <a:srgbClr val="003366"/>
              </a:solidFill>
            </a:endParaRPr>
          </a:p>
        </p:txBody>
      </p:sp>
      <p:graphicFrame>
        <p:nvGraphicFramePr>
          <p:cNvPr id="196619" name="Object 1035"/>
          <p:cNvGraphicFramePr>
            <a:graphicFrameLocks noChangeAspect="1"/>
          </p:cNvGraphicFramePr>
          <p:nvPr/>
        </p:nvGraphicFramePr>
        <p:xfrm>
          <a:off x="3814763" y="4391025"/>
          <a:ext cx="1104900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" name="Equation" r:id="rId6" imgW="1104840" imgH="317160" progId="Equation.3">
                  <p:embed/>
                </p:oleObj>
              </mc:Choice>
              <mc:Fallback>
                <p:oleObj name="Equation" r:id="rId6" imgW="1104840" imgH="317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4763" y="4391025"/>
                        <a:ext cx="1104900" cy="31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87301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67CB-B923-4A91-923E-3264EBF4043B}" type="slidenum">
              <a:rPr lang="en-US" altLang="de-DE">
                <a:solidFill>
                  <a:srgbClr val="000000"/>
                </a:solidFill>
              </a:rPr>
              <a:pPr/>
              <a:t>26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8022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158875" y="974725"/>
            <a:ext cx="7772400" cy="914400"/>
          </a:xfrm>
        </p:spPr>
        <p:txBody>
          <a:bodyPr/>
          <a:lstStyle/>
          <a:p>
            <a:r>
              <a:rPr lang="en-GB" altLang="de-DE"/>
              <a:t>Some more useful properties of the Entropy</a:t>
            </a:r>
          </a:p>
        </p:txBody>
      </p:sp>
      <p:sp>
        <p:nvSpPr>
          <p:cNvPr id="180231" name="Rectangle 2055"/>
          <p:cNvSpPr>
            <a:spLocks noChangeArrowheads="1"/>
          </p:cNvSpPr>
          <p:nvPr/>
        </p:nvSpPr>
        <p:spPr bwMode="auto">
          <a:xfrm>
            <a:off x="1143000" y="1549400"/>
            <a:ext cx="77724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mtClean="0">
                <a:solidFill>
                  <a:srgbClr val="003366"/>
                </a:solidFill>
              </a:rPr>
              <a:t>   </a:t>
            </a:r>
          </a:p>
        </p:txBody>
      </p:sp>
      <p:graphicFrame>
        <p:nvGraphicFramePr>
          <p:cNvPr id="180238" name="Object 2062"/>
          <p:cNvGraphicFramePr>
            <a:graphicFrameLocks noChangeAspect="1"/>
          </p:cNvGraphicFramePr>
          <p:nvPr/>
        </p:nvGraphicFramePr>
        <p:xfrm>
          <a:off x="1836738" y="3100388"/>
          <a:ext cx="2578100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0" name="Equation" r:id="rId4" imgW="2577960" imgH="393480" progId="Equation.3">
                  <p:embed/>
                </p:oleObj>
              </mc:Choice>
              <mc:Fallback>
                <p:oleObj name="Equation" r:id="rId4" imgW="25779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6738" y="3100388"/>
                        <a:ext cx="2578100" cy="39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0243" name="Object 2067"/>
          <p:cNvGraphicFramePr>
            <a:graphicFrameLocks noChangeAspect="1"/>
          </p:cNvGraphicFramePr>
          <p:nvPr/>
        </p:nvGraphicFramePr>
        <p:xfrm>
          <a:off x="1868488" y="3817938"/>
          <a:ext cx="1638300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1" name="Equation" r:id="rId6" imgW="1638000" imgH="393480" progId="Equation.3">
                  <p:embed/>
                </p:oleObj>
              </mc:Choice>
              <mc:Fallback>
                <p:oleObj name="Equation" r:id="rId6" imgW="16380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8488" y="3817938"/>
                        <a:ext cx="1638300" cy="39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0244" name="Object 2068"/>
          <p:cNvGraphicFramePr>
            <a:graphicFrameLocks noChangeAspect="1"/>
          </p:cNvGraphicFramePr>
          <p:nvPr/>
        </p:nvGraphicFramePr>
        <p:xfrm>
          <a:off x="1858963" y="4579938"/>
          <a:ext cx="1882775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2" name="Equation" r:id="rId8" imgW="749160" imgH="203040" progId="Equation.3">
                  <p:embed/>
                </p:oleObj>
              </mc:Choice>
              <mc:Fallback>
                <p:oleObj name="Equation" r:id="rId8" imgW="7491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8963" y="4579938"/>
                        <a:ext cx="1882775" cy="50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64799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02993-4CD0-460E-9CDD-D868990BD24B}" type="slidenum">
              <a:rPr lang="en-US" altLang="de-DE">
                <a:solidFill>
                  <a:srgbClr val="000000"/>
                </a:solidFill>
              </a:rPr>
              <a:pPr/>
              <a:t>27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de-DE"/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/>
              <a:t>So: We can measure the disorder </a:t>
            </a:r>
            <a:r>
              <a:rPr lang="en-GB" altLang="de-DE">
                <a:sym typeface="Wingdings" pitchFamily="2" charset="2"/>
              </a:rPr>
              <a:t></a:t>
            </a:r>
          </a:p>
          <a:p>
            <a:r>
              <a:rPr lang="en-GB" altLang="de-DE">
                <a:sym typeface="Wingdings" pitchFamily="2" charset="2"/>
              </a:rPr>
              <a:t>What’s left: </a:t>
            </a:r>
          </a:p>
          <a:p>
            <a:pPr lvl="1"/>
            <a:r>
              <a:rPr lang="en-GB" altLang="de-DE">
                <a:sym typeface="Wingdings" pitchFamily="2" charset="2"/>
              </a:rPr>
              <a:t>We want to measure how much by knowing the value of a particular attribute the disorder of a set would reduce.</a:t>
            </a:r>
          </a:p>
          <a:p>
            <a:pPr>
              <a:buFont typeface="Monotype Sorts" pitchFamily="2" charset="2"/>
              <a:buNone/>
            </a:pPr>
            <a:endParaRPr lang="en-GB" altLang="de-DE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15595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1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878A-368E-4227-B269-82C5F279C84C}" type="slidenum">
              <a:rPr lang="en-US" altLang="de-DE">
                <a:solidFill>
                  <a:srgbClr val="000000"/>
                </a:solidFill>
              </a:rPr>
              <a:pPr/>
              <a:t>28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5850" y="1168400"/>
            <a:ext cx="7772400" cy="4114800"/>
          </a:xfrm>
        </p:spPr>
        <p:txBody>
          <a:bodyPr/>
          <a:lstStyle/>
          <a:p>
            <a:r>
              <a:rPr lang="en-GB" altLang="de-DE"/>
              <a:t>The </a:t>
            </a:r>
            <a:r>
              <a:rPr lang="en-GB" altLang="de-DE">
                <a:solidFill>
                  <a:srgbClr val="FF6600"/>
                </a:solidFill>
              </a:rPr>
              <a:t>Information Gain</a:t>
            </a:r>
            <a:r>
              <a:rPr lang="en-GB" altLang="de-DE"/>
              <a:t> measures the expected reduction in entropy due to splitting on an attribute A</a:t>
            </a:r>
          </a:p>
          <a:p>
            <a:pPr>
              <a:buFont typeface="Monotype Sorts" pitchFamily="2" charset="2"/>
              <a:buNone/>
            </a:pPr>
            <a:endParaRPr lang="en-GB" altLang="de-DE">
              <a:solidFill>
                <a:srgbClr val="FF6600"/>
              </a:solidFill>
            </a:endParaRPr>
          </a:p>
        </p:txBody>
      </p:sp>
      <p:graphicFrame>
        <p:nvGraphicFramePr>
          <p:cNvPr id="245764" name="Object 4"/>
          <p:cNvGraphicFramePr>
            <a:graphicFrameLocks noChangeAspect="1"/>
          </p:cNvGraphicFramePr>
          <p:nvPr/>
        </p:nvGraphicFramePr>
        <p:xfrm>
          <a:off x="1331913" y="2536825"/>
          <a:ext cx="7129462" cy="137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" name="Equation" r:id="rId3" imgW="3225600" imgH="622080" progId="Equation.3">
                  <p:embed/>
                </p:oleObj>
              </mc:Choice>
              <mc:Fallback>
                <p:oleObj name="Equation" r:id="rId3" imgW="3225600" imgH="622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2536825"/>
                        <a:ext cx="7129462" cy="137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65" name="Text Box 5"/>
          <p:cNvSpPr txBox="1">
            <a:spLocks noChangeArrowheads="1"/>
          </p:cNvSpPr>
          <p:nvPr/>
        </p:nvSpPr>
        <p:spPr bwMode="auto">
          <a:xfrm>
            <a:off x="4613275" y="3925888"/>
            <a:ext cx="4106863" cy="222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800" smtClean="0">
                <a:solidFill>
                  <a:srgbClr val="000000"/>
                </a:solidFill>
                <a:latin typeface="Times New Roman" pitchFamily="18" charset="0"/>
              </a:rPr>
              <a:t>the </a:t>
            </a:r>
            <a:r>
              <a:rPr lang="en-GB" altLang="de-DE" sz="2800" smtClean="0">
                <a:solidFill>
                  <a:srgbClr val="3366CC"/>
                </a:solidFill>
                <a:latin typeface="Times New Roman" pitchFamily="18" charset="0"/>
              </a:rPr>
              <a:t>average disorder</a:t>
            </a:r>
            <a:r>
              <a:rPr lang="en-GB" altLang="de-DE" sz="2800" smtClean="0">
                <a:solidFill>
                  <a:srgbClr val="000000"/>
                </a:solidFill>
                <a:latin typeface="Times New Roman" pitchFamily="18" charset="0"/>
              </a:rPr>
              <a:t> is just the weighted sum of the disorders in the branches (subsets) created by the values of A.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5768" name="Text Box 8"/>
          <p:cNvSpPr txBox="1">
            <a:spLocks noChangeArrowheads="1"/>
          </p:cNvSpPr>
          <p:nvPr/>
        </p:nvSpPr>
        <p:spPr bwMode="auto">
          <a:xfrm>
            <a:off x="1465263" y="4673600"/>
            <a:ext cx="288925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We want: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large Gain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de-DE" sz="2400" smtClean="0">
                <a:solidFill>
                  <a:srgbClr val="000000"/>
                </a:solidFill>
                <a:latin typeface="Times New Roman" pitchFamily="18" charset="0"/>
              </a:rPr>
              <a:t>same as: small avg disorder created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171082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3" grpId="0" build="p" autoUpdateAnimBg="0"/>
      <p:bldP spid="245765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0E59C-D442-4CAD-8778-D048B1A23325}" type="slidenum">
              <a:rPr lang="en-US" altLang="de-DE">
                <a:solidFill>
                  <a:srgbClr val="000000"/>
                </a:solidFill>
              </a:rPr>
              <a:pPr/>
              <a:t>29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7729537" cy="1233487"/>
          </a:xfrm>
        </p:spPr>
        <p:txBody>
          <a:bodyPr/>
          <a:lstStyle/>
          <a:p>
            <a:r>
              <a:rPr lang="en-GB" altLang="de-DE" sz="3600"/>
              <a:t>Back to the beach: calculate the Average Disorder associated with Hair Colour</a:t>
            </a:r>
            <a:r>
              <a:rPr lang="en-GB" altLang="de-DE"/>
              <a:t> </a:t>
            </a:r>
          </a:p>
        </p:txBody>
      </p:sp>
      <p:sp>
        <p:nvSpPr>
          <p:cNvPr id="265219" name="Line 3"/>
          <p:cNvSpPr>
            <a:spLocks noChangeShapeType="1"/>
          </p:cNvSpPr>
          <p:nvPr/>
        </p:nvSpPr>
        <p:spPr bwMode="auto">
          <a:xfrm flipH="1">
            <a:off x="2667000" y="2971800"/>
            <a:ext cx="1600200" cy="742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5220" name="Line 4"/>
          <p:cNvSpPr>
            <a:spLocks noChangeShapeType="1"/>
          </p:cNvSpPr>
          <p:nvPr/>
        </p:nvSpPr>
        <p:spPr bwMode="auto">
          <a:xfrm flipH="1">
            <a:off x="4800600" y="2971800"/>
            <a:ext cx="0" cy="730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5221" name="Line 5"/>
          <p:cNvSpPr>
            <a:spLocks noChangeShapeType="1"/>
          </p:cNvSpPr>
          <p:nvPr/>
        </p:nvSpPr>
        <p:spPr bwMode="auto">
          <a:xfrm>
            <a:off x="5334000" y="2971800"/>
            <a:ext cx="1492250" cy="674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265222" name="Object 6"/>
          <p:cNvGraphicFramePr>
            <a:graphicFrameLocks noChangeAspect="1"/>
          </p:cNvGraphicFramePr>
          <p:nvPr/>
        </p:nvGraphicFramePr>
        <p:xfrm>
          <a:off x="1349375" y="3714750"/>
          <a:ext cx="2160588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8" name="Equation" r:id="rId4" imgW="2793960" imgH="952200" progId="Equation.3">
                  <p:embed/>
                </p:oleObj>
              </mc:Choice>
              <mc:Fallback>
                <p:oleObj name="Equation" r:id="rId4" imgW="2793960" imgH="952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9375" y="3714750"/>
                        <a:ext cx="2160588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5223" name="Object 7"/>
          <p:cNvGraphicFramePr>
            <a:graphicFrameLocks noChangeAspect="1"/>
          </p:cNvGraphicFramePr>
          <p:nvPr/>
        </p:nvGraphicFramePr>
        <p:xfrm>
          <a:off x="4048125" y="3765550"/>
          <a:ext cx="15621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9" name="Equation" r:id="rId6" imgW="2019240" imgH="952200" progId="Equation.3">
                  <p:embed/>
                </p:oleObj>
              </mc:Choice>
              <mc:Fallback>
                <p:oleObj name="Equation" r:id="rId6" imgW="2019240" imgH="952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8125" y="3765550"/>
                        <a:ext cx="1562100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5224" name="Object 8"/>
          <p:cNvGraphicFramePr>
            <a:graphicFrameLocks noChangeAspect="1"/>
          </p:cNvGraphicFramePr>
          <p:nvPr/>
        </p:nvGraphicFramePr>
        <p:xfrm>
          <a:off x="6170613" y="3778250"/>
          <a:ext cx="2092325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0" name="Equation" r:id="rId8" imgW="2705040" imgH="952200" progId="Equation.3">
                  <p:embed/>
                </p:oleObj>
              </mc:Choice>
              <mc:Fallback>
                <p:oleObj name="Equation" r:id="rId8" imgW="2705040" imgH="952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0613" y="3778250"/>
                        <a:ext cx="2092325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5225" name="Text Box 9"/>
          <p:cNvSpPr txBox="1">
            <a:spLocks noChangeArrowheads="1"/>
          </p:cNvSpPr>
          <p:nvPr/>
        </p:nvSpPr>
        <p:spPr bwMode="auto">
          <a:xfrm>
            <a:off x="1173163" y="4557713"/>
            <a:ext cx="1049337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Sarah Annie</a:t>
            </a: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Dana Katie</a:t>
            </a:r>
            <a:endParaRPr lang="en-GB" altLang="de-DE" sz="2400" smtClean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265226" name="Text Box 10"/>
          <p:cNvSpPr txBox="1">
            <a:spLocks noChangeArrowheads="1"/>
          </p:cNvSpPr>
          <p:nvPr/>
        </p:nvSpPr>
        <p:spPr bwMode="auto">
          <a:xfrm>
            <a:off x="4327525" y="4624388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Emily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5227" name="Text Box 11"/>
          <p:cNvSpPr txBox="1">
            <a:spLocks noChangeArrowheads="1"/>
          </p:cNvSpPr>
          <p:nvPr/>
        </p:nvSpPr>
        <p:spPr bwMode="auto">
          <a:xfrm>
            <a:off x="6318250" y="4721225"/>
            <a:ext cx="939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Alex Pete John </a:t>
            </a:r>
          </a:p>
        </p:txBody>
      </p:sp>
      <p:sp>
        <p:nvSpPr>
          <p:cNvPr id="265228" name="Line 12"/>
          <p:cNvSpPr>
            <a:spLocks noChangeShapeType="1"/>
          </p:cNvSpPr>
          <p:nvPr/>
        </p:nvSpPr>
        <p:spPr bwMode="auto">
          <a:xfrm>
            <a:off x="4800600" y="2209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5229" name="Rectangle 13"/>
          <p:cNvSpPr>
            <a:spLocks noChangeArrowheads="1"/>
          </p:cNvSpPr>
          <p:nvPr/>
        </p:nvSpPr>
        <p:spPr bwMode="auto">
          <a:xfrm>
            <a:off x="3962400" y="25908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65230" name="Text Box 14"/>
          <p:cNvSpPr txBox="1">
            <a:spLocks noChangeArrowheads="1"/>
          </p:cNvSpPr>
          <p:nvPr/>
        </p:nvSpPr>
        <p:spPr bwMode="auto">
          <a:xfrm>
            <a:off x="6019800" y="30480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65231" name="Text Box 15"/>
          <p:cNvSpPr txBox="1">
            <a:spLocks noChangeArrowheads="1"/>
          </p:cNvSpPr>
          <p:nvPr/>
        </p:nvSpPr>
        <p:spPr bwMode="auto">
          <a:xfrm>
            <a:off x="2590800" y="30480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65232" name="Text Box 16"/>
          <p:cNvSpPr txBox="1">
            <a:spLocks noChangeArrowheads="1"/>
          </p:cNvSpPr>
          <p:nvPr/>
        </p:nvSpPr>
        <p:spPr bwMode="auto">
          <a:xfrm>
            <a:off x="4343400" y="3200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99171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sz="2800"/>
              <a:t>Decision Tree Representation for ‘</a:t>
            </a:r>
            <a:r>
              <a:rPr lang="en-GB" altLang="de-DE" sz="2800" i="1"/>
              <a:t>Play Tennis?’</a:t>
            </a:r>
          </a:p>
        </p:txBody>
      </p:sp>
      <p:pic>
        <p:nvPicPr>
          <p:cNvPr id="229379" name="Picture 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2325" y="1443038"/>
            <a:ext cx="5741988" cy="4762500"/>
          </a:xfrm>
        </p:spPr>
      </p:pic>
      <p:sp>
        <p:nvSpPr>
          <p:cNvPr id="22938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224588" y="1981200"/>
            <a:ext cx="2720975" cy="41148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GB" altLang="de-DE" sz="2000"/>
              <a:t>Internal node</a:t>
            </a:r>
          </a:p>
          <a:p>
            <a:pPr>
              <a:buFont typeface="Wingdings" pitchFamily="2" charset="2"/>
              <a:buNone/>
            </a:pPr>
            <a:r>
              <a:rPr lang="en-GB" altLang="de-DE" sz="2000"/>
              <a:t>	~ test an attribute</a:t>
            </a:r>
          </a:p>
          <a:p>
            <a:pPr>
              <a:buFont typeface="Wingdings" pitchFamily="2" charset="2"/>
              <a:buChar char="Ø"/>
            </a:pPr>
            <a:r>
              <a:rPr lang="en-GB" altLang="de-DE" sz="2000"/>
              <a:t>Branch</a:t>
            </a:r>
          </a:p>
          <a:p>
            <a:pPr>
              <a:buFont typeface="Wingdings" pitchFamily="2" charset="2"/>
              <a:buNone/>
            </a:pPr>
            <a:r>
              <a:rPr lang="en-GB" altLang="de-DE" sz="2000"/>
              <a:t>	~ attribute value</a:t>
            </a:r>
          </a:p>
          <a:p>
            <a:pPr>
              <a:buFont typeface="Wingdings" pitchFamily="2" charset="2"/>
              <a:buChar char="Ø"/>
            </a:pPr>
            <a:r>
              <a:rPr lang="en-GB" altLang="de-DE" sz="2000"/>
              <a:t>Leaf</a:t>
            </a:r>
          </a:p>
          <a:p>
            <a:pPr>
              <a:buFont typeface="Wingdings" pitchFamily="2" charset="2"/>
              <a:buNone/>
            </a:pPr>
            <a:r>
              <a:rPr lang="en-GB" altLang="de-DE" sz="2000"/>
              <a:t>	~ classification result</a:t>
            </a:r>
          </a:p>
          <a:p>
            <a:pPr>
              <a:buFont typeface="Wingdings" pitchFamily="2" charset="2"/>
              <a:buNone/>
            </a:pPr>
            <a:endParaRPr lang="en-GB" altLang="de-DE" sz="2000"/>
          </a:p>
        </p:txBody>
      </p:sp>
      <p:sp>
        <p:nvSpPr>
          <p:cNvPr id="6" name="TextBox 5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89086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9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9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9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9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9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9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9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9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93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93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78" grpId="0" autoUpdateAnimBg="0"/>
      <p:bldP spid="229380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23755-63A2-4B10-90AA-057A874A6D98}" type="slidenum">
              <a:rPr lang="en-US" altLang="de-DE">
                <a:solidFill>
                  <a:srgbClr val="000000"/>
                </a:solidFill>
              </a:rPr>
              <a:pPr/>
              <a:t>30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7729537" cy="1233487"/>
          </a:xfrm>
        </p:spPr>
        <p:txBody>
          <a:bodyPr/>
          <a:lstStyle/>
          <a:p>
            <a:r>
              <a:rPr lang="en-GB" altLang="de-DE" sz="3200"/>
              <a:t>…Calculating the Disorder of the “blondes”</a:t>
            </a:r>
          </a:p>
        </p:txBody>
      </p:sp>
      <p:graphicFrame>
        <p:nvGraphicFramePr>
          <p:cNvPr id="190479" name="Object 15"/>
          <p:cNvGraphicFramePr>
            <a:graphicFrameLocks noChangeAspect="1"/>
          </p:cNvGraphicFramePr>
          <p:nvPr/>
        </p:nvGraphicFramePr>
        <p:xfrm>
          <a:off x="1328738" y="3952875"/>
          <a:ext cx="5876925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4" name="Equation" r:id="rId4" imgW="2209680" imgH="469800" progId="Equation.3">
                  <p:embed/>
                </p:oleObj>
              </mc:Choice>
              <mc:Fallback>
                <p:oleObj name="Equation" r:id="rId4" imgW="2209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8738" y="3952875"/>
                        <a:ext cx="5876925" cy="125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0491" name="Rectangle 27"/>
          <p:cNvSpPr>
            <a:spLocks noChangeArrowheads="1"/>
          </p:cNvSpPr>
          <p:nvPr/>
        </p:nvSpPr>
        <p:spPr bwMode="auto">
          <a:xfrm>
            <a:off x="1123950" y="1951038"/>
            <a:ext cx="7772400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z="2400" smtClean="0">
                <a:solidFill>
                  <a:srgbClr val="000000"/>
                </a:solidFill>
              </a:rPr>
              <a:t>The first term of the sum: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</a:pPr>
            <a:r>
              <a:rPr lang="en-GB" altLang="de-DE" sz="2400" smtClean="0">
                <a:solidFill>
                  <a:srgbClr val="000000"/>
                </a:solidFill>
              </a:rPr>
              <a:t>D(S</a:t>
            </a:r>
            <a:r>
              <a:rPr lang="en-GB" altLang="de-DE" sz="2400" baseline="-25000" smtClean="0">
                <a:solidFill>
                  <a:srgbClr val="000000"/>
                </a:solidFill>
              </a:rPr>
              <a:t>blonde</a:t>
            </a:r>
            <a:r>
              <a:rPr lang="en-GB" altLang="de-DE" sz="2400" smtClean="0">
                <a:solidFill>
                  <a:srgbClr val="000000"/>
                </a:solidFill>
              </a:rPr>
              <a:t>)=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z="2400" smtClean="0">
                <a:solidFill>
                  <a:srgbClr val="000000"/>
                </a:solidFill>
              </a:rPr>
              <a:t>	D({ “</a:t>
            </a:r>
            <a:r>
              <a:rPr lang="en-GB" altLang="de-DE" sz="2400" smtClean="0">
                <a:solidFill>
                  <a:srgbClr val="FF6600"/>
                </a:solidFill>
              </a:rPr>
              <a:t>Sarah</a:t>
            </a:r>
            <a:r>
              <a:rPr lang="en-GB" altLang="de-DE" sz="2400" smtClean="0">
                <a:solidFill>
                  <a:srgbClr val="000000"/>
                </a:solidFill>
              </a:rPr>
              <a:t>”,“</a:t>
            </a:r>
            <a:r>
              <a:rPr lang="en-GB" altLang="de-DE" sz="2400" smtClean="0">
                <a:solidFill>
                  <a:srgbClr val="FF6600"/>
                </a:solidFill>
              </a:rPr>
              <a:t>Annie</a:t>
            </a:r>
            <a:r>
              <a:rPr lang="en-GB" altLang="de-DE" sz="2400" smtClean="0">
                <a:solidFill>
                  <a:srgbClr val="000000"/>
                </a:solidFill>
              </a:rPr>
              <a:t>”,“</a:t>
            </a:r>
            <a:r>
              <a:rPr lang="en-GB" altLang="de-DE" sz="2400" i="1" smtClean="0">
                <a:solidFill>
                  <a:srgbClr val="3366CC"/>
                </a:solidFill>
              </a:rPr>
              <a:t>Dana</a:t>
            </a:r>
            <a:r>
              <a:rPr lang="en-GB" altLang="de-DE" sz="2400" smtClean="0">
                <a:solidFill>
                  <a:srgbClr val="000000"/>
                </a:solidFill>
              </a:rPr>
              <a:t>”,“</a:t>
            </a:r>
            <a:r>
              <a:rPr lang="en-GB" altLang="de-DE" sz="2400" i="1" smtClean="0">
                <a:solidFill>
                  <a:srgbClr val="3366CC"/>
                </a:solidFill>
              </a:rPr>
              <a:t>Katie</a:t>
            </a:r>
            <a:r>
              <a:rPr lang="en-GB" altLang="de-DE" sz="2400" smtClean="0">
                <a:solidFill>
                  <a:srgbClr val="000000"/>
                </a:solidFill>
              </a:rPr>
              <a:t>”}) = D(2,2)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z="2400" smtClean="0">
                <a:solidFill>
                  <a:srgbClr val="000000"/>
                </a:solidFill>
              </a:rPr>
              <a:t>	=1</a:t>
            </a:r>
            <a:br>
              <a:rPr lang="en-GB" altLang="de-DE" sz="2400" smtClean="0">
                <a:solidFill>
                  <a:srgbClr val="000000"/>
                </a:solidFill>
              </a:rPr>
            </a:br>
            <a:endParaRPr lang="en-GB" altLang="de-DE" smtClean="0">
              <a:solidFill>
                <a:srgbClr val="000000"/>
              </a:solidFill>
            </a:endParaRP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endParaRPr lang="en-GB" altLang="de-DE" smtClean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146084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0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0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0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0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0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0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0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0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91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8849-16BF-4334-B118-C008FF89D026}" type="slidenum">
              <a:rPr lang="en-US" altLang="de-DE">
                <a:solidFill>
                  <a:srgbClr val="000000"/>
                </a:solidFill>
              </a:rPr>
              <a:pPr/>
              <a:t>31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7729537" cy="1233487"/>
          </a:xfrm>
        </p:spPr>
        <p:txBody>
          <a:bodyPr/>
          <a:lstStyle/>
          <a:p>
            <a:r>
              <a:rPr lang="en-GB" altLang="de-DE" sz="3600"/>
              <a:t>…Calculating the disorder of the others</a:t>
            </a:r>
          </a:p>
        </p:txBody>
      </p:sp>
      <p:sp>
        <p:nvSpPr>
          <p:cNvPr id="192521" name="Rectangle 9"/>
          <p:cNvSpPr>
            <a:spLocks noChangeArrowheads="1"/>
          </p:cNvSpPr>
          <p:nvPr/>
        </p:nvSpPr>
        <p:spPr bwMode="auto">
          <a:xfrm>
            <a:off x="1155700" y="1739900"/>
            <a:ext cx="7772400" cy="458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mtClean="0">
                <a:solidFill>
                  <a:srgbClr val="000000"/>
                </a:solidFill>
              </a:rPr>
              <a:t>The second and third terms of the sum: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</a:pPr>
            <a:r>
              <a:rPr lang="en-GB" altLang="de-DE" smtClean="0">
                <a:solidFill>
                  <a:srgbClr val="000000"/>
                </a:solidFill>
              </a:rPr>
              <a:t>S</a:t>
            </a:r>
            <a:r>
              <a:rPr lang="en-GB" altLang="de-DE" baseline="-25000" smtClean="0">
                <a:solidFill>
                  <a:srgbClr val="000000"/>
                </a:solidFill>
              </a:rPr>
              <a:t>red</a:t>
            </a:r>
            <a:r>
              <a:rPr lang="en-GB" altLang="de-DE" smtClean="0">
                <a:solidFill>
                  <a:srgbClr val="000000"/>
                </a:solidFill>
              </a:rPr>
              <a:t>={“</a:t>
            </a:r>
            <a:r>
              <a:rPr lang="en-GB" altLang="de-DE" smtClean="0">
                <a:solidFill>
                  <a:srgbClr val="FF6600"/>
                </a:solidFill>
              </a:rPr>
              <a:t>Emily</a:t>
            </a:r>
            <a:r>
              <a:rPr lang="en-GB" altLang="de-DE" smtClean="0">
                <a:solidFill>
                  <a:srgbClr val="000000"/>
                </a:solidFill>
              </a:rPr>
              <a:t>”} 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</a:pPr>
            <a:r>
              <a:rPr lang="en-GB" altLang="de-DE" smtClean="0">
                <a:solidFill>
                  <a:srgbClr val="000000"/>
                </a:solidFill>
              </a:rPr>
              <a:t>S</a:t>
            </a:r>
            <a:r>
              <a:rPr lang="en-GB" altLang="de-DE" baseline="-25000" smtClean="0">
                <a:solidFill>
                  <a:srgbClr val="000000"/>
                </a:solidFill>
              </a:rPr>
              <a:t>brown</a:t>
            </a:r>
            <a:r>
              <a:rPr lang="en-GB" altLang="de-DE" smtClean="0">
                <a:solidFill>
                  <a:srgbClr val="000000"/>
                </a:solidFill>
              </a:rPr>
              <a:t>={ “</a:t>
            </a:r>
            <a:r>
              <a:rPr lang="en-GB" altLang="de-DE" i="1" smtClean="0">
                <a:solidFill>
                  <a:srgbClr val="3366CC"/>
                </a:solidFill>
              </a:rPr>
              <a:t>Alex</a:t>
            </a:r>
            <a:r>
              <a:rPr lang="en-GB" altLang="de-DE" smtClean="0">
                <a:solidFill>
                  <a:srgbClr val="000000"/>
                </a:solidFill>
              </a:rPr>
              <a:t>”, “</a:t>
            </a:r>
            <a:r>
              <a:rPr lang="en-GB" altLang="de-DE" i="1" smtClean="0">
                <a:solidFill>
                  <a:srgbClr val="3366CC"/>
                </a:solidFill>
              </a:rPr>
              <a:t>Pete</a:t>
            </a:r>
            <a:r>
              <a:rPr lang="en-GB" altLang="de-DE" smtClean="0">
                <a:solidFill>
                  <a:srgbClr val="000000"/>
                </a:solidFill>
              </a:rPr>
              <a:t>”, “</a:t>
            </a:r>
            <a:r>
              <a:rPr lang="en-GB" altLang="de-DE" i="1" smtClean="0">
                <a:solidFill>
                  <a:srgbClr val="3366CC"/>
                </a:solidFill>
              </a:rPr>
              <a:t>John</a:t>
            </a:r>
            <a:r>
              <a:rPr lang="en-GB" altLang="de-DE" smtClean="0">
                <a:solidFill>
                  <a:srgbClr val="000000"/>
                </a:solidFill>
              </a:rPr>
              <a:t>”}.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mtClean="0">
                <a:solidFill>
                  <a:srgbClr val="000000"/>
                </a:solidFill>
              </a:rPr>
              <a:t>These are both 0 because within each set all the examples have the same class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mtClean="0">
                <a:solidFill>
                  <a:srgbClr val="000000"/>
                </a:solidFill>
              </a:rPr>
              <a:t>So the avg disorder created when splitting on ‘hair colour’ is 0.5+0+0=0.5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endParaRPr lang="en-GB" altLang="de-DE" smtClean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42888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2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2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25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25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25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25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25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25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25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25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21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92FD-738D-4993-B773-B461DCE5286E}" type="slidenum">
              <a:rPr lang="en-US" altLang="de-DE">
                <a:solidFill>
                  <a:srgbClr val="000000"/>
                </a:solidFill>
              </a:rPr>
              <a:pPr/>
              <a:t>32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Which decision variable minimises the disorder?</a:t>
            </a:r>
          </a:p>
        </p:txBody>
      </p:sp>
      <p:sp>
        <p:nvSpPr>
          <p:cNvPr id="19866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223963" y="1881188"/>
            <a:ext cx="7189787" cy="2946400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GB" altLang="de-DE" sz="2800"/>
              <a:t>Test		Disorder</a:t>
            </a:r>
          </a:p>
          <a:p>
            <a:pPr>
              <a:buFont typeface="Monotype Sorts" pitchFamily="2" charset="2"/>
              <a:buNone/>
            </a:pPr>
            <a:r>
              <a:rPr lang="en-GB" altLang="de-DE" sz="2800"/>
              <a:t>Hair		0.5 – this what we just computed</a:t>
            </a:r>
          </a:p>
          <a:p>
            <a:pPr>
              <a:buFont typeface="Monotype Sorts" pitchFamily="2" charset="2"/>
              <a:buNone/>
            </a:pPr>
            <a:r>
              <a:rPr lang="en-GB" altLang="de-DE" sz="2800"/>
              <a:t>height	0.69</a:t>
            </a:r>
          </a:p>
          <a:p>
            <a:pPr>
              <a:buFont typeface="Monotype Sorts" pitchFamily="2" charset="2"/>
              <a:buNone/>
            </a:pPr>
            <a:r>
              <a:rPr lang="en-GB" altLang="de-DE" sz="2800"/>
              <a:t>weight	0.94      </a:t>
            </a:r>
          </a:p>
          <a:p>
            <a:pPr>
              <a:buFont typeface="Monotype Sorts" pitchFamily="2" charset="2"/>
              <a:buNone/>
            </a:pPr>
            <a:r>
              <a:rPr lang="en-GB" altLang="de-DE" sz="2800"/>
              <a:t>lotion	         0.61</a:t>
            </a:r>
          </a:p>
        </p:txBody>
      </p:sp>
      <p:sp>
        <p:nvSpPr>
          <p:cNvPr id="198666" name="Text Box 10"/>
          <p:cNvSpPr txBox="1">
            <a:spLocks noChangeArrowheads="1"/>
          </p:cNvSpPr>
          <p:nvPr/>
        </p:nvSpPr>
        <p:spPr bwMode="auto">
          <a:xfrm>
            <a:off x="1276350" y="5049838"/>
            <a:ext cx="7285038" cy="137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dirty="0" smtClean="0">
                <a:solidFill>
                  <a:srgbClr val="000000"/>
                </a:solidFill>
                <a:latin typeface="Times New Roman" pitchFamily="18" charset="0"/>
              </a:rPr>
              <a:t>Which decision variable maximises the Info Gain then?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dirty="0" smtClean="0">
                <a:solidFill>
                  <a:srgbClr val="000000"/>
                </a:solidFill>
                <a:latin typeface="Times New Roman" pitchFamily="18" charset="0"/>
              </a:rPr>
              <a:t>Remember it’s the one which minimises the </a:t>
            </a:r>
            <a:r>
              <a:rPr lang="en-GB" altLang="de-DE" sz="2400" dirty="0" err="1" smtClean="0">
                <a:solidFill>
                  <a:srgbClr val="000000"/>
                </a:solidFill>
                <a:latin typeface="Times New Roman" pitchFamily="18" charset="0"/>
              </a:rPr>
              <a:t>avg</a:t>
            </a:r>
            <a:r>
              <a:rPr lang="en-GB" altLang="de-DE" sz="2400" dirty="0" smtClean="0">
                <a:solidFill>
                  <a:srgbClr val="000000"/>
                </a:solidFill>
                <a:latin typeface="Times New Roman" pitchFamily="18" charset="0"/>
              </a:rPr>
              <a:t> disorder (see slide 21 for memory refreshing). </a:t>
            </a:r>
            <a:endParaRPr lang="en-US" altLang="de-DE" sz="24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8667" name="AutoShape 11"/>
          <p:cNvSpPr>
            <a:spLocks/>
          </p:cNvSpPr>
          <p:nvPr/>
        </p:nvSpPr>
        <p:spPr bwMode="auto">
          <a:xfrm>
            <a:off x="3962400" y="3033713"/>
            <a:ext cx="144463" cy="1377950"/>
          </a:xfrm>
          <a:prstGeom prst="rightBrace">
            <a:avLst>
              <a:gd name="adj1" fmla="val 7948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8668" name="Text Box 12"/>
          <p:cNvSpPr txBox="1">
            <a:spLocks noChangeArrowheads="1"/>
          </p:cNvSpPr>
          <p:nvPr/>
        </p:nvSpPr>
        <p:spPr bwMode="auto">
          <a:xfrm>
            <a:off x="4181475" y="3251200"/>
            <a:ext cx="4094163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SzPct val="70000"/>
              <a:buFont typeface="Monotype Sorts" pitchFamily="2" charset="2"/>
              <a:buNone/>
            </a:pPr>
            <a:r>
              <a:rPr kumimoji="1" lang="en-GB" altLang="de-DE" sz="2400" smtClean="0">
                <a:solidFill>
                  <a:srgbClr val="000000"/>
                </a:solidFill>
              </a:rPr>
              <a:t>these are the avg disorders of the other attributes, computed in the same way</a:t>
            </a:r>
            <a:endParaRPr lang="en-US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96911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F4141-0884-4C4E-A288-B51C8B38DF90}" type="slidenum">
              <a:rPr lang="en-US" altLang="de-DE">
                <a:solidFill>
                  <a:srgbClr val="000000"/>
                </a:solidFill>
              </a:rPr>
              <a:pPr/>
              <a:t>33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7267575" cy="1233487"/>
          </a:xfrm>
        </p:spPr>
        <p:txBody>
          <a:bodyPr/>
          <a:lstStyle/>
          <a:p>
            <a:r>
              <a:rPr lang="en-GB" altLang="de-DE"/>
              <a:t>So what is the best decision tree?</a:t>
            </a:r>
          </a:p>
        </p:txBody>
      </p:sp>
      <p:sp>
        <p:nvSpPr>
          <p:cNvPr id="267267" name="Oval 3"/>
          <p:cNvSpPr>
            <a:spLocks noChangeArrowheads="1"/>
          </p:cNvSpPr>
          <p:nvPr/>
        </p:nvSpPr>
        <p:spPr bwMode="auto">
          <a:xfrm>
            <a:off x="1965325" y="3562350"/>
            <a:ext cx="1687513" cy="8572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267268" name="Line 4"/>
          <p:cNvSpPr>
            <a:spLocks noChangeShapeType="1"/>
          </p:cNvSpPr>
          <p:nvPr/>
        </p:nvSpPr>
        <p:spPr bwMode="auto">
          <a:xfrm>
            <a:off x="4964113" y="2201863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4981575" y="2046288"/>
            <a:ext cx="289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is_sunburned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70" name="Line 6"/>
          <p:cNvSpPr>
            <a:spLocks noChangeShapeType="1"/>
          </p:cNvSpPr>
          <p:nvPr/>
        </p:nvSpPr>
        <p:spPr bwMode="auto">
          <a:xfrm flipH="1">
            <a:off x="2774950" y="2900363"/>
            <a:ext cx="1522413" cy="666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71" name="Line 7"/>
          <p:cNvSpPr>
            <a:spLocks noChangeShapeType="1"/>
          </p:cNvSpPr>
          <p:nvPr/>
        </p:nvSpPr>
        <p:spPr bwMode="auto">
          <a:xfrm>
            <a:off x="4992688" y="3049588"/>
            <a:ext cx="0" cy="557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72" name="Line 8"/>
          <p:cNvSpPr>
            <a:spLocks noChangeShapeType="1"/>
          </p:cNvSpPr>
          <p:nvPr/>
        </p:nvSpPr>
        <p:spPr bwMode="auto">
          <a:xfrm>
            <a:off x="5630863" y="2886075"/>
            <a:ext cx="1416050" cy="598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6897688" y="3476625"/>
            <a:ext cx="16748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Alex, Pete, John</a:t>
            </a:r>
          </a:p>
        </p:txBody>
      </p:sp>
      <p:sp>
        <p:nvSpPr>
          <p:cNvPr id="267274" name="Text Box 10"/>
          <p:cNvSpPr txBox="1">
            <a:spLocks noChangeArrowheads="1"/>
          </p:cNvSpPr>
          <p:nvPr/>
        </p:nvSpPr>
        <p:spPr bwMode="auto">
          <a:xfrm>
            <a:off x="4592638" y="3602038"/>
            <a:ext cx="1008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Emily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2252663" y="4506913"/>
            <a:ext cx="1049337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Sarah Annie</a:t>
            </a: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Dana Katie</a:t>
            </a:r>
            <a:endParaRPr lang="en-GB" altLang="de-DE" sz="2400" smtClean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267277" name="Rectangle 13"/>
          <p:cNvSpPr>
            <a:spLocks noChangeArrowheads="1"/>
          </p:cNvSpPr>
          <p:nvPr/>
        </p:nvSpPr>
        <p:spPr bwMode="auto">
          <a:xfrm>
            <a:off x="3962400" y="25908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67278" name="Text Box 14"/>
          <p:cNvSpPr txBox="1">
            <a:spLocks noChangeArrowheads="1"/>
          </p:cNvSpPr>
          <p:nvPr/>
        </p:nvSpPr>
        <p:spPr bwMode="auto">
          <a:xfrm>
            <a:off x="6019800" y="30480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67279" name="Text Box 15"/>
          <p:cNvSpPr txBox="1">
            <a:spLocks noChangeArrowheads="1"/>
          </p:cNvSpPr>
          <p:nvPr/>
        </p:nvSpPr>
        <p:spPr bwMode="auto">
          <a:xfrm>
            <a:off x="2743200" y="28956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67280" name="Text Box 16"/>
          <p:cNvSpPr txBox="1">
            <a:spLocks noChangeArrowheads="1"/>
          </p:cNvSpPr>
          <p:nvPr/>
        </p:nvSpPr>
        <p:spPr bwMode="auto">
          <a:xfrm>
            <a:off x="4572000" y="3124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183110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7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267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67" grpId="0" animBg="1" autoUpdateAnimBg="0"/>
      <p:bldP spid="267275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 smtClean="0">
                <a:solidFill>
                  <a:srgbClr val="92D050"/>
                </a:solidFill>
              </a:rPr>
              <a:t>Contingency tables</a:t>
            </a:r>
          </a:p>
          <a:p>
            <a:pPr lvl="1"/>
            <a:r>
              <a:rPr lang="de-DE" dirty="0" smtClean="0">
                <a:solidFill>
                  <a:srgbClr val="92D050"/>
                </a:solidFill>
              </a:rPr>
              <a:t>Census data set</a:t>
            </a:r>
          </a:p>
          <a:p>
            <a:r>
              <a:rPr lang="de-DE" dirty="0" smtClean="0">
                <a:solidFill>
                  <a:srgbClr val="92D050"/>
                </a:solidFill>
              </a:rPr>
              <a:t>Information gain</a:t>
            </a:r>
          </a:p>
          <a:p>
            <a:pPr lvl="1"/>
            <a:r>
              <a:rPr lang="de-DE" dirty="0" smtClean="0">
                <a:solidFill>
                  <a:srgbClr val="92D050"/>
                </a:solidFill>
              </a:rPr>
              <a:t>Beach data set</a:t>
            </a:r>
          </a:p>
          <a:p>
            <a:r>
              <a:rPr lang="de-DE" dirty="0" smtClean="0"/>
              <a:t>Learning an unpruned decision tree recursively</a:t>
            </a:r>
          </a:p>
          <a:p>
            <a:pPr lvl="1"/>
            <a:r>
              <a:rPr lang="de-DE" dirty="0" smtClean="0"/>
              <a:t>Good/bad gasoline usage = "miles per gallon" data set</a:t>
            </a:r>
          </a:p>
          <a:p>
            <a:r>
              <a:rPr lang="de-DE" dirty="0" smtClean="0"/>
              <a:t>Training error</a:t>
            </a:r>
          </a:p>
          <a:p>
            <a:r>
              <a:rPr lang="de-DE" dirty="0" smtClean="0"/>
              <a:t>Test error</a:t>
            </a:r>
          </a:p>
          <a:p>
            <a:r>
              <a:rPr lang="de-DE" dirty="0" smtClean="0"/>
              <a:t>Overfitting</a:t>
            </a:r>
          </a:p>
          <a:p>
            <a:r>
              <a:rPr lang="de-DE" dirty="0" smtClean="0"/>
              <a:t>Avoiding overfitting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092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547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824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029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524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674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When is it useful?</a:t>
            </a:r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3163" y="1909763"/>
            <a:ext cx="7772400" cy="4114800"/>
          </a:xfrm>
        </p:spPr>
        <p:txBody>
          <a:bodyPr/>
          <a:lstStyle/>
          <a:p>
            <a:pPr lvl="1">
              <a:buFont typeface="Wingdings" pitchFamily="2" charset="2"/>
              <a:buChar char="q"/>
            </a:pPr>
            <a:r>
              <a:rPr lang="en-GB" altLang="de-DE"/>
              <a:t>Medical diagnosis</a:t>
            </a:r>
          </a:p>
          <a:p>
            <a:pPr lvl="1">
              <a:buFont typeface="Wingdings" pitchFamily="2" charset="2"/>
              <a:buChar char="q"/>
            </a:pPr>
            <a:r>
              <a:rPr lang="en-GB" altLang="de-DE"/>
              <a:t>Equipment diagnosis</a:t>
            </a:r>
          </a:p>
          <a:p>
            <a:pPr lvl="1">
              <a:buFont typeface="Wingdings" pitchFamily="2" charset="2"/>
              <a:buChar char="q"/>
            </a:pPr>
            <a:r>
              <a:rPr lang="en-GB" altLang="de-DE"/>
              <a:t>Credit risk analysis</a:t>
            </a:r>
          </a:p>
          <a:p>
            <a:pPr lvl="1">
              <a:buFont typeface="Wingdings" pitchFamily="2" charset="2"/>
              <a:buChar char="q"/>
            </a:pPr>
            <a:r>
              <a:rPr lang="en-GB" altLang="de-DE"/>
              <a:t>etc</a:t>
            </a:r>
          </a:p>
          <a:p>
            <a:pPr lvl="1">
              <a:buFont typeface="Wingdings" pitchFamily="2" charset="2"/>
              <a:buChar char="§"/>
            </a:pPr>
            <a:endParaRPr lang="en-GB" altLang="de-DE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4534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934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066758" y="4821719"/>
            <a:ext cx="1026940" cy="2616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srgbClr val="FF0000"/>
                </a:solidFill>
              </a:rPr>
              <a:t>Predict good</a:t>
            </a:r>
            <a:endParaRPr lang="de-DE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62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926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900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566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887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009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561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51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 smtClean="0"/>
              <a:t>Contingency tables</a:t>
            </a:r>
          </a:p>
          <a:p>
            <a:pPr lvl="1"/>
            <a:r>
              <a:rPr lang="de-DE" dirty="0" smtClean="0"/>
              <a:t>Census data set</a:t>
            </a:r>
          </a:p>
          <a:p>
            <a:r>
              <a:rPr lang="de-DE" dirty="0" smtClean="0"/>
              <a:t>Information gain</a:t>
            </a:r>
          </a:p>
          <a:p>
            <a:pPr lvl="1"/>
            <a:r>
              <a:rPr lang="de-DE" dirty="0" smtClean="0"/>
              <a:t>Beach data set</a:t>
            </a:r>
          </a:p>
          <a:p>
            <a:r>
              <a:rPr lang="de-DE" dirty="0" smtClean="0"/>
              <a:t>Learning an unpruned decision tree recursively</a:t>
            </a:r>
          </a:p>
          <a:p>
            <a:pPr lvl="1"/>
            <a:r>
              <a:rPr lang="de-DE" dirty="0" smtClean="0"/>
              <a:t>Gasoline usage data set</a:t>
            </a:r>
          </a:p>
          <a:p>
            <a:r>
              <a:rPr lang="de-DE" dirty="0" smtClean="0"/>
              <a:t>Training error</a:t>
            </a:r>
          </a:p>
          <a:p>
            <a:r>
              <a:rPr lang="de-DE" dirty="0" smtClean="0"/>
              <a:t>Test error</a:t>
            </a:r>
          </a:p>
          <a:p>
            <a:r>
              <a:rPr lang="de-DE" dirty="0" smtClean="0"/>
              <a:t>Overfitting</a:t>
            </a:r>
          </a:p>
          <a:p>
            <a:r>
              <a:rPr lang="de-DE" dirty="0" smtClean="0"/>
              <a:t>Avoiding overfitting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790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792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704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461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447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310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117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91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600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339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19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512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628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416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036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4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685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Things I didn't discuss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de-DE" dirty="0" smtClean="0"/>
              <a:t>How to deal with </a:t>
            </a:r>
            <a:r>
              <a:rPr lang="de-DE" b="1" dirty="0" smtClean="0"/>
              <a:t>real-valued inputs</a:t>
            </a:r>
          </a:p>
          <a:p>
            <a:pPr lvl="1"/>
            <a:r>
              <a:rPr lang="de-DE" dirty="0" smtClean="0"/>
              <a:t>Either: discretize these into buckets before building a decision tree (as was done on the gasoline usage data set)</a:t>
            </a:r>
          </a:p>
          <a:p>
            <a:pPr lvl="1"/>
            <a:r>
              <a:rPr lang="de-DE" dirty="0" smtClean="0"/>
              <a:t>Or while building the decision tree, use less-than checks</a:t>
            </a:r>
          </a:p>
          <a:p>
            <a:pPr lvl="2"/>
            <a:r>
              <a:rPr lang="de-DE" dirty="0" smtClean="0"/>
              <a:t>E.g., try all of </a:t>
            </a:r>
            <a:r>
              <a:rPr lang="de-DE" b="1" dirty="0" smtClean="0"/>
              <a:t>age &lt; 24</a:t>
            </a:r>
            <a:r>
              <a:rPr lang="de-DE" dirty="0" smtClean="0"/>
              <a:t> versus </a:t>
            </a:r>
            <a:r>
              <a:rPr lang="de-DE" b="1" dirty="0" smtClean="0"/>
              <a:t>age &lt; 25</a:t>
            </a:r>
            <a:r>
              <a:rPr lang="de-DE" dirty="0" smtClean="0"/>
              <a:t> versus </a:t>
            </a:r>
            <a:r>
              <a:rPr lang="de-DE" b="1" dirty="0" smtClean="0"/>
              <a:t>age &lt; 26 </a:t>
            </a:r>
            <a:r>
              <a:rPr lang="de-DE" dirty="0" smtClean="0"/>
              <a:t>(etc...) and find the best split of the </a:t>
            </a:r>
            <a:r>
              <a:rPr lang="de-DE" b="1" dirty="0" smtClean="0"/>
              <a:t>age</a:t>
            </a:r>
            <a:r>
              <a:rPr lang="de-DE" dirty="0" smtClean="0"/>
              <a:t> variable</a:t>
            </a:r>
          </a:p>
          <a:p>
            <a:pPr lvl="2"/>
            <a:r>
              <a:rPr lang="de-DE" dirty="0" smtClean="0"/>
              <a:t>But the details are complex and this requires many assumptions</a:t>
            </a:r>
          </a:p>
          <a:p>
            <a:r>
              <a:rPr lang="de-DE" dirty="0" smtClean="0"/>
              <a:t>Information Gain can sometimes incorrectly favor splitting </a:t>
            </a:r>
            <a:r>
              <a:rPr lang="de-DE" b="1" dirty="0" smtClean="0"/>
              <a:t>on labels which have many possible values</a:t>
            </a:r>
          </a:p>
          <a:p>
            <a:pPr lvl="1"/>
            <a:r>
              <a:rPr lang="de-DE" dirty="0" smtClean="0"/>
              <a:t>There are alternative criteria that are sometimes preferred</a:t>
            </a:r>
          </a:p>
          <a:p>
            <a:pPr lvl="1"/>
            <a:r>
              <a:rPr lang="de-DE" dirty="0" smtClean="0"/>
              <a:t>There are also ways to correct Information Gain for this problem</a:t>
            </a:r>
          </a:p>
          <a:p>
            <a:r>
              <a:rPr lang="de-DE" dirty="0" smtClean="0"/>
              <a:t>There are also </a:t>
            </a:r>
            <a:r>
              <a:rPr lang="de-DE" b="1" dirty="0" smtClean="0"/>
              <a:t>very different solutions</a:t>
            </a:r>
            <a:r>
              <a:rPr lang="de-DE" dirty="0" smtClean="0"/>
              <a:t> that work well for classification like this, like Naive Bayes or linear models in general</a:t>
            </a:r>
          </a:p>
          <a:p>
            <a:pPr lvl="1"/>
            <a:r>
              <a:rPr lang="de-DE" dirty="0" smtClean="0"/>
              <a:t>These associate one weight with each feature value as we saw in the previous lecture!</a:t>
            </a:r>
          </a:p>
          <a:p>
            <a:pPr lvl="1"/>
            <a:r>
              <a:rPr lang="de-DE" dirty="0" smtClean="0"/>
              <a:t>The same ideas about generalization and overfitting apply!</a:t>
            </a:r>
          </a:p>
          <a:p>
            <a:pPr lvl="1"/>
            <a:r>
              <a:rPr lang="de-DE" dirty="0" smtClean="0"/>
              <a:t>We'll discuss these further in the next lecture</a:t>
            </a:r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653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Slide sources</a:t>
            </a:r>
          </a:p>
          <a:p>
            <a:pPr lvl="1"/>
            <a:r>
              <a:rPr lang="de-DE" dirty="0" smtClean="0"/>
              <a:t>See Ata Kaban's machine learning class particularly for the intuitive discussion of the Winston sunburn problem and Information </a:t>
            </a:r>
            <a:r>
              <a:rPr lang="de-DE" dirty="0"/>
              <a:t>G</a:t>
            </a:r>
            <a:r>
              <a:rPr lang="de-DE" dirty="0" smtClean="0"/>
              <a:t>ain</a:t>
            </a:r>
          </a:p>
          <a:p>
            <a:pPr lvl="1"/>
            <a:r>
              <a:rPr lang="de-DE" dirty="0" smtClean="0"/>
              <a:t>See Andrew W. Moore's website for a longer presentation of his slides on decision trees, and slides on many other machine learning topics:</a:t>
            </a:r>
          </a:p>
          <a:p>
            <a:pPr marL="914400" lvl="2" indent="0">
              <a:buNone/>
            </a:pPr>
            <a:r>
              <a:rPr lang="de-DE" dirty="0" smtClean="0">
                <a:hlinkClick r:id="rId2"/>
              </a:rPr>
              <a:t>http</a:t>
            </a:r>
            <a:r>
              <a:rPr lang="de-DE" dirty="0">
                <a:hlinkClick r:id="rId2"/>
              </a:rPr>
              <a:t>://</a:t>
            </a:r>
            <a:r>
              <a:rPr lang="de-DE" dirty="0" smtClean="0">
                <a:hlinkClick r:id="rId2"/>
              </a:rPr>
              <a:t>www.autonlab.org/tutorials</a:t>
            </a:r>
            <a:endParaRPr lang="de-DE" dirty="0" smtClean="0"/>
          </a:p>
          <a:p>
            <a:pPr marL="914400" lvl="2" indent="0">
              <a:buNone/>
            </a:pPr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4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Thank you for your attention!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402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376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223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866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01FF"/>
      </a:accent1>
      <a:accent2>
        <a:srgbClr val="C00200"/>
      </a:accent2>
      <a:accent3>
        <a:srgbClr val="128400"/>
      </a:accent3>
      <a:accent4>
        <a:srgbClr val="FFF10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er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  <a:effectLst/>
      </a:spPr>
      <a:bodyPr rtlCol="0" anchor="ctr"/>
      <a:lstStyle>
        <a:defPPr algn="ctr">
          <a:defRPr dirty="0" smtClean="0">
            <a:solidFill>
              <a:schemeClr val="tx1"/>
            </a:solidFill>
            <a:latin typeface="Century Gothic"/>
            <a:cs typeface="Century Gothic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8100">
          <a:solidFill>
            <a:srgbClr val="FF0000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Century Gothic"/>
            <a:cs typeface="Century Gothic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ads Tie">
  <a:themeElements>
    <a:clrScheme name="Dads Tie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Dads Ti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ads Tie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ds Tie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2002</Words>
  <Application>Microsoft Office PowerPoint</Application>
  <PresentationFormat>On-screen Show (4:3)</PresentationFormat>
  <Paragraphs>341</Paragraphs>
  <Slides>66</Slides>
  <Notes>21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71" baseType="lpstr">
      <vt:lpstr>Office Theme</vt:lpstr>
      <vt:lpstr>1_Office Theme</vt:lpstr>
      <vt:lpstr>Dads Tie</vt:lpstr>
      <vt:lpstr>Document</vt:lpstr>
      <vt:lpstr>Equation</vt:lpstr>
      <vt:lpstr>Information Extraction Lecture 6 – Decision Trees (Basic Machine Learning)</vt:lpstr>
      <vt:lpstr>Schedule</vt:lpstr>
      <vt:lpstr>Decision Tree Representation for ‘Play Tennis?’</vt:lpstr>
      <vt:lpstr>When is it useful?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Using this idea for classification</vt:lpstr>
      <vt:lpstr>Sunburn Data Collected</vt:lpstr>
      <vt:lpstr>Decision Tree 1</vt:lpstr>
      <vt:lpstr>Sunburn sufferers are ...</vt:lpstr>
      <vt:lpstr>Decision Tree 2</vt:lpstr>
      <vt:lpstr>Decision Tree 3</vt:lpstr>
      <vt:lpstr>Summing up</vt:lpstr>
      <vt:lpstr>A: How WE did it?</vt:lpstr>
      <vt:lpstr>PowerPoint Presentation</vt:lpstr>
      <vt:lpstr>What properties should the Disorder (D) have?</vt:lpstr>
      <vt:lpstr>Examples</vt:lpstr>
      <vt:lpstr>PowerPoint Presentation</vt:lpstr>
      <vt:lpstr>Definition of Disorder</vt:lpstr>
      <vt:lpstr>Back to the beach (or the disorder of sunbathers)!</vt:lpstr>
      <vt:lpstr>Some more useful properties of the Entropy</vt:lpstr>
      <vt:lpstr>PowerPoint Presentation</vt:lpstr>
      <vt:lpstr>PowerPoint Presentation</vt:lpstr>
      <vt:lpstr>Back to the beach: calculate the Average Disorder associated with Hair Colour </vt:lpstr>
      <vt:lpstr>…Calculating the Disorder of the “blondes”</vt:lpstr>
      <vt:lpstr>…Calculating the disorder of the others</vt:lpstr>
      <vt:lpstr>Which decision variable minimises the disorder?</vt:lpstr>
      <vt:lpstr>So what is the best decision tree?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Things I didn't discuss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Extraction - Decision Trees</dc:title>
  <dc:creator>Alexander Fraser</dc:creator>
  <cp:lastModifiedBy>alex</cp:lastModifiedBy>
  <cp:revision>572</cp:revision>
  <dcterms:created xsi:type="dcterms:W3CDTF">2011-12-07T15:05:48Z</dcterms:created>
  <dcterms:modified xsi:type="dcterms:W3CDTF">2014-11-12T16:46:28Z</dcterms:modified>
</cp:coreProperties>
</file>