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  <p:sldMasterId id="2147483715" r:id="rId2"/>
    <p:sldMasterId id="2147483727" r:id="rId3"/>
  </p:sldMasterIdLst>
  <p:notesMasterIdLst>
    <p:notesMasterId r:id="rId30"/>
  </p:notesMasterIdLst>
  <p:handoutMasterIdLst>
    <p:handoutMasterId r:id="rId31"/>
  </p:handoutMasterIdLst>
  <p:sldIdLst>
    <p:sldId id="855" r:id="rId4"/>
    <p:sldId id="838" r:id="rId5"/>
    <p:sldId id="917" r:id="rId6"/>
    <p:sldId id="918" r:id="rId7"/>
    <p:sldId id="938" r:id="rId8"/>
    <p:sldId id="912" r:id="rId9"/>
    <p:sldId id="915" r:id="rId10"/>
    <p:sldId id="914" r:id="rId11"/>
    <p:sldId id="916" r:id="rId12"/>
    <p:sldId id="868" r:id="rId13"/>
    <p:sldId id="870" r:id="rId14"/>
    <p:sldId id="947" r:id="rId15"/>
    <p:sldId id="937" r:id="rId16"/>
    <p:sldId id="935" r:id="rId17"/>
    <p:sldId id="919" r:id="rId18"/>
    <p:sldId id="945" r:id="rId19"/>
    <p:sldId id="936" r:id="rId20"/>
    <p:sldId id="922" r:id="rId21"/>
    <p:sldId id="946" r:id="rId22"/>
    <p:sldId id="925" r:id="rId23"/>
    <p:sldId id="927" r:id="rId24"/>
    <p:sldId id="948" r:id="rId25"/>
    <p:sldId id="928" r:id="rId26"/>
    <p:sldId id="941" r:id="rId27"/>
    <p:sldId id="944" r:id="rId28"/>
    <p:sldId id="934" r:id="rId29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IE" id="{6359BEAC-69BD-974C-9807-1D0E50EC7B2D}">
          <p14:sldIdLst>
            <p14:sldId id="855"/>
            <p14:sldId id="838"/>
            <p14:sldId id="917"/>
            <p14:sldId id="918"/>
            <p14:sldId id="938"/>
            <p14:sldId id="912"/>
            <p14:sldId id="915"/>
            <p14:sldId id="914"/>
            <p14:sldId id="916"/>
            <p14:sldId id="868"/>
            <p14:sldId id="870"/>
            <p14:sldId id="947"/>
            <p14:sldId id="937"/>
            <p14:sldId id="935"/>
            <p14:sldId id="919"/>
            <p14:sldId id="945"/>
            <p14:sldId id="936"/>
            <p14:sldId id="922"/>
            <p14:sldId id="946"/>
            <p14:sldId id="925"/>
            <p14:sldId id="927"/>
            <p14:sldId id="948"/>
            <p14:sldId id="928"/>
            <p14:sldId id="941"/>
            <p14:sldId id="944"/>
            <p14:sldId id="9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84" d="100"/>
          <a:sy n="84" d="100"/>
        </p:scale>
        <p:origin x="-732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4" y="4862263"/>
            <a:ext cx="5205934" cy="460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438150"/>
            <a:ext cx="3890964" cy="13716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5438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2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7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65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87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7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1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6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173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49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06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0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67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28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2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18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16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085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95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699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539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6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05979"/>
            <a:ext cx="7391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31157"/>
            <a:ext cx="4040188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1631157"/>
            <a:ext cx="4041775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428751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97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2343152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69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3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10/30/2013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6815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2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10/30/2013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2599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it.i2r.a-star.edu.sg/news2010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4000" dirty="0" err="1" smtClean="0"/>
              <a:t>Referatsthemen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2914652"/>
            <a:ext cx="8448580" cy="167230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CIS, LMU </a:t>
            </a:r>
            <a:r>
              <a:rPr lang="en-US" dirty="0" err="1" smtClean="0"/>
              <a:t>München</a:t>
            </a:r>
            <a:endParaRPr lang="en-US" dirty="0" smtClean="0"/>
          </a:p>
          <a:p>
            <a:r>
              <a:rPr lang="en-US" dirty="0" smtClean="0"/>
              <a:t>Winter Semester 2013-2014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Dr. Alexander Fraser, 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Rule-based Named Entity Recognition: Regular </a:t>
            </a:r>
            <a:r>
              <a:rPr lang="en-US" dirty="0"/>
              <a:t>S</a:t>
            </a:r>
            <a:r>
              <a:rPr lang="en-US" dirty="0" smtClean="0"/>
              <a:t>ets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Regular Sets in the Proceedings of the European Parliament (</a:t>
            </a:r>
            <a:r>
              <a:rPr lang="en-US" dirty="0" err="1" smtClean="0"/>
              <a:t>Europarl</a:t>
            </a:r>
            <a:r>
              <a:rPr lang="en-US" dirty="0" smtClean="0"/>
              <a:t> corpus)</a:t>
            </a:r>
          </a:p>
          <a:p>
            <a:pPr lvl="1"/>
            <a:r>
              <a:rPr lang="en-US" dirty="0" smtClean="0"/>
              <a:t>Annotate regular classes in the </a:t>
            </a:r>
            <a:r>
              <a:rPr lang="en-US" dirty="0" err="1" smtClean="0"/>
              <a:t>Europarl</a:t>
            </a:r>
            <a:r>
              <a:rPr lang="en-US" dirty="0" smtClean="0"/>
              <a:t> corpora in both English and German</a:t>
            </a:r>
          </a:p>
          <a:p>
            <a:pPr lvl="1"/>
            <a:r>
              <a:rPr lang="en-US" dirty="0" smtClean="0"/>
              <a:t>Interesting regular classes: report-IDs and dates. Others could include nationalities/countries or monetary amounts.</a:t>
            </a:r>
          </a:p>
          <a:p>
            <a:pPr lvl="1"/>
            <a:r>
              <a:rPr lang="en-US" dirty="0" smtClean="0"/>
              <a:t>Programming intensive: this will involve writing a lot of regular expressions, and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Entity Recognition – Entity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TOPIC: fine-grained open classes of named entities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the proposed schemes of fine-grained open classes, such as BBN's classes used for question answering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the advantages and disadvantages of the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also the difficulty of human annotation – can humans annotate these classes reliably?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</a:t>
            </a:r>
            <a:r>
              <a:rPr lang="en-US" baseline="0" dirty="0" smtClean="0"/>
              <a:t> Entity Recognition – Training Data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Crowd-sourcing with Amazon Mechanical</a:t>
            </a:r>
            <a:r>
              <a:rPr lang="en-US" baseline="0" dirty="0" smtClean="0"/>
              <a:t> Turk (AMT)</a:t>
            </a:r>
          </a:p>
          <a:p>
            <a:pPr lvl="1"/>
            <a:r>
              <a:rPr lang="en-US" baseline="0" dirty="0" smtClean="0"/>
              <a:t>AMT's </a:t>
            </a:r>
            <a:r>
              <a:rPr lang="en-US" baseline="0" dirty="0" smtClean="0"/>
              <a:t>motto: </a:t>
            </a:r>
            <a:r>
              <a:rPr lang="en-US" baseline="0" dirty="0" smtClean="0"/>
              <a:t>artificial </a:t>
            </a:r>
            <a:r>
              <a:rPr lang="en-US" baseline="0" dirty="0" err="1" smtClean="0"/>
              <a:t>artificial</a:t>
            </a:r>
            <a:r>
              <a:rPr lang="en-US" baseline="0" dirty="0" smtClean="0"/>
              <a:t> intelligence</a:t>
            </a:r>
          </a:p>
          <a:p>
            <a:pPr lvl="1"/>
            <a:r>
              <a:rPr lang="en-US" baseline="0" dirty="0" smtClean="0"/>
              <a:t>Using human annotators to get quick (but low quality) annotations</a:t>
            </a:r>
          </a:p>
          <a:p>
            <a:pPr lvl="1"/>
            <a:r>
              <a:rPr lang="en-US" baseline="0" dirty="0" smtClean="0"/>
              <a:t>What are the pros and cons of this approach? How well do </a:t>
            </a:r>
            <a:r>
              <a:rPr lang="en-US" baseline="0" dirty="0" smtClean="0"/>
              <a:t>NER systems </a:t>
            </a:r>
            <a:r>
              <a:rPr lang="en-US" baseline="0" dirty="0" smtClean="0"/>
              <a:t>perform when trained on this data?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Rule-Based</a:t>
            </a:r>
            <a:r>
              <a:rPr lang="de-DE" baseline="0" dirty="0" smtClean="0"/>
              <a:t> </a:t>
            </a:r>
            <a:r>
              <a:rPr lang="de-DE" baseline="0" dirty="0" smtClean="0"/>
              <a:t>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Using</a:t>
            </a:r>
            <a:r>
              <a:rPr lang="de-DE" baseline="0" dirty="0" smtClean="0"/>
              <a:t> Local Grammars for Citation Parsing</a:t>
            </a:r>
          </a:p>
          <a:p>
            <a:pPr lvl="1"/>
            <a:r>
              <a:rPr lang="de-DE" dirty="0" smtClean="0"/>
              <a:t>Discuss how to define regular</a:t>
            </a:r>
            <a:r>
              <a:rPr lang="de-DE" baseline="0" dirty="0" smtClean="0"/>
              <a:t> expressions for the different fields in a citation</a:t>
            </a:r>
          </a:p>
          <a:p>
            <a:pPr lvl="1"/>
            <a:r>
              <a:rPr lang="de-DE" baseline="0" dirty="0" smtClean="0"/>
              <a:t>Discuss how these regular expressions are combined in the local grammar approach</a:t>
            </a:r>
          </a:p>
          <a:p>
            <a:pPr lvl="1"/>
            <a:r>
              <a:rPr lang="de-DE" baseline="0" dirty="0" smtClean="0"/>
              <a:t>Present the advantages</a:t>
            </a:r>
            <a:r>
              <a:rPr lang="de-DE" dirty="0" smtClean="0"/>
              <a:t> and disadvantages of this approach to citation parsing</a:t>
            </a:r>
            <a:endParaRPr lang="de-D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6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81000"/>
            <a:ext cx="8299648" cy="742950"/>
          </a:xfrm>
        </p:spPr>
        <p:txBody>
          <a:bodyPr/>
          <a:lstStyle/>
          <a:p>
            <a:r>
              <a:rPr lang="de-DE" dirty="0" smtClean="0"/>
              <a:t>Learning Rules for Named Entity Recognition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</a:t>
            </a:r>
            <a:r>
              <a:rPr lang="de-DE" baseline="0" dirty="0" smtClean="0"/>
              <a:t> Learning Rules for Named Entity Recognition</a:t>
            </a:r>
          </a:p>
          <a:p>
            <a:pPr lvl="1"/>
            <a:r>
              <a:rPr lang="de-DE" dirty="0" smtClean="0"/>
              <a:t>Discuss how rules can be learned given</a:t>
            </a:r>
            <a:r>
              <a:rPr lang="de-DE" baseline="0" dirty="0" smtClean="0"/>
              <a:t> annotated corpora</a:t>
            </a:r>
          </a:p>
          <a:p>
            <a:pPr lvl="1"/>
            <a:r>
              <a:rPr lang="de-DE" baseline="0" dirty="0" smtClean="0"/>
              <a:t>Present the basic algorithms</a:t>
            </a:r>
          </a:p>
          <a:p>
            <a:pPr lvl="1"/>
            <a:r>
              <a:rPr lang="de-DE" baseline="0" dirty="0" smtClean="0"/>
              <a:t>Discuss the advantages and disadvantages of these approaches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Named Entity Recognition – Statistical Model</a:t>
            </a:r>
            <a:endParaRPr lang="de-D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</a:t>
            </a:r>
            <a:r>
              <a:rPr lang="de-DE" baseline="0" dirty="0" smtClean="0"/>
              <a:t> Hidden Markov Models for Named Entity Recognition</a:t>
            </a:r>
          </a:p>
          <a:p>
            <a:pPr lvl="1"/>
            <a:r>
              <a:rPr lang="de-DE" dirty="0" smtClean="0"/>
              <a:t>Discuss how to</a:t>
            </a:r>
            <a:r>
              <a:rPr lang="de-DE" baseline="0" dirty="0" smtClean="0"/>
              <a:t> formulate named entity recognition in the HMM framework</a:t>
            </a:r>
          </a:p>
          <a:p>
            <a:pPr lvl="1"/>
            <a:r>
              <a:rPr lang="de-DE" baseline="0" dirty="0" smtClean="0"/>
              <a:t>Discuss the transition model and the emission model – which features are useful?</a:t>
            </a:r>
          </a:p>
          <a:p>
            <a:pPr lvl="1"/>
            <a:r>
              <a:rPr lang="de-DE" baseline="0" dirty="0" smtClean="0"/>
              <a:t>One possible emphasis: what we want the models to be able to do, what problems they have versus other statistical approaches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Named</a:t>
            </a:r>
            <a:r>
              <a:rPr lang="de-DE" baseline="0" dirty="0" smtClean="0"/>
              <a:t> Entity Recognition – Statistical Model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Structured Perceptron for Named Entity Recognition</a:t>
            </a:r>
          </a:p>
          <a:p>
            <a:pPr lvl="1" rtl="0" eaLnBrk="1" fontAlgn="base" hangingPunct="1"/>
            <a:r>
              <a:rPr lang="de-DE" sz="2000" dirty="0" smtClean="0">
                <a:solidFill>
                  <a:schemeClr val="tx1"/>
                </a:solidFill>
                <a:effectLst/>
                <a:latin typeface="+mn-lt"/>
                <a:ea typeface="ＭＳ Ｐゴシック" pitchFamily="-65" charset="-128"/>
                <a:cs typeface="ＭＳ Ｐゴシック" pitchFamily="-65" charset="-128"/>
              </a:rPr>
              <a:t>Discuss how to</a:t>
            </a:r>
            <a:r>
              <a:rPr lang="de-DE" sz="2000" baseline="0" dirty="0" smtClean="0">
                <a:solidFill>
                  <a:schemeClr val="tx1"/>
                </a:solidFill>
                <a:effectLst/>
                <a:latin typeface="+mn-lt"/>
                <a:ea typeface="ＭＳ Ｐゴシック" pitchFamily="-65" charset="-128"/>
                <a:cs typeface="ＭＳ Ｐゴシック" pitchFamily="-65" charset="-128"/>
              </a:rPr>
              <a:t> formulate named entity recognition in the structured perceptron framework</a:t>
            </a:r>
          </a:p>
          <a:p>
            <a:pPr lvl="2" rtl="0" eaLnBrk="1" fontAlgn="base" hangingPunct="1"/>
            <a:r>
              <a:rPr lang="de-DE" sz="2000" dirty="0" smtClean="0">
                <a:effectLst/>
              </a:rPr>
              <a:t>This requires</a:t>
            </a:r>
            <a:r>
              <a:rPr lang="de-DE" sz="2000" baseline="0" dirty="0" smtClean="0">
                <a:effectLst/>
              </a:rPr>
              <a:t> previous exposure to machine learning!</a:t>
            </a:r>
          </a:p>
          <a:p>
            <a:pPr lvl="1" rtl="0" eaLnBrk="1" fontAlgn="base" hangingPunct="1"/>
            <a:r>
              <a:rPr lang="de-DE" sz="2000" dirty="0" smtClean="0">
                <a:effectLst/>
              </a:rPr>
              <a:t>What does the structured perceptron</a:t>
            </a:r>
            <a:r>
              <a:rPr lang="de-DE" sz="2000" baseline="0" dirty="0" smtClean="0">
                <a:effectLst/>
              </a:rPr>
              <a:t> framework allow you to do versus the HMM?</a:t>
            </a:r>
            <a:endParaRPr lang="de-DE" sz="2000" dirty="0" smtClean="0">
              <a:effectLst/>
            </a:endParaRPr>
          </a:p>
          <a:p>
            <a:pPr lvl="1" rtl="0" eaLnBrk="1" fontAlgn="base" hangingPunct="1"/>
            <a:r>
              <a:rPr lang="de-DE" dirty="0" smtClean="0">
                <a:effectLst/>
              </a:rPr>
              <a:t>Presentation</a:t>
            </a:r>
            <a:r>
              <a:rPr lang="de-DE" baseline="0" dirty="0" smtClean="0">
                <a:effectLst/>
              </a:rPr>
              <a:t> of important features</a:t>
            </a:r>
            <a:endParaRPr lang="de-D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effectLst/>
                <a:latin typeface="+mj-lt"/>
                <a:ea typeface="ＭＳ Ｐゴシック" pitchFamily="-65" charset="-128"/>
                <a:cs typeface="ＭＳ Ｐゴシック" pitchFamily="-65" charset="-128"/>
              </a:rPr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Lightly Supervised Named Entity Recognition</a:t>
            </a:r>
          </a:p>
          <a:p>
            <a:pPr lvl="1"/>
            <a:r>
              <a:rPr lang="de-DE" dirty="0" smtClean="0"/>
              <a:t>Starting</a:t>
            </a:r>
            <a:r>
              <a:rPr lang="de-DE" baseline="0" dirty="0" smtClean="0"/>
              <a:t> from a few examples ("seed</a:t>
            </a:r>
            <a:r>
              <a:rPr lang="de-DE" dirty="0" smtClean="0"/>
              <a:t> examples")</a:t>
            </a:r>
            <a:r>
              <a:rPr lang="de-DE" baseline="0" dirty="0" smtClean="0"/>
              <a:t>, how do you automatically build a named entity classifier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This is sometimes referred to as "bootstrapping"</a:t>
            </a:r>
          </a:p>
          <a:p>
            <a:pPr lvl="1"/>
            <a:r>
              <a:rPr lang="de-DE" dirty="0" smtClean="0"/>
              <a:t>What the problems with this approach – how do you block the process from generalizing</a:t>
            </a:r>
            <a:r>
              <a:rPr lang="de-DE" baseline="0" dirty="0" smtClean="0"/>
              <a:t> too much?</a:t>
            </a:r>
          </a:p>
          <a:p>
            <a:pPr lvl="1"/>
            <a:r>
              <a:rPr lang="de-DE" baseline="0" dirty="0" smtClean="0"/>
              <a:t>Analyze the pros and cons of this approach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TOPIC: Distant supervision for NER</a:t>
            </a:r>
          </a:p>
          <a:p>
            <a:pPr lvl="1"/>
            <a:r>
              <a:rPr lang="en-US" dirty="0" smtClean="0"/>
              <a:t>Related</a:t>
            </a:r>
            <a:r>
              <a:rPr lang="en-US" baseline="0" dirty="0" smtClean="0"/>
              <a:t> to </a:t>
            </a:r>
            <a:r>
              <a:rPr lang="en-US" baseline="0" dirty="0" smtClean="0"/>
              <a:t>the bootstrapping </a:t>
            </a:r>
            <a:r>
              <a:rPr lang="en-US" baseline="0" dirty="0" smtClean="0"/>
              <a:t>idea – but here we are using information annotated for a different purpose</a:t>
            </a:r>
          </a:p>
          <a:p>
            <a:pPr lvl="1"/>
            <a:r>
              <a:rPr lang="en-US" baseline="0" dirty="0" smtClean="0"/>
              <a:t>How can distant supervision solve the knowledge bottleneck for NER?</a:t>
            </a:r>
          </a:p>
          <a:p>
            <a:pPr lvl="1"/>
            <a:r>
              <a:rPr lang="en-US" baseline="0" dirty="0" smtClean="0"/>
              <a:t>What are the advantages and </a:t>
            </a:r>
            <a:r>
              <a:rPr lang="en-US" baseline="0" dirty="0" smtClean="0"/>
              <a:t>disadvantages </a:t>
            </a:r>
            <a:r>
              <a:rPr lang="en-US" baseline="0" dirty="0" smtClean="0"/>
              <a:t>of this approach?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NER – Toolkit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Stanford NER Toolkit applied to </a:t>
            </a:r>
            <a:r>
              <a:rPr lang="en-US" dirty="0" err="1" smtClean="0"/>
              <a:t>Europarl</a:t>
            </a:r>
            <a:endParaRPr lang="en-US" dirty="0" smtClean="0"/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NER Toolkit to the </a:t>
            </a:r>
            <a:r>
              <a:rPr lang="en-US" baseline="0" dirty="0" err="1" smtClean="0"/>
              <a:t>Europarl</a:t>
            </a:r>
            <a:r>
              <a:rPr lang="en-US" baseline="0" dirty="0" smtClean="0"/>
              <a:t> corpus, and compare the output on English and German</a:t>
            </a:r>
          </a:p>
          <a:p>
            <a:pPr lvl="1"/>
            <a:r>
              <a:rPr lang="en-US" baseline="0" dirty="0" smtClean="0"/>
              <a:t>How does the model work?</a:t>
            </a:r>
          </a:p>
          <a:p>
            <a:pPr lvl="1"/>
            <a:r>
              <a:rPr lang="en-US" baseline="0" dirty="0" smtClean="0"/>
              <a:t>What are the differences between the English and German annotations of parallel sentences, where </a:t>
            </a:r>
            <a:r>
              <a:rPr lang="en-US" baseline="0" dirty="0" smtClean="0"/>
              <a:t>do </a:t>
            </a:r>
            <a:r>
              <a:rPr lang="en-US" baseline="0" dirty="0" smtClean="0"/>
              <a:t>the </a:t>
            </a:r>
            <a:r>
              <a:rPr lang="en-US" baseline="0" dirty="0" smtClean="0"/>
              <a:t>models </a:t>
            </a:r>
            <a:r>
              <a:rPr lang="en-US" baseline="0" dirty="0" smtClean="0"/>
              <a:t>fail?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– Reminder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00000" y="1086992"/>
            <a:ext cx="7772400" cy="1628775"/>
          </a:xfrm>
        </p:spPr>
        <p:txBody>
          <a:bodyPr/>
          <a:lstStyle/>
          <a:p>
            <a:r>
              <a:rPr lang="en-US" sz="2000" dirty="0" err="1"/>
              <a:t>Vorlesung</a:t>
            </a:r>
            <a:endParaRPr lang="en-US" sz="2000" dirty="0"/>
          </a:p>
          <a:p>
            <a:pPr lvl="1"/>
            <a:r>
              <a:rPr lang="en-US" sz="1800" dirty="0"/>
              <a:t>Learn the basics of Information Extraction (IE)</a:t>
            </a:r>
          </a:p>
          <a:p>
            <a:pPr lvl="1"/>
            <a:r>
              <a:rPr lang="en-US" sz="1800" dirty="0" err="1"/>
              <a:t>Klausur</a:t>
            </a:r>
            <a:r>
              <a:rPr lang="en-US" sz="1800" dirty="0"/>
              <a:t> – only on the </a:t>
            </a:r>
            <a:r>
              <a:rPr lang="en-US" sz="1800" dirty="0" err="1"/>
              <a:t>Vorlesung</a:t>
            </a:r>
            <a:r>
              <a:rPr lang="en-US" sz="1800" dirty="0"/>
              <a:t>!</a:t>
            </a:r>
          </a:p>
          <a:p>
            <a:r>
              <a:rPr lang="en-US" sz="2000" dirty="0"/>
              <a:t>Seminar</a:t>
            </a:r>
          </a:p>
          <a:p>
            <a:pPr lvl="1"/>
            <a:r>
              <a:rPr lang="en-US" sz="1800" dirty="0" smtClean="0"/>
              <a:t>Deeper understanding of IE topics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student who wants a Schein will have to make a presentation on IE</a:t>
            </a:r>
          </a:p>
          <a:p>
            <a:pPr lvl="2"/>
            <a:r>
              <a:rPr lang="en-US" sz="1800" dirty="0"/>
              <a:t>25 minutes (</a:t>
            </a:r>
            <a:r>
              <a:rPr lang="en-US" sz="1800" dirty="0" err="1"/>
              <a:t>powerpoint</a:t>
            </a:r>
            <a:r>
              <a:rPr lang="en-US" sz="1800" dirty="0"/>
              <a:t>, </a:t>
            </a:r>
            <a:r>
              <a:rPr lang="en-US" sz="1800" dirty="0" err="1"/>
              <a:t>LaTeX</a:t>
            </a:r>
            <a:r>
              <a:rPr lang="en-US" sz="1800" dirty="0"/>
              <a:t>, Mac)</a:t>
            </a:r>
          </a:p>
          <a:p>
            <a:pPr lvl="1"/>
            <a:r>
              <a:rPr lang="en-US" sz="1800" dirty="0"/>
              <a:t>If two students work together, 40 minutes (each student speaks for 20 </a:t>
            </a:r>
            <a:r>
              <a:rPr lang="en-US" sz="1800" dirty="0" smtClean="0"/>
              <a:t>minutes)</a:t>
            </a:r>
            <a:endParaRPr lang="en-US" sz="1800" dirty="0"/>
          </a:p>
          <a:p>
            <a:r>
              <a:rPr lang="en-US" sz="2000" dirty="0" err="1" smtClean="0"/>
              <a:t>Hausarbeit</a:t>
            </a:r>
            <a:endParaRPr lang="en-US" sz="2000" dirty="0"/>
          </a:p>
          <a:p>
            <a:pPr lvl="1"/>
            <a:r>
              <a:rPr lang="en-US" sz="1800" dirty="0" smtClean="0"/>
              <a:t>6 pages worked out, due 3 weeks after the </a:t>
            </a:r>
            <a:r>
              <a:rPr lang="en-US" sz="1800" dirty="0" err="1" smtClean="0"/>
              <a:t>Referat</a:t>
            </a:r>
            <a:endParaRPr lang="en-US" sz="1800" dirty="0" smtClean="0"/>
          </a:p>
          <a:p>
            <a:pPr lvl="1"/>
            <a:r>
              <a:rPr lang="en-US" sz="1800" dirty="0" smtClean="0"/>
              <a:t>Separate for each student!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25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 – Domain</a:t>
            </a:r>
            <a:r>
              <a:rPr lang="en-US" baseline="0" dirty="0" smtClean="0"/>
              <a:t> Adaptation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Domain adaptation and failure to adapt</a:t>
            </a:r>
          </a:p>
          <a:p>
            <a:pPr lvl="1"/>
            <a:r>
              <a:rPr lang="de-DE" dirty="0" smtClean="0"/>
              <a:t>What is the problem of domain adaptation?</a:t>
            </a:r>
          </a:p>
          <a:p>
            <a:pPr lvl="1"/>
            <a:r>
              <a:rPr lang="de-DE" dirty="0" smtClean="0"/>
              <a:t>How is it addressed in statistical </a:t>
            </a:r>
            <a:r>
              <a:rPr lang="de-DE" dirty="0" smtClean="0"/>
              <a:t>classification approaches to NER?</a:t>
            </a:r>
            <a:endParaRPr lang="de-DE" dirty="0" smtClean="0"/>
          </a:p>
          <a:p>
            <a:pPr lvl="1"/>
            <a:r>
              <a:rPr lang="de-DE" dirty="0" smtClean="0"/>
              <a:t>How</a:t>
            </a:r>
            <a:r>
              <a:rPr lang="de-DE" baseline="0" dirty="0" smtClean="0"/>
              <a:t> well does it work?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Twitter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Entities in Twitter</a:t>
            </a:r>
          </a:p>
          <a:p>
            <a:pPr lvl="1"/>
            <a:r>
              <a:rPr lang="de-DE" dirty="0" smtClean="0"/>
              <a:t>There has recently been a lot of interest in annotating Twitter</a:t>
            </a:r>
            <a:endParaRPr lang="de-DE" baseline="0" dirty="0" smtClean="0"/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material,</a:t>
            </a:r>
            <a:r>
              <a:rPr lang="de-DE" dirty="0" smtClean="0"/>
              <a:t> how is it adapted from non-Twitter training sets?</a:t>
            </a:r>
          </a:p>
          <a:p>
            <a:pPr lvl="1"/>
            <a:r>
              <a:rPr lang="de-DE" dirty="0" smtClean="0"/>
              <a:t>What are the peculiarities of working on 140 character tweets rather than longer articles?</a:t>
            </a:r>
            <a:endParaRPr lang="de-DE" baseline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BIO Domain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Biological Entities</a:t>
            </a:r>
          </a:p>
          <a:p>
            <a:pPr lvl="1"/>
            <a:r>
              <a:rPr lang="de-DE" dirty="0" smtClean="0"/>
              <a:t>Present</a:t>
            </a:r>
            <a:r>
              <a:rPr lang="de-DE" baseline="0" dirty="0" smtClean="0"/>
              <a:t> a specific named entity recognition problem from the biology domain</a:t>
            </a:r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material?</a:t>
            </a:r>
          </a:p>
          <a:p>
            <a:pPr lvl="1"/>
            <a:r>
              <a:rPr lang="de-DE" baseline="0" dirty="0" smtClean="0"/>
              <a:t>What are the difficulties of this domain vs. problems like extraction of company mergers which have been studied longer?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Applying the Stanford </a:t>
            </a:r>
            <a:r>
              <a:rPr lang="en-US" dirty="0" err="1" smtClean="0"/>
              <a:t>Coreference</a:t>
            </a:r>
            <a:r>
              <a:rPr lang="en-US" dirty="0" smtClean="0"/>
              <a:t> Pipeline 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Europarl</a:t>
            </a:r>
            <a:endParaRPr lang="en-US" baseline="0" dirty="0" smtClean="0"/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Coreference</a:t>
            </a:r>
            <a:r>
              <a:rPr lang="en-US" baseline="0" dirty="0" smtClean="0"/>
              <a:t> Pipeline to English </a:t>
            </a:r>
            <a:r>
              <a:rPr lang="en-US" baseline="0" dirty="0" err="1" smtClean="0"/>
              <a:t>Europarl</a:t>
            </a:r>
            <a:r>
              <a:rPr lang="en-US" baseline="0" dirty="0" smtClean="0"/>
              <a:t> data</a:t>
            </a:r>
          </a:p>
          <a:p>
            <a:pPr lvl="1"/>
            <a:r>
              <a:rPr lang="en-US" dirty="0" smtClean="0"/>
              <a:t>How does</a:t>
            </a:r>
            <a:r>
              <a:rPr lang="en-US" baseline="0" dirty="0" smtClean="0"/>
              <a:t> it work? </a:t>
            </a:r>
          </a:p>
          <a:p>
            <a:pPr lvl="1"/>
            <a:r>
              <a:rPr lang="en-US" dirty="0" smtClean="0"/>
              <a:t>What </a:t>
            </a:r>
            <a:r>
              <a:rPr lang="en-US" baseline="0" dirty="0" smtClean="0"/>
              <a:t>entities does it annotate well, and less well?</a:t>
            </a:r>
          </a:p>
          <a:p>
            <a:pPr lvl="1"/>
            <a:r>
              <a:rPr lang="en-US" baseline="0" dirty="0" smtClean="0"/>
              <a:t>Can this information be used to translate English "it" to German?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multilingual applications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Transliteration Mining</a:t>
            </a:r>
          </a:p>
          <a:p>
            <a:pPr lvl="1"/>
            <a:r>
              <a:rPr lang="de-DE" dirty="0" smtClean="0"/>
              <a:t>Transliteration</a:t>
            </a:r>
            <a:r>
              <a:rPr lang="de-DE" baseline="0" dirty="0" smtClean="0"/>
              <a:t> mining is the mining of names which are transliterated from one language to another from a list of word pairs</a:t>
            </a:r>
          </a:p>
          <a:p>
            <a:pPr lvl="1"/>
            <a:r>
              <a:rPr lang="de-DE" baseline="0" dirty="0" smtClean="0"/>
              <a:t>Present the task of transliteration mining as done in the NEWS conferences (here</a:t>
            </a:r>
            <a:r>
              <a:rPr lang="de-DE" dirty="0" smtClean="0"/>
              <a:t> is the 2010 URL)</a:t>
            </a:r>
            <a:endParaRPr lang="de-DE" baseline="0" dirty="0" smtClean="0"/>
          </a:p>
          <a:p>
            <a:pPr lvl="2"/>
            <a:r>
              <a:rPr lang="de-DE" dirty="0">
                <a:hlinkClick r:id="rId2"/>
              </a:rPr>
              <a:t>http://translit.i2r.a-star.edu.sg/news2010/</a:t>
            </a:r>
            <a:endParaRPr lang="de-DE" baseline="0" dirty="0" smtClean="0"/>
          </a:p>
          <a:p>
            <a:pPr lvl="1"/>
            <a:r>
              <a:rPr lang="de-DE" baseline="0" dirty="0" smtClean="0"/>
              <a:t>What approaches work well for transliteration mining?</a:t>
            </a:r>
          </a:p>
          <a:p>
            <a:pPr lvl="2"/>
            <a:r>
              <a:rPr lang="de-DE" dirty="0" smtClean="0"/>
              <a:t>(Some basic</a:t>
            </a:r>
            <a:r>
              <a:rPr lang="de-DE" baseline="0" dirty="0" smtClean="0"/>
              <a:t> statistical modelling </a:t>
            </a:r>
            <a:r>
              <a:rPr lang="de-DE" baseline="0" dirty="0" smtClean="0"/>
              <a:t>background will </a:t>
            </a:r>
            <a:r>
              <a:rPr lang="de-DE" baseline="0" dirty="0" smtClean="0"/>
              <a:t>be necessary here)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0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for multilingual applications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Bilingual Terminology</a:t>
            </a:r>
            <a:r>
              <a:rPr lang="de-DE" baseline="0" dirty="0" smtClean="0"/>
              <a:t> Mining</a:t>
            </a:r>
          </a:p>
          <a:p>
            <a:pPr lvl="1"/>
            <a:r>
              <a:rPr lang="de-DE" dirty="0" smtClean="0"/>
              <a:t>The problem of bilingual terminology mining from</a:t>
            </a:r>
            <a:r>
              <a:rPr lang="de-DE" baseline="0" dirty="0" smtClean="0"/>
              <a:t> comparable corpora is the task of finding terms which are translations of each other given their context</a:t>
            </a:r>
          </a:p>
          <a:p>
            <a:pPr lvl="1"/>
            <a:r>
              <a:rPr lang="de-DE" baseline="0" dirty="0" smtClean="0"/>
              <a:t>How is this done using the vector space model vs. the pattern-based approach?</a:t>
            </a:r>
          </a:p>
          <a:p>
            <a:pPr lvl="2"/>
            <a:r>
              <a:rPr lang="de-DE" dirty="0" smtClean="0"/>
              <a:t>Some familiarity</a:t>
            </a:r>
            <a:r>
              <a:rPr lang="de-DE" baseline="0" dirty="0" smtClean="0"/>
              <a:t> with basic information retrieval will be helpful here</a:t>
            </a:r>
            <a:endParaRPr lang="de-DE" baseline="0" dirty="0"/>
          </a:p>
          <a:p>
            <a:pPr lvl="1"/>
            <a:r>
              <a:rPr lang="de-DE" baseline="0" dirty="0" smtClean="0"/>
              <a:t>What the critical sources of knowledge for this approach?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topic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Any questions?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 will put these slides on the seminar page later</a:t>
            </a:r>
            <a:r>
              <a:rPr lang="en-US" baseline="0" dirty="0" smtClean="0"/>
              <a:t> today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Please</a:t>
            </a:r>
            <a:r>
              <a:rPr lang="en-US" baseline="0" dirty="0" smtClean="0"/>
              <a:t> email me with your choice of topic</a:t>
            </a:r>
          </a:p>
          <a:p>
            <a:pPr lvl="1"/>
            <a:r>
              <a:rPr lang="en-US" baseline="0" dirty="0" smtClean="0"/>
              <a:t>I'd also be open to using the Wiki, but I don't see how to make that work</a:t>
            </a:r>
          </a:p>
          <a:p>
            <a:pPr lvl="1"/>
            <a:r>
              <a:rPr lang="en-US" baseline="0" dirty="0" smtClean="0"/>
              <a:t>Check the seminar page first to see if it is already taken!</a:t>
            </a:r>
            <a:endParaRPr lang="de-DE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Topics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 will be presented in roughly the same order as the related topics are discussed in the Vorlesung</a:t>
            </a:r>
          </a:p>
          <a:p>
            <a:r>
              <a:rPr lang="de-DE" dirty="0" smtClean="0"/>
              <a:t>Most of the topics require you to do a literature search</a:t>
            </a:r>
          </a:p>
          <a:p>
            <a:pPr lvl="1"/>
            <a:r>
              <a:rPr lang="de-DE" dirty="0" smtClean="0"/>
              <a:t>There will usually be one article (or maybe two) which you find is the key source</a:t>
            </a:r>
          </a:p>
          <a:p>
            <a:pPr lvl="1"/>
            <a:r>
              <a:rPr lang="de-DE" dirty="0" smtClean="0"/>
              <a:t>If appropriate, please turn in PDF files of the key article and a few other important articles</a:t>
            </a:r>
          </a:p>
          <a:p>
            <a:r>
              <a:rPr lang="de-DE" dirty="0" smtClean="0"/>
              <a:t>There are a few projects involving programming</a:t>
            </a:r>
          </a:p>
          <a:p>
            <a:pPr lvl="1"/>
            <a:r>
              <a:rPr lang="de-DE" dirty="0" smtClean="0"/>
              <a:t>These are particularly suitable to be done by two students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Referat</a:t>
            </a:r>
            <a:endParaRPr lang="de-D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 smtClean="0"/>
              <a:t>25 minutes for one student</a:t>
            </a:r>
          </a:p>
          <a:p>
            <a:r>
              <a:rPr lang="de-DE" sz="1800" dirty="0" smtClean="0"/>
              <a:t>40 minutes for two</a:t>
            </a:r>
          </a:p>
          <a:p>
            <a:r>
              <a:rPr lang="de-DE" sz="1800" dirty="0" smtClean="0"/>
              <a:t>Start with what the problem is, and why it is interesting to solve it (motivation!)</a:t>
            </a:r>
          </a:p>
          <a:p>
            <a:pPr lvl="1"/>
            <a:r>
              <a:rPr lang="de-DE" sz="1600" dirty="0" smtClean="0"/>
              <a:t>It is often useful to present an example and refer to it several times</a:t>
            </a:r>
          </a:p>
          <a:p>
            <a:r>
              <a:rPr lang="de-DE" sz="1800" dirty="0" smtClean="0"/>
              <a:t>Then go into the details</a:t>
            </a:r>
          </a:p>
          <a:p>
            <a:r>
              <a:rPr lang="de-DE" sz="1800" dirty="0" smtClean="0"/>
              <a:t>If appropriate for your topic, do an analysis</a:t>
            </a:r>
          </a:p>
          <a:p>
            <a:pPr lvl="1"/>
            <a:r>
              <a:rPr lang="de-DE" sz="1600" dirty="0" smtClean="0"/>
              <a:t>Don't forget to address the disadvantages of the approach as well as the advantages (advantages tend to be what the authors focus on)</a:t>
            </a:r>
          </a:p>
          <a:p>
            <a:pPr lvl="0"/>
            <a:r>
              <a:rPr lang="de-DE" sz="2000" dirty="0" smtClean="0"/>
              <a:t>List references and recommend further reading</a:t>
            </a:r>
          </a:p>
          <a:p>
            <a:r>
              <a:rPr lang="de-DE" sz="1800" dirty="0" smtClean="0"/>
              <a:t>Have a conclusion slide!</a:t>
            </a:r>
          </a:p>
        </p:txBody>
      </p:sp>
    </p:spTree>
    <p:extLst>
      <p:ext uri="{BB962C8B-B14F-4D97-AF65-F5344CB8AC3E}">
        <p14:creationId xmlns:p14="http://schemas.microsoft.com/office/powerpoint/2010/main" val="15698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4" y="3750821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41" y="3535514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5" y="2922398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5" y="2391845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15313" y="185341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1" y="838695"/>
            <a:ext cx="1507144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4" y="4307391"/>
            <a:ext cx="591969" cy="63161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4398729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7404" y="416870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6088" y="3858680"/>
            <a:ext cx="484753" cy="21530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flipV="1">
            <a:off x="2827425" y="3245564"/>
            <a:ext cx="1151000" cy="28995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flipV="1">
            <a:off x="4825773" y="2715011"/>
            <a:ext cx="1332162" cy="20738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flipV="1">
            <a:off x="6802503" y="2176577"/>
            <a:ext cx="512810" cy="2152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959881" y="1762025"/>
            <a:ext cx="147742" cy="9138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17442"/>
            <a:ext cx="158729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07623" y="586774"/>
            <a:ext cx="228194" cy="25192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3757678"/>
            <a:ext cx="1874842" cy="61427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sz="18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sz="1800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599654"/>
              </p:ext>
            </p:extLst>
          </p:nvPr>
        </p:nvGraphicFramePr>
        <p:xfrm>
          <a:off x="6210765" y="3219822"/>
          <a:ext cx="2857917" cy="71247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2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3323733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309178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TextBox 74"/>
          <p:cNvSpPr txBox="1"/>
          <p:nvPr/>
        </p:nvSpPr>
        <p:spPr>
          <a:xfrm>
            <a:off x="-37338" y="636873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of extracting structured information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4962796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41253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History of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IE at the Message Understanding Conferences (MUC)</a:t>
            </a:r>
          </a:p>
          <a:p>
            <a:pPr lvl="1"/>
            <a:r>
              <a:rPr lang="de-DE" dirty="0" smtClean="0"/>
              <a:t>These conferences focused on tasks like extracting merger events from unstructured text</a:t>
            </a:r>
          </a:p>
          <a:p>
            <a:pPr lvl="1"/>
            <a:r>
              <a:rPr lang="de-DE" dirty="0" smtClean="0"/>
              <a:t>Discuss problems </a:t>
            </a:r>
            <a:r>
              <a:rPr lang="de-DE" dirty="0" smtClean="0"/>
              <a:t>solved, </a:t>
            </a:r>
            <a:r>
              <a:rPr lang="de-DE" dirty="0" smtClean="0"/>
              <a:t>motivations and techniques</a:t>
            </a:r>
          </a:p>
          <a:p>
            <a:pPr lvl="1"/>
            <a:r>
              <a:rPr lang="de-DE" dirty="0" smtClean="0"/>
              <a:t>Survey the literature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Focused web crawling</a:t>
            </a:r>
          </a:p>
          <a:p>
            <a:pPr lvl="1"/>
            <a:r>
              <a:rPr lang="de-DE" dirty="0" smtClean="0"/>
              <a:t>Why use focused web crawling?</a:t>
            </a:r>
          </a:p>
          <a:p>
            <a:pPr lvl="1"/>
            <a:r>
              <a:rPr lang="de-DE" dirty="0" smtClean="0"/>
              <a:t>How do focused web crawlers work?</a:t>
            </a:r>
          </a:p>
          <a:p>
            <a:pPr lvl="1"/>
            <a:r>
              <a:rPr lang="de-DE" dirty="0" smtClean="0"/>
              <a:t>What are the benefits and disadvantages of focused web crawling?</a:t>
            </a:r>
          </a:p>
          <a:p>
            <a:pPr lvl="1"/>
            <a:r>
              <a:rPr lang="de-DE" dirty="0" smtClean="0"/>
              <a:t>Python: scrapy</a:t>
            </a:r>
          </a:p>
          <a:p>
            <a:pPr lvl="1"/>
            <a:r>
              <a:rPr lang="de-DE" dirty="0" smtClean="0"/>
              <a:t>Perl: WWW::Mechanize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Language </a:t>
            </a:r>
            <a:r>
              <a:rPr lang="en-US" dirty="0"/>
              <a:t>I</a:t>
            </a:r>
            <a:r>
              <a:rPr lang="en-US" dirty="0" smtClean="0"/>
              <a:t>dentification</a:t>
            </a:r>
          </a:p>
          <a:p>
            <a:pPr lvl="1"/>
            <a:r>
              <a:rPr lang="en-US" dirty="0" smtClean="0"/>
              <a:t>Compare the approaches used</a:t>
            </a:r>
          </a:p>
          <a:p>
            <a:pPr lvl="2"/>
            <a:r>
              <a:rPr lang="en-US" dirty="0" smtClean="0"/>
              <a:t>Such as the compression, dictionary and character histogram approaches</a:t>
            </a:r>
          </a:p>
          <a:p>
            <a:pPr lvl="1"/>
            <a:r>
              <a:rPr lang="en-US" dirty="0" smtClean="0"/>
              <a:t>Discuss the issue of 8-bit encodings and dealing with code pages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Source Selection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50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Wrappers</a:t>
            </a:r>
            <a:endParaRPr lang="de-DE" baseline="0" dirty="0" smtClean="0"/>
          </a:p>
          <a:p>
            <a:pPr lvl="1"/>
            <a:r>
              <a:rPr lang="de-DE" dirty="0" smtClean="0"/>
              <a:t>Wrappers</a:t>
            </a:r>
            <a:r>
              <a:rPr lang="de-DE" baseline="0" dirty="0" smtClean="0"/>
              <a:t> are used to extract</a:t>
            </a:r>
            <a:r>
              <a:rPr lang="de-DE" dirty="0" smtClean="0"/>
              <a:t> tuples (database entries) from structured web sites</a:t>
            </a:r>
            <a:endParaRPr lang="de-DE" baseline="0" dirty="0" smtClean="0"/>
          </a:p>
          <a:p>
            <a:pPr lvl="1"/>
            <a:r>
              <a:rPr lang="de-DE" dirty="0" smtClean="0"/>
              <a:t>Discuss the different ways to create wrappers</a:t>
            </a:r>
          </a:p>
          <a:p>
            <a:pPr lvl="2"/>
            <a:r>
              <a:rPr lang="de-DE" dirty="0" smtClean="0"/>
              <a:t>Advantages and disadvantages</a:t>
            </a:r>
          </a:p>
          <a:p>
            <a:pPr lvl="2"/>
            <a:r>
              <a:rPr lang="de-DE" dirty="0" smtClean="0"/>
              <a:t>How do wrappers deal with changing websites?</a:t>
            </a:r>
          </a:p>
          <a:p>
            <a:pPr lvl="1"/>
            <a:r>
              <a:rPr lang="de-DE" dirty="0" smtClean="0"/>
              <a:t>Give some examples of different wrapper creation software packages and discuss their pros and cons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NLP-class.potx</Template>
  <TotalTime>0</TotalTime>
  <Words>1448</Words>
  <Application>Microsoft Office PowerPoint</Application>
  <PresentationFormat>On-screen Show (16:9)</PresentationFormat>
  <Paragraphs>206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NLP-class</vt:lpstr>
      <vt:lpstr>Office Theme</vt:lpstr>
      <vt:lpstr>1_Office Theme</vt:lpstr>
      <vt:lpstr>Information Extraction Referatsthemen</vt:lpstr>
      <vt:lpstr>Information Extraction – Reminder</vt:lpstr>
      <vt:lpstr>Topics</vt:lpstr>
      <vt:lpstr>Referat</vt:lpstr>
      <vt:lpstr>Information Extraction</vt:lpstr>
      <vt:lpstr>History of IE</vt:lpstr>
      <vt:lpstr>Source Selection</vt:lpstr>
      <vt:lpstr>Source Selection</vt:lpstr>
      <vt:lpstr>Source Selection</vt:lpstr>
      <vt:lpstr>Rule-based Named Entity Recognition: Regular Sets</vt:lpstr>
      <vt:lpstr>Named Entity Recognition – Entity Classes</vt:lpstr>
      <vt:lpstr>Named Entity Recognition – Training Data</vt:lpstr>
      <vt:lpstr>Rule-Based Extraction</vt:lpstr>
      <vt:lpstr>Learning Rules for Named Entity Recognition</vt:lpstr>
      <vt:lpstr>Named Entity Recognition – Statistical Model</vt:lpstr>
      <vt:lpstr>Named Entity Recognition – Statistical Model</vt:lpstr>
      <vt:lpstr>Named Entity Recognition - Supervision</vt:lpstr>
      <vt:lpstr>Named Entity Recognition - Supervision</vt:lpstr>
      <vt:lpstr>NER – Toolkit</vt:lpstr>
      <vt:lpstr>NER – Domain Adaptation</vt:lpstr>
      <vt:lpstr>NER – Twitter</vt:lpstr>
      <vt:lpstr>NER – BIO Domain</vt:lpstr>
      <vt:lpstr>Instance Extraction</vt:lpstr>
      <vt:lpstr>IE for multilingual applications</vt:lpstr>
      <vt:lpstr>IE for multilingual applications</vt:lpstr>
      <vt:lpstr>Choosing a topic</vt:lpstr>
    </vt:vector>
  </TitlesOfParts>
  <Company>LMU Munich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Referatsthemen</dc:title>
  <dc:creator>Alexander Fraser</dc:creator>
  <cp:lastModifiedBy>alex</cp:lastModifiedBy>
  <cp:revision>254</cp:revision>
  <cp:lastPrinted>2011-10-24T03:34:11Z</cp:lastPrinted>
  <dcterms:created xsi:type="dcterms:W3CDTF">2010-04-19T15:31:24Z</dcterms:created>
  <dcterms:modified xsi:type="dcterms:W3CDTF">2013-10-30T10:14:23Z</dcterms:modified>
</cp:coreProperties>
</file>