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0" r:id="rId4"/>
    <p:sldId id="259" r:id="rId5"/>
    <p:sldId id="261" r:id="rId6"/>
    <p:sldId id="263" r:id="rId7"/>
    <p:sldId id="262" r:id="rId8"/>
    <p:sldId id="265" r:id="rId9"/>
    <p:sldId id="266" r:id="rId10"/>
    <p:sldId id="267" r:id="rId11"/>
    <p:sldId id="264" r:id="rId12"/>
    <p:sldId id="269" r:id="rId13"/>
    <p:sldId id="270" r:id="rId14"/>
    <p:sldId id="271" r:id="rId15"/>
    <p:sldId id="284" r:id="rId16"/>
    <p:sldId id="272" r:id="rId17"/>
    <p:sldId id="274" r:id="rId18"/>
    <p:sldId id="275" r:id="rId19"/>
    <p:sldId id="317" r:id="rId20"/>
    <p:sldId id="306" r:id="rId21"/>
    <p:sldId id="307" r:id="rId22"/>
    <p:sldId id="308" r:id="rId23"/>
    <p:sldId id="309" r:id="rId24"/>
    <p:sldId id="310" r:id="rId25"/>
    <p:sldId id="311" r:id="rId26"/>
    <p:sldId id="312" r:id="rId27"/>
    <p:sldId id="313" r:id="rId28"/>
    <p:sldId id="314" r:id="rId29"/>
    <p:sldId id="315" r:id="rId30"/>
    <p:sldId id="303" r:id="rId31"/>
    <p:sldId id="287" r:id="rId32"/>
    <p:sldId id="286"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281" r:id="rId48"/>
    <p:sldId id="283" r:id="rId49"/>
    <p:sldId id="285" r:id="rId50"/>
    <p:sldId id="304" r:id="rId51"/>
    <p:sldId id="282" r:id="rId5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88" autoAdjust="0"/>
    <p:restoredTop sz="86353" autoAdjust="0"/>
  </p:normalViewPr>
  <p:slideViewPr>
    <p:cSldViewPr>
      <p:cViewPr varScale="1">
        <p:scale>
          <a:sx n="98" d="100"/>
          <a:sy n="98" d="100"/>
        </p:scale>
        <p:origin x="-1284" y="-90"/>
      </p:cViewPr>
      <p:guideLst>
        <p:guide orient="horz" pos="2160"/>
        <p:guide pos="2880"/>
      </p:guideLst>
    </p:cSldViewPr>
  </p:slideViewPr>
  <p:outlineViewPr>
    <p:cViewPr>
      <p:scale>
        <a:sx n="33" d="100"/>
        <a:sy n="33" d="100"/>
      </p:scale>
      <p:origin x="0" y="5124"/>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en-US"/>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en-US"/>
          </a:p>
        </p:txBody>
      </p:sp>
      <p:sp>
        <p:nvSpPr>
          <p:cNvPr id="4" name="Datumsplatzhalter 3"/>
          <p:cNvSpPr>
            <a:spLocks noGrp="1"/>
          </p:cNvSpPr>
          <p:nvPr>
            <p:ph type="dt" sz="half" idx="10"/>
          </p:nvPr>
        </p:nvSpPr>
        <p:spPr/>
        <p:txBody>
          <a:bodyPr/>
          <a:lstStyle/>
          <a:p>
            <a:fld id="{2D5CE580-75D1-425C-8CB9-E357B930D314}" type="datetimeFigureOut">
              <a:rPr lang="en-US" smtClean="0"/>
              <a:pPr/>
              <a:t>7/25/2008</a:t>
            </a:fld>
            <a:endParaRPr lang="en-US"/>
          </a:p>
        </p:txBody>
      </p:sp>
      <p:sp>
        <p:nvSpPr>
          <p:cNvPr id="5" name="Fußzeilenplatzhalter 4"/>
          <p:cNvSpPr>
            <a:spLocks noGrp="1"/>
          </p:cNvSpPr>
          <p:nvPr>
            <p:ph type="ftr" sz="quarter" idx="11"/>
          </p:nvPr>
        </p:nvSpPr>
        <p:spPr/>
        <p:txBody>
          <a:bodyPr/>
          <a:lstStyle/>
          <a:p>
            <a:endParaRPr lang="en-US"/>
          </a:p>
        </p:txBody>
      </p:sp>
      <p:sp>
        <p:nvSpPr>
          <p:cNvPr id="6" name="Foliennummernplatzhalter 5"/>
          <p:cNvSpPr>
            <a:spLocks noGrp="1"/>
          </p:cNvSpPr>
          <p:nvPr>
            <p:ph type="sldNum" sz="quarter" idx="12"/>
          </p:nvPr>
        </p:nvSpPr>
        <p:spPr/>
        <p:txBody>
          <a:bodyPr/>
          <a:lstStyle/>
          <a:p>
            <a:fld id="{1073CF22-FB3A-43C1-9202-26FAE98F9BBF}" type="slidenum">
              <a:rPr lang="en-US" smtClean="0"/>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p>
            <a:fld id="{2D5CE580-75D1-425C-8CB9-E357B930D314}" type="datetimeFigureOut">
              <a:rPr lang="en-US" smtClean="0"/>
              <a:pPr/>
              <a:t>7/25/2008</a:t>
            </a:fld>
            <a:endParaRPr lang="en-US"/>
          </a:p>
        </p:txBody>
      </p:sp>
      <p:sp>
        <p:nvSpPr>
          <p:cNvPr id="5" name="Fußzeilenplatzhalter 4"/>
          <p:cNvSpPr>
            <a:spLocks noGrp="1"/>
          </p:cNvSpPr>
          <p:nvPr>
            <p:ph type="ftr" sz="quarter" idx="11"/>
          </p:nvPr>
        </p:nvSpPr>
        <p:spPr/>
        <p:txBody>
          <a:bodyPr/>
          <a:lstStyle/>
          <a:p>
            <a:endParaRPr lang="en-US"/>
          </a:p>
        </p:txBody>
      </p:sp>
      <p:sp>
        <p:nvSpPr>
          <p:cNvPr id="6" name="Foliennummernplatzhalter 5"/>
          <p:cNvSpPr>
            <a:spLocks noGrp="1"/>
          </p:cNvSpPr>
          <p:nvPr>
            <p:ph type="sldNum" sz="quarter" idx="12"/>
          </p:nvPr>
        </p:nvSpPr>
        <p:spPr/>
        <p:txBody>
          <a:bodyPr/>
          <a:lstStyle/>
          <a:p>
            <a:fld id="{1073CF22-FB3A-43C1-9202-26FAE98F9BBF}" type="slidenum">
              <a:rPr lang="en-US" smtClean="0"/>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en-US"/>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p>
            <a:fld id="{2D5CE580-75D1-425C-8CB9-E357B930D314}" type="datetimeFigureOut">
              <a:rPr lang="en-US" smtClean="0"/>
              <a:pPr/>
              <a:t>7/25/2008</a:t>
            </a:fld>
            <a:endParaRPr lang="en-US"/>
          </a:p>
        </p:txBody>
      </p:sp>
      <p:sp>
        <p:nvSpPr>
          <p:cNvPr id="5" name="Fußzeilenplatzhalter 4"/>
          <p:cNvSpPr>
            <a:spLocks noGrp="1"/>
          </p:cNvSpPr>
          <p:nvPr>
            <p:ph type="ftr" sz="quarter" idx="11"/>
          </p:nvPr>
        </p:nvSpPr>
        <p:spPr/>
        <p:txBody>
          <a:bodyPr/>
          <a:lstStyle/>
          <a:p>
            <a:endParaRPr lang="en-US"/>
          </a:p>
        </p:txBody>
      </p:sp>
      <p:sp>
        <p:nvSpPr>
          <p:cNvPr id="6" name="Foliennummernplatzhalter 5"/>
          <p:cNvSpPr>
            <a:spLocks noGrp="1"/>
          </p:cNvSpPr>
          <p:nvPr>
            <p:ph type="sldNum" sz="quarter" idx="12"/>
          </p:nvPr>
        </p:nvSpPr>
        <p:spPr/>
        <p:txBody>
          <a:bodyPr/>
          <a:lstStyle/>
          <a:p>
            <a:fld id="{1073CF22-FB3A-43C1-9202-26FAE98F9BBF}" type="slidenum">
              <a:rPr lang="en-US" smtClean="0"/>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p>
            <a:fld id="{2D5CE580-75D1-425C-8CB9-E357B930D314}" type="datetimeFigureOut">
              <a:rPr lang="en-US" smtClean="0"/>
              <a:pPr/>
              <a:t>7/25/2008</a:t>
            </a:fld>
            <a:endParaRPr lang="en-US"/>
          </a:p>
        </p:txBody>
      </p:sp>
      <p:sp>
        <p:nvSpPr>
          <p:cNvPr id="5" name="Fußzeilenplatzhalter 4"/>
          <p:cNvSpPr>
            <a:spLocks noGrp="1"/>
          </p:cNvSpPr>
          <p:nvPr>
            <p:ph type="ftr" sz="quarter" idx="11"/>
          </p:nvPr>
        </p:nvSpPr>
        <p:spPr/>
        <p:txBody>
          <a:bodyPr/>
          <a:lstStyle/>
          <a:p>
            <a:endParaRPr lang="en-US"/>
          </a:p>
        </p:txBody>
      </p:sp>
      <p:sp>
        <p:nvSpPr>
          <p:cNvPr id="6" name="Foliennummernplatzhalter 5"/>
          <p:cNvSpPr>
            <a:spLocks noGrp="1"/>
          </p:cNvSpPr>
          <p:nvPr>
            <p:ph type="sldNum" sz="quarter" idx="12"/>
          </p:nvPr>
        </p:nvSpPr>
        <p:spPr/>
        <p:txBody>
          <a:bodyPr/>
          <a:lstStyle/>
          <a:p>
            <a:fld id="{1073CF22-FB3A-43C1-9202-26FAE98F9BBF}" type="slidenum">
              <a:rPr lang="en-US" smtClean="0"/>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en-US"/>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p>
            <a:fld id="{2D5CE580-75D1-425C-8CB9-E357B930D314}" type="datetimeFigureOut">
              <a:rPr lang="en-US" smtClean="0"/>
              <a:pPr/>
              <a:t>7/25/2008</a:t>
            </a:fld>
            <a:endParaRPr lang="en-US"/>
          </a:p>
        </p:txBody>
      </p:sp>
      <p:sp>
        <p:nvSpPr>
          <p:cNvPr id="5" name="Fußzeilenplatzhalter 4"/>
          <p:cNvSpPr>
            <a:spLocks noGrp="1"/>
          </p:cNvSpPr>
          <p:nvPr>
            <p:ph type="ftr" sz="quarter" idx="11"/>
          </p:nvPr>
        </p:nvSpPr>
        <p:spPr/>
        <p:txBody>
          <a:bodyPr/>
          <a:lstStyle/>
          <a:p>
            <a:endParaRPr lang="en-US"/>
          </a:p>
        </p:txBody>
      </p:sp>
      <p:sp>
        <p:nvSpPr>
          <p:cNvPr id="6" name="Foliennummernplatzhalter 5"/>
          <p:cNvSpPr>
            <a:spLocks noGrp="1"/>
          </p:cNvSpPr>
          <p:nvPr>
            <p:ph type="sldNum" sz="quarter" idx="12"/>
          </p:nvPr>
        </p:nvSpPr>
        <p:spPr/>
        <p:txBody>
          <a:bodyPr/>
          <a:lstStyle/>
          <a:p>
            <a:fld id="{1073CF22-FB3A-43C1-9202-26FAE98F9BBF}" type="slidenum">
              <a:rPr lang="en-US" smtClean="0"/>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Datumsplatzhalter 4"/>
          <p:cNvSpPr>
            <a:spLocks noGrp="1"/>
          </p:cNvSpPr>
          <p:nvPr>
            <p:ph type="dt" sz="half" idx="10"/>
          </p:nvPr>
        </p:nvSpPr>
        <p:spPr/>
        <p:txBody>
          <a:bodyPr/>
          <a:lstStyle/>
          <a:p>
            <a:fld id="{2D5CE580-75D1-425C-8CB9-E357B930D314}" type="datetimeFigureOut">
              <a:rPr lang="en-US" smtClean="0"/>
              <a:pPr/>
              <a:t>7/25/2008</a:t>
            </a:fld>
            <a:endParaRPr lang="en-US"/>
          </a:p>
        </p:txBody>
      </p:sp>
      <p:sp>
        <p:nvSpPr>
          <p:cNvPr id="6" name="Fußzeilenplatzhalter 5"/>
          <p:cNvSpPr>
            <a:spLocks noGrp="1"/>
          </p:cNvSpPr>
          <p:nvPr>
            <p:ph type="ftr" sz="quarter" idx="11"/>
          </p:nvPr>
        </p:nvSpPr>
        <p:spPr/>
        <p:txBody>
          <a:bodyPr/>
          <a:lstStyle/>
          <a:p>
            <a:endParaRPr lang="en-US"/>
          </a:p>
        </p:txBody>
      </p:sp>
      <p:sp>
        <p:nvSpPr>
          <p:cNvPr id="7" name="Foliennummernplatzhalter 6"/>
          <p:cNvSpPr>
            <a:spLocks noGrp="1"/>
          </p:cNvSpPr>
          <p:nvPr>
            <p:ph type="sldNum" sz="quarter" idx="12"/>
          </p:nvPr>
        </p:nvSpPr>
        <p:spPr/>
        <p:txBody>
          <a:bodyPr/>
          <a:lstStyle/>
          <a:p>
            <a:fld id="{1073CF22-FB3A-43C1-9202-26FAE98F9BBF}" type="slidenum">
              <a:rPr lang="en-US" smtClean="0"/>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en-US"/>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7" name="Datumsplatzhalter 6"/>
          <p:cNvSpPr>
            <a:spLocks noGrp="1"/>
          </p:cNvSpPr>
          <p:nvPr>
            <p:ph type="dt" sz="half" idx="10"/>
          </p:nvPr>
        </p:nvSpPr>
        <p:spPr/>
        <p:txBody>
          <a:bodyPr/>
          <a:lstStyle/>
          <a:p>
            <a:fld id="{2D5CE580-75D1-425C-8CB9-E357B930D314}" type="datetimeFigureOut">
              <a:rPr lang="en-US" smtClean="0"/>
              <a:pPr/>
              <a:t>7/25/2008</a:t>
            </a:fld>
            <a:endParaRPr lang="en-US"/>
          </a:p>
        </p:txBody>
      </p:sp>
      <p:sp>
        <p:nvSpPr>
          <p:cNvPr id="8" name="Fußzeilenplatzhalter 7"/>
          <p:cNvSpPr>
            <a:spLocks noGrp="1"/>
          </p:cNvSpPr>
          <p:nvPr>
            <p:ph type="ftr" sz="quarter" idx="11"/>
          </p:nvPr>
        </p:nvSpPr>
        <p:spPr/>
        <p:txBody>
          <a:bodyPr/>
          <a:lstStyle/>
          <a:p>
            <a:endParaRPr lang="en-US"/>
          </a:p>
        </p:txBody>
      </p:sp>
      <p:sp>
        <p:nvSpPr>
          <p:cNvPr id="9" name="Foliennummernplatzhalter 8"/>
          <p:cNvSpPr>
            <a:spLocks noGrp="1"/>
          </p:cNvSpPr>
          <p:nvPr>
            <p:ph type="sldNum" sz="quarter" idx="12"/>
          </p:nvPr>
        </p:nvSpPr>
        <p:spPr/>
        <p:txBody>
          <a:bodyPr/>
          <a:lstStyle/>
          <a:p>
            <a:fld id="{1073CF22-FB3A-43C1-9202-26FAE98F9BBF}" type="slidenum">
              <a:rPr lang="en-US" smtClean="0"/>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Datumsplatzhalter 2"/>
          <p:cNvSpPr>
            <a:spLocks noGrp="1"/>
          </p:cNvSpPr>
          <p:nvPr>
            <p:ph type="dt" sz="half" idx="10"/>
          </p:nvPr>
        </p:nvSpPr>
        <p:spPr/>
        <p:txBody>
          <a:bodyPr/>
          <a:lstStyle/>
          <a:p>
            <a:fld id="{2D5CE580-75D1-425C-8CB9-E357B930D314}" type="datetimeFigureOut">
              <a:rPr lang="en-US" smtClean="0"/>
              <a:pPr/>
              <a:t>7/25/2008</a:t>
            </a:fld>
            <a:endParaRPr lang="en-US"/>
          </a:p>
        </p:txBody>
      </p:sp>
      <p:sp>
        <p:nvSpPr>
          <p:cNvPr id="4" name="Fußzeilenplatzhalter 3"/>
          <p:cNvSpPr>
            <a:spLocks noGrp="1"/>
          </p:cNvSpPr>
          <p:nvPr>
            <p:ph type="ftr" sz="quarter" idx="11"/>
          </p:nvPr>
        </p:nvSpPr>
        <p:spPr/>
        <p:txBody>
          <a:bodyPr/>
          <a:lstStyle/>
          <a:p>
            <a:endParaRPr lang="en-US"/>
          </a:p>
        </p:txBody>
      </p:sp>
      <p:sp>
        <p:nvSpPr>
          <p:cNvPr id="5" name="Foliennummernplatzhalter 4"/>
          <p:cNvSpPr>
            <a:spLocks noGrp="1"/>
          </p:cNvSpPr>
          <p:nvPr>
            <p:ph type="sldNum" sz="quarter" idx="12"/>
          </p:nvPr>
        </p:nvSpPr>
        <p:spPr/>
        <p:txBody>
          <a:bodyPr/>
          <a:lstStyle/>
          <a:p>
            <a:fld id="{1073CF22-FB3A-43C1-9202-26FAE98F9BBF}" type="slidenum">
              <a:rPr lang="en-US" smtClean="0"/>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2D5CE580-75D1-425C-8CB9-E357B930D314}" type="datetimeFigureOut">
              <a:rPr lang="en-US" smtClean="0"/>
              <a:pPr/>
              <a:t>7/25/2008</a:t>
            </a:fld>
            <a:endParaRPr lang="en-US"/>
          </a:p>
        </p:txBody>
      </p:sp>
      <p:sp>
        <p:nvSpPr>
          <p:cNvPr id="3" name="Fußzeilenplatzhalter 2"/>
          <p:cNvSpPr>
            <a:spLocks noGrp="1"/>
          </p:cNvSpPr>
          <p:nvPr>
            <p:ph type="ftr" sz="quarter" idx="11"/>
          </p:nvPr>
        </p:nvSpPr>
        <p:spPr/>
        <p:txBody>
          <a:bodyPr/>
          <a:lstStyle/>
          <a:p>
            <a:endParaRPr lang="en-US"/>
          </a:p>
        </p:txBody>
      </p:sp>
      <p:sp>
        <p:nvSpPr>
          <p:cNvPr id="4" name="Foliennummernplatzhalter 3"/>
          <p:cNvSpPr>
            <a:spLocks noGrp="1"/>
          </p:cNvSpPr>
          <p:nvPr>
            <p:ph type="sldNum" sz="quarter" idx="12"/>
          </p:nvPr>
        </p:nvSpPr>
        <p:spPr/>
        <p:txBody>
          <a:bodyPr/>
          <a:lstStyle/>
          <a:p>
            <a:fld id="{1073CF22-FB3A-43C1-9202-26FAE98F9BBF}" type="slidenum">
              <a:rPr lang="en-US" smtClean="0"/>
              <a:pPr/>
              <a:t>‹Nr.›</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en-US"/>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p>
            <a:fld id="{2D5CE580-75D1-425C-8CB9-E357B930D314}" type="datetimeFigureOut">
              <a:rPr lang="en-US" smtClean="0"/>
              <a:pPr/>
              <a:t>7/25/2008</a:t>
            </a:fld>
            <a:endParaRPr lang="en-US"/>
          </a:p>
        </p:txBody>
      </p:sp>
      <p:sp>
        <p:nvSpPr>
          <p:cNvPr id="6" name="Fußzeilenplatzhalter 5"/>
          <p:cNvSpPr>
            <a:spLocks noGrp="1"/>
          </p:cNvSpPr>
          <p:nvPr>
            <p:ph type="ftr" sz="quarter" idx="11"/>
          </p:nvPr>
        </p:nvSpPr>
        <p:spPr/>
        <p:txBody>
          <a:bodyPr/>
          <a:lstStyle/>
          <a:p>
            <a:endParaRPr lang="en-US"/>
          </a:p>
        </p:txBody>
      </p:sp>
      <p:sp>
        <p:nvSpPr>
          <p:cNvPr id="7" name="Foliennummernplatzhalter 6"/>
          <p:cNvSpPr>
            <a:spLocks noGrp="1"/>
          </p:cNvSpPr>
          <p:nvPr>
            <p:ph type="sldNum" sz="quarter" idx="12"/>
          </p:nvPr>
        </p:nvSpPr>
        <p:spPr/>
        <p:txBody>
          <a:bodyPr/>
          <a:lstStyle/>
          <a:p>
            <a:fld id="{1073CF22-FB3A-43C1-9202-26FAE98F9BBF}" type="slidenum">
              <a:rPr lang="en-US" smtClean="0"/>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en-US"/>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p>
            <a:fld id="{2D5CE580-75D1-425C-8CB9-E357B930D314}" type="datetimeFigureOut">
              <a:rPr lang="en-US" smtClean="0"/>
              <a:pPr/>
              <a:t>7/25/2008</a:t>
            </a:fld>
            <a:endParaRPr lang="en-US"/>
          </a:p>
        </p:txBody>
      </p:sp>
      <p:sp>
        <p:nvSpPr>
          <p:cNvPr id="6" name="Fußzeilenplatzhalter 5"/>
          <p:cNvSpPr>
            <a:spLocks noGrp="1"/>
          </p:cNvSpPr>
          <p:nvPr>
            <p:ph type="ftr" sz="quarter" idx="11"/>
          </p:nvPr>
        </p:nvSpPr>
        <p:spPr/>
        <p:txBody>
          <a:bodyPr/>
          <a:lstStyle/>
          <a:p>
            <a:endParaRPr lang="en-US"/>
          </a:p>
        </p:txBody>
      </p:sp>
      <p:sp>
        <p:nvSpPr>
          <p:cNvPr id="7" name="Foliennummernplatzhalter 6"/>
          <p:cNvSpPr>
            <a:spLocks noGrp="1"/>
          </p:cNvSpPr>
          <p:nvPr>
            <p:ph type="sldNum" sz="quarter" idx="12"/>
          </p:nvPr>
        </p:nvSpPr>
        <p:spPr/>
        <p:txBody>
          <a:bodyPr/>
          <a:lstStyle/>
          <a:p>
            <a:fld id="{1073CF22-FB3A-43C1-9202-26FAE98F9BBF}" type="slidenum">
              <a:rPr lang="en-US" smtClean="0"/>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en-US"/>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5CE580-75D1-425C-8CB9-E357B930D314}" type="datetimeFigureOut">
              <a:rPr lang="en-US" smtClean="0"/>
              <a:pPr/>
              <a:t>7/25/2008</a:t>
            </a:fld>
            <a:endParaRPr lang="en-US"/>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73CF22-FB3A-43C1-9202-26FAE98F9BBF}" type="slidenum">
              <a:rPr lang="en-US" smtClean="0"/>
              <a:pPr/>
              <a:t>‹Nr.›</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www.statmt.org/"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42910" y="1714488"/>
            <a:ext cx="7772400" cy="1470025"/>
          </a:xfrm>
        </p:spPr>
        <p:txBody>
          <a:bodyPr>
            <a:noAutofit/>
          </a:bodyPr>
          <a:lstStyle/>
          <a:p>
            <a:r>
              <a:rPr lang="de-DE" sz="3200" dirty="0" smtClean="0"/>
              <a:t>Statistical </a:t>
            </a:r>
            <a:r>
              <a:rPr lang="de-DE" sz="3200" dirty="0" err="1" smtClean="0"/>
              <a:t>Machine</a:t>
            </a:r>
            <a:r>
              <a:rPr lang="de-DE" sz="3200" dirty="0" smtClean="0"/>
              <a:t> Translation</a:t>
            </a:r>
            <a:r>
              <a:rPr lang="de-DE" sz="3600" dirty="0" smtClean="0"/>
              <a:t/>
            </a:r>
            <a:br>
              <a:rPr lang="de-DE" sz="3600" dirty="0" smtClean="0"/>
            </a:br>
            <a:r>
              <a:rPr lang="de-DE" sz="3200" dirty="0" smtClean="0"/>
              <a:t>Part IV - </a:t>
            </a:r>
            <a:r>
              <a:rPr lang="de-DE" sz="3200" dirty="0" err="1" smtClean="0"/>
              <a:t>Assignments</a:t>
            </a:r>
            <a:r>
              <a:rPr lang="de-DE" sz="3200" dirty="0" smtClean="0"/>
              <a:t> </a:t>
            </a:r>
            <a:r>
              <a:rPr lang="de-DE" sz="3200" dirty="0" err="1" smtClean="0"/>
              <a:t>and</a:t>
            </a:r>
            <a:r>
              <a:rPr lang="de-DE" sz="3200" dirty="0" smtClean="0"/>
              <a:t> </a:t>
            </a:r>
            <a:r>
              <a:rPr lang="de-DE" sz="3200" dirty="0" err="1" smtClean="0"/>
              <a:t>Advanced</a:t>
            </a:r>
            <a:r>
              <a:rPr lang="de-DE" sz="3200" dirty="0" smtClean="0"/>
              <a:t> Topics</a:t>
            </a:r>
            <a:endParaRPr lang="en-US" sz="3200" dirty="0"/>
          </a:p>
        </p:txBody>
      </p:sp>
      <p:sp>
        <p:nvSpPr>
          <p:cNvPr id="3" name="Untertitel 2"/>
          <p:cNvSpPr>
            <a:spLocks noGrp="1"/>
          </p:cNvSpPr>
          <p:nvPr>
            <p:ph type="subTitle" idx="1"/>
          </p:nvPr>
        </p:nvSpPr>
        <p:spPr/>
        <p:txBody>
          <a:bodyPr>
            <a:normAutofit fontScale="70000" lnSpcReduction="20000"/>
          </a:bodyPr>
          <a:lstStyle/>
          <a:p>
            <a:r>
              <a:rPr lang="de-DE" b="1" dirty="0" smtClean="0">
                <a:solidFill>
                  <a:schemeClr val="tx1"/>
                </a:solidFill>
              </a:rPr>
              <a:t>Alex Fraser</a:t>
            </a:r>
          </a:p>
          <a:p>
            <a:pPr marL="342900" indent="-342900"/>
            <a:r>
              <a:rPr lang="en-US" altLang="en-US" dirty="0" smtClean="0">
                <a:solidFill>
                  <a:schemeClr val="tx1"/>
                </a:solidFill>
              </a:rPr>
              <a:t>Institute for Natural Language Processing</a:t>
            </a:r>
          </a:p>
          <a:p>
            <a:pPr marL="342900" indent="-342900"/>
            <a:r>
              <a:rPr lang="en-US" altLang="en-US" dirty="0" smtClean="0">
                <a:solidFill>
                  <a:schemeClr val="tx1"/>
                </a:solidFill>
              </a:rPr>
              <a:t>University of Stuttgart</a:t>
            </a:r>
            <a:endParaRPr lang="de-DE" dirty="0" smtClean="0">
              <a:solidFill>
                <a:schemeClr val="tx1"/>
              </a:solidFill>
            </a:endParaRPr>
          </a:p>
          <a:p>
            <a:endParaRPr lang="de-DE" dirty="0">
              <a:solidFill>
                <a:schemeClr val="tx1"/>
              </a:solidFill>
            </a:endParaRPr>
          </a:p>
          <a:p>
            <a:r>
              <a:rPr lang="de-DE" dirty="0" smtClean="0">
                <a:solidFill>
                  <a:schemeClr val="tx1"/>
                </a:solidFill>
              </a:rPr>
              <a:t>2008.07.24      EMA Summer School</a:t>
            </a:r>
            <a:endParaRPr lang="en-US"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en-US" dirty="0"/>
          </a:p>
        </p:txBody>
      </p:sp>
      <p:sp>
        <p:nvSpPr>
          <p:cNvPr id="3" name="Inhaltsplatzhalter 2"/>
          <p:cNvSpPr>
            <a:spLocks noGrp="1"/>
          </p:cNvSpPr>
          <p:nvPr>
            <p:ph idx="1"/>
          </p:nvPr>
        </p:nvSpPr>
        <p:spPr/>
        <p:txBody>
          <a:bodyPr>
            <a:normAutofit fontScale="77500" lnSpcReduction="20000"/>
          </a:bodyPr>
          <a:lstStyle/>
          <a:p>
            <a:pPr lvl="0"/>
            <a:r>
              <a:rPr lang="en-US" dirty="0" smtClean="0"/>
              <a:t>Look for the longest English token, and the longest French or German token. Are they aligned well? Why? </a:t>
            </a:r>
          </a:p>
          <a:p>
            <a:r>
              <a:rPr lang="en-US" dirty="0" smtClean="0"/>
              <a:t>longest en token: democratically-elected</a:t>
            </a:r>
          </a:p>
          <a:p>
            <a:r>
              <a:rPr lang="en-US" dirty="0" smtClean="0"/>
              <a:t>longest de token: </a:t>
            </a:r>
            <a:r>
              <a:rPr lang="en-US" dirty="0" err="1" smtClean="0"/>
              <a:t>selbstbeschränkungsvereinbarungen</a:t>
            </a:r>
            <a:endParaRPr lang="en-US" dirty="0" smtClean="0"/>
          </a:p>
          <a:p>
            <a:r>
              <a:rPr lang="en-US" dirty="0" smtClean="0"/>
              <a:t>longest </a:t>
            </a:r>
            <a:r>
              <a:rPr lang="en-US" dirty="0" err="1" smtClean="0"/>
              <a:t>fr</a:t>
            </a:r>
            <a:r>
              <a:rPr lang="en-US" dirty="0" smtClean="0"/>
              <a:t> token: </a:t>
            </a:r>
            <a:r>
              <a:rPr lang="en-US" dirty="0" err="1" smtClean="0"/>
              <a:t>recherche-développement</a:t>
            </a:r>
            <a:endParaRPr lang="en-US" dirty="0" smtClean="0"/>
          </a:p>
          <a:p>
            <a:r>
              <a:rPr lang="en-US" dirty="0" smtClean="0"/>
              <a:t>Frequency of the longest token will usually be one (</a:t>
            </a:r>
            <a:r>
              <a:rPr lang="en-US" dirty="0" err="1" smtClean="0"/>
              <a:t>Zipf‘s</a:t>
            </a:r>
            <a:r>
              <a:rPr lang="en-US" dirty="0" smtClean="0"/>
              <a:t> law)</a:t>
            </a:r>
          </a:p>
          <a:p>
            <a:r>
              <a:rPr lang="en-US" dirty="0" smtClean="0"/>
              <a:t>Words observed in only one sentence will often be aligned wrong</a:t>
            </a:r>
          </a:p>
          <a:p>
            <a:pPr lvl="1"/>
            <a:r>
              <a:rPr lang="en-US" dirty="0" smtClean="0"/>
              <a:t>Particularly if they are compounds!</a:t>
            </a:r>
          </a:p>
          <a:p>
            <a:pPr lvl="1"/>
            <a:r>
              <a:rPr lang="en-US" dirty="0" smtClean="0"/>
              <a:t>Exception: if all other words in sentence are frequent, pigeon-holing may save the alignment</a:t>
            </a:r>
          </a:p>
          <a:p>
            <a:pPr lvl="2"/>
            <a:r>
              <a:rPr lang="de-DE" dirty="0" smtClean="0"/>
              <a:t>Not </a:t>
            </a:r>
            <a:r>
              <a:rPr lang="de-DE" dirty="0" err="1" smtClean="0"/>
              <a:t>the</a:t>
            </a:r>
            <a:r>
              <a:rPr lang="de-DE" dirty="0" smtClean="0"/>
              <a:t> </a:t>
            </a:r>
            <a:r>
              <a:rPr lang="de-DE" dirty="0" err="1" smtClean="0"/>
              <a:t>case</a:t>
            </a:r>
            <a:r>
              <a:rPr lang="de-DE" dirty="0" smtClean="0"/>
              <a:t> </a:t>
            </a:r>
            <a:r>
              <a:rPr lang="de-DE" dirty="0" err="1" smtClean="0"/>
              <a:t>here</a:t>
            </a:r>
            <a:endParaRPr lang="en-US" dirty="0" smtClean="0"/>
          </a:p>
          <a:p>
            <a:pPr lvl="0">
              <a:buNone/>
            </a:pPr>
            <a:endParaRPr lang="en-US" dirty="0" smtClean="0"/>
          </a:p>
          <a:p>
            <a:pPr lvl="0"/>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pPr lvl="0"/>
            <a:r>
              <a:rPr lang="en-US" dirty="0" smtClean="0"/>
              <a:t>Assignment 1 - Advanced Questions </a:t>
            </a:r>
            <a:endParaRPr lang="en-US" dirty="0"/>
          </a:p>
        </p:txBody>
      </p:sp>
      <p:sp>
        <p:nvSpPr>
          <p:cNvPr id="3" name="Inhaltsplatzhalter 2"/>
          <p:cNvSpPr>
            <a:spLocks noGrp="1"/>
          </p:cNvSpPr>
          <p:nvPr>
            <p:ph idx="1"/>
          </p:nvPr>
        </p:nvSpPr>
        <p:spPr/>
        <p:txBody>
          <a:bodyPr>
            <a:normAutofit fontScale="92500" lnSpcReduction="20000"/>
          </a:bodyPr>
          <a:lstStyle/>
          <a:p>
            <a:pPr lvl="0"/>
            <a:r>
              <a:rPr lang="en-US" dirty="0" smtClean="0"/>
              <a:t>Implement union and intersection of the two alignments you have generated. What are the differences between them? Consider the longest tokens again, is there an improvement? </a:t>
            </a:r>
          </a:p>
          <a:p>
            <a:pPr lvl="1"/>
            <a:r>
              <a:rPr lang="de-DE" dirty="0" err="1" smtClean="0"/>
              <a:t>Intersection</a:t>
            </a:r>
            <a:r>
              <a:rPr lang="de-DE" dirty="0" smtClean="0"/>
              <a:t> </a:t>
            </a:r>
            <a:r>
              <a:rPr lang="de-DE" dirty="0" err="1" smtClean="0"/>
              <a:t>results</a:t>
            </a:r>
            <a:r>
              <a:rPr lang="de-DE" dirty="0" smtClean="0"/>
              <a:t> in </a:t>
            </a:r>
            <a:r>
              <a:rPr lang="de-DE" dirty="0" err="1" smtClean="0"/>
              <a:t>extremely</a:t>
            </a:r>
            <a:r>
              <a:rPr lang="de-DE" dirty="0" smtClean="0"/>
              <a:t> </a:t>
            </a:r>
            <a:r>
              <a:rPr lang="de-DE" dirty="0" err="1" smtClean="0"/>
              <a:t>sparse</a:t>
            </a:r>
            <a:r>
              <a:rPr lang="de-DE" dirty="0" smtClean="0"/>
              <a:t> </a:t>
            </a:r>
            <a:r>
              <a:rPr lang="de-DE" dirty="0" err="1" smtClean="0"/>
              <a:t>alignments</a:t>
            </a:r>
            <a:r>
              <a:rPr lang="de-DE" dirty="0" smtClean="0"/>
              <a:t>, but </a:t>
            </a:r>
            <a:r>
              <a:rPr lang="de-DE" dirty="0" err="1" smtClean="0"/>
              <a:t>the</a:t>
            </a:r>
            <a:r>
              <a:rPr lang="de-DE" dirty="0" smtClean="0"/>
              <a:t> links </a:t>
            </a:r>
            <a:r>
              <a:rPr lang="de-DE" dirty="0" err="1" smtClean="0"/>
              <a:t>are</a:t>
            </a:r>
            <a:r>
              <a:rPr lang="de-DE" dirty="0" smtClean="0"/>
              <a:t> </a:t>
            </a:r>
            <a:r>
              <a:rPr lang="de-DE" dirty="0" err="1" smtClean="0"/>
              <a:t>right</a:t>
            </a:r>
            <a:endParaRPr lang="de-DE" dirty="0" smtClean="0"/>
          </a:p>
          <a:p>
            <a:pPr lvl="2"/>
            <a:r>
              <a:rPr lang="de-DE" dirty="0" smtClean="0"/>
              <a:t>High </a:t>
            </a:r>
            <a:r>
              <a:rPr lang="de-DE" dirty="0" err="1" smtClean="0"/>
              <a:t>precision</a:t>
            </a:r>
            <a:endParaRPr lang="de-DE" dirty="0" smtClean="0"/>
          </a:p>
          <a:p>
            <a:pPr lvl="1"/>
            <a:r>
              <a:rPr lang="de-DE" dirty="0" smtClean="0"/>
              <a:t>Union </a:t>
            </a:r>
            <a:r>
              <a:rPr lang="de-DE" dirty="0" err="1" smtClean="0"/>
              <a:t>results</a:t>
            </a:r>
            <a:r>
              <a:rPr lang="de-DE" dirty="0" smtClean="0"/>
              <a:t> in </a:t>
            </a:r>
            <a:r>
              <a:rPr lang="de-DE" dirty="0" err="1" smtClean="0"/>
              <a:t>dense</a:t>
            </a:r>
            <a:r>
              <a:rPr lang="de-DE" dirty="0" smtClean="0"/>
              <a:t> </a:t>
            </a:r>
            <a:r>
              <a:rPr lang="de-DE" dirty="0" err="1" smtClean="0"/>
              <a:t>alignments</a:t>
            </a:r>
            <a:r>
              <a:rPr lang="de-DE" dirty="0" smtClean="0"/>
              <a:t>, </a:t>
            </a:r>
            <a:r>
              <a:rPr lang="de-DE" dirty="0" err="1" smtClean="0"/>
              <a:t>with</a:t>
            </a:r>
            <a:r>
              <a:rPr lang="de-DE" dirty="0" smtClean="0"/>
              <a:t> </a:t>
            </a:r>
            <a:r>
              <a:rPr lang="de-DE" dirty="0" err="1" smtClean="0"/>
              <a:t>many</a:t>
            </a:r>
            <a:r>
              <a:rPr lang="de-DE" dirty="0" smtClean="0"/>
              <a:t> </a:t>
            </a:r>
            <a:r>
              <a:rPr lang="de-DE" dirty="0" err="1" smtClean="0"/>
              <a:t>wrong</a:t>
            </a:r>
            <a:r>
              <a:rPr lang="de-DE" dirty="0" smtClean="0"/>
              <a:t> </a:t>
            </a:r>
            <a:r>
              <a:rPr lang="de-DE" dirty="0" err="1" smtClean="0"/>
              <a:t>alignment</a:t>
            </a:r>
            <a:r>
              <a:rPr lang="de-DE" dirty="0" smtClean="0"/>
              <a:t> links</a:t>
            </a:r>
          </a:p>
          <a:p>
            <a:pPr lvl="2"/>
            <a:r>
              <a:rPr lang="de-DE" dirty="0" smtClean="0"/>
              <a:t>High </a:t>
            </a:r>
            <a:r>
              <a:rPr lang="de-DE" dirty="0" err="1" smtClean="0"/>
              <a:t>recall</a:t>
            </a:r>
            <a:endParaRPr lang="de-DE" dirty="0" smtClean="0"/>
          </a:p>
          <a:p>
            <a:pPr lvl="1"/>
            <a:r>
              <a:rPr lang="de-DE" dirty="0" smtClean="0"/>
              <a:t>The </a:t>
            </a:r>
            <a:r>
              <a:rPr lang="de-DE" dirty="0" err="1" smtClean="0"/>
              <a:t>longest</a:t>
            </a:r>
            <a:r>
              <a:rPr lang="de-DE" dirty="0" smtClean="0"/>
              <a:t> </a:t>
            </a:r>
            <a:r>
              <a:rPr lang="de-DE" dirty="0" err="1" smtClean="0"/>
              <a:t>tokens</a:t>
            </a:r>
            <a:r>
              <a:rPr lang="de-DE" dirty="0" smtClean="0"/>
              <a:t> </a:t>
            </a:r>
            <a:r>
              <a:rPr lang="de-DE" dirty="0" err="1" smtClean="0"/>
              <a:t>are</a:t>
            </a:r>
            <a:r>
              <a:rPr lang="de-DE" dirty="0" smtClean="0"/>
              <a:t> not </a:t>
            </a:r>
            <a:r>
              <a:rPr lang="de-DE" dirty="0" err="1" smtClean="0"/>
              <a:t>improved</a:t>
            </a:r>
            <a:r>
              <a:rPr lang="de-DE" dirty="0" smtClean="0"/>
              <a:t>; </a:t>
            </a:r>
            <a:r>
              <a:rPr lang="de-DE" dirty="0" err="1" smtClean="0"/>
              <a:t>left</a:t>
            </a:r>
            <a:r>
              <a:rPr lang="de-DE" dirty="0" smtClean="0"/>
              <a:t> </a:t>
            </a:r>
            <a:r>
              <a:rPr lang="de-DE" dirty="0" err="1" smtClean="0"/>
              <a:t>unaligned</a:t>
            </a:r>
            <a:r>
              <a:rPr lang="de-DE" dirty="0" smtClean="0"/>
              <a:t> in </a:t>
            </a:r>
            <a:r>
              <a:rPr lang="de-DE" dirty="0" err="1" smtClean="0"/>
              <a:t>intersection</a:t>
            </a:r>
            <a:endParaRPr lang="de-DE" dirty="0" smtClean="0"/>
          </a:p>
          <a:p>
            <a:pPr lvl="1"/>
            <a:endParaRPr lang="de-DE"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en-US" dirty="0"/>
          </a:p>
        </p:txBody>
      </p:sp>
      <p:sp>
        <p:nvSpPr>
          <p:cNvPr id="3" name="Inhaltsplatzhalter 2"/>
          <p:cNvSpPr>
            <a:spLocks noGrp="1"/>
          </p:cNvSpPr>
          <p:nvPr>
            <p:ph idx="1"/>
          </p:nvPr>
        </p:nvSpPr>
        <p:spPr/>
        <p:txBody>
          <a:bodyPr>
            <a:normAutofit fontScale="77500" lnSpcReduction="20000"/>
          </a:bodyPr>
          <a:lstStyle/>
          <a:p>
            <a:pPr lvl="0"/>
            <a:r>
              <a:rPr lang="en-US" dirty="0" smtClean="0"/>
              <a:t>Are all cognates aligned correctly? How could we force them to be aligned correctly? </a:t>
            </a:r>
          </a:p>
          <a:p>
            <a:pPr lvl="0"/>
            <a:r>
              <a:rPr lang="de-DE" dirty="0" smtClean="0"/>
              <a:t>An </a:t>
            </a:r>
            <a:r>
              <a:rPr lang="de-DE" dirty="0" err="1" smtClean="0"/>
              <a:t>example</a:t>
            </a:r>
            <a:r>
              <a:rPr lang="de-DE" dirty="0" smtClean="0"/>
              <a:t> </a:t>
            </a:r>
            <a:r>
              <a:rPr lang="de-DE" dirty="0" err="1" smtClean="0"/>
              <a:t>of</a:t>
            </a:r>
            <a:r>
              <a:rPr lang="de-DE" dirty="0" smtClean="0"/>
              <a:t> </a:t>
            </a:r>
            <a:r>
              <a:rPr lang="de-DE" dirty="0" err="1" smtClean="0"/>
              <a:t>this</a:t>
            </a:r>
            <a:r>
              <a:rPr lang="de-DE" dirty="0" smtClean="0"/>
              <a:t> </a:t>
            </a:r>
            <a:r>
              <a:rPr lang="de-DE" dirty="0" err="1" smtClean="0"/>
              <a:t>is</a:t>
            </a:r>
            <a:r>
              <a:rPr lang="de-DE" dirty="0" smtClean="0"/>
              <a:t> „</a:t>
            </a:r>
            <a:r>
              <a:rPr lang="de-DE" dirty="0" err="1" smtClean="0"/>
              <a:t>Cunha</a:t>
            </a:r>
            <a:r>
              <a:rPr lang="de-DE" dirty="0" smtClean="0"/>
              <a:t>“ in </a:t>
            </a:r>
            <a:r>
              <a:rPr lang="de-DE" dirty="0" err="1" smtClean="0"/>
              <a:t>sentence</a:t>
            </a:r>
            <a:r>
              <a:rPr lang="de-DE" dirty="0" smtClean="0"/>
              <a:t> 17</a:t>
            </a:r>
          </a:p>
          <a:p>
            <a:pPr lvl="0"/>
            <a:r>
              <a:rPr lang="de-DE" dirty="0" smtClean="0"/>
              <a:t>Other </a:t>
            </a:r>
            <a:r>
              <a:rPr lang="de-DE" dirty="0" err="1" smtClean="0"/>
              <a:t>examples</a:t>
            </a:r>
            <a:r>
              <a:rPr lang="de-DE" dirty="0" smtClean="0"/>
              <a:t> </a:t>
            </a:r>
            <a:r>
              <a:rPr lang="de-DE" dirty="0" err="1" smtClean="0"/>
              <a:t>include</a:t>
            </a:r>
            <a:r>
              <a:rPr lang="de-DE" dirty="0" smtClean="0"/>
              <a:t> </a:t>
            </a:r>
            <a:r>
              <a:rPr lang="de-DE" dirty="0" err="1" smtClean="0"/>
              <a:t>numbers</a:t>
            </a:r>
            <a:endParaRPr lang="de-DE" dirty="0" smtClean="0"/>
          </a:p>
          <a:p>
            <a:pPr lvl="0"/>
            <a:r>
              <a:rPr lang="de-DE" dirty="0" err="1" smtClean="0"/>
              <a:t>One</a:t>
            </a:r>
            <a:r>
              <a:rPr lang="de-DE" dirty="0" smtClean="0"/>
              <a:t> </a:t>
            </a:r>
            <a:r>
              <a:rPr lang="de-DE" dirty="0" err="1" smtClean="0"/>
              <a:t>way</a:t>
            </a:r>
            <a:r>
              <a:rPr lang="de-DE" dirty="0" smtClean="0"/>
              <a:t> </a:t>
            </a:r>
            <a:r>
              <a:rPr lang="de-DE" dirty="0" err="1" smtClean="0"/>
              <a:t>to</a:t>
            </a:r>
            <a:r>
              <a:rPr lang="de-DE" dirty="0" smtClean="0"/>
              <a:t> do </a:t>
            </a:r>
            <a:r>
              <a:rPr lang="de-DE" dirty="0" err="1" smtClean="0"/>
              <a:t>this</a:t>
            </a:r>
            <a:endParaRPr lang="de-DE" dirty="0" smtClean="0"/>
          </a:p>
          <a:p>
            <a:pPr lvl="0"/>
            <a:r>
              <a:rPr lang="de-DE" dirty="0" err="1" smtClean="0"/>
              <a:t>Extract</a:t>
            </a:r>
            <a:r>
              <a:rPr lang="de-DE" dirty="0" smtClean="0"/>
              <a:t> </a:t>
            </a:r>
            <a:r>
              <a:rPr lang="de-DE" dirty="0" err="1" smtClean="0"/>
              <a:t>cognates</a:t>
            </a:r>
            <a:r>
              <a:rPr lang="de-DE" dirty="0" smtClean="0"/>
              <a:t> </a:t>
            </a:r>
            <a:r>
              <a:rPr lang="de-DE" dirty="0" err="1" smtClean="0"/>
              <a:t>from</a:t>
            </a:r>
            <a:r>
              <a:rPr lang="de-DE" dirty="0" smtClean="0"/>
              <a:t> </a:t>
            </a:r>
            <a:r>
              <a:rPr lang="de-DE" dirty="0" err="1" smtClean="0"/>
              <a:t>the</a:t>
            </a:r>
            <a:r>
              <a:rPr lang="de-DE" dirty="0" smtClean="0"/>
              <a:t> parallel </a:t>
            </a:r>
            <a:r>
              <a:rPr lang="de-DE" dirty="0" err="1" smtClean="0"/>
              <a:t>sentences</a:t>
            </a:r>
            <a:r>
              <a:rPr lang="de-DE" dirty="0" smtClean="0"/>
              <a:t> </a:t>
            </a:r>
          </a:p>
          <a:p>
            <a:pPr lvl="1"/>
            <a:r>
              <a:rPr lang="de-DE" dirty="0" smtClean="0"/>
              <a:t>Add </a:t>
            </a:r>
            <a:r>
              <a:rPr lang="de-DE" dirty="0" err="1" smtClean="0"/>
              <a:t>them</a:t>
            </a:r>
            <a:r>
              <a:rPr lang="de-DE" dirty="0" smtClean="0"/>
              <a:t> </a:t>
            </a:r>
            <a:r>
              <a:rPr lang="de-DE" dirty="0" err="1" smtClean="0"/>
              <a:t>as</a:t>
            </a:r>
            <a:r>
              <a:rPr lang="de-DE" dirty="0" smtClean="0"/>
              <a:t> pseudo-</a:t>
            </a:r>
            <a:r>
              <a:rPr lang="de-DE" dirty="0" err="1" smtClean="0"/>
              <a:t>sentences</a:t>
            </a:r>
            <a:r>
              <a:rPr lang="de-DE" dirty="0" smtClean="0"/>
              <a:t> </a:t>
            </a:r>
          </a:p>
          <a:p>
            <a:pPr lvl="2"/>
            <a:r>
              <a:rPr lang="de-DE" dirty="0" err="1" smtClean="0"/>
              <a:t>add</a:t>
            </a:r>
            <a:r>
              <a:rPr lang="de-DE" dirty="0" smtClean="0"/>
              <a:t> „</a:t>
            </a:r>
            <a:r>
              <a:rPr lang="de-DE" dirty="0" err="1" smtClean="0"/>
              <a:t>cunha</a:t>
            </a:r>
            <a:r>
              <a:rPr lang="de-DE" dirty="0" smtClean="0"/>
              <a:t>“ on a </a:t>
            </a:r>
            <a:r>
              <a:rPr lang="de-DE" dirty="0" err="1" smtClean="0"/>
              <a:t>line</a:t>
            </a:r>
            <a:r>
              <a:rPr lang="de-DE" dirty="0" smtClean="0"/>
              <a:t> </a:t>
            </a:r>
            <a:r>
              <a:rPr lang="de-DE" dirty="0" err="1" smtClean="0"/>
              <a:t>by</a:t>
            </a:r>
            <a:r>
              <a:rPr lang="de-DE" dirty="0" smtClean="0"/>
              <a:t> </a:t>
            </a:r>
            <a:r>
              <a:rPr lang="de-DE" dirty="0" err="1" smtClean="0"/>
              <a:t>itself</a:t>
            </a:r>
            <a:r>
              <a:rPr lang="de-DE" dirty="0" smtClean="0"/>
              <a:t> </a:t>
            </a:r>
            <a:r>
              <a:rPr lang="de-DE" dirty="0" err="1" smtClean="0"/>
              <a:t>to</a:t>
            </a:r>
            <a:r>
              <a:rPr lang="de-DE" dirty="0" smtClean="0"/>
              <a:t> end </a:t>
            </a:r>
            <a:r>
              <a:rPr lang="de-DE" dirty="0" err="1" smtClean="0"/>
              <a:t>of</a:t>
            </a:r>
            <a:r>
              <a:rPr lang="de-DE" dirty="0" smtClean="0"/>
              <a:t> </a:t>
            </a:r>
            <a:r>
              <a:rPr lang="de-DE" dirty="0" err="1" smtClean="0"/>
              <a:t>both</a:t>
            </a:r>
            <a:r>
              <a:rPr lang="de-DE" dirty="0" smtClean="0"/>
              <a:t> </a:t>
            </a:r>
            <a:r>
              <a:rPr lang="de-DE" dirty="0" err="1" smtClean="0"/>
              <a:t>sentence</a:t>
            </a:r>
            <a:r>
              <a:rPr lang="de-DE" dirty="0" smtClean="0"/>
              <a:t> </a:t>
            </a:r>
            <a:r>
              <a:rPr lang="de-DE" dirty="0" err="1" smtClean="0"/>
              <a:t>files</a:t>
            </a:r>
            <a:endParaRPr lang="de-DE" dirty="0" smtClean="0"/>
          </a:p>
          <a:p>
            <a:pPr lvl="1"/>
            <a:r>
              <a:rPr lang="de-DE" dirty="0" err="1" smtClean="0"/>
              <a:t>This</a:t>
            </a:r>
            <a:r>
              <a:rPr lang="de-DE" dirty="0" smtClean="0"/>
              <a:t> </a:t>
            </a:r>
            <a:r>
              <a:rPr lang="de-DE" dirty="0" err="1" smtClean="0"/>
              <a:t>dramatically</a:t>
            </a:r>
            <a:r>
              <a:rPr lang="de-DE" dirty="0" smtClean="0"/>
              <a:t> </a:t>
            </a:r>
            <a:r>
              <a:rPr lang="de-DE" dirty="0" err="1" smtClean="0"/>
              <a:t>improves</a:t>
            </a:r>
            <a:r>
              <a:rPr lang="de-DE" dirty="0" smtClean="0"/>
              <a:t> </a:t>
            </a:r>
            <a:r>
              <a:rPr lang="de-DE" dirty="0" err="1" smtClean="0"/>
              <a:t>chances</a:t>
            </a:r>
            <a:r>
              <a:rPr lang="de-DE" dirty="0" smtClean="0"/>
              <a:t> </a:t>
            </a:r>
            <a:r>
              <a:rPr lang="de-DE" dirty="0" err="1" smtClean="0"/>
              <a:t>of</a:t>
            </a:r>
            <a:r>
              <a:rPr lang="de-DE" dirty="0" smtClean="0"/>
              <a:t> </a:t>
            </a:r>
            <a:r>
              <a:rPr lang="de-DE" dirty="0" err="1" smtClean="0"/>
              <a:t>this</a:t>
            </a:r>
            <a:r>
              <a:rPr lang="de-DE" dirty="0" smtClean="0"/>
              <a:t> </a:t>
            </a:r>
            <a:r>
              <a:rPr lang="de-DE" dirty="0" err="1" smtClean="0"/>
              <a:t>being</a:t>
            </a:r>
            <a:r>
              <a:rPr lang="de-DE" dirty="0" smtClean="0"/>
              <a:t> </a:t>
            </a:r>
            <a:r>
              <a:rPr lang="de-DE" dirty="0" err="1" smtClean="0"/>
              <a:t>linked</a:t>
            </a:r>
            <a:endParaRPr lang="de-DE" dirty="0" smtClean="0"/>
          </a:p>
          <a:p>
            <a:pPr lvl="1"/>
            <a:r>
              <a:rPr lang="de-DE" dirty="0" smtClean="0"/>
              <a:t>In</a:t>
            </a:r>
            <a:r>
              <a:rPr lang="de-DE" baseline="0" dirty="0" smtClean="0"/>
              <a:t> </a:t>
            </a:r>
            <a:r>
              <a:rPr lang="de-DE" baseline="0" dirty="0" err="1" smtClean="0"/>
              <a:t>first</a:t>
            </a:r>
            <a:r>
              <a:rPr lang="de-DE" baseline="0" dirty="0" smtClean="0"/>
              <a:t> </a:t>
            </a:r>
            <a:r>
              <a:rPr lang="de-DE" baseline="0" dirty="0" err="1" smtClean="0"/>
              <a:t>iteration</a:t>
            </a:r>
            <a:r>
              <a:rPr lang="de-DE" baseline="0" dirty="0" smtClean="0"/>
              <a:t>, </a:t>
            </a:r>
            <a:r>
              <a:rPr lang="de-DE" baseline="0" dirty="0" err="1" smtClean="0"/>
              <a:t>this</a:t>
            </a:r>
            <a:r>
              <a:rPr lang="de-DE" baseline="0" dirty="0" smtClean="0"/>
              <a:t> will </a:t>
            </a:r>
            <a:r>
              <a:rPr lang="de-DE" baseline="0" dirty="0" err="1" smtClean="0"/>
              <a:t>contribute</a:t>
            </a:r>
            <a:r>
              <a:rPr lang="de-DE" baseline="0" dirty="0" smtClean="0"/>
              <a:t> 0.5 </a:t>
            </a:r>
            <a:r>
              <a:rPr lang="de-DE" baseline="0" dirty="0" err="1" smtClean="0"/>
              <a:t>count</a:t>
            </a:r>
            <a:r>
              <a:rPr lang="de-DE" baseline="0" dirty="0" smtClean="0"/>
              <a:t> </a:t>
            </a:r>
            <a:r>
              <a:rPr lang="de-DE" baseline="0" dirty="0" err="1" smtClean="0"/>
              <a:t>to</a:t>
            </a:r>
            <a:r>
              <a:rPr lang="de-DE" baseline="0" dirty="0" smtClean="0"/>
              <a:t> „</a:t>
            </a:r>
            <a:r>
              <a:rPr lang="de-DE" baseline="0" dirty="0" err="1" smtClean="0"/>
              <a:t>cunha</a:t>
            </a:r>
            <a:r>
              <a:rPr lang="de-DE" baseline="0" dirty="0" smtClean="0"/>
              <a:t>“ -&gt; „</a:t>
            </a:r>
            <a:r>
              <a:rPr lang="de-DE" baseline="0" dirty="0" err="1" smtClean="0"/>
              <a:t>cunha</a:t>
            </a:r>
            <a:r>
              <a:rPr lang="de-DE" baseline="0" dirty="0" smtClean="0"/>
              <a:t>“, </a:t>
            </a:r>
            <a:r>
              <a:rPr lang="de-DE" baseline="0" dirty="0" err="1" smtClean="0"/>
              <a:t>and</a:t>
            </a:r>
            <a:r>
              <a:rPr lang="de-DE" baseline="0" dirty="0" smtClean="0"/>
              <a:t> 0.5 </a:t>
            </a:r>
            <a:r>
              <a:rPr lang="de-DE" baseline="0" dirty="0" err="1" smtClean="0"/>
              <a:t>count</a:t>
            </a:r>
            <a:r>
              <a:rPr lang="de-DE" baseline="0" dirty="0" smtClean="0"/>
              <a:t> </a:t>
            </a:r>
            <a:r>
              <a:rPr lang="de-DE" baseline="0" dirty="0" err="1" smtClean="0"/>
              <a:t>to</a:t>
            </a:r>
            <a:r>
              <a:rPr lang="de-DE" baseline="0" dirty="0" smtClean="0"/>
              <a:t> NULL -&gt; „</a:t>
            </a:r>
            <a:r>
              <a:rPr lang="de-DE" baseline="0" dirty="0" err="1" smtClean="0"/>
              <a:t>cunha</a:t>
            </a:r>
            <a:r>
              <a:rPr lang="de-DE" baseline="0" dirty="0" smtClean="0"/>
              <a:t>“</a:t>
            </a:r>
          </a:p>
          <a:p>
            <a:pPr lvl="1"/>
            <a:r>
              <a:rPr lang="de-DE" baseline="0" dirty="0" smtClean="0"/>
              <a:t>After </a:t>
            </a:r>
            <a:r>
              <a:rPr lang="de-DE" baseline="0" dirty="0" err="1" smtClean="0"/>
              <a:t>normalization</a:t>
            </a:r>
            <a:r>
              <a:rPr lang="de-DE" baseline="0" dirty="0" smtClean="0"/>
              <a:t> </a:t>
            </a:r>
            <a:r>
              <a:rPr lang="de-DE" baseline="0" dirty="0" err="1" smtClean="0"/>
              <a:t>it</a:t>
            </a:r>
            <a:r>
              <a:rPr lang="de-DE" baseline="0" dirty="0" smtClean="0"/>
              <a:t> will </a:t>
            </a:r>
            <a:r>
              <a:rPr lang="de-DE" baseline="0" dirty="0" err="1" smtClean="0"/>
              <a:t>have</a:t>
            </a:r>
            <a:r>
              <a:rPr lang="de-DE" baseline="0" dirty="0" smtClean="0"/>
              <a:t> </a:t>
            </a:r>
            <a:r>
              <a:rPr lang="de-DE" baseline="0" dirty="0" err="1" smtClean="0"/>
              <a:t>virtually</a:t>
            </a:r>
            <a:r>
              <a:rPr lang="de-DE" baseline="0" dirty="0" smtClean="0"/>
              <a:t> </a:t>
            </a:r>
            <a:r>
              <a:rPr lang="de-DE" baseline="0" dirty="0" err="1" smtClean="0"/>
              <a:t>no</a:t>
            </a:r>
            <a:r>
              <a:rPr lang="de-DE" baseline="0" dirty="0" smtClean="0"/>
              <a:t> </a:t>
            </a:r>
            <a:r>
              <a:rPr lang="de-DE" baseline="0" dirty="0" err="1" smtClean="0"/>
              <a:t>chance</a:t>
            </a:r>
            <a:r>
              <a:rPr lang="de-DE" baseline="0" dirty="0" smtClean="0"/>
              <a:t> </a:t>
            </a:r>
            <a:r>
              <a:rPr lang="de-DE" baseline="0" dirty="0" err="1" smtClean="0"/>
              <a:t>of</a:t>
            </a:r>
            <a:r>
              <a:rPr lang="de-DE" baseline="0" dirty="0" smtClean="0"/>
              <a:t> </a:t>
            </a:r>
            <a:r>
              <a:rPr lang="de-DE" baseline="0" dirty="0" err="1" smtClean="0"/>
              <a:t>being</a:t>
            </a:r>
            <a:r>
              <a:rPr lang="de-DE" baseline="0" dirty="0" smtClean="0"/>
              <a:t> </a:t>
            </a:r>
            <a:r>
              <a:rPr lang="de-DE" baseline="0" dirty="0" err="1" smtClean="0"/>
              <a:t>generated</a:t>
            </a:r>
            <a:r>
              <a:rPr lang="de-DE" baseline="0" dirty="0" smtClean="0"/>
              <a:t> </a:t>
            </a:r>
            <a:r>
              <a:rPr lang="de-DE" baseline="0" dirty="0" err="1" smtClean="0"/>
              <a:t>by</a:t>
            </a:r>
            <a:r>
              <a:rPr lang="de-DE" baseline="0" dirty="0" smtClean="0"/>
              <a:t> NULL</a:t>
            </a:r>
            <a:endParaRPr lang="de-DE"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en-US" dirty="0"/>
          </a:p>
        </p:txBody>
      </p:sp>
      <p:sp>
        <p:nvSpPr>
          <p:cNvPr id="3" name="Inhaltsplatzhalter 2"/>
          <p:cNvSpPr>
            <a:spLocks noGrp="1"/>
          </p:cNvSpPr>
          <p:nvPr>
            <p:ph idx="1"/>
          </p:nvPr>
        </p:nvSpPr>
        <p:spPr/>
        <p:txBody>
          <a:bodyPr>
            <a:normAutofit fontScale="92500" lnSpcReduction="10000"/>
          </a:bodyPr>
          <a:lstStyle/>
          <a:p>
            <a:pPr lvl="0"/>
            <a:r>
              <a:rPr lang="en-US" dirty="0" smtClean="0"/>
              <a:t>The Porter stemmer is a simple widely available tool for reducing English morphology, e.g., mapping a plural variant and singular variant to the same token. Compare an alignment with porter stemming versus one without. </a:t>
            </a:r>
          </a:p>
          <a:p>
            <a:pPr lvl="1"/>
            <a:r>
              <a:rPr lang="de-DE" dirty="0" smtClean="0"/>
              <a:t>Porter </a:t>
            </a:r>
            <a:r>
              <a:rPr lang="de-DE" dirty="0" err="1" smtClean="0"/>
              <a:t>stemmer</a:t>
            </a:r>
            <a:r>
              <a:rPr lang="de-DE" dirty="0" smtClean="0"/>
              <a:t> </a:t>
            </a:r>
            <a:r>
              <a:rPr lang="de-DE" dirty="0" err="1" smtClean="0"/>
              <a:t>maps</a:t>
            </a:r>
            <a:r>
              <a:rPr lang="de-DE" dirty="0" smtClean="0"/>
              <a:t> „</a:t>
            </a:r>
            <a:r>
              <a:rPr lang="de-DE" dirty="0" err="1" smtClean="0"/>
              <a:t>energy</a:t>
            </a:r>
            <a:r>
              <a:rPr lang="de-DE" dirty="0" smtClean="0"/>
              <a:t>“ </a:t>
            </a:r>
            <a:r>
              <a:rPr lang="de-DE" dirty="0" err="1" smtClean="0"/>
              <a:t>and</a:t>
            </a:r>
            <a:r>
              <a:rPr lang="de-DE" dirty="0" smtClean="0"/>
              <a:t> „</a:t>
            </a:r>
            <a:r>
              <a:rPr lang="de-DE" dirty="0" err="1" smtClean="0"/>
              <a:t>energies</a:t>
            </a:r>
            <a:r>
              <a:rPr lang="de-DE" dirty="0" smtClean="0"/>
              <a:t>“ </a:t>
            </a:r>
            <a:r>
              <a:rPr lang="de-DE" dirty="0" err="1" smtClean="0"/>
              <a:t>to</a:t>
            </a:r>
            <a:r>
              <a:rPr lang="de-DE" dirty="0" smtClean="0"/>
              <a:t> „</a:t>
            </a:r>
            <a:r>
              <a:rPr lang="de-DE" dirty="0" err="1" smtClean="0"/>
              <a:t>energi</a:t>
            </a:r>
            <a:r>
              <a:rPr lang="de-DE" dirty="0" smtClean="0"/>
              <a:t>“</a:t>
            </a:r>
          </a:p>
          <a:p>
            <a:pPr lvl="1"/>
            <a:r>
              <a:rPr lang="de-DE" dirty="0" err="1" smtClean="0"/>
              <a:t>There</a:t>
            </a:r>
            <a:r>
              <a:rPr lang="de-DE" dirty="0" smtClean="0"/>
              <a:t> </a:t>
            </a:r>
            <a:r>
              <a:rPr lang="de-DE" dirty="0" err="1" smtClean="0"/>
              <a:t>are</a:t>
            </a:r>
            <a:r>
              <a:rPr lang="de-DE" dirty="0" smtClean="0"/>
              <a:t> </a:t>
            </a:r>
            <a:r>
              <a:rPr lang="de-DE" dirty="0" err="1" smtClean="0"/>
              <a:t>more</a:t>
            </a:r>
            <a:r>
              <a:rPr lang="de-DE" dirty="0" smtClean="0"/>
              <a:t> </a:t>
            </a:r>
            <a:r>
              <a:rPr lang="de-DE" dirty="0" err="1" smtClean="0"/>
              <a:t>counts</a:t>
            </a:r>
            <a:r>
              <a:rPr lang="de-DE" dirty="0" smtClean="0"/>
              <a:t> </a:t>
            </a:r>
            <a:r>
              <a:rPr lang="de-DE" dirty="0" err="1" smtClean="0"/>
              <a:t>for</a:t>
            </a:r>
            <a:r>
              <a:rPr lang="de-DE" dirty="0" smtClean="0"/>
              <a:t> </a:t>
            </a:r>
            <a:r>
              <a:rPr lang="de-DE" dirty="0" err="1" smtClean="0"/>
              <a:t>the</a:t>
            </a:r>
            <a:r>
              <a:rPr lang="de-DE" dirty="0" smtClean="0"/>
              <a:t> </a:t>
            </a:r>
            <a:r>
              <a:rPr lang="de-DE" dirty="0" err="1" smtClean="0"/>
              <a:t>two</a:t>
            </a:r>
            <a:r>
              <a:rPr lang="de-DE" dirty="0" smtClean="0"/>
              <a:t> </a:t>
            </a:r>
            <a:r>
              <a:rPr lang="de-DE" dirty="0" err="1" smtClean="0"/>
              <a:t>combined</a:t>
            </a:r>
            <a:r>
              <a:rPr lang="de-DE" dirty="0" smtClean="0"/>
              <a:t> (</a:t>
            </a:r>
            <a:r>
              <a:rPr lang="de-DE" dirty="0" err="1" smtClean="0"/>
              <a:t>energies</a:t>
            </a:r>
            <a:r>
              <a:rPr lang="de-DE" dirty="0" smtClean="0"/>
              <a:t> </a:t>
            </a:r>
            <a:r>
              <a:rPr lang="de-DE" dirty="0" err="1" smtClean="0"/>
              <a:t>only</a:t>
            </a:r>
            <a:r>
              <a:rPr lang="de-DE" dirty="0" smtClean="0"/>
              <a:t> </a:t>
            </a:r>
            <a:r>
              <a:rPr lang="de-DE" dirty="0" err="1" smtClean="0"/>
              <a:t>occurs</a:t>
            </a:r>
            <a:r>
              <a:rPr lang="de-DE" dirty="0" smtClean="0"/>
              <a:t> </a:t>
            </a:r>
            <a:r>
              <a:rPr lang="de-DE" dirty="0" err="1" smtClean="0"/>
              <a:t>once</a:t>
            </a:r>
            <a:r>
              <a:rPr lang="de-DE" dirty="0" smtClean="0"/>
              <a:t>)</a:t>
            </a:r>
          </a:p>
          <a:p>
            <a:pPr lvl="1"/>
            <a:r>
              <a:rPr lang="de-DE" dirty="0" err="1" smtClean="0"/>
              <a:t>Alignment</a:t>
            </a:r>
            <a:r>
              <a:rPr lang="de-DE" dirty="0" smtClean="0"/>
              <a:t> </a:t>
            </a:r>
            <a:r>
              <a:rPr lang="de-DE" dirty="0" err="1" smtClean="0"/>
              <a:t>improves</a:t>
            </a:r>
            <a:endParaRPr lang="en-US"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err="1" smtClean="0"/>
              <a:t>Assignment</a:t>
            </a:r>
            <a:r>
              <a:rPr lang="de-DE" dirty="0" smtClean="0"/>
              <a:t> 2 – </a:t>
            </a:r>
            <a:r>
              <a:rPr lang="de-DE" dirty="0" err="1" smtClean="0"/>
              <a:t>Building</a:t>
            </a:r>
            <a:r>
              <a:rPr lang="de-DE" dirty="0" smtClean="0"/>
              <a:t> an</a:t>
            </a:r>
            <a:r>
              <a:rPr lang="de-DE" baseline="0" dirty="0" smtClean="0"/>
              <a:t> SMT System</a:t>
            </a:r>
            <a:endParaRPr lang="en-US" dirty="0"/>
          </a:p>
        </p:txBody>
      </p:sp>
      <p:sp>
        <p:nvSpPr>
          <p:cNvPr id="3" name="Inhaltsplatzhalter 2"/>
          <p:cNvSpPr>
            <a:spLocks noGrp="1"/>
          </p:cNvSpPr>
          <p:nvPr>
            <p:ph idx="1"/>
          </p:nvPr>
        </p:nvSpPr>
        <p:spPr/>
        <p:txBody>
          <a:bodyPr>
            <a:normAutofit fontScale="85000" lnSpcReduction="20000"/>
          </a:bodyPr>
          <a:lstStyle/>
          <a:p>
            <a:r>
              <a:rPr lang="de-DE" dirty="0" err="1" smtClean="0"/>
              <a:t>Tokenize</a:t>
            </a:r>
            <a:r>
              <a:rPr lang="de-DE" dirty="0" smtClean="0"/>
              <a:t> </a:t>
            </a:r>
            <a:r>
              <a:rPr lang="de-DE" dirty="0" err="1" smtClean="0"/>
              <a:t>and</a:t>
            </a:r>
            <a:r>
              <a:rPr lang="de-DE" dirty="0" smtClean="0"/>
              <a:t> </a:t>
            </a:r>
            <a:r>
              <a:rPr lang="de-DE" dirty="0" err="1" smtClean="0"/>
              <a:t>lowercase</a:t>
            </a:r>
            <a:r>
              <a:rPr lang="de-DE" dirty="0" smtClean="0"/>
              <a:t> </a:t>
            </a:r>
            <a:r>
              <a:rPr lang="de-DE" dirty="0" err="1" smtClean="0"/>
              <a:t>data</a:t>
            </a:r>
            <a:endParaRPr lang="de-DE" dirty="0" smtClean="0"/>
          </a:p>
          <a:p>
            <a:pPr lvl="1"/>
            <a:r>
              <a:rPr lang="de-DE" dirty="0" smtClean="0"/>
              <a:t>Also filter out </a:t>
            </a:r>
            <a:r>
              <a:rPr lang="de-DE" dirty="0" err="1" smtClean="0"/>
              <a:t>long</a:t>
            </a:r>
            <a:r>
              <a:rPr lang="de-DE" dirty="0" smtClean="0"/>
              <a:t> </a:t>
            </a:r>
            <a:r>
              <a:rPr lang="de-DE" dirty="0" err="1" smtClean="0"/>
              <a:t>sentences</a:t>
            </a:r>
            <a:endParaRPr lang="de-DE" dirty="0" smtClean="0"/>
          </a:p>
          <a:p>
            <a:r>
              <a:rPr lang="de-DE" dirty="0" err="1" smtClean="0"/>
              <a:t>Build</a:t>
            </a:r>
            <a:r>
              <a:rPr lang="de-DE" dirty="0" smtClean="0"/>
              <a:t> </a:t>
            </a:r>
            <a:r>
              <a:rPr lang="de-DE" dirty="0" err="1" smtClean="0"/>
              <a:t>language</a:t>
            </a:r>
            <a:r>
              <a:rPr lang="de-DE" dirty="0" smtClean="0"/>
              <a:t> model</a:t>
            </a:r>
          </a:p>
          <a:p>
            <a:r>
              <a:rPr lang="de-DE" dirty="0" smtClean="0"/>
              <a:t>Run </a:t>
            </a:r>
            <a:r>
              <a:rPr lang="de-DE" dirty="0" err="1" smtClean="0"/>
              <a:t>training</a:t>
            </a:r>
            <a:r>
              <a:rPr lang="de-DE" dirty="0" smtClean="0"/>
              <a:t> </a:t>
            </a:r>
            <a:r>
              <a:rPr lang="de-DE" dirty="0" err="1" smtClean="0"/>
              <a:t>script</a:t>
            </a:r>
            <a:endParaRPr lang="de-DE" dirty="0" smtClean="0"/>
          </a:p>
          <a:p>
            <a:pPr lvl="1"/>
            <a:r>
              <a:rPr lang="de-DE" dirty="0" err="1" smtClean="0"/>
              <a:t>This</a:t>
            </a:r>
            <a:r>
              <a:rPr lang="de-DE" dirty="0" smtClean="0"/>
              <a:t> </a:t>
            </a:r>
            <a:r>
              <a:rPr lang="de-DE" dirty="0" err="1" smtClean="0"/>
              <a:t>runs</a:t>
            </a:r>
            <a:r>
              <a:rPr lang="de-DE" dirty="0" smtClean="0"/>
              <a:t> GIZA++ </a:t>
            </a:r>
            <a:r>
              <a:rPr lang="de-DE" dirty="0" err="1" smtClean="0"/>
              <a:t>as</a:t>
            </a:r>
            <a:r>
              <a:rPr lang="de-DE" dirty="0" smtClean="0"/>
              <a:t> a sub-</a:t>
            </a:r>
            <a:r>
              <a:rPr lang="de-DE" dirty="0" err="1" smtClean="0"/>
              <a:t>process</a:t>
            </a:r>
            <a:r>
              <a:rPr lang="de-DE" dirty="0" smtClean="0"/>
              <a:t> in </a:t>
            </a:r>
            <a:r>
              <a:rPr lang="de-DE" dirty="0" err="1" smtClean="0"/>
              <a:t>both</a:t>
            </a:r>
            <a:r>
              <a:rPr lang="de-DE" dirty="0" smtClean="0"/>
              <a:t> </a:t>
            </a:r>
            <a:r>
              <a:rPr lang="de-DE" dirty="0" err="1" smtClean="0"/>
              <a:t>directions</a:t>
            </a:r>
            <a:endParaRPr lang="de-DE" dirty="0" smtClean="0"/>
          </a:p>
          <a:p>
            <a:pPr lvl="2"/>
            <a:r>
              <a:rPr lang="de-DE" dirty="0" smtClean="0"/>
              <a:t>See large </a:t>
            </a:r>
            <a:r>
              <a:rPr lang="de-DE" dirty="0" err="1" smtClean="0"/>
              <a:t>files</a:t>
            </a:r>
            <a:r>
              <a:rPr lang="de-DE" dirty="0" smtClean="0"/>
              <a:t> in </a:t>
            </a:r>
            <a:r>
              <a:rPr lang="de-DE" dirty="0" err="1" smtClean="0"/>
              <a:t>giza.en-fr</a:t>
            </a:r>
            <a:r>
              <a:rPr lang="de-DE" dirty="0" smtClean="0"/>
              <a:t> </a:t>
            </a:r>
            <a:r>
              <a:rPr lang="de-DE" dirty="0" err="1" smtClean="0"/>
              <a:t>and</a:t>
            </a:r>
            <a:r>
              <a:rPr lang="de-DE" dirty="0" smtClean="0"/>
              <a:t> giza.fr-en </a:t>
            </a:r>
            <a:r>
              <a:rPr lang="de-DE" dirty="0" err="1" smtClean="0"/>
              <a:t>which</a:t>
            </a:r>
            <a:r>
              <a:rPr lang="de-DE" dirty="0" smtClean="0"/>
              <a:t> </a:t>
            </a:r>
            <a:r>
              <a:rPr lang="de-DE" dirty="0" err="1" smtClean="0"/>
              <a:t>contain</a:t>
            </a:r>
            <a:r>
              <a:rPr lang="de-DE" dirty="0" smtClean="0"/>
              <a:t> Model 4 </a:t>
            </a:r>
            <a:r>
              <a:rPr lang="de-DE" dirty="0" err="1" smtClean="0"/>
              <a:t>alignment</a:t>
            </a:r>
            <a:endParaRPr lang="de-DE" dirty="0" smtClean="0"/>
          </a:p>
          <a:p>
            <a:pPr lvl="1"/>
            <a:r>
              <a:rPr lang="de-DE" dirty="0" err="1" smtClean="0"/>
              <a:t>Applies</a:t>
            </a:r>
            <a:r>
              <a:rPr lang="de-DE" dirty="0" smtClean="0"/>
              <a:t> „</a:t>
            </a:r>
            <a:r>
              <a:rPr lang="de-DE" dirty="0" err="1" smtClean="0"/>
              <a:t>grow</a:t>
            </a:r>
            <a:r>
              <a:rPr lang="de-DE" dirty="0" smtClean="0"/>
              <a:t>-</a:t>
            </a:r>
            <a:r>
              <a:rPr lang="de-DE" dirty="0" err="1" smtClean="0"/>
              <a:t>diag</a:t>
            </a:r>
            <a:r>
              <a:rPr lang="de-DE" dirty="0" smtClean="0"/>
              <a:t>-final-</a:t>
            </a:r>
            <a:r>
              <a:rPr lang="de-DE" dirty="0" err="1" smtClean="0"/>
              <a:t>and</a:t>
            </a:r>
            <a:r>
              <a:rPr lang="de-DE" dirty="0" smtClean="0"/>
              <a:t>“ </a:t>
            </a:r>
            <a:r>
              <a:rPr lang="de-DE" dirty="0" err="1" smtClean="0"/>
              <a:t>heuristic</a:t>
            </a:r>
            <a:r>
              <a:rPr lang="de-DE" dirty="0"/>
              <a:t> </a:t>
            </a:r>
            <a:r>
              <a:rPr lang="de-DE" dirty="0" smtClean="0"/>
              <a:t>(</a:t>
            </a:r>
            <a:r>
              <a:rPr lang="de-DE" dirty="0" err="1" smtClean="0"/>
              <a:t>see</a:t>
            </a:r>
            <a:r>
              <a:rPr lang="de-DE" dirty="0" smtClean="0"/>
              <a:t> </a:t>
            </a:r>
            <a:r>
              <a:rPr lang="de-DE" dirty="0" err="1" smtClean="0"/>
              <a:t>slide</a:t>
            </a:r>
            <a:r>
              <a:rPr lang="de-DE" dirty="0" smtClean="0"/>
              <a:t> </a:t>
            </a:r>
            <a:r>
              <a:rPr lang="de-DE" dirty="0" err="1" smtClean="0"/>
              <a:t>towards</a:t>
            </a:r>
            <a:r>
              <a:rPr lang="de-DE" dirty="0" smtClean="0"/>
              <a:t> end </a:t>
            </a:r>
            <a:r>
              <a:rPr lang="de-DE" dirty="0" err="1" smtClean="0"/>
              <a:t>of</a:t>
            </a:r>
            <a:r>
              <a:rPr lang="de-DE" dirty="0" smtClean="0"/>
              <a:t> </a:t>
            </a:r>
            <a:r>
              <a:rPr lang="de-DE" dirty="0" err="1" smtClean="0"/>
              <a:t>lecture</a:t>
            </a:r>
            <a:r>
              <a:rPr lang="de-DE" dirty="0" smtClean="0"/>
              <a:t> 2)</a:t>
            </a:r>
          </a:p>
          <a:p>
            <a:pPr lvl="2"/>
            <a:r>
              <a:rPr lang="de-DE" dirty="0" err="1" smtClean="0"/>
              <a:t>Clearly</a:t>
            </a:r>
            <a:r>
              <a:rPr lang="de-DE" dirty="0" smtClean="0"/>
              <a:t> </a:t>
            </a:r>
            <a:r>
              <a:rPr lang="de-DE" dirty="0" err="1" smtClean="0"/>
              <a:t>better</a:t>
            </a:r>
            <a:r>
              <a:rPr lang="de-DE" dirty="0" smtClean="0"/>
              <a:t> </a:t>
            </a:r>
            <a:r>
              <a:rPr lang="de-DE" dirty="0" err="1" smtClean="0"/>
              <a:t>than</a:t>
            </a:r>
            <a:r>
              <a:rPr lang="de-DE" dirty="0" smtClean="0"/>
              <a:t> </a:t>
            </a:r>
            <a:r>
              <a:rPr lang="de-DE" dirty="0" err="1" smtClean="0"/>
              <a:t>both</a:t>
            </a:r>
            <a:r>
              <a:rPr lang="de-DE" dirty="0" smtClean="0"/>
              <a:t> </a:t>
            </a:r>
            <a:r>
              <a:rPr lang="de-DE" dirty="0" err="1" smtClean="0"/>
              <a:t>union</a:t>
            </a:r>
            <a:r>
              <a:rPr lang="de-DE" dirty="0" smtClean="0"/>
              <a:t> </a:t>
            </a:r>
            <a:r>
              <a:rPr lang="de-DE" dirty="0" err="1" smtClean="0"/>
              <a:t>and</a:t>
            </a:r>
            <a:r>
              <a:rPr lang="de-DE" dirty="0" smtClean="0"/>
              <a:t> </a:t>
            </a:r>
            <a:r>
              <a:rPr lang="de-DE" dirty="0" err="1" smtClean="0"/>
              <a:t>intersection</a:t>
            </a:r>
            <a:endParaRPr lang="de-DE" dirty="0" smtClean="0"/>
          </a:p>
          <a:p>
            <a:pPr lvl="1"/>
            <a:r>
              <a:rPr lang="de-DE" dirty="0" err="1" smtClean="0"/>
              <a:t>Extracts</a:t>
            </a:r>
            <a:r>
              <a:rPr lang="de-DE" dirty="0" smtClean="0"/>
              <a:t> </a:t>
            </a:r>
            <a:r>
              <a:rPr lang="de-DE" dirty="0" err="1" smtClean="0"/>
              <a:t>unfiltered</a:t>
            </a:r>
            <a:r>
              <a:rPr lang="de-DE" dirty="0" smtClean="0"/>
              <a:t> </a:t>
            </a:r>
            <a:r>
              <a:rPr lang="de-DE" dirty="0" err="1" smtClean="0"/>
              <a:t>phrase</a:t>
            </a:r>
            <a:r>
              <a:rPr lang="de-DE" dirty="0" smtClean="0"/>
              <a:t> </a:t>
            </a:r>
            <a:r>
              <a:rPr lang="de-DE" dirty="0" err="1" smtClean="0"/>
              <a:t>table</a:t>
            </a:r>
            <a:endParaRPr lang="de-DE" dirty="0" smtClean="0"/>
          </a:p>
          <a:p>
            <a:pPr lvl="2"/>
            <a:r>
              <a:rPr lang="de-DE" dirty="0" smtClean="0"/>
              <a:t>See model </a:t>
            </a:r>
            <a:r>
              <a:rPr lang="de-DE" dirty="0" err="1" smtClean="0"/>
              <a:t>subdirectory</a:t>
            </a:r>
            <a:endParaRPr lang="de-DE"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Steps</a:t>
            </a:r>
            <a:r>
              <a:rPr lang="de-DE" dirty="0" smtClean="0"/>
              <a:t> </a:t>
            </a:r>
            <a:r>
              <a:rPr lang="de-DE" dirty="0" err="1" smtClean="0"/>
              <a:t>continued</a:t>
            </a:r>
            <a:endParaRPr lang="en-US" dirty="0"/>
          </a:p>
        </p:txBody>
      </p:sp>
      <p:sp>
        <p:nvSpPr>
          <p:cNvPr id="3" name="Inhaltsplatzhalter 2"/>
          <p:cNvSpPr>
            <a:spLocks noGrp="1"/>
          </p:cNvSpPr>
          <p:nvPr>
            <p:ph idx="1"/>
          </p:nvPr>
        </p:nvSpPr>
        <p:spPr/>
        <p:txBody>
          <a:bodyPr>
            <a:normAutofit fontScale="70000" lnSpcReduction="20000"/>
          </a:bodyPr>
          <a:lstStyle/>
          <a:p>
            <a:r>
              <a:rPr lang="de-DE" dirty="0" smtClean="0"/>
              <a:t>Run MERT </a:t>
            </a:r>
            <a:r>
              <a:rPr lang="de-DE" dirty="0" err="1" smtClean="0"/>
              <a:t>training</a:t>
            </a:r>
            <a:endParaRPr lang="de-DE" dirty="0" smtClean="0"/>
          </a:p>
          <a:p>
            <a:pPr lvl="1"/>
            <a:r>
              <a:rPr lang="de-DE" dirty="0" smtClean="0"/>
              <a:t>Starts </a:t>
            </a:r>
            <a:r>
              <a:rPr lang="de-DE" dirty="0" err="1" smtClean="0"/>
              <a:t>by</a:t>
            </a:r>
            <a:r>
              <a:rPr lang="de-DE" dirty="0" smtClean="0"/>
              <a:t> </a:t>
            </a:r>
            <a:r>
              <a:rPr lang="de-DE" dirty="0" err="1" smtClean="0"/>
              <a:t>filtering</a:t>
            </a:r>
            <a:r>
              <a:rPr lang="de-DE" dirty="0" smtClean="0"/>
              <a:t> </a:t>
            </a:r>
            <a:r>
              <a:rPr lang="de-DE" dirty="0" err="1" smtClean="0"/>
              <a:t>phrase</a:t>
            </a:r>
            <a:r>
              <a:rPr lang="de-DE" dirty="0" smtClean="0"/>
              <a:t> </a:t>
            </a:r>
            <a:r>
              <a:rPr lang="de-DE" dirty="0" err="1" smtClean="0"/>
              <a:t>table</a:t>
            </a:r>
            <a:r>
              <a:rPr lang="de-DE" dirty="0" smtClean="0"/>
              <a:t> </a:t>
            </a:r>
            <a:r>
              <a:rPr lang="de-DE" dirty="0" err="1" smtClean="0"/>
              <a:t>for</a:t>
            </a:r>
            <a:r>
              <a:rPr lang="de-DE" dirty="0" smtClean="0"/>
              <a:t> </a:t>
            </a:r>
            <a:r>
              <a:rPr lang="de-DE" dirty="0" err="1" smtClean="0"/>
              <a:t>development</a:t>
            </a:r>
            <a:r>
              <a:rPr lang="de-DE" dirty="0" smtClean="0"/>
              <a:t> </a:t>
            </a:r>
            <a:r>
              <a:rPr lang="de-DE" dirty="0" err="1" smtClean="0"/>
              <a:t>set</a:t>
            </a:r>
            <a:endParaRPr lang="de-DE" dirty="0" smtClean="0"/>
          </a:p>
          <a:p>
            <a:pPr lvl="1"/>
            <a:r>
              <a:rPr lang="de-DE" dirty="0" err="1" smtClean="0"/>
              <a:t>Optimally</a:t>
            </a:r>
            <a:r>
              <a:rPr lang="de-DE" dirty="0" smtClean="0"/>
              <a:t> </a:t>
            </a:r>
            <a:r>
              <a:rPr lang="de-DE" dirty="0" err="1" smtClean="0"/>
              <a:t>set</a:t>
            </a:r>
            <a:r>
              <a:rPr lang="de-DE" dirty="0" smtClean="0"/>
              <a:t> </a:t>
            </a:r>
            <a:r>
              <a:rPr lang="de-DE" dirty="0" err="1" smtClean="0"/>
              <a:t>lambda</a:t>
            </a:r>
            <a:r>
              <a:rPr lang="de-DE" dirty="0" smtClean="0"/>
              <a:t> </a:t>
            </a:r>
            <a:r>
              <a:rPr lang="de-DE" dirty="0" err="1" smtClean="0"/>
              <a:t>using</a:t>
            </a:r>
            <a:r>
              <a:rPr lang="de-DE" dirty="0" smtClean="0"/>
              <a:t> </a:t>
            </a:r>
            <a:r>
              <a:rPr lang="de-DE" dirty="0" err="1" smtClean="0"/>
              <a:t>loop</a:t>
            </a:r>
            <a:r>
              <a:rPr lang="de-DE" dirty="0" smtClean="0"/>
              <a:t> </a:t>
            </a:r>
            <a:r>
              <a:rPr lang="de-DE" dirty="0" err="1" smtClean="0"/>
              <a:t>from</a:t>
            </a:r>
            <a:r>
              <a:rPr lang="de-DE" dirty="0" smtClean="0"/>
              <a:t> </a:t>
            </a:r>
            <a:r>
              <a:rPr lang="de-DE" dirty="0" err="1" smtClean="0"/>
              <a:t>lecture</a:t>
            </a:r>
            <a:r>
              <a:rPr lang="de-DE" dirty="0" smtClean="0"/>
              <a:t> 3</a:t>
            </a:r>
          </a:p>
          <a:p>
            <a:pPr lvl="1"/>
            <a:r>
              <a:rPr lang="de-DE" dirty="0" smtClean="0"/>
              <a:t>Ran 13 </a:t>
            </a:r>
            <a:r>
              <a:rPr lang="de-DE" dirty="0" err="1" smtClean="0"/>
              <a:t>iterations</a:t>
            </a:r>
            <a:r>
              <a:rPr lang="de-DE" dirty="0" smtClean="0"/>
              <a:t> </a:t>
            </a:r>
            <a:r>
              <a:rPr lang="de-DE" dirty="0" err="1" smtClean="0"/>
              <a:t>to</a:t>
            </a:r>
            <a:r>
              <a:rPr lang="de-DE" dirty="0" smtClean="0"/>
              <a:t> </a:t>
            </a:r>
            <a:r>
              <a:rPr lang="de-DE" dirty="0" err="1" smtClean="0"/>
              <a:t>convergence</a:t>
            </a:r>
            <a:r>
              <a:rPr lang="de-DE" dirty="0" smtClean="0"/>
              <a:t> </a:t>
            </a:r>
            <a:r>
              <a:rPr lang="de-DE" dirty="0" err="1" smtClean="0"/>
              <a:t>for</a:t>
            </a:r>
            <a:r>
              <a:rPr lang="de-DE" dirty="0" smtClean="0"/>
              <a:t> </a:t>
            </a:r>
            <a:r>
              <a:rPr lang="de-DE" dirty="0" err="1" smtClean="0"/>
              <a:t>fr</a:t>
            </a:r>
            <a:r>
              <a:rPr lang="de-DE" dirty="0" smtClean="0"/>
              <a:t>-en </a:t>
            </a:r>
            <a:r>
              <a:rPr lang="de-DE" dirty="0" err="1" smtClean="0"/>
              <a:t>system</a:t>
            </a:r>
            <a:endParaRPr lang="de-DE" dirty="0" smtClean="0"/>
          </a:p>
          <a:p>
            <a:pPr lvl="1"/>
            <a:r>
              <a:rPr lang="de-DE" dirty="0" smtClean="0"/>
              <a:t>Look </a:t>
            </a:r>
            <a:r>
              <a:rPr lang="de-DE" dirty="0" err="1" smtClean="0"/>
              <a:t>at</a:t>
            </a:r>
            <a:r>
              <a:rPr lang="de-DE" dirty="0" smtClean="0"/>
              <a:t> last </a:t>
            </a:r>
            <a:r>
              <a:rPr lang="de-DE" dirty="0" err="1" smtClean="0"/>
              <a:t>line</a:t>
            </a:r>
            <a:r>
              <a:rPr lang="de-DE" dirty="0" smtClean="0"/>
              <a:t> </a:t>
            </a:r>
            <a:r>
              <a:rPr lang="de-DE" dirty="0" err="1" smtClean="0"/>
              <a:t>of</a:t>
            </a:r>
            <a:r>
              <a:rPr lang="de-DE" dirty="0" smtClean="0"/>
              <a:t> </a:t>
            </a:r>
            <a:r>
              <a:rPr lang="de-DE" dirty="0" err="1" smtClean="0"/>
              <a:t>each</a:t>
            </a:r>
            <a:r>
              <a:rPr lang="de-DE" dirty="0" smtClean="0"/>
              <a:t> *.log </a:t>
            </a:r>
            <a:r>
              <a:rPr lang="de-DE" dirty="0" err="1" smtClean="0"/>
              <a:t>file</a:t>
            </a:r>
            <a:endParaRPr lang="de-DE" dirty="0" smtClean="0"/>
          </a:p>
          <a:p>
            <a:pPr lvl="2"/>
            <a:r>
              <a:rPr lang="de-DE" dirty="0" smtClean="0"/>
              <a:t>Shows BLEU score </a:t>
            </a:r>
            <a:r>
              <a:rPr lang="de-DE" dirty="0" err="1" smtClean="0"/>
              <a:t>of</a:t>
            </a:r>
            <a:r>
              <a:rPr lang="de-DE" dirty="0" smtClean="0"/>
              <a:t> </a:t>
            </a:r>
            <a:r>
              <a:rPr lang="de-DE" dirty="0" err="1" smtClean="0"/>
              <a:t>best</a:t>
            </a:r>
            <a:r>
              <a:rPr lang="de-DE" dirty="0" smtClean="0"/>
              <a:t> </a:t>
            </a:r>
            <a:r>
              <a:rPr lang="de-DE" dirty="0" err="1" smtClean="0"/>
              <a:t>point</a:t>
            </a:r>
            <a:endParaRPr lang="de-DE" dirty="0" smtClean="0"/>
          </a:p>
          <a:p>
            <a:pPr lvl="2"/>
            <a:r>
              <a:rPr lang="de-DE" dirty="0" err="1" smtClean="0"/>
              <a:t>Before</a:t>
            </a:r>
            <a:r>
              <a:rPr lang="de-DE" dirty="0" smtClean="0"/>
              <a:t> </a:t>
            </a:r>
            <a:r>
              <a:rPr lang="de-DE" dirty="0" err="1" smtClean="0"/>
              <a:t>tuning</a:t>
            </a:r>
            <a:r>
              <a:rPr lang="de-DE" dirty="0" smtClean="0"/>
              <a:t>:  0.187         (</a:t>
            </a:r>
            <a:r>
              <a:rPr lang="de-DE" dirty="0" err="1" smtClean="0"/>
              <a:t>first</a:t>
            </a:r>
            <a:r>
              <a:rPr lang="de-DE" dirty="0" smtClean="0"/>
              <a:t> </a:t>
            </a:r>
            <a:r>
              <a:rPr lang="de-DE" dirty="0" err="1" smtClean="0"/>
              <a:t>line</a:t>
            </a:r>
            <a:r>
              <a:rPr lang="de-DE" dirty="0" smtClean="0"/>
              <a:t> </a:t>
            </a:r>
            <a:r>
              <a:rPr lang="de-DE" dirty="0" err="1" smtClean="0"/>
              <a:t>of</a:t>
            </a:r>
            <a:r>
              <a:rPr lang="de-DE" dirty="0" smtClean="0"/>
              <a:t> run1 log)</a:t>
            </a:r>
          </a:p>
          <a:p>
            <a:pPr lvl="2"/>
            <a:r>
              <a:rPr lang="de-DE" dirty="0" smtClean="0"/>
              <a:t>Iteration 1:       0.210</a:t>
            </a:r>
          </a:p>
          <a:p>
            <a:pPr lvl="2"/>
            <a:r>
              <a:rPr lang="de-DE" dirty="0" smtClean="0"/>
              <a:t>Iteration 13:     0.222</a:t>
            </a:r>
          </a:p>
          <a:p>
            <a:r>
              <a:rPr lang="de-DE" dirty="0" err="1" smtClean="0"/>
              <a:t>Decode</a:t>
            </a:r>
            <a:r>
              <a:rPr lang="de-DE" dirty="0" smtClean="0"/>
              <a:t> </a:t>
            </a:r>
            <a:r>
              <a:rPr lang="de-DE" dirty="0" err="1" smtClean="0"/>
              <a:t>test</a:t>
            </a:r>
            <a:r>
              <a:rPr lang="de-DE" dirty="0" smtClean="0"/>
              <a:t> </a:t>
            </a:r>
            <a:r>
              <a:rPr lang="de-DE" dirty="0" err="1" smtClean="0"/>
              <a:t>set</a:t>
            </a:r>
            <a:r>
              <a:rPr lang="de-DE" dirty="0" smtClean="0"/>
              <a:t> </a:t>
            </a:r>
            <a:r>
              <a:rPr lang="de-DE" dirty="0" err="1" smtClean="0"/>
              <a:t>using</a:t>
            </a:r>
            <a:r>
              <a:rPr lang="de-DE" dirty="0" smtClean="0"/>
              <a:t> optimal </a:t>
            </a:r>
            <a:r>
              <a:rPr lang="de-DE" dirty="0" err="1" smtClean="0"/>
              <a:t>lambdas</a:t>
            </a:r>
            <a:endParaRPr lang="de-DE" dirty="0" smtClean="0"/>
          </a:p>
          <a:p>
            <a:pPr lvl="1"/>
            <a:r>
              <a:rPr lang="de-DE" dirty="0" err="1" smtClean="0"/>
              <a:t>Results</a:t>
            </a:r>
            <a:r>
              <a:rPr lang="de-DE" dirty="0" smtClean="0"/>
              <a:t> in </a:t>
            </a:r>
            <a:r>
              <a:rPr lang="de-DE" dirty="0" err="1" smtClean="0"/>
              <a:t>lowercased</a:t>
            </a:r>
            <a:r>
              <a:rPr lang="de-DE" dirty="0" smtClean="0"/>
              <a:t> </a:t>
            </a:r>
            <a:r>
              <a:rPr lang="de-DE" dirty="0" err="1" smtClean="0"/>
              <a:t>test</a:t>
            </a:r>
            <a:r>
              <a:rPr lang="de-DE" dirty="0" smtClean="0"/>
              <a:t> </a:t>
            </a:r>
            <a:r>
              <a:rPr lang="de-DE" dirty="0" err="1" smtClean="0"/>
              <a:t>set</a:t>
            </a:r>
            <a:endParaRPr lang="de-DE" dirty="0" smtClean="0"/>
          </a:p>
          <a:p>
            <a:r>
              <a:rPr lang="de-DE" dirty="0" smtClean="0"/>
              <a:t>Post </a:t>
            </a:r>
            <a:r>
              <a:rPr lang="de-DE" dirty="0" err="1" smtClean="0"/>
              <a:t>process</a:t>
            </a:r>
            <a:r>
              <a:rPr lang="de-DE" dirty="0" smtClean="0"/>
              <a:t> </a:t>
            </a:r>
            <a:r>
              <a:rPr lang="de-DE" dirty="0" err="1" smtClean="0"/>
              <a:t>test</a:t>
            </a:r>
            <a:r>
              <a:rPr lang="de-DE" dirty="0" smtClean="0"/>
              <a:t> </a:t>
            </a:r>
            <a:r>
              <a:rPr lang="de-DE" dirty="0" err="1" smtClean="0"/>
              <a:t>set</a:t>
            </a:r>
            <a:endParaRPr lang="de-DE" dirty="0" smtClean="0"/>
          </a:p>
          <a:p>
            <a:pPr lvl="1"/>
            <a:r>
              <a:rPr lang="de-DE" dirty="0" err="1" smtClean="0"/>
              <a:t>Recapitalize</a:t>
            </a:r>
            <a:endParaRPr lang="de-DE" dirty="0" smtClean="0"/>
          </a:p>
          <a:p>
            <a:pPr lvl="2"/>
            <a:r>
              <a:rPr lang="de-DE" dirty="0" err="1" smtClean="0"/>
              <a:t>This</a:t>
            </a:r>
            <a:r>
              <a:rPr lang="de-DE" baseline="0" dirty="0" smtClean="0"/>
              <a:t> </a:t>
            </a:r>
            <a:r>
              <a:rPr lang="de-DE" baseline="0" dirty="0" err="1" smtClean="0"/>
              <a:t>uses</a:t>
            </a:r>
            <a:r>
              <a:rPr lang="de-DE" baseline="0" dirty="0" smtClean="0"/>
              <a:t> Moses </a:t>
            </a:r>
            <a:r>
              <a:rPr lang="de-DE" baseline="0" dirty="0" err="1" smtClean="0"/>
              <a:t>again</a:t>
            </a:r>
            <a:r>
              <a:rPr lang="de-DE" dirty="0" smtClean="0"/>
              <a:t> </a:t>
            </a:r>
            <a:r>
              <a:rPr lang="de-DE" dirty="0" err="1" smtClean="0"/>
              <a:t>as</a:t>
            </a:r>
            <a:r>
              <a:rPr lang="de-DE" dirty="0" smtClean="0"/>
              <a:t> a </a:t>
            </a:r>
            <a:r>
              <a:rPr lang="de-DE" dirty="0" err="1" smtClean="0"/>
              <a:t>translator</a:t>
            </a:r>
            <a:r>
              <a:rPr lang="de-DE" dirty="0" smtClean="0"/>
              <a:t> </a:t>
            </a:r>
            <a:r>
              <a:rPr lang="de-DE" dirty="0" err="1" smtClean="0"/>
              <a:t>from</a:t>
            </a:r>
            <a:r>
              <a:rPr lang="de-DE" dirty="0" smtClean="0"/>
              <a:t> </a:t>
            </a:r>
            <a:r>
              <a:rPr lang="de-DE" dirty="0" err="1" smtClean="0"/>
              <a:t>lowercased</a:t>
            </a:r>
            <a:r>
              <a:rPr lang="de-DE" dirty="0" smtClean="0"/>
              <a:t> </a:t>
            </a:r>
            <a:r>
              <a:rPr lang="de-DE" dirty="0" err="1" smtClean="0"/>
              <a:t>to</a:t>
            </a:r>
            <a:r>
              <a:rPr lang="de-DE" dirty="0" smtClean="0"/>
              <a:t> </a:t>
            </a:r>
            <a:r>
              <a:rPr lang="de-DE" dirty="0" err="1" smtClean="0"/>
              <a:t>mixedcase</a:t>
            </a:r>
            <a:r>
              <a:rPr lang="de-DE" dirty="0" smtClean="0"/>
              <a:t>!</a:t>
            </a:r>
          </a:p>
          <a:p>
            <a:pPr lvl="1"/>
            <a:r>
              <a:rPr lang="de-DE" dirty="0" err="1" smtClean="0"/>
              <a:t>Detokenize</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Final BLEU </a:t>
            </a:r>
            <a:r>
              <a:rPr lang="de-DE" dirty="0" err="1" smtClean="0"/>
              <a:t>scores</a:t>
            </a:r>
            <a:endParaRPr lang="en-US" dirty="0"/>
          </a:p>
        </p:txBody>
      </p:sp>
      <p:sp>
        <p:nvSpPr>
          <p:cNvPr id="3" name="Inhaltsplatzhalter 2"/>
          <p:cNvSpPr>
            <a:spLocks noGrp="1"/>
          </p:cNvSpPr>
          <p:nvPr>
            <p:ph idx="1"/>
          </p:nvPr>
        </p:nvSpPr>
        <p:spPr/>
        <p:txBody>
          <a:bodyPr>
            <a:normAutofit/>
          </a:bodyPr>
          <a:lstStyle/>
          <a:p>
            <a:r>
              <a:rPr lang="de-DE" dirty="0" smtClean="0"/>
              <a:t>French </a:t>
            </a:r>
            <a:r>
              <a:rPr lang="de-DE" dirty="0" err="1" smtClean="0"/>
              <a:t>to</a:t>
            </a:r>
            <a:r>
              <a:rPr lang="de-DE" dirty="0" smtClean="0"/>
              <a:t> English:   0.2119</a:t>
            </a:r>
          </a:p>
          <a:p>
            <a:r>
              <a:rPr lang="de-DE" dirty="0" smtClean="0"/>
              <a:t>German </a:t>
            </a:r>
            <a:r>
              <a:rPr lang="de-DE" dirty="0" err="1" smtClean="0"/>
              <a:t>to</a:t>
            </a:r>
            <a:r>
              <a:rPr lang="de-DE" dirty="0" smtClean="0"/>
              <a:t> English: 0.1527</a:t>
            </a:r>
          </a:p>
          <a:p>
            <a:r>
              <a:rPr lang="de-DE" dirty="0" smtClean="0"/>
              <a:t>These </a:t>
            </a:r>
            <a:r>
              <a:rPr lang="de-DE" dirty="0" err="1" smtClean="0"/>
              <a:t>numbers</a:t>
            </a:r>
            <a:r>
              <a:rPr lang="de-DE" dirty="0" smtClean="0"/>
              <a:t> </a:t>
            </a:r>
            <a:r>
              <a:rPr lang="de-DE" dirty="0" err="1" smtClean="0"/>
              <a:t>are</a:t>
            </a:r>
            <a:r>
              <a:rPr lang="de-DE" dirty="0" smtClean="0"/>
              <a:t> </a:t>
            </a:r>
            <a:r>
              <a:rPr lang="de-DE" dirty="0" err="1" smtClean="0"/>
              <a:t>directly</a:t>
            </a:r>
            <a:r>
              <a:rPr lang="de-DE" dirty="0" smtClean="0"/>
              <a:t> </a:t>
            </a:r>
            <a:r>
              <a:rPr lang="de-DE" dirty="0" err="1" smtClean="0"/>
              <a:t>comparable</a:t>
            </a:r>
            <a:r>
              <a:rPr lang="de-DE" dirty="0" smtClean="0"/>
              <a:t> </a:t>
            </a:r>
            <a:r>
              <a:rPr lang="de-DE" dirty="0" err="1" smtClean="0"/>
              <a:t>because</a:t>
            </a:r>
            <a:r>
              <a:rPr lang="de-DE" dirty="0" smtClean="0"/>
              <a:t> English </a:t>
            </a:r>
            <a:r>
              <a:rPr lang="de-DE" dirty="0" err="1" smtClean="0"/>
              <a:t>reference</a:t>
            </a:r>
            <a:r>
              <a:rPr lang="de-DE" dirty="0" smtClean="0"/>
              <a:t> </a:t>
            </a:r>
            <a:r>
              <a:rPr lang="de-DE" dirty="0" err="1" smtClean="0"/>
              <a:t>is</a:t>
            </a:r>
            <a:r>
              <a:rPr lang="de-DE" dirty="0" smtClean="0"/>
              <a:t> </a:t>
            </a:r>
            <a:r>
              <a:rPr lang="de-DE" dirty="0" err="1" smtClean="0"/>
              <a:t>the</a:t>
            </a:r>
            <a:r>
              <a:rPr lang="de-DE" dirty="0" smtClean="0"/>
              <a:t> same</a:t>
            </a:r>
          </a:p>
          <a:p>
            <a:r>
              <a:rPr lang="de-DE" dirty="0" smtClean="0"/>
              <a:t>German </a:t>
            </a:r>
            <a:r>
              <a:rPr lang="de-DE" dirty="0" err="1" smtClean="0"/>
              <a:t>to</a:t>
            </a:r>
            <a:r>
              <a:rPr lang="de-DE" dirty="0" smtClean="0"/>
              <a:t> English </a:t>
            </a:r>
            <a:r>
              <a:rPr lang="de-DE" dirty="0" err="1" smtClean="0"/>
              <a:t>system</a:t>
            </a:r>
            <a:r>
              <a:rPr lang="de-DE" dirty="0" smtClean="0"/>
              <a:t> </a:t>
            </a:r>
            <a:r>
              <a:rPr lang="de-DE" dirty="0" err="1" smtClean="0"/>
              <a:t>is</a:t>
            </a:r>
            <a:r>
              <a:rPr lang="de-DE" dirty="0" smtClean="0"/>
              <a:t> </a:t>
            </a:r>
            <a:r>
              <a:rPr lang="de-DE" dirty="0" err="1" smtClean="0"/>
              <a:t>much</a:t>
            </a:r>
            <a:r>
              <a:rPr lang="de-DE" dirty="0" smtClean="0"/>
              <a:t> </a:t>
            </a:r>
            <a:r>
              <a:rPr lang="de-DE" dirty="0" err="1" smtClean="0"/>
              <a:t>lower</a:t>
            </a:r>
            <a:r>
              <a:rPr lang="de-DE" dirty="0" smtClean="0"/>
              <a:t> </a:t>
            </a:r>
            <a:r>
              <a:rPr lang="de-DE" dirty="0" err="1" smtClean="0"/>
              <a:t>quality</a:t>
            </a:r>
            <a:r>
              <a:rPr lang="de-DE" dirty="0" smtClean="0"/>
              <a:t> </a:t>
            </a:r>
            <a:r>
              <a:rPr lang="de-DE" dirty="0" err="1" smtClean="0"/>
              <a:t>than</a:t>
            </a:r>
            <a:r>
              <a:rPr lang="de-DE" dirty="0" smtClean="0"/>
              <a:t> French </a:t>
            </a:r>
            <a:r>
              <a:rPr lang="de-DE" dirty="0" err="1" smtClean="0"/>
              <a:t>to</a:t>
            </a:r>
            <a:r>
              <a:rPr lang="de-DE" dirty="0" smtClean="0"/>
              <a:t> English </a:t>
            </a:r>
            <a:r>
              <a:rPr lang="de-DE" dirty="0" err="1" smtClean="0"/>
              <a:t>system</a:t>
            </a:r>
            <a:endParaRPr lang="de-DE" dirty="0" smtClean="0"/>
          </a:p>
          <a:p>
            <a:r>
              <a:rPr lang="de-DE" dirty="0" err="1" smtClean="0"/>
              <a:t>Why</a:t>
            </a:r>
            <a:r>
              <a:rPr lang="de-DE" dirty="0" smtClean="0"/>
              <a:t>?</a:t>
            </a:r>
          </a:p>
          <a:p>
            <a:r>
              <a:rPr lang="de-DE" dirty="0" smtClean="0"/>
              <a:t>Motivates</a:t>
            </a:r>
            <a:r>
              <a:rPr lang="de-DE" baseline="0" dirty="0" smtClean="0"/>
              <a:t> </a:t>
            </a:r>
            <a:r>
              <a:rPr lang="de-DE" baseline="0" dirty="0" err="1" smtClean="0"/>
              <a:t>rest</a:t>
            </a:r>
            <a:r>
              <a:rPr lang="de-DE" baseline="0" dirty="0" smtClean="0"/>
              <a:t> </a:t>
            </a:r>
            <a:r>
              <a:rPr lang="de-DE" baseline="0" dirty="0" err="1" smtClean="0"/>
              <a:t>of</a:t>
            </a:r>
            <a:r>
              <a:rPr lang="de-DE" baseline="0" dirty="0" smtClean="0"/>
              <a:t> talk…</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Outline</a:t>
            </a:r>
            <a:endParaRPr lang="en-US" dirty="0"/>
          </a:p>
        </p:txBody>
      </p:sp>
      <p:sp>
        <p:nvSpPr>
          <p:cNvPr id="3" name="Inhaltsplatzhalter 2"/>
          <p:cNvSpPr>
            <a:spLocks noGrp="1"/>
          </p:cNvSpPr>
          <p:nvPr>
            <p:ph idx="1"/>
          </p:nvPr>
        </p:nvSpPr>
        <p:spPr/>
        <p:txBody>
          <a:bodyPr/>
          <a:lstStyle/>
          <a:p>
            <a:r>
              <a:rPr lang="de-DE" dirty="0" err="1" smtClean="0"/>
              <a:t>Improved</a:t>
            </a:r>
            <a:r>
              <a:rPr lang="de-DE" dirty="0" smtClean="0"/>
              <a:t> </a:t>
            </a:r>
            <a:r>
              <a:rPr lang="de-DE" dirty="0" err="1" smtClean="0"/>
              <a:t>word</a:t>
            </a:r>
            <a:r>
              <a:rPr lang="de-DE" dirty="0" smtClean="0"/>
              <a:t> </a:t>
            </a:r>
            <a:r>
              <a:rPr lang="de-DE" dirty="0" err="1" smtClean="0"/>
              <a:t>alignments</a:t>
            </a:r>
            <a:endParaRPr lang="de-DE" dirty="0" smtClean="0"/>
          </a:p>
          <a:p>
            <a:r>
              <a:rPr lang="de-DE" dirty="0" err="1" smtClean="0"/>
              <a:t>Morphology</a:t>
            </a:r>
            <a:endParaRPr lang="de-DE" dirty="0" smtClean="0"/>
          </a:p>
          <a:p>
            <a:r>
              <a:rPr lang="de-DE" dirty="0" smtClean="0"/>
              <a:t>Syntax</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lvl="0"/>
            <a:r>
              <a:rPr lang="de-DE" dirty="0" err="1" smtClean="0"/>
              <a:t>Improved</a:t>
            </a:r>
            <a:r>
              <a:rPr lang="de-DE" dirty="0" smtClean="0"/>
              <a:t> </a:t>
            </a:r>
            <a:r>
              <a:rPr lang="de-DE" dirty="0" err="1" smtClean="0"/>
              <a:t>word</a:t>
            </a:r>
            <a:r>
              <a:rPr lang="de-DE" dirty="0" smtClean="0"/>
              <a:t> </a:t>
            </a:r>
            <a:r>
              <a:rPr lang="de-DE" dirty="0" err="1" smtClean="0"/>
              <a:t>alignments</a:t>
            </a:r>
            <a:endParaRPr lang="en-US" dirty="0"/>
          </a:p>
        </p:txBody>
      </p:sp>
      <p:sp>
        <p:nvSpPr>
          <p:cNvPr id="3" name="Inhaltsplatzhalter 2"/>
          <p:cNvSpPr>
            <a:spLocks noGrp="1"/>
          </p:cNvSpPr>
          <p:nvPr>
            <p:ph idx="1"/>
          </p:nvPr>
        </p:nvSpPr>
        <p:spPr/>
        <p:txBody>
          <a:bodyPr/>
          <a:lstStyle/>
          <a:p>
            <a:r>
              <a:rPr lang="de-DE" dirty="0" err="1" smtClean="0"/>
              <a:t>My</a:t>
            </a:r>
            <a:r>
              <a:rPr lang="de-DE" dirty="0" smtClean="0"/>
              <a:t> </a:t>
            </a:r>
            <a:r>
              <a:rPr lang="de-DE" dirty="0" err="1" smtClean="0"/>
              <a:t>dissertation</a:t>
            </a:r>
            <a:r>
              <a:rPr lang="de-DE" dirty="0" smtClean="0"/>
              <a:t> was on </a:t>
            </a:r>
            <a:r>
              <a:rPr lang="de-DE" dirty="0" err="1" smtClean="0"/>
              <a:t>word</a:t>
            </a:r>
            <a:r>
              <a:rPr lang="de-DE" dirty="0" smtClean="0"/>
              <a:t> </a:t>
            </a:r>
            <a:r>
              <a:rPr lang="de-DE" dirty="0" err="1" smtClean="0"/>
              <a:t>alignment</a:t>
            </a:r>
            <a:endParaRPr lang="de-DE" dirty="0" smtClean="0"/>
          </a:p>
          <a:p>
            <a:r>
              <a:rPr lang="de-DE" baseline="0" dirty="0" err="1" smtClean="0"/>
              <a:t>Three</a:t>
            </a:r>
            <a:r>
              <a:rPr lang="de-DE" baseline="0" dirty="0" smtClean="0"/>
              <a:t> </a:t>
            </a:r>
            <a:r>
              <a:rPr lang="de-DE" baseline="0" dirty="0" err="1" smtClean="0"/>
              <a:t>main</a:t>
            </a:r>
            <a:r>
              <a:rPr lang="de-DE" baseline="0" dirty="0" smtClean="0"/>
              <a:t> </a:t>
            </a:r>
            <a:r>
              <a:rPr lang="de-DE" baseline="0" dirty="0" err="1" smtClean="0"/>
              <a:t>pieces</a:t>
            </a:r>
            <a:r>
              <a:rPr lang="de-DE" baseline="0" dirty="0" smtClean="0"/>
              <a:t> </a:t>
            </a:r>
            <a:r>
              <a:rPr lang="de-DE" baseline="0" dirty="0" err="1" smtClean="0"/>
              <a:t>of</a:t>
            </a:r>
            <a:r>
              <a:rPr lang="de-DE" baseline="0" dirty="0" smtClean="0"/>
              <a:t> </a:t>
            </a:r>
            <a:r>
              <a:rPr lang="de-DE" baseline="0" dirty="0" err="1" smtClean="0"/>
              <a:t>work</a:t>
            </a:r>
            <a:endParaRPr lang="de-DE" dirty="0" smtClean="0"/>
          </a:p>
          <a:p>
            <a:pPr lvl="1"/>
            <a:r>
              <a:rPr lang="de-DE" baseline="0" dirty="0" err="1" smtClean="0"/>
              <a:t>Measuring</a:t>
            </a:r>
            <a:r>
              <a:rPr lang="de-DE" dirty="0" smtClean="0"/>
              <a:t> </a:t>
            </a:r>
            <a:r>
              <a:rPr lang="de-DE" dirty="0" err="1" smtClean="0"/>
              <a:t>alignment</a:t>
            </a:r>
            <a:r>
              <a:rPr lang="de-DE" dirty="0" smtClean="0"/>
              <a:t> </a:t>
            </a:r>
            <a:r>
              <a:rPr lang="de-DE" dirty="0" err="1" smtClean="0"/>
              <a:t>quality</a:t>
            </a:r>
            <a:r>
              <a:rPr lang="de-DE" dirty="0" smtClean="0"/>
              <a:t> (F-</a:t>
            </a:r>
            <a:r>
              <a:rPr lang="de-DE" dirty="0" err="1" smtClean="0"/>
              <a:t>alpha</a:t>
            </a:r>
            <a:r>
              <a:rPr lang="de-DE" dirty="0" smtClean="0"/>
              <a:t>)</a:t>
            </a:r>
          </a:p>
          <a:p>
            <a:pPr lvl="1"/>
            <a:r>
              <a:rPr lang="de-DE" baseline="0" dirty="0" smtClean="0"/>
              <a:t>A</a:t>
            </a:r>
            <a:r>
              <a:rPr lang="de-DE" dirty="0" smtClean="0"/>
              <a:t> </a:t>
            </a:r>
            <a:r>
              <a:rPr lang="de-DE" dirty="0" err="1" smtClean="0"/>
              <a:t>new</a:t>
            </a:r>
            <a:r>
              <a:rPr lang="de-DE" dirty="0" smtClean="0"/>
              <a:t> generative model </a:t>
            </a:r>
            <a:r>
              <a:rPr lang="de-DE" dirty="0" err="1" smtClean="0"/>
              <a:t>with</a:t>
            </a:r>
            <a:r>
              <a:rPr lang="de-DE" dirty="0" smtClean="0"/>
              <a:t> </a:t>
            </a:r>
            <a:r>
              <a:rPr lang="de-DE" dirty="0" err="1" smtClean="0"/>
              <a:t>many-to-many</a:t>
            </a:r>
            <a:r>
              <a:rPr lang="de-DE" dirty="0" smtClean="0"/>
              <a:t> </a:t>
            </a:r>
            <a:r>
              <a:rPr lang="de-DE" dirty="0" err="1" smtClean="0"/>
              <a:t>structure</a:t>
            </a:r>
            <a:endParaRPr lang="de-DE" dirty="0" smtClean="0"/>
          </a:p>
          <a:p>
            <a:pPr lvl="1"/>
            <a:r>
              <a:rPr lang="de-DE" baseline="0" dirty="0" smtClean="0"/>
              <a:t>A</a:t>
            </a:r>
            <a:r>
              <a:rPr lang="de-DE" dirty="0" smtClean="0"/>
              <a:t> hybrid </a:t>
            </a:r>
            <a:r>
              <a:rPr lang="de-DE" dirty="0" err="1" smtClean="0"/>
              <a:t>discriminative</a:t>
            </a:r>
            <a:r>
              <a:rPr lang="de-DE" dirty="0" smtClean="0"/>
              <a:t>/generative </a:t>
            </a:r>
            <a:r>
              <a:rPr lang="de-DE" dirty="0" err="1" smtClean="0"/>
              <a:t>training</a:t>
            </a:r>
            <a:r>
              <a:rPr lang="de-DE" dirty="0" smtClean="0"/>
              <a:t> </a:t>
            </a:r>
            <a:r>
              <a:rPr lang="de-DE" dirty="0" err="1" smtClean="0"/>
              <a:t>technique</a:t>
            </a:r>
            <a:r>
              <a:rPr lang="de-DE" dirty="0" smtClean="0"/>
              <a:t> </a:t>
            </a:r>
            <a:r>
              <a:rPr lang="de-DE" dirty="0" err="1" smtClean="0"/>
              <a:t>for</a:t>
            </a:r>
            <a:r>
              <a:rPr lang="de-DE" dirty="0" smtClean="0"/>
              <a:t> </a:t>
            </a:r>
            <a:r>
              <a:rPr lang="de-DE" dirty="0" err="1" smtClean="0"/>
              <a:t>word</a:t>
            </a:r>
            <a:r>
              <a:rPr lang="de-DE" dirty="0" smtClean="0"/>
              <a:t> </a:t>
            </a:r>
            <a:r>
              <a:rPr lang="de-DE" dirty="0" err="1" smtClean="0"/>
              <a:t>alignment</a:t>
            </a:r>
            <a:endParaRPr lang="de-DE" baseline="0"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lvl="0"/>
            <a:r>
              <a:rPr lang="de-DE" dirty="0" err="1" smtClean="0"/>
              <a:t>Improved</a:t>
            </a:r>
            <a:r>
              <a:rPr lang="de-DE" dirty="0" smtClean="0"/>
              <a:t> </a:t>
            </a:r>
            <a:r>
              <a:rPr lang="de-DE" dirty="0" err="1" smtClean="0"/>
              <a:t>word</a:t>
            </a:r>
            <a:r>
              <a:rPr lang="de-DE" dirty="0" smtClean="0"/>
              <a:t> </a:t>
            </a:r>
            <a:r>
              <a:rPr lang="de-DE" dirty="0" err="1" smtClean="0"/>
              <a:t>alignments</a:t>
            </a:r>
            <a:endParaRPr lang="en-US" dirty="0"/>
          </a:p>
        </p:txBody>
      </p:sp>
      <p:sp>
        <p:nvSpPr>
          <p:cNvPr id="3" name="Inhaltsplatzhalter 2"/>
          <p:cNvSpPr>
            <a:spLocks noGrp="1"/>
          </p:cNvSpPr>
          <p:nvPr>
            <p:ph idx="1"/>
          </p:nvPr>
        </p:nvSpPr>
        <p:spPr/>
        <p:txBody>
          <a:bodyPr>
            <a:normAutofit lnSpcReduction="10000"/>
          </a:bodyPr>
          <a:lstStyle/>
          <a:p>
            <a:r>
              <a:rPr lang="de-DE" dirty="0" err="1" smtClean="0"/>
              <a:t>My</a:t>
            </a:r>
            <a:r>
              <a:rPr lang="de-DE" dirty="0" smtClean="0"/>
              <a:t> </a:t>
            </a:r>
            <a:r>
              <a:rPr lang="de-DE" dirty="0" err="1" smtClean="0"/>
              <a:t>dissertation</a:t>
            </a:r>
            <a:r>
              <a:rPr lang="de-DE" dirty="0" smtClean="0"/>
              <a:t> was on </a:t>
            </a:r>
            <a:r>
              <a:rPr lang="de-DE" dirty="0" err="1" smtClean="0"/>
              <a:t>word</a:t>
            </a:r>
            <a:r>
              <a:rPr lang="de-DE" dirty="0" smtClean="0"/>
              <a:t> </a:t>
            </a:r>
            <a:r>
              <a:rPr lang="de-DE" dirty="0" err="1" smtClean="0"/>
              <a:t>alignment</a:t>
            </a:r>
            <a:endParaRPr lang="de-DE" dirty="0" smtClean="0"/>
          </a:p>
          <a:p>
            <a:r>
              <a:rPr lang="de-DE" baseline="0" dirty="0" err="1" smtClean="0"/>
              <a:t>Three</a:t>
            </a:r>
            <a:r>
              <a:rPr lang="de-DE" baseline="0" dirty="0" smtClean="0"/>
              <a:t> </a:t>
            </a:r>
            <a:r>
              <a:rPr lang="de-DE" baseline="0" dirty="0" err="1" smtClean="0"/>
              <a:t>main</a:t>
            </a:r>
            <a:r>
              <a:rPr lang="de-DE" baseline="0" dirty="0" smtClean="0"/>
              <a:t> </a:t>
            </a:r>
            <a:r>
              <a:rPr lang="de-DE" baseline="0" dirty="0" err="1" smtClean="0"/>
              <a:t>pieces</a:t>
            </a:r>
            <a:r>
              <a:rPr lang="de-DE" baseline="0" dirty="0" smtClean="0"/>
              <a:t> </a:t>
            </a:r>
            <a:r>
              <a:rPr lang="de-DE" baseline="0" dirty="0" err="1" smtClean="0"/>
              <a:t>of</a:t>
            </a:r>
            <a:r>
              <a:rPr lang="de-DE" baseline="0" dirty="0" smtClean="0"/>
              <a:t> </a:t>
            </a:r>
            <a:r>
              <a:rPr lang="de-DE" baseline="0" dirty="0" err="1" smtClean="0"/>
              <a:t>work</a:t>
            </a:r>
            <a:endParaRPr lang="de-DE" dirty="0" smtClean="0"/>
          </a:p>
          <a:p>
            <a:pPr lvl="1"/>
            <a:r>
              <a:rPr lang="de-DE" baseline="0" dirty="0" err="1" smtClean="0"/>
              <a:t>Measuring</a:t>
            </a:r>
            <a:r>
              <a:rPr lang="de-DE" dirty="0" smtClean="0"/>
              <a:t> </a:t>
            </a:r>
            <a:r>
              <a:rPr lang="de-DE" dirty="0" err="1" smtClean="0"/>
              <a:t>alignment</a:t>
            </a:r>
            <a:r>
              <a:rPr lang="de-DE" dirty="0" smtClean="0"/>
              <a:t> </a:t>
            </a:r>
            <a:r>
              <a:rPr lang="de-DE" dirty="0" err="1" smtClean="0"/>
              <a:t>quality</a:t>
            </a:r>
            <a:r>
              <a:rPr lang="de-DE" dirty="0" smtClean="0"/>
              <a:t> (F-</a:t>
            </a:r>
            <a:r>
              <a:rPr lang="de-DE" dirty="0" err="1" smtClean="0"/>
              <a:t>alpha</a:t>
            </a:r>
            <a:r>
              <a:rPr lang="de-DE" dirty="0" smtClean="0"/>
              <a:t>)</a:t>
            </a:r>
          </a:p>
          <a:p>
            <a:pPr lvl="1"/>
            <a:r>
              <a:rPr lang="de-DE" baseline="0" dirty="0" smtClean="0"/>
              <a:t>A</a:t>
            </a:r>
            <a:r>
              <a:rPr lang="de-DE" dirty="0" smtClean="0"/>
              <a:t> </a:t>
            </a:r>
            <a:r>
              <a:rPr lang="de-DE" dirty="0" err="1" smtClean="0"/>
              <a:t>new</a:t>
            </a:r>
            <a:r>
              <a:rPr lang="de-DE" dirty="0" smtClean="0"/>
              <a:t> generative model </a:t>
            </a:r>
            <a:r>
              <a:rPr lang="de-DE" dirty="0" err="1" smtClean="0"/>
              <a:t>with</a:t>
            </a:r>
            <a:r>
              <a:rPr lang="de-DE" dirty="0" smtClean="0"/>
              <a:t> </a:t>
            </a:r>
            <a:r>
              <a:rPr lang="de-DE" dirty="0" err="1" smtClean="0"/>
              <a:t>many-to-many</a:t>
            </a:r>
            <a:r>
              <a:rPr lang="de-DE" dirty="0" smtClean="0"/>
              <a:t> </a:t>
            </a:r>
            <a:r>
              <a:rPr lang="de-DE" dirty="0" err="1" smtClean="0"/>
              <a:t>structure</a:t>
            </a:r>
            <a:endParaRPr lang="de-DE" dirty="0" smtClean="0"/>
          </a:p>
          <a:p>
            <a:pPr lvl="1"/>
            <a:r>
              <a:rPr lang="de-DE" baseline="0" dirty="0" smtClean="0"/>
              <a:t>A</a:t>
            </a:r>
            <a:r>
              <a:rPr lang="de-DE" dirty="0" smtClean="0"/>
              <a:t> hybrid </a:t>
            </a:r>
            <a:r>
              <a:rPr lang="de-DE" dirty="0" err="1" smtClean="0"/>
              <a:t>discriminative</a:t>
            </a:r>
            <a:r>
              <a:rPr lang="de-DE" dirty="0" smtClean="0"/>
              <a:t>/generative </a:t>
            </a:r>
            <a:r>
              <a:rPr lang="de-DE" dirty="0" err="1" smtClean="0"/>
              <a:t>training</a:t>
            </a:r>
            <a:r>
              <a:rPr lang="de-DE" dirty="0" smtClean="0"/>
              <a:t> </a:t>
            </a:r>
            <a:r>
              <a:rPr lang="de-DE" dirty="0" err="1" smtClean="0"/>
              <a:t>technique</a:t>
            </a:r>
            <a:r>
              <a:rPr lang="de-DE" dirty="0" smtClean="0"/>
              <a:t> </a:t>
            </a:r>
            <a:r>
              <a:rPr lang="de-DE" dirty="0" err="1" smtClean="0"/>
              <a:t>for</a:t>
            </a:r>
            <a:r>
              <a:rPr lang="de-DE" dirty="0" smtClean="0"/>
              <a:t> </a:t>
            </a:r>
            <a:r>
              <a:rPr lang="de-DE" dirty="0" err="1" smtClean="0"/>
              <a:t>word</a:t>
            </a:r>
            <a:r>
              <a:rPr lang="de-DE" dirty="0" smtClean="0"/>
              <a:t> </a:t>
            </a:r>
            <a:r>
              <a:rPr lang="de-DE" dirty="0" err="1" smtClean="0"/>
              <a:t>alignment</a:t>
            </a:r>
            <a:endParaRPr lang="de-DE" dirty="0" smtClean="0"/>
          </a:p>
          <a:p>
            <a:pPr lvl="0"/>
            <a:r>
              <a:rPr lang="de-DE" baseline="0" dirty="0" smtClean="0"/>
              <a:t>I will </a:t>
            </a:r>
            <a:r>
              <a:rPr lang="de-DE" baseline="0" dirty="0" err="1" smtClean="0"/>
              <a:t>now</a:t>
            </a:r>
            <a:r>
              <a:rPr lang="de-DE" baseline="0" dirty="0" smtClean="0"/>
              <a:t> </a:t>
            </a:r>
            <a:r>
              <a:rPr lang="de-DE" baseline="0" dirty="0" err="1" smtClean="0"/>
              <a:t>tell</a:t>
            </a:r>
            <a:r>
              <a:rPr lang="de-DE" baseline="0" dirty="0" smtClean="0"/>
              <a:t> </a:t>
            </a:r>
            <a:r>
              <a:rPr lang="de-DE" baseline="0" dirty="0" err="1" smtClean="0"/>
              <a:t>you</a:t>
            </a:r>
            <a:r>
              <a:rPr lang="de-DE" baseline="0" dirty="0" smtClean="0"/>
              <a:t> </a:t>
            </a:r>
            <a:r>
              <a:rPr lang="de-DE" baseline="0" dirty="0" err="1" smtClean="0"/>
              <a:t>about</a:t>
            </a:r>
            <a:r>
              <a:rPr lang="de-DE" baseline="0" dirty="0" smtClean="0"/>
              <a:t> </a:t>
            </a:r>
            <a:r>
              <a:rPr lang="de-DE" baseline="0" dirty="0" err="1" smtClean="0"/>
              <a:t>several</a:t>
            </a:r>
            <a:r>
              <a:rPr lang="de-DE" baseline="0" dirty="0" smtClean="0"/>
              <a:t> </a:t>
            </a:r>
            <a:r>
              <a:rPr lang="de-DE" baseline="0" dirty="0" err="1" smtClean="0"/>
              <a:t>years</a:t>
            </a:r>
            <a:r>
              <a:rPr lang="de-DE" baseline="0" dirty="0" smtClean="0"/>
              <a:t> in…</a:t>
            </a:r>
          </a:p>
          <a:p>
            <a:pPr lvl="0">
              <a:buNone/>
            </a:pPr>
            <a:r>
              <a:rPr lang="de-DE" baseline="0" dirty="0" smtClean="0"/>
              <a:t>    …10 </a:t>
            </a:r>
            <a:r>
              <a:rPr lang="de-DE" baseline="0" dirty="0" err="1" smtClean="0"/>
              <a:t>slides</a:t>
            </a:r>
            <a:endParaRPr lang="de-DE" dirty="0" smtClean="0"/>
          </a:p>
          <a:p>
            <a:pPr lvl="0">
              <a:buNone/>
            </a:pPr>
            <a:endParaRPr lang="de-DE" baseline="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Outline</a:t>
            </a:r>
            <a:endParaRPr lang="en-US" dirty="0"/>
          </a:p>
        </p:txBody>
      </p:sp>
      <p:sp>
        <p:nvSpPr>
          <p:cNvPr id="3" name="Inhaltsplatzhalter 2"/>
          <p:cNvSpPr>
            <a:spLocks noGrp="1"/>
          </p:cNvSpPr>
          <p:nvPr>
            <p:ph idx="1"/>
          </p:nvPr>
        </p:nvSpPr>
        <p:spPr/>
        <p:txBody>
          <a:bodyPr/>
          <a:lstStyle/>
          <a:p>
            <a:r>
              <a:rPr lang="de-DE" dirty="0" err="1" smtClean="0"/>
              <a:t>Assignment</a:t>
            </a:r>
            <a:r>
              <a:rPr lang="de-DE" dirty="0" smtClean="0"/>
              <a:t> 1 – Model 1 </a:t>
            </a:r>
            <a:r>
              <a:rPr lang="de-DE" dirty="0" err="1" smtClean="0"/>
              <a:t>and</a:t>
            </a:r>
            <a:r>
              <a:rPr lang="de-DE" dirty="0" smtClean="0"/>
              <a:t> EM</a:t>
            </a:r>
          </a:p>
          <a:p>
            <a:pPr lvl="1"/>
            <a:r>
              <a:rPr lang="de-DE" dirty="0" smtClean="0"/>
              <a:t>Comments on </a:t>
            </a:r>
            <a:r>
              <a:rPr lang="de-DE" dirty="0" err="1" smtClean="0"/>
              <a:t>implementation</a:t>
            </a:r>
            <a:endParaRPr lang="de-DE" dirty="0" smtClean="0"/>
          </a:p>
          <a:p>
            <a:pPr lvl="1"/>
            <a:r>
              <a:rPr lang="de-DE" dirty="0" smtClean="0"/>
              <a:t>Study </a:t>
            </a:r>
            <a:r>
              <a:rPr lang="de-DE" dirty="0" err="1"/>
              <a:t>q</a:t>
            </a:r>
            <a:r>
              <a:rPr lang="de-DE" dirty="0" err="1" smtClean="0"/>
              <a:t>uestions</a:t>
            </a:r>
            <a:endParaRPr lang="de-DE" dirty="0" smtClean="0"/>
          </a:p>
          <a:p>
            <a:r>
              <a:rPr lang="de-DE" dirty="0" err="1" smtClean="0"/>
              <a:t>Assignment</a:t>
            </a:r>
            <a:r>
              <a:rPr lang="de-DE" dirty="0" smtClean="0"/>
              <a:t> 2 – Decoding </a:t>
            </a:r>
            <a:r>
              <a:rPr lang="de-DE" dirty="0" err="1" smtClean="0"/>
              <a:t>with</a:t>
            </a:r>
            <a:r>
              <a:rPr lang="de-DE" dirty="0" smtClean="0"/>
              <a:t> Moses</a:t>
            </a:r>
          </a:p>
          <a:p>
            <a:r>
              <a:rPr lang="de-DE" dirty="0" err="1" smtClean="0"/>
              <a:t>Advanced</a:t>
            </a:r>
            <a:r>
              <a:rPr lang="de-DE" dirty="0" smtClean="0"/>
              <a:t> </a:t>
            </a:r>
            <a:r>
              <a:rPr lang="de-DE" dirty="0" err="1" smtClean="0"/>
              <a:t>topics</a:t>
            </a:r>
            <a:endParaRPr lang="de-DE"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55778" name="Picture 2" descr="E:\cyghome\research\EMNLP_2007_leaf_NEWEST\slides\figure_french_small_many_to_many.bmp"/>
          <p:cNvPicPr>
            <a:picLocks noChangeAspect="1" noChangeArrowheads="1"/>
          </p:cNvPicPr>
          <p:nvPr/>
        </p:nvPicPr>
        <p:blipFill>
          <a:blip r:embed="rId2"/>
          <a:srcRect/>
          <a:stretch>
            <a:fillRect/>
          </a:stretch>
        </p:blipFill>
        <p:spPr bwMode="auto">
          <a:xfrm>
            <a:off x="825500" y="1390650"/>
            <a:ext cx="3111500" cy="3294063"/>
          </a:xfrm>
          <a:prstGeom prst="rect">
            <a:avLst/>
          </a:prstGeom>
          <a:noFill/>
        </p:spPr>
      </p:pic>
      <p:pic>
        <p:nvPicPr>
          <p:cNvPr id="1355779" name="Picture 3" descr="E:\cyghome\research\EMNLP_2007_leaf_NEWEST\slides\figure_french_small_ex2_many_to_many.bmp"/>
          <p:cNvPicPr>
            <a:picLocks noChangeAspect="1" noChangeArrowheads="1"/>
          </p:cNvPicPr>
          <p:nvPr/>
        </p:nvPicPr>
        <p:blipFill>
          <a:blip r:embed="rId3"/>
          <a:srcRect/>
          <a:stretch>
            <a:fillRect/>
          </a:stretch>
        </p:blipFill>
        <p:spPr bwMode="auto">
          <a:xfrm>
            <a:off x="4448175" y="1395413"/>
            <a:ext cx="3530600" cy="3575050"/>
          </a:xfrm>
          <a:prstGeom prst="rect">
            <a:avLst/>
          </a:prstGeom>
          <a:noFill/>
        </p:spPr>
      </p:pic>
      <p:sp>
        <p:nvSpPr>
          <p:cNvPr id="1355780" name="Rectangle 4"/>
          <p:cNvSpPr>
            <a:spLocks noGrp="1" noChangeArrowheads="1"/>
          </p:cNvSpPr>
          <p:nvPr>
            <p:ph type="title" idx="4294967295"/>
          </p:nvPr>
        </p:nvSpPr>
        <p:spPr>
          <a:xfrm>
            <a:off x="328613" y="381000"/>
            <a:ext cx="8458200" cy="838200"/>
          </a:xfrm>
        </p:spPr>
        <p:txBody>
          <a:bodyPr>
            <a:normAutofit/>
          </a:bodyPr>
          <a:lstStyle/>
          <a:p>
            <a:pPr algn="ctr"/>
            <a:r>
              <a:rPr lang="en-US" dirty="0" smtClean="0">
                <a:solidFill>
                  <a:schemeClr val="hlink"/>
                </a:solidFill>
              </a:rPr>
              <a:t>Modeling </a:t>
            </a:r>
            <a:r>
              <a:rPr lang="en-US" dirty="0">
                <a:solidFill>
                  <a:schemeClr val="hlink"/>
                </a:solidFill>
              </a:rPr>
              <a:t>the </a:t>
            </a:r>
            <a:r>
              <a:rPr lang="en-US" dirty="0" smtClean="0">
                <a:solidFill>
                  <a:schemeClr val="hlink"/>
                </a:solidFill>
              </a:rPr>
              <a:t>Right </a:t>
            </a:r>
            <a:r>
              <a:rPr lang="en-US" dirty="0">
                <a:solidFill>
                  <a:schemeClr val="hlink"/>
                </a:solidFill>
              </a:rPr>
              <a:t>Structure</a:t>
            </a:r>
          </a:p>
        </p:txBody>
      </p:sp>
      <p:sp>
        <p:nvSpPr>
          <p:cNvPr id="1355781" name="Rectangle 5"/>
          <p:cNvSpPr>
            <a:spLocks noChangeArrowheads="1"/>
          </p:cNvSpPr>
          <p:nvPr/>
        </p:nvSpPr>
        <p:spPr bwMode="auto">
          <a:xfrm>
            <a:off x="638175" y="4565650"/>
            <a:ext cx="8229600" cy="1827213"/>
          </a:xfrm>
          <a:prstGeom prst="rect">
            <a:avLst/>
          </a:prstGeom>
          <a:noFill/>
          <a:ln w="9525">
            <a:noFill/>
            <a:miter lim="800000"/>
            <a:headEnd/>
            <a:tailEnd/>
          </a:ln>
          <a:effectLst/>
        </p:spPr>
        <p:txBody>
          <a:bodyPr lIns="92075" tIns="46038" rIns="92075" bIns="46038"/>
          <a:lstStyle/>
          <a:p>
            <a:pPr marL="342900" indent="-342900" algn="l">
              <a:spcBef>
                <a:spcPct val="20000"/>
              </a:spcBef>
              <a:buSzPct val="100000"/>
              <a:buFontTx/>
              <a:buChar char="•"/>
            </a:pPr>
            <a:r>
              <a:rPr lang="en-US"/>
              <a:t>1-to-N assumption</a:t>
            </a:r>
          </a:p>
          <a:p>
            <a:pPr marL="742950" lvl="1" indent="-285750" algn="l">
              <a:spcBef>
                <a:spcPct val="20000"/>
              </a:spcBef>
              <a:buSzPct val="100000"/>
              <a:buFontTx/>
              <a:buChar char="•"/>
            </a:pPr>
            <a:r>
              <a:rPr lang="en-US"/>
              <a:t>Multi-word “cepts” (words in one language translated as a unit) only allowed on target side. Source side limited to single word “cepts”.</a:t>
            </a:r>
          </a:p>
          <a:p>
            <a:pPr marL="342900" indent="-342900" algn="l">
              <a:spcBef>
                <a:spcPct val="20000"/>
              </a:spcBef>
              <a:buSzPct val="100000"/>
              <a:buFontTx/>
              <a:buChar char="•"/>
            </a:pPr>
            <a:r>
              <a:rPr lang="en-US"/>
              <a:t>Phrase-based assumption</a:t>
            </a:r>
          </a:p>
          <a:p>
            <a:pPr marL="742950" lvl="1" indent="-285750" algn="l">
              <a:spcBef>
                <a:spcPct val="20000"/>
              </a:spcBef>
              <a:buSzPct val="100000"/>
              <a:buFontTx/>
              <a:buChar char="•"/>
            </a:pPr>
            <a:r>
              <a:rPr lang="en-US"/>
              <a:t>“cepts” must be consecutive words</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3218" name="Rectangle 2"/>
          <p:cNvSpPr>
            <a:spLocks noGrp="1" noChangeArrowheads="1"/>
          </p:cNvSpPr>
          <p:nvPr>
            <p:ph type="title"/>
          </p:nvPr>
        </p:nvSpPr>
        <p:spPr/>
        <p:txBody>
          <a:bodyPr/>
          <a:lstStyle/>
          <a:p>
            <a:r>
              <a:rPr lang="en-US" dirty="0"/>
              <a:t>LEAF Generative Story</a:t>
            </a:r>
          </a:p>
        </p:txBody>
      </p:sp>
      <p:pic>
        <p:nvPicPr>
          <p:cNvPr id="1033221" name="Picture 5" descr="E:\cyghome\research\EMNLP_2007_leaf_NEWEST\slides\leaf_gen_step9.png"/>
          <p:cNvPicPr>
            <a:picLocks noChangeAspect="1" noChangeArrowheads="1"/>
          </p:cNvPicPr>
          <p:nvPr/>
        </p:nvPicPr>
        <p:blipFill>
          <a:blip r:embed="rId2"/>
          <a:srcRect/>
          <a:stretch>
            <a:fillRect/>
          </a:stretch>
        </p:blipFill>
        <p:spPr bwMode="auto">
          <a:xfrm>
            <a:off x="85725" y="1344613"/>
            <a:ext cx="8931275" cy="2668587"/>
          </a:xfrm>
          <a:prstGeom prst="rect">
            <a:avLst/>
          </a:prstGeom>
          <a:noFill/>
        </p:spPr>
      </p:pic>
      <p:sp>
        <p:nvSpPr>
          <p:cNvPr id="1033222" name="Rectangle 6"/>
          <p:cNvSpPr>
            <a:spLocks noGrp="1" noChangeArrowheads="1"/>
          </p:cNvSpPr>
          <p:nvPr>
            <p:ph type="body" idx="1"/>
          </p:nvPr>
        </p:nvSpPr>
        <p:spPr>
          <a:xfrm>
            <a:off x="246063" y="4227513"/>
            <a:ext cx="8229600" cy="2438400"/>
          </a:xfrm>
          <a:noFill/>
          <a:ln/>
        </p:spPr>
        <p:txBody>
          <a:bodyPr/>
          <a:lstStyle/>
          <a:p>
            <a:r>
              <a:rPr lang="en-US" sz="2000" dirty="0"/>
              <a:t>Explicitly model three word types:</a:t>
            </a:r>
          </a:p>
          <a:p>
            <a:pPr lvl="1"/>
            <a:r>
              <a:rPr lang="en-US" sz="1800" b="1" dirty="0"/>
              <a:t>Head word</a:t>
            </a:r>
            <a:r>
              <a:rPr lang="en-US" sz="1800" dirty="0"/>
              <a:t>: provide most of conditioning for translation</a:t>
            </a:r>
          </a:p>
          <a:p>
            <a:pPr lvl="2"/>
            <a:r>
              <a:rPr lang="en-US" sz="1600" dirty="0"/>
              <a:t>Robust representation of multi-word </a:t>
            </a:r>
            <a:r>
              <a:rPr lang="en-US" sz="1600" dirty="0" err="1"/>
              <a:t>cepts</a:t>
            </a:r>
            <a:r>
              <a:rPr lang="en-US" sz="1600" dirty="0"/>
              <a:t> (for this task)</a:t>
            </a:r>
          </a:p>
          <a:p>
            <a:pPr lvl="2"/>
            <a:r>
              <a:rPr lang="en-US" sz="1600" dirty="0"/>
              <a:t>This is to semantics as ``syntactic head word'' is to syntax</a:t>
            </a:r>
          </a:p>
          <a:p>
            <a:pPr lvl="1"/>
            <a:r>
              <a:rPr lang="en-US" sz="1800" b="1" dirty="0"/>
              <a:t>Non-head word</a:t>
            </a:r>
            <a:r>
              <a:rPr lang="en-US" sz="1800" dirty="0"/>
              <a:t>: attached to a head word</a:t>
            </a:r>
          </a:p>
          <a:p>
            <a:pPr lvl="1"/>
            <a:r>
              <a:rPr lang="en-US" sz="1800" b="1" dirty="0"/>
              <a:t>Deleted source words</a:t>
            </a:r>
            <a:r>
              <a:rPr lang="en-US" sz="1800" dirty="0"/>
              <a:t> and </a:t>
            </a:r>
            <a:r>
              <a:rPr lang="en-US" sz="1800" b="1" dirty="0"/>
              <a:t>spurious target words</a:t>
            </a:r>
            <a:r>
              <a:rPr lang="en-US" sz="1800" dirty="0"/>
              <a:t> (NULL aligned)</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9874" name="Rectangle 2"/>
          <p:cNvSpPr>
            <a:spLocks noGrp="1" noChangeArrowheads="1"/>
          </p:cNvSpPr>
          <p:nvPr>
            <p:ph type="title"/>
          </p:nvPr>
        </p:nvSpPr>
        <p:spPr/>
        <p:txBody>
          <a:bodyPr/>
          <a:lstStyle/>
          <a:p>
            <a:r>
              <a:rPr lang="en-US" dirty="0"/>
              <a:t>LEAF Generative Story</a:t>
            </a:r>
          </a:p>
        </p:txBody>
      </p:sp>
      <p:pic>
        <p:nvPicPr>
          <p:cNvPr id="1359875" name="Picture 3" descr="E:\cyghome\research\EMNLP_2007_leaf_NEWEST\slides\leaf_gen_step9.png"/>
          <p:cNvPicPr>
            <a:picLocks noChangeAspect="1" noChangeArrowheads="1"/>
          </p:cNvPicPr>
          <p:nvPr/>
        </p:nvPicPr>
        <p:blipFill>
          <a:blip r:embed="rId2"/>
          <a:srcRect/>
          <a:stretch>
            <a:fillRect/>
          </a:stretch>
        </p:blipFill>
        <p:spPr bwMode="auto">
          <a:xfrm>
            <a:off x="85725" y="1344613"/>
            <a:ext cx="8931275" cy="2668587"/>
          </a:xfrm>
          <a:prstGeom prst="rect">
            <a:avLst/>
          </a:prstGeom>
          <a:noFill/>
        </p:spPr>
      </p:pic>
      <p:sp>
        <p:nvSpPr>
          <p:cNvPr id="1359876" name="Rectangle 4"/>
          <p:cNvSpPr>
            <a:spLocks noGrp="1" noChangeArrowheads="1"/>
          </p:cNvSpPr>
          <p:nvPr>
            <p:ph type="body" idx="1"/>
          </p:nvPr>
        </p:nvSpPr>
        <p:spPr>
          <a:xfrm>
            <a:off x="246063" y="4227513"/>
            <a:ext cx="8229600" cy="2438400"/>
          </a:xfrm>
          <a:noFill/>
          <a:ln/>
        </p:spPr>
        <p:txBody>
          <a:bodyPr/>
          <a:lstStyle/>
          <a:p>
            <a:r>
              <a:rPr lang="en-US" sz="2000" dirty="0"/>
              <a:t>Once source </a:t>
            </a:r>
            <a:r>
              <a:rPr lang="en-US" sz="2000" dirty="0" err="1"/>
              <a:t>cepts</a:t>
            </a:r>
            <a:r>
              <a:rPr lang="en-US" sz="2000" dirty="0"/>
              <a:t> are determined, exactly one target head word is generated from each source head word</a:t>
            </a:r>
          </a:p>
          <a:p>
            <a:r>
              <a:rPr lang="en-US" sz="2000" dirty="0"/>
              <a:t>Subsequent generation steps are then conditioned on a single target and/or source head word</a:t>
            </a:r>
          </a:p>
          <a:p>
            <a:pPr>
              <a:spcBef>
                <a:spcPct val="0"/>
              </a:spcBef>
              <a:buSzTx/>
            </a:pPr>
            <a:r>
              <a:rPr lang="en-US" sz="2000" dirty="0"/>
              <a:t>See EMNLP 2007 paper for details</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0194" name="Rectangle 2"/>
          <p:cNvSpPr>
            <a:spLocks noGrp="1" noChangeArrowheads="1"/>
          </p:cNvSpPr>
          <p:nvPr>
            <p:ph type="title"/>
          </p:nvPr>
        </p:nvSpPr>
        <p:spPr/>
        <p:txBody>
          <a:bodyPr/>
          <a:lstStyle/>
          <a:p>
            <a:r>
              <a:rPr lang="en-US" dirty="0"/>
              <a:t>Discussion</a:t>
            </a:r>
          </a:p>
        </p:txBody>
      </p:sp>
      <p:sp>
        <p:nvSpPr>
          <p:cNvPr id="1160195" name="Rectangle 3"/>
          <p:cNvSpPr>
            <a:spLocks noGrp="1" noChangeArrowheads="1"/>
          </p:cNvSpPr>
          <p:nvPr>
            <p:ph type="body" idx="1"/>
          </p:nvPr>
        </p:nvSpPr>
        <p:spPr>
          <a:xfrm>
            <a:off x="319088" y="1266825"/>
            <a:ext cx="8229600" cy="4876800"/>
          </a:xfrm>
        </p:spPr>
        <p:txBody>
          <a:bodyPr/>
          <a:lstStyle/>
          <a:p>
            <a:r>
              <a:rPr lang="en-US" sz="2800" dirty="0"/>
              <a:t>LEAF is a powerful model</a:t>
            </a:r>
          </a:p>
          <a:p>
            <a:r>
              <a:rPr lang="en-US" sz="2800" dirty="0"/>
              <a:t>But, exact inference is intractable </a:t>
            </a:r>
          </a:p>
          <a:p>
            <a:pPr lvl="1"/>
            <a:r>
              <a:rPr lang="en-US" sz="2400" dirty="0"/>
              <a:t>We use </a:t>
            </a:r>
            <a:r>
              <a:rPr lang="en-US" sz="2400" dirty="0" err="1"/>
              <a:t>hillclimbing</a:t>
            </a:r>
            <a:r>
              <a:rPr lang="en-US" sz="2400" dirty="0"/>
              <a:t> search from an initial alignment</a:t>
            </a:r>
          </a:p>
          <a:p>
            <a:r>
              <a:rPr lang="en-US" sz="2800" dirty="0"/>
              <a:t>Models correct structure: M-to-N </a:t>
            </a:r>
            <a:r>
              <a:rPr lang="en-US" sz="2800" dirty="0" err="1"/>
              <a:t>discontiguous</a:t>
            </a:r>
            <a:endParaRPr lang="en-US" sz="2800" dirty="0"/>
          </a:p>
          <a:p>
            <a:pPr lvl="1"/>
            <a:r>
              <a:rPr lang="en-US" sz="2400" dirty="0"/>
              <a:t>First general purpose statistical word alignment model of this structure!</a:t>
            </a:r>
          </a:p>
          <a:p>
            <a:pPr lvl="1"/>
            <a:r>
              <a:rPr lang="en-US" sz="2400" dirty="0"/>
              <a:t>Head word assumption allows use of multi-word </a:t>
            </a:r>
            <a:r>
              <a:rPr lang="en-US" sz="2400" dirty="0" err="1"/>
              <a:t>cepts</a:t>
            </a:r>
            <a:endParaRPr lang="en-US" sz="2400" dirty="0"/>
          </a:p>
          <a:p>
            <a:pPr lvl="2"/>
            <a:r>
              <a:rPr lang="en-US" sz="2000" dirty="0"/>
              <a:t>Decisions robustly decompose over words</a:t>
            </a:r>
          </a:p>
          <a:p>
            <a:pPr lvl="1"/>
            <a:r>
              <a:rPr lang="en-US" sz="2400" dirty="0"/>
              <a:t>Not limited to only using 1-best prediction (unlike 1-to-N models combined with heuristics)</a:t>
            </a: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7826" name="Rectangle 2"/>
          <p:cNvSpPr>
            <a:spLocks noGrp="1" noChangeArrowheads="1"/>
          </p:cNvSpPr>
          <p:nvPr>
            <p:ph type="title"/>
          </p:nvPr>
        </p:nvSpPr>
        <p:spPr>
          <a:xfrm>
            <a:off x="214313" y="-42863"/>
            <a:ext cx="8458200" cy="1200151"/>
          </a:xfrm>
        </p:spPr>
        <p:txBody>
          <a:bodyPr/>
          <a:lstStyle/>
          <a:p>
            <a:r>
              <a:rPr lang="en-US" sz="3600" dirty="0" smtClean="0">
                <a:solidFill>
                  <a:schemeClr val="hlink"/>
                </a:solidFill>
              </a:rPr>
              <a:t>New knowledge sources for word alignment</a:t>
            </a:r>
            <a:endParaRPr lang="en-US" sz="3600" dirty="0">
              <a:solidFill>
                <a:schemeClr val="hlink"/>
              </a:solidFill>
            </a:endParaRPr>
          </a:p>
        </p:txBody>
      </p:sp>
      <p:sp>
        <p:nvSpPr>
          <p:cNvPr id="1357827" name="Rectangle 3"/>
          <p:cNvSpPr>
            <a:spLocks noGrp="1" noChangeArrowheads="1"/>
          </p:cNvSpPr>
          <p:nvPr>
            <p:ph type="body" idx="1"/>
          </p:nvPr>
        </p:nvSpPr>
        <p:spPr/>
        <p:txBody>
          <a:bodyPr/>
          <a:lstStyle/>
          <a:p>
            <a:r>
              <a:rPr lang="en-US" sz="2800" dirty="0"/>
              <a:t>It is difficult to add new knowledge sources to generative models</a:t>
            </a:r>
          </a:p>
          <a:p>
            <a:pPr lvl="1"/>
            <a:r>
              <a:rPr lang="en-US" sz="2400" dirty="0"/>
              <a:t>Requires completely reengineering the generative story for each new source</a:t>
            </a:r>
          </a:p>
          <a:p>
            <a:r>
              <a:rPr lang="en-US" sz="2800" dirty="0"/>
              <a:t>Existing unsupervised alignment techniques can not use manually annotated data</a:t>
            </a:r>
          </a:p>
        </p:txBody>
      </p:sp>
      <p:graphicFrame>
        <p:nvGraphicFramePr>
          <p:cNvPr id="1357828" name="Object 4"/>
          <p:cNvGraphicFramePr>
            <a:graphicFrameLocks noChangeAspect="1"/>
          </p:cNvGraphicFramePr>
          <p:nvPr/>
        </p:nvGraphicFramePr>
        <p:xfrm>
          <a:off x="4514850" y="3321050"/>
          <a:ext cx="114300" cy="215900"/>
        </p:xfrm>
        <a:graphic>
          <a:graphicData uri="http://schemas.openxmlformats.org/presentationml/2006/ole">
            <p:oleObj spid="_x0000_s16386" name="Equation" r:id="rId3" imgW="114120" imgH="215640" progId="Equation.3">
              <p:embed/>
            </p:oleObj>
          </a:graphicData>
        </a:graphic>
      </p:graphicFrame>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3938" name="Rectangle 2"/>
          <p:cNvSpPr>
            <a:spLocks noGrp="1" noChangeArrowheads="1"/>
          </p:cNvSpPr>
          <p:nvPr>
            <p:ph type="title"/>
          </p:nvPr>
        </p:nvSpPr>
        <p:spPr/>
        <p:txBody>
          <a:bodyPr/>
          <a:lstStyle/>
          <a:p>
            <a:r>
              <a:rPr lang="en-US" dirty="0"/>
              <a:t>Decomposing LEAF</a:t>
            </a:r>
          </a:p>
        </p:txBody>
      </p:sp>
      <p:sp>
        <p:nvSpPr>
          <p:cNvPr id="1063939" name="Rectangle 3"/>
          <p:cNvSpPr>
            <a:spLocks noGrp="1" noChangeArrowheads="1"/>
          </p:cNvSpPr>
          <p:nvPr>
            <p:ph type="body" idx="1"/>
          </p:nvPr>
        </p:nvSpPr>
        <p:spPr/>
        <p:txBody>
          <a:bodyPr/>
          <a:lstStyle/>
          <a:p>
            <a:r>
              <a:rPr lang="en-US" dirty="0"/>
              <a:t>Decompose each step of the LEAF generative story into a sub-model of a log-linear model</a:t>
            </a:r>
          </a:p>
          <a:p>
            <a:pPr lvl="1"/>
            <a:r>
              <a:rPr lang="en-US" dirty="0"/>
              <a:t>Add backed off forms of LEAF sub-models </a:t>
            </a:r>
          </a:p>
          <a:p>
            <a:pPr lvl="1"/>
            <a:r>
              <a:rPr lang="en-US" dirty="0"/>
              <a:t>Add heuristic sub-models (do not need to be related to generative story!)</a:t>
            </a:r>
          </a:p>
          <a:p>
            <a:pPr lvl="1"/>
            <a:r>
              <a:rPr lang="en-US" dirty="0"/>
              <a:t>Allows tuning of vector </a:t>
            </a:r>
            <a:r>
              <a:rPr lang="el-GR" dirty="0">
                <a:cs typeface="Times New Roman" pitchFamily="18" charset="0"/>
              </a:rPr>
              <a:t>λ</a:t>
            </a:r>
            <a:r>
              <a:rPr lang="en-US" dirty="0">
                <a:cs typeface="Times New Roman" pitchFamily="18" charset="0"/>
              </a:rPr>
              <a:t> which has a scalar for each sub-model controlling its contribution</a:t>
            </a:r>
          </a:p>
          <a:p>
            <a:r>
              <a:rPr lang="en-US" dirty="0"/>
              <a:t>How to train this log-linear model?</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2530" name="Rectangle 2"/>
          <p:cNvSpPr>
            <a:spLocks noGrp="1" noChangeArrowheads="1"/>
          </p:cNvSpPr>
          <p:nvPr>
            <p:ph type="title"/>
          </p:nvPr>
        </p:nvSpPr>
        <p:spPr/>
        <p:txBody>
          <a:bodyPr/>
          <a:lstStyle/>
          <a:p>
            <a:r>
              <a:rPr lang="en-US" dirty="0"/>
              <a:t>Semi-Supervised Training</a:t>
            </a:r>
          </a:p>
        </p:txBody>
      </p:sp>
      <p:sp>
        <p:nvSpPr>
          <p:cNvPr id="1302531" name="Rectangle 3"/>
          <p:cNvSpPr>
            <a:spLocks noGrp="1" noChangeArrowheads="1"/>
          </p:cNvSpPr>
          <p:nvPr>
            <p:ph type="body" idx="1"/>
          </p:nvPr>
        </p:nvSpPr>
        <p:spPr/>
        <p:txBody>
          <a:bodyPr/>
          <a:lstStyle/>
          <a:p>
            <a:r>
              <a:rPr lang="en-US" dirty="0"/>
              <a:t>Define a semi-supervised algorithm which alternates increasing likelihood with decreasing error</a:t>
            </a:r>
          </a:p>
          <a:p>
            <a:pPr lvl="1"/>
            <a:r>
              <a:rPr lang="en-US" dirty="0"/>
              <a:t>Increasing likelihood is similar to EM</a:t>
            </a:r>
          </a:p>
          <a:p>
            <a:pPr lvl="1"/>
            <a:r>
              <a:rPr lang="en-US" dirty="0"/>
              <a:t>Discriminatively bias EM to converge to a local maxima of likelihood which corresponds to “better” alignments </a:t>
            </a:r>
          </a:p>
          <a:p>
            <a:pPr lvl="2"/>
            <a:r>
              <a:rPr lang="en-US" dirty="0"/>
              <a:t>“Better” = higher F</a:t>
            </a:r>
            <a:r>
              <a:rPr lang="en-US" baseline="-25000" dirty="0">
                <a:sym typeface="Symbol" pitchFamily="18" charset="2"/>
              </a:rPr>
              <a:t></a:t>
            </a:r>
            <a:r>
              <a:rPr lang="en-US" dirty="0">
                <a:sym typeface="Symbol" pitchFamily="18" charset="2"/>
              </a:rPr>
              <a:t>-score on small gold standard corpus</a:t>
            </a: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22" name="AutoShape 2"/>
          <p:cNvSpPr>
            <a:spLocks noChangeArrowheads="1"/>
          </p:cNvSpPr>
          <p:nvPr/>
        </p:nvSpPr>
        <p:spPr bwMode="auto">
          <a:xfrm>
            <a:off x="685800" y="1282700"/>
            <a:ext cx="1295400" cy="1219200"/>
          </a:xfrm>
          <a:prstGeom prst="flowChartProcess">
            <a:avLst/>
          </a:prstGeom>
          <a:noFill/>
          <a:ln w="9525">
            <a:solidFill>
              <a:schemeClr val="tx1"/>
            </a:solidFill>
            <a:miter lim="800000"/>
            <a:headEnd/>
            <a:tailEnd/>
          </a:ln>
          <a:effectLst/>
        </p:spPr>
        <p:txBody>
          <a:bodyPr wrap="none" anchor="ctr"/>
          <a:lstStyle/>
          <a:p>
            <a:pPr eaLnBrk="1" hangingPunct="1"/>
            <a:r>
              <a:rPr lang="en-US" sz="2400">
                <a:cs typeface="Times New Roman" pitchFamily="18" charset="0"/>
              </a:rPr>
              <a:t>Bootstrap</a:t>
            </a:r>
          </a:p>
        </p:txBody>
      </p:sp>
      <p:sp>
        <p:nvSpPr>
          <p:cNvPr id="1310723" name="AutoShape 3"/>
          <p:cNvSpPr>
            <a:spLocks noChangeArrowheads="1"/>
          </p:cNvSpPr>
          <p:nvPr/>
        </p:nvSpPr>
        <p:spPr bwMode="auto">
          <a:xfrm>
            <a:off x="4038600" y="4495800"/>
            <a:ext cx="2133600" cy="1219200"/>
          </a:xfrm>
          <a:prstGeom prst="flowChartProcess">
            <a:avLst/>
          </a:prstGeom>
          <a:noFill/>
          <a:ln w="9525">
            <a:solidFill>
              <a:schemeClr val="tx1"/>
            </a:solidFill>
            <a:miter lim="800000"/>
            <a:headEnd/>
            <a:tailEnd/>
          </a:ln>
          <a:effectLst/>
        </p:spPr>
        <p:txBody>
          <a:bodyPr wrap="none" anchor="ctr"/>
          <a:lstStyle/>
          <a:p>
            <a:pPr eaLnBrk="1" hangingPunct="1"/>
            <a:r>
              <a:rPr lang="en-US" sz="2400">
                <a:cs typeface="Times New Roman" pitchFamily="18" charset="0"/>
              </a:rPr>
              <a:t>M-Step</a:t>
            </a:r>
          </a:p>
        </p:txBody>
      </p:sp>
      <p:sp>
        <p:nvSpPr>
          <p:cNvPr id="1310724" name="AutoShape 4"/>
          <p:cNvSpPr>
            <a:spLocks noChangeArrowheads="1"/>
          </p:cNvSpPr>
          <p:nvPr/>
        </p:nvSpPr>
        <p:spPr bwMode="auto">
          <a:xfrm>
            <a:off x="4038600" y="2590800"/>
            <a:ext cx="2133600" cy="1219200"/>
          </a:xfrm>
          <a:prstGeom prst="flowChartProcess">
            <a:avLst/>
          </a:prstGeom>
          <a:noFill/>
          <a:ln w="9525">
            <a:solidFill>
              <a:schemeClr val="tx1"/>
            </a:solidFill>
            <a:miter lim="800000"/>
            <a:headEnd/>
            <a:tailEnd/>
          </a:ln>
          <a:effectLst/>
        </p:spPr>
        <p:txBody>
          <a:bodyPr wrap="none" anchor="ctr"/>
          <a:lstStyle/>
          <a:p>
            <a:pPr eaLnBrk="1" hangingPunct="1"/>
            <a:r>
              <a:rPr lang="en-US" sz="2400">
                <a:cs typeface="Times New Roman" pitchFamily="18" charset="0"/>
              </a:rPr>
              <a:t>E-Step</a:t>
            </a:r>
          </a:p>
        </p:txBody>
      </p:sp>
      <p:sp>
        <p:nvSpPr>
          <p:cNvPr id="1310725" name="AutoShape 5"/>
          <p:cNvSpPr>
            <a:spLocks noChangeArrowheads="1"/>
          </p:cNvSpPr>
          <p:nvPr/>
        </p:nvSpPr>
        <p:spPr bwMode="auto">
          <a:xfrm>
            <a:off x="838200" y="3657600"/>
            <a:ext cx="1905000" cy="1600200"/>
          </a:xfrm>
          <a:prstGeom prst="flowChartProcess">
            <a:avLst/>
          </a:prstGeom>
          <a:noFill/>
          <a:ln w="9525">
            <a:solidFill>
              <a:schemeClr val="tx1"/>
            </a:solidFill>
            <a:miter lim="800000"/>
            <a:headEnd/>
            <a:tailEnd/>
          </a:ln>
          <a:effectLst/>
        </p:spPr>
        <p:txBody>
          <a:bodyPr wrap="none" anchor="ctr"/>
          <a:lstStyle/>
          <a:p>
            <a:pPr eaLnBrk="1" hangingPunct="1"/>
            <a:r>
              <a:rPr lang="en-US" sz="2400">
                <a:cs typeface="Times New Roman" pitchFamily="18" charset="0"/>
              </a:rPr>
              <a:t>D-Step</a:t>
            </a:r>
          </a:p>
        </p:txBody>
      </p:sp>
      <p:sp>
        <p:nvSpPr>
          <p:cNvPr id="1310726" name="AutoShape 6"/>
          <p:cNvSpPr>
            <a:spLocks noChangeArrowheads="1"/>
          </p:cNvSpPr>
          <p:nvPr/>
        </p:nvSpPr>
        <p:spPr bwMode="auto">
          <a:xfrm>
            <a:off x="7010400" y="1295400"/>
            <a:ext cx="1600200" cy="1219200"/>
          </a:xfrm>
          <a:prstGeom prst="flowChartProcess">
            <a:avLst/>
          </a:prstGeom>
          <a:noFill/>
          <a:ln w="9525">
            <a:solidFill>
              <a:schemeClr val="tx1"/>
            </a:solidFill>
            <a:miter lim="800000"/>
            <a:headEnd/>
            <a:tailEnd/>
          </a:ln>
          <a:effectLst/>
        </p:spPr>
        <p:txBody>
          <a:bodyPr wrap="none" anchor="ctr"/>
          <a:lstStyle/>
          <a:p>
            <a:pPr eaLnBrk="1" hangingPunct="1"/>
            <a:r>
              <a:rPr lang="en-US" sz="2400">
                <a:cs typeface="Times New Roman" pitchFamily="18" charset="0"/>
              </a:rPr>
              <a:t>Translation</a:t>
            </a:r>
          </a:p>
        </p:txBody>
      </p:sp>
      <p:sp>
        <p:nvSpPr>
          <p:cNvPr id="1310727" name="Line 7"/>
          <p:cNvSpPr>
            <a:spLocks noChangeShapeType="1"/>
          </p:cNvSpPr>
          <p:nvPr/>
        </p:nvSpPr>
        <p:spPr bwMode="auto">
          <a:xfrm>
            <a:off x="1371600" y="2540000"/>
            <a:ext cx="0" cy="1066800"/>
          </a:xfrm>
          <a:prstGeom prst="line">
            <a:avLst/>
          </a:prstGeom>
          <a:noFill/>
          <a:ln w="9525">
            <a:solidFill>
              <a:schemeClr val="tx1"/>
            </a:solidFill>
            <a:round/>
            <a:headEnd/>
            <a:tailEnd type="triangle" w="med" len="med"/>
          </a:ln>
          <a:effectLst/>
        </p:spPr>
        <p:txBody>
          <a:bodyPr wrap="none" anchor="ctr"/>
          <a:lstStyle/>
          <a:p>
            <a:endParaRPr lang="en-US"/>
          </a:p>
        </p:txBody>
      </p:sp>
      <p:sp>
        <p:nvSpPr>
          <p:cNvPr id="1310728" name="Line 8"/>
          <p:cNvSpPr>
            <a:spLocks noChangeShapeType="1"/>
          </p:cNvSpPr>
          <p:nvPr/>
        </p:nvSpPr>
        <p:spPr bwMode="auto">
          <a:xfrm flipV="1">
            <a:off x="2286000" y="3048000"/>
            <a:ext cx="1676400" cy="0"/>
          </a:xfrm>
          <a:prstGeom prst="line">
            <a:avLst/>
          </a:prstGeom>
          <a:noFill/>
          <a:ln w="9525">
            <a:solidFill>
              <a:schemeClr val="tx1"/>
            </a:solidFill>
            <a:round/>
            <a:headEnd/>
            <a:tailEnd type="triangle" w="med" len="med"/>
          </a:ln>
          <a:effectLst/>
        </p:spPr>
        <p:txBody>
          <a:bodyPr wrap="none" anchor="ctr"/>
          <a:lstStyle/>
          <a:p>
            <a:endParaRPr lang="en-US"/>
          </a:p>
        </p:txBody>
      </p:sp>
      <p:sp>
        <p:nvSpPr>
          <p:cNvPr id="1310729" name="Line 9"/>
          <p:cNvSpPr>
            <a:spLocks noChangeShapeType="1"/>
          </p:cNvSpPr>
          <p:nvPr/>
        </p:nvSpPr>
        <p:spPr bwMode="auto">
          <a:xfrm>
            <a:off x="6248400" y="3200400"/>
            <a:ext cx="762000" cy="0"/>
          </a:xfrm>
          <a:prstGeom prst="line">
            <a:avLst/>
          </a:prstGeom>
          <a:noFill/>
          <a:ln w="9525">
            <a:solidFill>
              <a:schemeClr val="tx1"/>
            </a:solidFill>
            <a:round/>
            <a:headEnd/>
            <a:tailEnd/>
          </a:ln>
          <a:effectLst/>
        </p:spPr>
        <p:txBody>
          <a:bodyPr wrap="none" anchor="ctr"/>
          <a:lstStyle/>
          <a:p>
            <a:endParaRPr lang="en-US"/>
          </a:p>
        </p:txBody>
      </p:sp>
      <p:sp>
        <p:nvSpPr>
          <p:cNvPr id="1310730" name="Line 10"/>
          <p:cNvSpPr>
            <a:spLocks noChangeShapeType="1"/>
          </p:cNvSpPr>
          <p:nvPr/>
        </p:nvSpPr>
        <p:spPr bwMode="auto">
          <a:xfrm>
            <a:off x="7010400" y="3200400"/>
            <a:ext cx="0" cy="1828800"/>
          </a:xfrm>
          <a:prstGeom prst="line">
            <a:avLst/>
          </a:prstGeom>
          <a:noFill/>
          <a:ln w="9525">
            <a:solidFill>
              <a:schemeClr val="tx1"/>
            </a:solidFill>
            <a:round/>
            <a:headEnd/>
            <a:tailEnd/>
          </a:ln>
          <a:effectLst/>
        </p:spPr>
        <p:txBody>
          <a:bodyPr wrap="none" anchor="ctr"/>
          <a:lstStyle/>
          <a:p>
            <a:endParaRPr lang="en-US"/>
          </a:p>
        </p:txBody>
      </p:sp>
      <p:sp>
        <p:nvSpPr>
          <p:cNvPr id="1310731" name="Line 11"/>
          <p:cNvSpPr>
            <a:spLocks noChangeShapeType="1"/>
          </p:cNvSpPr>
          <p:nvPr/>
        </p:nvSpPr>
        <p:spPr bwMode="auto">
          <a:xfrm flipH="1">
            <a:off x="6248400" y="5029200"/>
            <a:ext cx="762000" cy="0"/>
          </a:xfrm>
          <a:prstGeom prst="line">
            <a:avLst/>
          </a:prstGeom>
          <a:noFill/>
          <a:ln w="9525">
            <a:solidFill>
              <a:schemeClr val="tx1"/>
            </a:solidFill>
            <a:round/>
            <a:headEnd/>
            <a:tailEnd type="triangle" w="med" len="med"/>
          </a:ln>
          <a:effectLst/>
        </p:spPr>
        <p:txBody>
          <a:bodyPr wrap="none" anchor="ctr"/>
          <a:lstStyle/>
          <a:p>
            <a:endParaRPr lang="en-US"/>
          </a:p>
        </p:txBody>
      </p:sp>
      <p:sp>
        <p:nvSpPr>
          <p:cNvPr id="1310732" name="Line 12"/>
          <p:cNvSpPr>
            <a:spLocks noChangeShapeType="1"/>
          </p:cNvSpPr>
          <p:nvPr/>
        </p:nvSpPr>
        <p:spPr bwMode="auto">
          <a:xfrm flipH="1">
            <a:off x="2895600" y="4953000"/>
            <a:ext cx="990600" cy="0"/>
          </a:xfrm>
          <a:prstGeom prst="line">
            <a:avLst/>
          </a:prstGeom>
          <a:noFill/>
          <a:ln w="9525">
            <a:solidFill>
              <a:schemeClr val="tx1"/>
            </a:solidFill>
            <a:round/>
            <a:headEnd/>
            <a:tailEnd type="triangle" w="med" len="med"/>
          </a:ln>
          <a:effectLst/>
        </p:spPr>
        <p:txBody>
          <a:bodyPr wrap="none" anchor="ctr"/>
          <a:lstStyle/>
          <a:p>
            <a:endParaRPr lang="en-US"/>
          </a:p>
        </p:txBody>
      </p:sp>
      <p:sp>
        <p:nvSpPr>
          <p:cNvPr id="1310733" name="Line 13"/>
          <p:cNvSpPr>
            <a:spLocks noChangeShapeType="1"/>
          </p:cNvSpPr>
          <p:nvPr/>
        </p:nvSpPr>
        <p:spPr bwMode="auto">
          <a:xfrm flipV="1">
            <a:off x="5257800" y="1981200"/>
            <a:ext cx="1676400" cy="0"/>
          </a:xfrm>
          <a:prstGeom prst="line">
            <a:avLst/>
          </a:prstGeom>
          <a:noFill/>
          <a:ln w="9525">
            <a:solidFill>
              <a:schemeClr val="tx1"/>
            </a:solidFill>
            <a:round/>
            <a:headEnd/>
            <a:tailEnd type="triangle" w="med" len="med"/>
          </a:ln>
          <a:effectLst/>
        </p:spPr>
        <p:txBody>
          <a:bodyPr wrap="none" anchor="ctr"/>
          <a:lstStyle/>
          <a:p>
            <a:endParaRPr lang="en-US"/>
          </a:p>
        </p:txBody>
      </p:sp>
      <p:sp>
        <p:nvSpPr>
          <p:cNvPr id="1310734" name="Text Box 14"/>
          <p:cNvSpPr txBox="1">
            <a:spLocks noChangeArrowheads="1"/>
          </p:cNvSpPr>
          <p:nvPr/>
        </p:nvSpPr>
        <p:spPr bwMode="auto">
          <a:xfrm>
            <a:off x="142844" y="2566988"/>
            <a:ext cx="1187450" cy="915987"/>
          </a:xfrm>
          <a:prstGeom prst="rect">
            <a:avLst/>
          </a:prstGeom>
          <a:noFill/>
          <a:ln w="9525">
            <a:noFill/>
            <a:miter lim="800000"/>
            <a:headEnd/>
            <a:tailEnd/>
          </a:ln>
          <a:effectLst/>
        </p:spPr>
        <p:txBody>
          <a:bodyPr wrap="none">
            <a:spAutoFit/>
          </a:bodyPr>
          <a:lstStyle/>
          <a:p>
            <a:pPr eaLnBrk="1" hangingPunct="1"/>
            <a:r>
              <a:rPr lang="en-US" sz="1800" dirty="0">
                <a:cs typeface="Times New Roman" pitchFamily="18" charset="0"/>
              </a:rPr>
              <a:t>Initial</a:t>
            </a:r>
          </a:p>
          <a:p>
            <a:pPr eaLnBrk="1" hangingPunct="1"/>
            <a:r>
              <a:rPr lang="en-US" sz="1800" dirty="0">
                <a:cs typeface="Times New Roman" pitchFamily="18" charset="0"/>
              </a:rPr>
              <a:t>sub-model</a:t>
            </a:r>
          </a:p>
          <a:p>
            <a:pPr eaLnBrk="1" hangingPunct="1"/>
            <a:r>
              <a:rPr lang="en-US" sz="1800" dirty="0">
                <a:cs typeface="Times New Roman" pitchFamily="18" charset="0"/>
              </a:rPr>
              <a:t>parameters</a:t>
            </a:r>
          </a:p>
        </p:txBody>
      </p:sp>
      <p:sp>
        <p:nvSpPr>
          <p:cNvPr id="1310735" name="Line 15"/>
          <p:cNvSpPr>
            <a:spLocks noChangeShapeType="1"/>
          </p:cNvSpPr>
          <p:nvPr/>
        </p:nvSpPr>
        <p:spPr bwMode="auto">
          <a:xfrm>
            <a:off x="2286000" y="3048000"/>
            <a:ext cx="0" cy="457200"/>
          </a:xfrm>
          <a:prstGeom prst="line">
            <a:avLst/>
          </a:prstGeom>
          <a:noFill/>
          <a:ln w="9525">
            <a:solidFill>
              <a:schemeClr val="tx1"/>
            </a:solidFill>
            <a:round/>
            <a:headEnd/>
            <a:tailEnd/>
          </a:ln>
          <a:effectLst/>
        </p:spPr>
        <p:txBody>
          <a:bodyPr wrap="none" anchor="ctr"/>
          <a:lstStyle/>
          <a:p>
            <a:endParaRPr lang="en-US"/>
          </a:p>
        </p:txBody>
      </p:sp>
      <p:sp>
        <p:nvSpPr>
          <p:cNvPr id="1310736" name="Line 16"/>
          <p:cNvSpPr>
            <a:spLocks noChangeShapeType="1"/>
          </p:cNvSpPr>
          <p:nvPr/>
        </p:nvSpPr>
        <p:spPr bwMode="auto">
          <a:xfrm flipV="1">
            <a:off x="5257800" y="1981200"/>
            <a:ext cx="0" cy="533400"/>
          </a:xfrm>
          <a:prstGeom prst="line">
            <a:avLst/>
          </a:prstGeom>
          <a:noFill/>
          <a:ln w="9525">
            <a:solidFill>
              <a:schemeClr val="tx1"/>
            </a:solidFill>
            <a:round/>
            <a:headEnd/>
            <a:tailEnd/>
          </a:ln>
          <a:effectLst/>
        </p:spPr>
        <p:txBody>
          <a:bodyPr wrap="none" anchor="ctr"/>
          <a:lstStyle/>
          <a:p>
            <a:endParaRPr lang="en-US"/>
          </a:p>
        </p:txBody>
      </p:sp>
      <p:sp>
        <p:nvSpPr>
          <p:cNvPr id="1310737" name="Text Box 17"/>
          <p:cNvSpPr txBox="1">
            <a:spLocks noChangeArrowheads="1"/>
          </p:cNvSpPr>
          <p:nvPr/>
        </p:nvSpPr>
        <p:spPr bwMode="auto">
          <a:xfrm>
            <a:off x="7086600" y="3733800"/>
            <a:ext cx="1187450" cy="641350"/>
          </a:xfrm>
          <a:prstGeom prst="rect">
            <a:avLst/>
          </a:prstGeom>
          <a:noFill/>
          <a:ln w="9525">
            <a:noFill/>
            <a:miter lim="800000"/>
            <a:headEnd/>
            <a:tailEnd/>
          </a:ln>
          <a:effectLst/>
        </p:spPr>
        <p:txBody>
          <a:bodyPr wrap="none">
            <a:spAutoFit/>
          </a:bodyPr>
          <a:lstStyle/>
          <a:p>
            <a:pPr eaLnBrk="1" hangingPunct="1"/>
            <a:r>
              <a:rPr lang="en-US" sz="1800">
                <a:cs typeface="Times New Roman" pitchFamily="18" charset="0"/>
              </a:rPr>
              <a:t>Viterbi </a:t>
            </a:r>
          </a:p>
          <a:p>
            <a:pPr eaLnBrk="1" hangingPunct="1"/>
            <a:r>
              <a:rPr lang="en-US" sz="1800">
                <a:cs typeface="Times New Roman" pitchFamily="18" charset="0"/>
              </a:rPr>
              <a:t>alignments</a:t>
            </a:r>
          </a:p>
        </p:txBody>
      </p:sp>
      <p:sp>
        <p:nvSpPr>
          <p:cNvPr id="1310738" name="Text Box 18"/>
          <p:cNvSpPr txBox="1">
            <a:spLocks noChangeArrowheads="1"/>
          </p:cNvSpPr>
          <p:nvPr/>
        </p:nvSpPr>
        <p:spPr bwMode="auto">
          <a:xfrm>
            <a:off x="2819400" y="5029200"/>
            <a:ext cx="1187450" cy="641350"/>
          </a:xfrm>
          <a:prstGeom prst="rect">
            <a:avLst/>
          </a:prstGeom>
          <a:noFill/>
          <a:ln w="9525">
            <a:noFill/>
            <a:miter lim="800000"/>
            <a:headEnd/>
            <a:tailEnd/>
          </a:ln>
          <a:effectLst/>
        </p:spPr>
        <p:txBody>
          <a:bodyPr wrap="none">
            <a:spAutoFit/>
          </a:bodyPr>
          <a:lstStyle/>
          <a:p>
            <a:pPr eaLnBrk="1" hangingPunct="1"/>
            <a:r>
              <a:rPr lang="en-US" sz="1800">
                <a:cs typeface="Times New Roman" pitchFamily="18" charset="0"/>
              </a:rPr>
              <a:t>Sub-model</a:t>
            </a:r>
          </a:p>
          <a:p>
            <a:pPr eaLnBrk="1" hangingPunct="1"/>
            <a:r>
              <a:rPr lang="en-US" sz="1800">
                <a:cs typeface="Times New Roman" pitchFamily="18" charset="0"/>
              </a:rPr>
              <a:t>parameters</a:t>
            </a:r>
          </a:p>
        </p:txBody>
      </p:sp>
      <p:sp>
        <p:nvSpPr>
          <p:cNvPr id="1310739" name="Text Box 19"/>
          <p:cNvSpPr txBox="1">
            <a:spLocks noChangeArrowheads="1"/>
          </p:cNvSpPr>
          <p:nvPr/>
        </p:nvSpPr>
        <p:spPr bwMode="auto">
          <a:xfrm>
            <a:off x="5334000" y="1295400"/>
            <a:ext cx="1187450" cy="641350"/>
          </a:xfrm>
          <a:prstGeom prst="rect">
            <a:avLst/>
          </a:prstGeom>
          <a:noFill/>
          <a:ln w="9525">
            <a:noFill/>
            <a:miter lim="800000"/>
            <a:headEnd/>
            <a:tailEnd/>
          </a:ln>
          <a:effectLst/>
        </p:spPr>
        <p:txBody>
          <a:bodyPr wrap="none">
            <a:spAutoFit/>
          </a:bodyPr>
          <a:lstStyle/>
          <a:p>
            <a:pPr eaLnBrk="1" hangingPunct="1"/>
            <a:r>
              <a:rPr lang="en-US" sz="1800">
                <a:cs typeface="Times New Roman" pitchFamily="18" charset="0"/>
              </a:rPr>
              <a:t>Viterbi </a:t>
            </a:r>
          </a:p>
          <a:p>
            <a:pPr eaLnBrk="1" hangingPunct="1"/>
            <a:r>
              <a:rPr lang="en-US" sz="1800">
                <a:cs typeface="Times New Roman" pitchFamily="18" charset="0"/>
              </a:rPr>
              <a:t>alignments</a:t>
            </a:r>
          </a:p>
        </p:txBody>
      </p:sp>
      <p:sp>
        <p:nvSpPr>
          <p:cNvPr id="1310740" name="Text Box 20"/>
          <p:cNvSpPr txBox="1">
            <a:spLocks noChangeArrowheads="1"/>
          </p:cNvSpPr>
          <p:nvPr/>
        </p:nvSpPr>
        <p:spPr bwMode="auto">
          <a:xfrm>
            <a:off x="2603500" y="2133600"/>
            <a:ext cx="857250" cy="915988"/>
          </a:xfrm>
          <a:prstGeom prst="rect">
            <a:avLst/>
          </a:prstGeom>
          <a:noFill/>
          <a:ln w="9525">
            <a:noFill/>
            <a:miter lim="800000"/>
            <a:headEnd/>
            <a:tailEnd/>
          </a:ln>
          <a:effectLst/>
        </p:spPr>
        <p:txBody>
          <a:bodyPr wrap="none">
            <a:spAutoFit/>
          </a:bodyPr>
          <a:lstStyle/>
          <a:p>
            <a:pPr eaLnBrk="1" hangingPunct="1"/>
            <a:r>
              <a:rPr lang="en-US" sz="1800">
                <a:cs typeface="Times New Roman" pitchFamily="18" charset="0"/>
              </a:rPr>
              <a:t>Tuned</a:t>
            </a:r>
          </a:p>
          <a:p>
            <a:pPr eaLnBrk="1" hangingPunct="1"/>
            <a:r>
              <a:rPr lang="en-US" sz="1800">
                <a:cs typeface="Times New Roman" pitchFamily="18" charset="0"/>
              </a:rPr>
              <a:t>lambda</a:t>
            </a:r>
          </a:p>
          <a:p>
            <a:pPr eaLnBrk="1" hangingPunct="1"/>
            <a:r>
              <a:rPr lang="en-US" sz="1800">
                <a:cs typeface="Times New Roman" pitchFamily="18" charset="0"/>
              </a:rPr>
              <a:t>vector</a:t>
            </a:r>
          </a:p>
        </p:txBody>
      </p:sp>
      <p:sp>
        <p:nvSpPr>
          <p:cNvPr id="1310741" name="Text Box 21"/>
          <p:cNvSpPr txBox="1">
            <a:spLocks noChangeArrowheads="1"/>
          </p:cNvSpPr>
          <p:nvPr/>
        </p:nvSpPr>
        <p:spPr bwMode="auto">
          <a:xfrm>
            <a:off x="255588" y="384175"/>
            <a:ext cx="184150" cy="350838"/>
          </a:xfrm>
          <a:prstGeom prst="rect">
            <a:avLst/>
          </a:prstGeom>
          <a:noFill/>
          <a:ln w="12700">
            <a:noFill/>
            <a:miter lim="800000"/>
            <a:headEnd/>
            <a:tailEnd/>
          </a:ln>
          <a:effectLst/>
        </p:spPr>
        <p:txBody>
          <a:bodyPr wrap="none" bIns="0">
            <a:spAutoFit/>
          </a:bodyPr>
          <a:lstStyle/>
          <a:p>
            <a:endParaRPr lang="en-US"/>
          </a:p>
        </p:txBody>
      </p:sp>
      <p:sp>
        <p:nvSpPr>
          <p:cNvPr id="1310742" name="Rectangle 22"/>
          <p:cNvSpPr>
            <a:spLocks noChangeArrowheads="1"/>
          </p:cNvSpPr>
          <p:nvPr/>
        </p:nvSpPr>
        <p:spPr bwMode="auto">
          <a:xfrm>
            <a:off x="228600" y="381000"/>
            <a:ext cx="8458200" cy="838200"/>
          </a:xfrm>
          <a:prstGeom prst="rect">
            <a:avLst/>
          </a:prstGeom>
          <a:noFill/>
          <a:ln w="9525">
            <a:noFill/>
            <a:miter lim="800000"/>
            <a:headEnd/>
            <a:tailEnd/>
          </a:ln>
          <a:effectLst/>
        </p:spPr>
        <p:txBody>
          <a:bodyPr lIns="92075" tIns="46038" rIns="92075" bIns="46038" anchor="ctr"/>
          <a:lstStyle/>
          <a:p>
            <a:pPr algn="l"/>
            <a:r>
              <a:rPr lang="en-US" sz="4000">
                <a:solidFill>
                  <a:srgbClr val="003366"/>
                </a:solidFill>
                <a:latin typeface="Britannic Bold" pitchFamily="34" charset="0"/>
              </a:rPr>
              <a:t>The EMD Algorithm</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62" name="Rectangle 2"/>
          <p:cNvSpPr>
            <a:spLocks noGrp="1" noChangeArrowheads="1"/>
          </p:cNvSpPr>
          <p:nvPr>
            <p:ph type="title"/>
          </p:nvPr>
        </p:nvSpPr>
        <p:spPr/>
        <p:txBody>
          <a:bodyPr/>
          <a:lstStyle/>
          <a:p>
            <a:r>
              <a:rPr lang="en-US" dirty="0"/>
              <a:t>Discussion </a:t>
            </a:r>
          </a:p>
        </p:txBody>
      </p:sp>
      <p:sp>
        <p:nvSpPr>
          <p:cNvPr id="1218563" name="Rectangle 3"/>
          <p:cNvSpPr>
            <a:spLocks noGrp="1" noChangeArrowheads="1"/>
          </p:cNvSpPr>
          <p:nvPr>
            <p:ph type="body" idx="1"/>
          </p:nvPr>
        </p:nvSpPr>
        <p:spPr/>
        <p:txBody>
          <a:bodyPr/>
          <a:lstStyle/>
          <a:p>
            <a:pPr>
              <a:lnSpc>
                <a:spcPct val="90000"/>
              </a:lnSpc>
            </a:pPr>
            <a:r>
              <a:rPr lang="en-US" sz="2800" dirty="0"/>
              <a:t>Usual formulation of semi-supervised learning: “using unlabeled data to help supervised learning”</a:t>
            </a:r>
          </a:p>
          <a:p>
            <a:pPr lvl="1">
              <a:lnSpc>
                <a:spcPct val="90000"/>
              </a:lnSpc>
            </a:pPr>
            <a:r>
              <a:rPr lang="en-US" sz="2400" dirty="0"/>
              <a:t>Build initial supervised system using labeled data, predict on unlabeled data, then iterate </a:t>
            </a:r>
          </a:p>
          <a:p>
            <a:pPr lvl="1">
              <a:lnSpc>
                <a:spcPct val="90000"/>
              </a:lnSpc>
            </a:pPr>
            <a:r>
              <a:rPr lang="en-US" sz="2400" dirty="0"/>
              <a:t>But we do not have enough gold standard word alignments to estimate parameters directly!</a:t>
            </a:r>
          </a:p>
          <a:p>
            <a:pPr>
              <a:lnSpc>
                <a:spcPct val="90000"/>
              </a:lnSpc>
            </a:pPr>
            <a:r>
              <a:rPr lang="en-US" sz="2800" dirty="0"/>
              <a:t>EMD allows us to train a small number of important parameters discriminatively, the rest using likelihood maximization, and allows interaction</a:t>
            </a:r>
          </a:p>
          <a:p>
            <a:pPr lvl="1">
              <a:lnSpc>
                <a:spcPct val="90000"/>
              </a:lnSpc>
            </a:pPr>
            <a:r>
              <a:rPr lang="en-US" sz="2400" dirty="0"/>
              <a:t>Similar in spirit (but not details) to semi-supervised clustering</a:t>
            </a: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7970" name="Rectangle 2"/>
          <p:cNvSpPr>
            <a:spLocks noGrp="1" noChangeArrowheads="1"/>
          </p:cNvSpPr>
          <p:nvPr>
            <p:ph type="title"/>
          </p:nvPr>
        </p:nvSpPr>
        <p:spPr/>
        <p:txBody>
          <a:bodyPr/>
          <a:lstStyle/>
          <a:p>
            <a:r>
              <a:rPr lang="en-US" dirty="0"/>
              <a:t>Contributions</a:t>
            </a:r>
          </a:p>
        </p:txBody>
      </p:sp>
      <p:sp>
        <p:nvSpPr>
          <p:cNvPr id="1107971" name="Rectangle 3"/>
          <p:cNvSpPr>
            <a:spLocks noGrp="1" noChangeArrowheads="1"/>
          </p:cNvSpPr>
          <p:nvPr>
            <p:ph type="body" idx="1"/>
          </p:nvPr>
        </p:nvSpPr>
        <p:spPr/>
        <p:txBody>
          <a:bodyPr/>
          <a:lstStyle/>
          <a:p>
            <a:r>
              <a:rPr lang="en-US" sz="2800" dirty="0"/>
              <a:t>Found a metric for measuring alignment quality which correlates with MT quality</a:t>
            </a:r>
          </a:p>
          <a:p>
            <a:r>
              <a:rPr lang="en-US" sz="2800" dirty="0"/>
              <a:t>Designed LEAF, the first generative model of M-to-N </a:t>
            </a:r>
            <a:r>
              <a:rPr lang="en-US" sz="2800" dirty="0" err="1"/>
              <a:t>discontiguous</a:t>
            </a:r>
            <a:r>
              <a:rPr lang="en-US" sz="2800" dirty="0"/>
              <a:t> alignments</a:t>
            </a:r>
          </a:p>
          <a:p>
            <a:r>
              <a:rPr lang="en-US" sz="2800" dirty="0"/>
              <a:t>Developed a semi-supervised training algorithm, the EMD algorithm</a:t>
            </a:r>
          </a:p>
          <a:p>
            <a:r>
              <a:rPr lang="en-US" sz="2800" dirty="0"/>
              <a:t>Obtained large gains of 1.2 BLEU and 2.8 BLEU points for French/English and Arabic/English tasks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2"/>
          <p:cNvPicPr>
            <a:picLocks noChangeAspect="1" noChangeArrowheads="1"/>
          </p:cNvPicPr>
          <p:nvPr/>
        </p:nvPicPr>
        <p:blipFill>
          <a:blip r:embed="rId2"/>
          <a:srcRect/>
          <a:stretch>
            <a:fillRect/>
          </a:stretch>
        </p:blipFill>
        <p:spPr bwMode="auto">
          <a:xfrm>
            <a:off x="1343025" y="1409700"/>
            <a:ext cx="6457950" cy="4038600"/>
          </a:xfrm>
          <a:prstGeom prst="rect">
            <a:avLst/>
          </a:prstGeom>
          <a:noFill/>
          <a:ln w="9525">
            <a:noFill/>
            <a:miter lim="800000"/>
            <a:headEnd/>
            <a:tailEnd/>
          </a:ln>
          <a:effectLst/>
        </p:spPr>
      </p:pic>
      <p:sp>
        <p:nvSpPr>
          <p:cNvPr id="3" name="Textfeld 2"/>
          <p:cNvSpPr txBox="1"/>
          <p:nvPr/>
        </p:nvSpPr>
        <p:spPr>
          <a:xfrm>
            <a:off x="214282" y="6286520"/>
            <a:ext cx="1834413" cy="307777"/>
          </a:xfrm>
          <a:prstGeom prst="rect">
            <a:avLst/>
          </a:prstGeom>
          <a:noFill/>
        </p:spPr>
        <p:txBody>
          <a:bodyPr wrap="none" rtlCol="0">
            <a:spAutoFit/>
          </a:bodyPr>
          <a:lstStyle/>
          <a:p>
            <a:r>
              <a:rPr lang="de-DE" sz="1400" dirty="0" smtClean="0"/>
              <a:t>Slide </a:t>
            </a:r>
            <a:r>
              <a:rPr lang="de-DE" sz="1400" dirty="0" err="1" smtClean="0"/>
              <a:t>from</a:t>
            </a:r>
            <a:r>
              <a:rPr lang="de-DE" sz="1400" dirty="0" smtClean="0"/>
              <a:t> </a:t>
            </a:r>
            <a:r>
              <a:rPr lang="de-DE" sz="1400" dirty="0" err="1" smtClean="0"/>
              <a:t>Koehn</a:t>
            </a:r>
            <a:r>
              <a:rPr lang="de-DE" sz="1400" dirty="0" smtClean="0"/>
              <a:t> 2008</a:t>
            </a:r>
            <a:endParaRPr lang="en-US" sz="14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Morphology</a:t>
            </a:r>
            <a:endParaRPr lang="en-US" dirty="0"/>
          </a:p>
        </p:txBody>
      </p:sp>
      <p:sp>
        <p:nvSpPr>
          <p:cNvPr id="3" name="Inhaltsplatzhalter 2"/>
          <p:cNvSpPr>
            <a:spLocks noGrp="1"/>
          </p:cNvSpPr>
          <p:nvPr>
            <p:ph idx="1"/>
          </p:nvPr>
        </p:nvSpPr>
        <p:spPr/>
        <p:txBody>
          <a:bodyPr>
            <a:normAutofit fontScale="62500" lnSpcReduction="20000"/>
          </a:bodyPr>
          <a:lstStyle/>
          <a:p>
            <a:r>
              <a:rPr lang="en-US" dirty="0" smtClean="0"/>
              <a:t>Up until now, integration of morphology into SMT has been disappointing</a:t>
            </a:r>
          </a:p>
          <a:p>
            <a:r>
              <a:rPr lang="en-US" dirty="0" smtClean="0"/>
              <a:t>Inflection</a:t>
            </a:r>
          </a:p>
          <a:p>
            <a:pPr lvl="1"/>
            <a:r>
              <a:rPr lang="de-DE" dirty="0" smtClean="0"/>
              <a:t>The </a:t>
            </a:r>
            <a:r>
              <a:rPr lang="de-DE" dirty="0" err="1" smtClean="0"/>
              <a:t>best</a:t>
            </a:r>
            <a:r>
              <a:rPr lang="de-DE" dirty="0" smtClean="0"/>
              <a:t> </a:t>
            </a:r>
            <a:r>
              <a:rPr lang="de-DE" dirty="0" err="1" smtClean="0"/>
              <a:t>ideas</a:t>
            </a:r>
            <a:r>
              <a:rPr lang="de-DE" dirty="0" smtClean="0"/>
              <a:t> </a:t>
            </a:r>
            <a:r>
              <a:rPr lang="de-DE" dirty="0" err="1" smtClean="0"/>
              <a:t>here</a:t>
            </a:r>
            <a:r>
              <a:rPr lang="de-DE" dirty="0" smtClean="0"/>
              <a:t> </a:t>
            </a:r>
            <a:r>
              <a:rPr lang="de-DE" dirty="0" err="1" smtClean="0"/>
              <a:t>are</a:t>
            </a:r>
            <a:r>
              <a:rPr lang="de-DE" dirty="0" smtClean="0"/>
              <a:t> </a:t>
            </a:r>
            <a:r>
              <a:rPr lang="de-DE" dirty="0" err="1" smtClean="0"/>
              <a:t>to</a:t>
            </a:r>
            <a:r>
              <a:rPr lang="de-DE" dirty="0" smtClean="0"/>
              <a:t> </a:t>
            </a:r>
            <a:r>
              <a:rPr lang="de-DE" dirty="0" err="1" smtClean="0"/>
              <a:t>strip</a:t>
            </a:r>
            <a:r>
              <a:rPr lang="de-DE" dirty="0" smtClean="0"/>
              <a:t> redundant </a:t>
            </a:r>
            <a:r>
              <a:rPr lang="de-DE" dirty="0" err="1" smtClean="0"/>
              <a:t>morphology</a:t>
            </a:r>
            <a:r>
              <a:rPr lang="de-DE" dirty="0" smtClean="0"/>
              <a:t> – e.g. </a:t>
            </a:r>
            <a:r>
              <a:rPr lang="de-DE" dirty="0" err="1" smtClean="0"/>
              <a:t>case</a:t>
            </a:r>
            <a:r>
              <a:rPr lang="de-DE" dirty="0" smtClean="0"/>
              <a:t> </a:t>
            </a:r>
            <a:r>
              <a:rPr lang="de-DE" dirty="0" err="1" smtClean="0"/>
              <a:t>markings</a:t>
            </a:r>
            <a:r>
              <a:rPr lang="de-DE" dirty="0" smtClean="0"/>
              <a:t> </a:t>
            </a:r>
            <a:r>
              <a:rPr lang="de-DE" dirty="0" err="1" smtClean="0"/>
              <a:t>that</a:t>
            </a:r>
            <a:r>
              <a:rPr lang="de-DE" dirty="0" smtClean="0"/>
              <a:t> </a:t>
            </a:r>
            <a:r>
              <a:rPr lang="de-DE" dirty="0" err="1" smtClean="0"/>
              <a:t>are</a:t>
            </a:r>
            <a:r>
              <a:rPr lang="de-DE" dirty="0" smtClean="0"/>
              <a:t> not </a:t>
            </a:r>
            <a:r>
              <a:rPr lang="de-DE" dirty="0" err="1" smtClean="0"/>
              <a:t>used</a:t>
            </a:r>
            <a:r>
              <a:rPr lang="de-DE" dirty="0" smtClean="0"/>
              <a:t> in </a:t>
            </a:r>
            <a:r>
              <a:rPr lang="de-DE" dirty="0" err="1" smtClean="0"/>
              <a:t>target</a:t>
            </a:r>
            <a:r>
              <a:rPr lang="de-DE" dirty="0" smtClean="0"/>
              <a:t> </a:t>
            </a:r>
            <a:r>
              <a:rPr lang="de-DE" dirty="0" err="1" smtClean="0"/>
              <a:t>language</a:t>
            </a:r>
            <a:endParaRPr lang="de-DE" dirty="0" smtClean="0"/>
          </a:p>
          <a:p>
            <a:pPr lvl="1"/>
            <a:r>
              <a:rPr lang="de-DE" dirty="0" smtClean="0"/>
              <a:t>Can also </a:t>
            </a:r>
            <a:r>
              <a:rPr lang="de-DE" dirty="0" err="1" smtClean="0"/>
              <a:t>add</a:t>
            </a:r>
            <a:r>
              <a:rPr lang="de-DE" dirty="0" smtClean="0"/>
              <a:t> pseudo-</a:t>
            </a:r>
            <a:r>
              <a:rPr lang="de-DE" dirty="0" err="1" smtClean="0"/>
              <a:t>words</a:t>
            </a:r>
            <a:endParaRPr lang="de-DE" dirty="0" smtClean="0"/>
          </a:p>
          <a:p>
            <a:pPr lvl="2"/>
            <a:r>
              <a:rPr lang="de-DE" dirty="0" err="1" smtClean="0"/>
              <a:t>One</a:t>
            </a:r>
            <a:r>
              <a:rPr lang="de-DE" dirty="0" smtClean="0"/>
              <a:t> </a:t>
            </a:r>
            <a:r>
              <a:rPr lang="de-DE" dirty="0" err="1" smtClean="0"/>
              <a:t>interesting</a:t>
            </a:r>
            <a:r>
              <a:rPr lang="de-DE" dirty="0" smtClean="0"/>
              <a:t> </a:t>
            </a:r>
            <a:r>
              <a:rPr lang="de-DE" dirty="0" err="1" smtClean="0"/>
              <a:t>paper</a:t>
            </a:r>
            <a:r>
              <a:rPr lang="de-DE" dirty="0" smtClean="0"/>
              <a:t> </a:t>
            </a:r>
            <a:r>
              <a:rPr lang="de-DE" dirty="0" err="1" smtClean="0"/>
              <a:t>looks</a:t>
            </a:r>
            <a:r>
              <a:rPr lang="de-DE" dirty="0" smtClean="0"/>
              <a:t> </a:t>
            </a:r>
            <a:r>
              <a:rPr lang="de-DE" dirty="0" err="1" smtClean="0"/>
              <a:t>at</a:t>
            </a:r>
            <a:r>
              <a:rPr lang="de-DE" dirty="0" smtClean="0"/>
              <a:t> </a:t>
            </a:r>
            <a:r>
              <a:rPr lang="de-DE" dirty="0" err="1" smtClean="0"/>
              <a:t>translating</a:t>
            </a:r>
            <a:r>
              <a:rPr lang="de-DE" dirty="0" smtClean="0"/>
              <a:t> Czech </a:t>
            </a:r>
            <a:r>
              <a:rPr lang="de-DE" dirty="0" err="1" smtClean="0"/>
              <a:t>to</a:t>
            </a:r>
            <a:r>
              <a:rPr lang="de-DE" dirty="0" smtClean="0"/>
              <a:t> English</a:t>
            </a:r>
          </a:p>
          <a:p>
            <a:pPr lvl="2"/>
            <a:r>
              <a:rPr lang="de-DE" dirty="0" err="1" smtClean="0"/>
              <a:t>Inflection</a:t>
            </a:r>
            <a:r>
              <a:rPr lang="de-DE" dirty="0" smtClean="0"/>
              <a:t> </a:t>
            </a:r>
            <a:r>
              <a:rPr lang="de-DE" dirty="0" err="1" smtClean="0"/>
              <a:t>which</a:t>
            </a:r>
            <a:r>
              <a:rPr lang="de-DE" dirty="0" smtClean="0"/>
              <a:t> </a:t>
            </a:r>
            <a:r>
              <a:rPr lang="de-DE" dirty="0" err="1" smtClean="0"/>
              <a:t>should</a:t>
            </a:r>
            <a:r>
              <a:rPr lang="de-DE" dirty="0" smtClean="0"/>
              <a:t> </a:t>
            </a:r>
            <a:r>
              <a:rPr lang="de-DE" dirty="0" err="1" smtClean="0"/>
              <a:t>be</a:t>
            </a:r>
            <a:r>
              <a:rPr lang="de-DE" dirty="0" smtClean="0"/>
              <a:t> </a:t>
            </a:r>
            <a:r>
              <a:rPr lang="de-DE" dirty="0" err="1" smtClean="0"/>
              <a:t>translated</a:t>
            </a:r>
            <a:r>
              <a:rPr lang="de-DE" dirty="0" smtClean="0"/>
              <a:t> </a:t>
            </a:r>
            <a:r>
              <a:rPr lang="de-DE" dirty="0" err="1" smtClean="0"/>
              <a:t>to</a:t>
            </a:r>
            <a:r>
              <a:rPr lang="de-DE" dirty="0" smtClean="0"/>
              <a:t> a </a:t>
            </a:r>
            <a:r>
              <a:rPr lang="de-DE" dirty="0" err="1" smtClean="0"/>
              <a:t>pronoun</a:t>
            </a:r>
            <a:r>
              <a:rPr lang="de-DE" dirty="0" smtClean="0"/>
              <a:t> </a:t>
            </a:r>
            <a:r>
              <a:rPr lang="de-DE" dirty="0" err="1" smtClean="0"/>
              <a:t>is</a:t>
            </a:r>
            <a:r>
              <a:rPr lang="de-DE" dirty="0" smtClean="0"/>
              <a:t> </a:t>
            </a:r>
            <a:r>
              <a:rPr lang="de-DE" dirty="0" err="1" smtClean="0"/>
              <a:t>simply</a:t>
            </a:r>
            <a:r>
              <a:rPr lang="de-DE" dirty="0" smtClean="0"/>
              <a:t> </a:t>
            </a:r>
            <a:r>
              <a:rPr lang="de-DE" dirty="0" err="1" smtClean="0"/>
              <a:t>replaced</a:t>
            </a:r>
            <a:r>
              <a:rPr lang="de-DE" dirty="0" smtClean="0"/>
              <a:t> </a:t>
            </a:r>
            <a:r>
              <a:rPr lang="de-DE" dirty="0" err="1" smtClean="0"/>
              <a:t>by</a:t>
            </a:r>
            <a:r>
              <a:rPr lang="de-DE" dirty="0" smtClean="0"/>
              <a:t> a pseudo-</a:t>
            </a:r>
            <a:r>
              <a:rPr lang="de-DE" dirty="0" err="1" smtClean="0"/>
              <a:t>word</a:t>
            </a:r>
            <a:r>
              <a:rPr lang="de-DE" dirty="0" smtClean="0"/>
              <a:t> </a:t>
            </a:r>
            <a:r>
              <a:rPr lang="de-DE" dirty="0" err="1" smtClean="0"/>
              <a:t>to</a:t>
            </a:r>
            <a:r>
              <a:rPr lang="de-DE" dirty="0" smtClean="0"/>
              <a:t> </a:t>
            </a:r>
            <a:r>
              <a:rPr lang="de-DE" dirty="0" err="1" smtClean="0"/>
              <a:t>match</a:t>
            </a:r>
            <a:r>
              <a:rPr lang="de-DE" dirty="0" smtClean="0"/>
              <a:t> </a:t>
            </a:r>
            <a:r>
              <a:rPr lang="de-DE" dirty="0" err="1" smtClean="0"/>
              <a:t>the</a:t>
            </a:r>
            <a:r>
              <a:rPr lang="de-DE" dirty="0" smtClean="0"/>
              <a:t> </a:t>
            </a:r>
            <a:r>
              <a:rPr lang="de-DE" dirty="0" err="1" smtClean="0"/>
              <a:t>pronoun</a:t>
            </a:r>
            <a:r>
              <a:rPr lang="de-DE" dirty="0" smtClean="0"/>
              <a:t> in </a:t>
            </a:r>
            <a:r>
              <a:rPr lang="de-DE" dirty="0" err="1" smtClean="0"/>
              <a:t>preprocessing</a:t>
            </a:r>
            <a:endParaRPr lang="en-US" dirty="0" smtClean="0"/>
          </a:p>
          <a:p>
            <a:r>
              <a:rPr lang="en-US" dirty="0" smtClean="0"/>
              <a:t>Compounds</a:t>
            </a:r>
          </a:p>
          <a:p>
            <a:pPr lvl="1"/>
            <a:r>
              <a:rPr lang="de-DE" dirty="0" smtClean="0"/>
              <a:t>Split </a:t>
            </a:r>
            <a:r>
              <a:rPr lang="de-DE" dirty="0" err="1" smtClean="0"/>
              <a:t>these</a:t>
            </a:r>
            <a:r>
              <a:rPr lang="de-DE" dirty="0" smtClean="0"/>
              <a:t> </a:t>
            </a:r>
            <a:r>
              <a:rPr lang="de-DE" dirty="0" err="1" smtClean="0"/>
              <a:t>using</a:t>
            </a:r>
            <a:r>
              <a:rPr lang="de-DE" dirty="0" smtClean="0"/>
              <a:t> </a:t>
            </a:r>
            <a:r>
              <a:rPr lang="de-DE" dirty="0" err="1" smtClean="0"/>
              <a:t>word</a:t>
            </a:r>
            <a:r>
              <a:rPr lang="de-DE" dirty="0" smtClean="0"/>
              <a:t> </a:t>
            </a:r>
            <a:r>
              <a:rPr lang="de-DE" dirty="0" err="1" smtClean="0"/>
              <a:t>frequencies</a:t>
            </a:r>
            <a:r>
              <a:rPr lang="de-DE" dirty="0" smtClean="0"/>
              <a:t> </a:t>
            </a:r>
            <a:r>
              <a:rPr lang="de-DE" dirty="0" err="1" smtClean="0"/>
              <a:t>of</a:t>
            </a:r>
            <a:r>
              <a:rPr lang="de-DE" dirty="0" smtClean="0"/>
              <a:t> </a:t>
            </a:r>
            <a:r>
              <a:rPr lang="de-DE" dirty="0" err="1" smtClean="0"/>
              <a:t>components</a:t>
            </a:r>
            <a:endParaRPr lang="de-DE" dirty="0" smtClean="0"/>
          </a:p>
          <a:p>
            <a:pPr lvl="1"/>
            <a:r>
              <a:rPr lang="de-DE" dirty="0" smtClean="0"/>
              <a:t>Akt-</a:t>
            </a:r>
            <a:r>
              <a:rPr lang="de-DE" dirty="0" err="1" smtClean="0"/>
              <a:t>ion</a:t>
            </a:r>
            <a:r>
              <a:rPr lang="de-DE" dirty="0" smtClean="0"/>
              <a:t>-plan vs. Aktion-plan</a:t>
            </a:r>
          </a:p>
          <a:p>
            <a:r>
              <a:rPr lang="de-DE" dirty="0" err="1" smtClean="0"/>
              <a:t>Some</a:t>
            </a:r>
            <a:r>
              <a:rPr lang="de-DE" dirty="0" smtClean="0"/>
              <a:t> </a:t>
            </a:r>
            <a:r>
              <a:rPr lang="de-DE" dirty="0" err="1" smtClean="0"/>
              <a:t>new</a:t>
            </a:r>
            <a:r>
              <a:rPr lang="de-DE" dirty="0" smtClean="0"/>
              <a:t> </a:t>
            </a:r>
            <a:r>
              <a:rPr lang="de-DE" dirty="0" err="1" smtClean="0"/>
              <a:t>ideas</a:t>
            </a:r>
            <a:r>
              <a:rPr lang="de-DE" dirty="0" smtClean="0"/>
              <a:t> </a:t>
            </a:r>
            <a:r>
              <a:rPr lang="de-DE" dirty="0" err="1" smtClean="0"/>
              <a:t>coming</a:t>
            </a:r>
            <a:endParaRPr lang="de-DE" dirty="0" smtClean="0"/>
          </a:p>
          <a:p>
            <a:pPr lvl="1"/>
            <a:r>
              <a:rPr lang="de-DE" dirty="0" err="1" smtClean="0"/>
              <a:t>There</a:t>
            </a:r>
            <a:r>
              <a:rPr lang="de-DE" dirty="0" smtClean="0"/>
              <a:t> </a:t>
            </a:r>
            <a:r>
              <a:rPr lang="de-DE" dirty="0" err="1" smtClean="0"/>
              <a:t>is</a:t>
            </a:r>
            <a:r>
              <a:rPr lang="de-DE" dirty="0" smtClean="0"/>
              <a:t> </a:t>
            </a:r>
            <a:r>
              <a:rPr lang="de-DE" dirty="0" err="1" smtClean="0"/>
              <a:t>one</a:t>
            </a:r>
            <a:r>
              <a:rPr lang="de-DE" dirty="0" smtClean="0"/>
              <a:t> </a:t>
            </a:r>
            <a:r>
              <a:rPr lang="de-DE" dirty="0" err="1" smtClean="0"/>
              <a:t>high</a:t>
            </a:r>
            <a:r>
              <a:rPr lang="de-DE" dirty="0" smtClean="0"/>
              <a:t> </a:t>
            </a:r>
            <a:r>
              <a:rPr lang="de-DE" dirty="0" err="1" smtClean="0"/>
              <a:t>performance</a:t>
            </a:r>
            <a:r>
              <a:rPr lang="de-DE" dirty="0" smtClean="0"/>
              <a:t> </a:t>
            </a:r>
            <a:r>
              <a:rPr lang="de-DE" dirty="0" err="1" smtClean="0"/>
              <a:t>Arabic</a:t>
            </a:r>
            <a:r>
              <a:rPr lang="de-DE" dirty="0" smtClean="0"/>
              <a:t>/English </a:t>
            </a:r>
            <a:r>
              <a:rPr lang="de-DE" dirty="0" err="1" smtClean="0"/>
              <a:t>alignment</a:t>
            </a:r>
            <a:r>
              <a:rPr lang="de-DE" dirty="0" smtClean="0"/>
              <a:t> </a:t>
            </a:r>
            <a:r>
              <a:rPr lang="de-DE" dirty="0" err="1" smtClean="0"/>
              <a:t>and</a:t>
            </a:r>
            <a:r>
              <a:rPr lang="de-DE" dirty="0" smtClean="0"/>
              <a:t> </a:t>
            </a:r>
            <a:r>
              <a:rPr lang="de-DE" dirty="0" err="1" smtClean="0"/>
              <a:t>decoding</a:t>
            </a:r>
            <a:r>
              <a:rPr lang="de-DE" dirty="0" smtClean="0"/>
              <a:t> </a:t>
            </a:r>
            <a:r>
              <a:rPr lang="de-DE" dirty="0" err="1" smtClean="0"/>
              <a:t>system</a:t>
            </a:r>
            <a:r>
              <a:rPr lang="de-DE" dirty="0" smtClean="0"/>
              <a:t> </a:t>
            </a:r>
            <a:r>
              <a:rPr lang="de-DE" dirty="0" err="1" smtClean="0"/>
              <a:t>from</a:t>
            </a:r>
            <a:r>
              <a:rPr lang="de-DE" dirty="0" smtClean="0"/>
              <a:t> IBM</a:t>
            </a:r>
          </a:p>
          <a:p>
            <a:pPr lvl="1"/>
            <a:r>
              <a:rPr lang="de-DE" dirty="0" smtClean="0"/>
              <a:t>But </a:t>
            </a:r>
            <a:r>
              <a:rPr lang="de-DE" dirty="0" err="1" smtClean="0"/>
              <a:t>needed</a:t>
            </a:r>
            <a:r>
              <a:rPr lang="de-DE" dirty="0" smtClean="0"/>
              <a:t> a </a:t>
            </a:r>
            <a:r>
              <a:rPr lang="de-DE" dirty="0" err="1" smtClean="0"/>
              <a:t>lot</a:t>
            </a:r>
            <a:r>
              <a:rPr lang="de-DE" dirty="0" smtClean="0"/>
              <a:t> </a:t>
            </a:r>
            <a:r>
              <a:rPr lang="de-DE" dirty="0" err="1" smtClean="0"/>
              <a:t>of</a:t>
            </a:r>
            <a:r>
              <a:rPr lang="de-DE" dirty="0" smtClean="0"/>
              <a:t> </a:t>
            </a:r>
            <a:r>
              <a:rPr lang="de-DE" dirty="0" err="1" smtClean="0"/>
              <a:t>manual</a:t>
            </a:r>
            <a:r>
              <a:rPr lang="de-DE" dirty="0" smtClean="0"/>
              <a:t> </a:t>
            </a:r>
            <a:r>
              <a:rPr lang="de-DE" dirty="0" err="1" smtClean="0"/>
              <a:t>engineering</a:t>
            </a:r>
            <a:r>
              <a:rPr lang="de-DE" dirty="0" smtClean="0"/>
              <a:t> </a:t>
            </a:r>
            <a:r>
              <a:rPr lang="de-DE" dirty="0" err="1" smtClean="0"/>
              <a:t>specific</a:t>
            </a:r>
            <a:r>
              <a:rPr lang="de-DE" dirty="0" smtClean="0"/>
              <a:t> </a:t>
            </a:r>
            <a:r>
              <a:rPr lang="de-DE" dirty="0" err="1" smtClean="0"/>
              <a:t>to</a:t>
            </a:r>
            <a:r>
              <a:rPr lang="de-DE" dirty="0" smtClean="0"/>
              <a:t> </a:t>
            </a:r>
            <a:r>
              <a:rPr lang="de-DE" dirty="0" err="1" smtClean="0"/>
              <a:t>this</a:t>
            </a:r>
            <a:r>
              <a:rPr lang="de-DE" dirty="0" smtClean="0"/>
              <a:t> </a:t>
            </a:r>
            <a:r>
              <a:rPr lang="de-DE" dirty="0" err="1" smtClean="0"/>
              <a:t>language</a:t>
            </a:r>
            <a:r>
              <a:rPr lang="de-DE" dirty="0" smtClean="0"/>
              <a:t> pair</a:t>
            </a:r>
          </a:p>
          <a:p>
            <a:r>
              <a:rPr lang="de-DE" dirty="0" err="1" smtClean="0"/>
              <a:t>This</a:t>
            </a:r>
            <a:r>
              <a:rPr lang="de-DE" dirty="0" smtClean="0"/>
              <a:t> </a:t>
            </a:r>
            <a:r>
              <a:rPr lang="de-DE" dirty="0" err="1" smtClean="0"/>
              <a:t>would</a:t>
            </a:r>
            <a:r>
              <a:rPr lang="de-DE" dirty="0" smtClean="0"/>
              <a:t> </a:t>
            </a:r>
            <a:r>
              <a:rPr lang="de-DE" dirty="0" err="1" smtClean="0"/>
              <a:t>make</a:t>
            </a:r>
            <a:r>
              <a:rPr lang="de-DE" dirty="0" smtClean="0"/>
              <a:t> a </a:t>
            </a:r>
            <a:r>
              <a:rPr lang="de-DE" dirty="0" err="1" smtClean="0"/>
              <a:t>good</a:t>
            </a:r>
            <a:r>
              <a:rPr lang="de-DE" dirty="0" smtClean="0"/>
              <a:t> </a:t>
            </a:r>
            <a:r>
              <a:rPr lang="de-DE" dirty="0" err="1" smtClean="0"/>
              <a:t>dissertation</a:t>
            </a:r>
            <a:r>
              <a:rPr lang="de-DE" dirty="0" smtClean="0"/>
              <a:t> </a:t>
            </a:r>
            <a:r>
              <a:rPr lang="de-DE" dirty="0" err="1" smtClean="0"/>
              <a:t>topic</a:t>
            </a:r>
            <a:r>
              <a:rPr lang="de-DE" dirty="0" smtClean="0"/>
              <a:t>…</a:t>
            </a:r>
            <a:endParaRPr lang="en-US" dirty="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Syntactic</a:t>
            </a:r>
            <a:r>
              <a:rPr lang="de-DE" dirty="0" smtClean="0"/>
              <a:t> Models</a:t>
            </a:r>
            <a:endParaRPr lang="en-US" dirty="0"/>
          </a:p>
        </p:txBody>
      </p:sp>
      <p:pic>
        <p:nvPicPr>
          <p:cNvPr id="4" name="Picture 2"/>
          <p:cNvPicPr>
            <a:picLocks noGrp="1" noChangeAspect="1" noChangeArrowheads="1"/>
          </p:cNvPicPr>
          <p:nvPr>
            <p:ph idx="1"/>
          </p:nvPr>
        </p:nvPicPr>
        <p:blipFill>
          <a:blip r:embed="rId2"/>
          <a:srcRect/>
          <a:stretch>
            <a:fillRect/>
          </a:stretch>
        </p:blipFill>
        <p:spPr bwMode="auto">
          <a:xfrm>
            <a:off x="576262" y="2601119"/>
            <a:ext cx="7991475" cy="2524125"/>
          </a:xfrm>
          <a:prstGeom prst="rect">
            <a:avLst/>
          </a:prstGeom>
          <a:noFill/>
          <a:ln w="9525">
            <a:noFill/>
            <a:miter lim="800000"/>
            <a:headEnd/>
            <a:tailEnd/>
          </a:ln>
          <a:effectLst/>
        </p:spPr>
      </p:pic>
      <p:sp>
        <p:nvSpPr>
          <p:cNvPr id="5" name="Textfeld 4"/>
          <p:cNvSpPr txBox="1"/>
          <p:nvPr/>
        </p:nvSpPr>
        <p:spPr>
          <a:xfrm>
            <a:off x="214282" y="6286520"/>
            <a:ext cx="2613344" cy="307777"/>
          </a:xfrm>
          <a:prstGeom prst="rect">
            <a:avLst/>
          </a:prstGeom>
          <a:noFill/>
        </p:spPr>
        <p:txBody>
          <a:bodyPr wrap="none" rtlCol="0">
            <a:spAutoFit/>
          </a:bodyPr>
          <a:lstStyle/>
          <a:p>
            <a:r>
              <a:rPr lang="de-DE" sz="1400" dirty="0" smtClean="0"/>
              <a:t>Slide </a:t>
            </a:r>
            <a:r>
              <a:rPr lang="de-DE" sz="1400" dirty="0" err="1" smtClean="0"/>
              <a:t>from</a:t>
            </a:r>
            <a:r>
              <a:rPr lang="de-DE" sz="1400" dirty="0" smtClean="0"/>
              <a:t> </a:t>
            </a:r>
            <a:r>
              <a:rPr lang="de-DE" sz="1400" dirty="0" err="1" smtClean="0"/>
              <a:t>Koehn</a:t>
            </a:r>
            <a:r>
              <a:rPr lang="de-DE" sz="1400" dirty="0" smtClean="0"/>
              <a:t> </a:t>
            </a:r>
            <a:r>
              <a:rPr lang="de-DE" sz="1400" dirty="0" err="1" smtClean="0"/>
              <a:t>and</a:t>
            </a:r>
            <a:r>
              <a:rPr lang="de-DE" sz="1400" dirty="0" smtClean="0"/>
              <a:t> Lopez 2008</a:t>
            </a:r>
            <a:endParaRPr lang="en-US" sz="14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714375" y="2457450"/>
            <a:ext cx="7715250" cy="1943100"/>
          </a:xfrm>
          <a:prstGeom prst="rect">
            <a:avLst/>
          </a:prstGeom>
          <a:noFill/>
          <a:ln w="9525">
            <a:noFill/>
            <a:miter lim="800000"/>
            <a:headEnd/>
            <a:tailEnd/>
          </a:ln>
          <a:effectLst/>
        </p:spPr>
      </p:pic>
      <p:sp>
        <p:nvSpPr>
          <p:cNvPr id="3" name="Textfeld 2"/>
          <p:cNvSpPr txBox="1"/>
          <p:nvPr/>
        </p:nvSpPr>
        <p:spPr>
          <a:xfrm>
            <a:off x="214282" y="6286520"/>
            <a:ext cx="2613344" cy="307777"/>
          </a:xfrm>
          <a:prstGeom prst="rect">
            <a:avLst/>
          </a:prstGeom>
          <a:noFill/>
        </p:spPr>
        <p:txBody>
          <a:bodyPr wrap="none" rtlCol="0">
            <a:spAutoFit/>
          </a:bodyPr>
          <a:lstStyle/>
          <a:p>
            <a:r>
              <a:rPr lang="de-DE" sz="1400" dirty="0" smtClean="0"/>
              <a:t>Slide </a:t>
            </a:r>
            <a:r>
              <a:rPr lang="de-DE" sz="1400" dirty="0" err="1" smtClean="0"/>
              <a:t>from</a:t>
            </a:r>
            <a:r>
              <a:rPr lang="de-DE" sz="1400" dirty="0" smtClean="0"/>
              <a:t> </a:t>
            </a:r>
            <a:r>
              <a:rPr lang="de-DE" sz="1400" dirty="0" err="1" smtClean="0"/>
              <a:t>Koehn</a:t>
            </a:r>
            <a:r>
              <a:rPr lang="de-DE" sz="1400" dirty="0" smtClean="0"/>
              <a:t> </a:t>
            </a:r>
            <a:r>
              <a:rPr lang="de-DE" sz="1400" dirty="0" err="1" smtClean="0"/>
              <a:t>and</a:t>
            </a:r>
            <a:r>
              <a:rPr lang="de-DE" sz="1400" dirty="0" smtClean="0"/>
              <a:t> Lopez 2008</a:t>
            </a:r>
            <a:endParaRPr lang="en-US" sz="1400"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srcRect/>
          <a:stretch>
            <a:fillRect/>
          </a:stretch>
        </p:blipFill>
        <p:spPr bwMode="auto">
          <a:xfrm>
            <a:off x="495300" y="1504950"/>
            <a:ext cx="8153400" cy="3848100"/>
          </a:xfrm>
          <a:prstGeom prst="rect">
            <a:avLst/>
          </a:prstGeom>
          <a:noFill/>
          <a:ln w="9525">
            <a:noFill/>
            <a:miter lim="800000"/>
            <a:headEnd/>
            <a:tailEnd/>
          </a:ln>
          <a:effectLst/>
        </p:spPr>
      </p:pic>
      <p:sp>
        <p:nvSpPr>
          <p:cNvPr id="3" name="Textfeld 2"/>
          <p:cNvSpPr txBox="1"/>
          <p:nvPr/>
        </p:nvSpPr>
        <p:spPr>
          <a:xfrm>
            <a:off x="214282" y="6286520"/>
            <a:ext cx="2613344" cy="307777"/>
          </a:xfrm>
          <a:prstGeom prst="rect">
            <a:avLst/>
          </a:prstGeom>
          <a:noFill/>
        </p:spPr>
        <p:txBody>
          <a:bodyPr wrap="none" rtlCol="0">
            <a:spAutoFit/>
          </a:bodyPr>
          <a:lstStyle/>
          <a:p>
            <a:r>
              <a:rPr lang="de-DE" sz="1400" dirty="0" smtClean="0"/>
              <a:t>Slide </a:t>
            </a:r>
            <a:r>
              <a:rPr lang="de-DE" sz="1400" dirty="0" err="1" smtClean="0"/>
              <a:t>from</a:t>
            </a:r>
            <a:r>
              <a:rPr lang="de-DE" sz="1400" dirty="0" smtClean="0"/>
              <a:t> </a:t>
            </a:r>
            <a:r>
              <a:rPr lang="de-DE" sz="1400" dirty="0" err="1" smtClean="0"/>
              <a:t>Koehn</a:t>
            </a:r>
            <a:r>
              <a:rPr lang="de-DE" sz="1400" dirty="0" smtClean="0"/>
              <a:t> </a:t>
            </a:r>
            <a:r>
              <a:rPr lang="de-DE" sz="1400" dirty="0" err="1" smtClean="0"/>
              <a:t>and</a:t>
            </a:r>
            <a:r>
              <a:rPr lang="de-DE" sz="1400" dirty="0" smtClean="0"/>
              <a:t> Lopez 2008</a:t>
            </a:r>
            <a:endParaRPr lang="en-US" sz="140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srcRect/>
          <a:stretch>
            <a:fillRect/>
          </a:stretch>
        </p:blipFill>
        <p:spPr bwMode="auto">
          <a:xfrm>
            <a:off x="600075" y="1566863"/>
            <a:ext cx="7943850" cy="3724275"/>
          </a:xfrm>
          <a:prstGeom prst="rect">
            <a:avLst/>
          </a:prstGeom>
          <a:noFill/>
          <a:ln w="9525">
            <a:noFill/>
            <a:miter lim="800000"/>
            <a:headEnd/>
            <a:tailEnd/>
          </a:ln>
          <a:effectLst/>
        </p:spPr>
      </p:pic>
      <p:sp>
        <p:nvSpPr>
          <p:cNvPr id="3" name="Textfeld 2"/>
          <p:cNvSpPr txBox="1"/>
          <p:nvPr/>
        </p:nvSpPr>
        <p:spPr>
          <a:xfrm>
            <a:off x="214282" y="6286520"/>
            <a:ext cx="2613344" cy="307777"/>
          </a:xfrm>
          <a:prstGeom prst="rect">
            <a:avLst/>
          </a:prstGeom>
          <a:noFill/>
        </p:spPr>
        <p:txBody>
          <a:bodyPr wrap="none" rtlCol="0">
            <a:spAutoFit/>
          </a:bodyPr>
          <a:lstStyle/>
          <a:p>
            <a:r>
              <a:rPr lang="de-DE" sz="1400" dirty="0" smtClean="0"/>
              <a:t>Slide </a:t>
            </a:r>
            <a:r>
              <a:rPr lang="de-DE" sz="1400" dirty="0" err="1" smtClean="0"/>
              <a:t>from</a:t>
            </a:r>
            <a:r>
              <a:rPr lang="de-DE" sz="1400" dirty="0" smtClean="0"/>
              <a:t> </a:t>
            </a:r>
            <a:r>
              <a:rPr lang="de-DE" sz="1400" dirty="0" err="1" smtClean="0"/>
              <a:t>Koehn</a:t>
            </a:r>
            <a:r>
              <a:rPr lang="de-DE" sz="1400" dirty="0" smtClean="0"/>
              <a:t> </a:t>
            </a:r>
            <a:r>
              <a:rPr lang="de-DE" sz="1400" dirty="0" err="1" smtClean="0"/>
              <a:t>and</a:t>
            </a:r>
            <a:r>
              <a:rPr lang="de-DE" sz="1400" dirty="0" smtClean="0"/>
              <a:t> Lopez 2008</a:t>
            </a:r>
            <a:endParaRPr lang="en-US" sz="1400"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srcRect/>
          <a:stretch>
            <a:fillRect/>
          </a:stretch>
        </p:blipFill>
        <p:spPr bwMode="auto">
          <a:xfrm>
            <a:off x="461963" y="1281113"/>
            <a:ext cx="8220075" cy="4295775"/>
          </a:xfrm>
          <a:prstGeom prst="rect">
            <a:avLst/>
          </a:prstGeom>
          <a:noFill/>
          <a:ln w="9525">
            <a:noFill/>
            <a:miter lim="800000"/>
            <a:headEnd/>
            <a:tailEnd/>
          </a:ln>
          <a:effectLst/>
        </p:spPr>
      </p:pic>
      <p:sp>
        <p:nvSpPr>
          <p:cNvPr id="3" name="Textfeld 2"/>
          <p:cNvSpPr txBox="1"/>
          <p:nvPr/>
        </p:nvSpPr>
        <p:spPr>
          <a:xfrm>
            <a:off x="214282" y="6286520"/>
            <a:ext cx="2613344" cy="307777"/>
          </a:xfrm>
          <a:prstGeom prst="rect">
            <a:avLst/>
          </a:prstGeom>
          <a:noFill/>
        </p:spPr>
        <p:txBody>
          <a:bodyPr wrap="none" rtlCol="0">
            <a:spAutoFit/>
          </a:bodyPr>
          <a:lstStyle/>
          <a:p>
            <a:r>
              <a:rPr lang="de-DE" sz="1400" dirty="0" smtClean="0"/>
              <a:t>Slide </a:t>
            </a:r>
            <a:r>
              <a:rPr lang="de-DE" sz="1400" dirty="0" err="1" smtClean="0"/>
              <a:t>from</a:t>
            </a:r>
            <a:r>
              <a:rPr lang="de-DE" sz="1400" dirty="0" smtClean="0"/>
              <a:t> </a:t>
            </a:r>
            <a:r>
              <a:rPr lang="de-DE" sz="1400" dirty="0" err="1" smtClean="0"/>
              <a:t>Koehn</a:t>
            </a:r>
            <a:r>
              <a:rPr lang="de-DE" sz="1400" dirty="0" smtClean="0"/>
              <a:t> </a:t>
            </a:r>
            <a:r>
              <a:rPr lang="de-DE" sz="1400" dirty="0" err="1" smtClean="0"/>
              <a:t>and</a:t>
            </a:r>
            <a:r>
              <a:rPr lang="de-DE" sz="1400" dirty="0" smtClean="0"/>
              <a:t> Lopez 2008</a:t>
            </a:r>
            <a:endParaRPr lang="en-US" sz="1400"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7" name="Picture 3"/>
          <p:cNvPicPr>
            <a:picLocks noChangeAspect="1" noChangeArrowheads="1"/>
          </p:cNvPicPr>
          <p:nvPr/>
        </p:nvPicPr>
        <p:blipFill>
          <a:blip r:embed="rId2"/>
          <a:srcRect/>
          <a:stretch>
            <a:fillRect/>
          </a:stretch>
        </p:blipFill>
        <p:spPr bwMode="auto">
          <a:xfrm>
            <a:off x="414338" y="1804988"/>
            <a:ext cx="8315325" cy="3248025"/>
          </a:xfrm>
          <a:prstGeom prst="rect">
            <a:avLst/>
          </a:prstGeom>
          <a:noFill/>
          <a:ln w="9525">
            <a:noFill/>
            <a:miter lim="800000"/>
            <a:headEnd/>
            <a:tailEnd/>
          </a:ln>
          <a:effectLst/>
        </p:spPr>
      </p:pic>
      <p:sp>
        <p:nvSpPr>
          <p:cNvPr id="3" name="Textfeld 2"/>
          <p:cNvSpPr txBox="1"/>
          <p:nvPr/>
        </p:nvSpPr>
        <p:spPr>
          <a:xfrm>
            <a:off x="214282" y="6286520"/>
            <a:ext cx="2613344" cy="307777"/>
          </a:xfrm>
          <a:prstGeom prst="rect">
            <a:avLst/>
          </a:prstGeom>
          <a:noFill/>
        </p:spPr>
        <p:txBody>
          <a:bodyPr wrap="none" rtlCol="0">
            <a:spAutoFit/>
          </a:bodyPr>
          <a:lstStyle/>
          <a:p>
            <a:r>
              <a:rPr lang="de-DE" sz="1400" dirty="0" smtClean="0"/>
              <a:t>Slide </a:t>
            </a:r>
            <a:r>
              <a:rPr lang="de-DE" sz="1400" dirty="0" err="1" smtClean="0"/>
              <a:t>from</a:t>
            </a:r>
            <a:r>
              <a:rPr lang="de-DE" sz="1400" dirty="0" smtClean="0"/>
              <a:t> </a:t>
            </a:r>
            <a:r>
              <a:rPr lang="de-DE" sz="1400" dirty="0" err="1" smtClean="0"/>
              <a:t>Koehn</a:t>
            </a:r>
            <a:r>
              <a:rPr lang="de-DE" sz="1400" dirty="0" smtClean="0"/>
              <a:t> </a:t>
            </a:r>
            <a:r>
              <a:rPr lang="de-DE" sz="1400" dirty="0" err="1" smtClean="0"/>
              <a:t>and</a:t>
            </a:r>
            <a:r>
              <a:rPr lang="de-DE" sz="1400" dirty="0" smtClean="0"/>
              <a:t> Lopez 2008</a:t>
            </a:r>
            <a:endParaRPr lang="en-US" sz="1400"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idx="4294967295"/>
          </p:nvPr>
        </p:nvSpPr>
        <p:spPr/>
        <p:txBody>
          <a:bodyPr/>
          <a:lstStyle/>
          <a:p>
            <a:r>
              <a:rPr lang="en-US" dirty="0" smtClean="0"/>
              <a:t>Related work of interest</a:t>
            </a:r>
            <a:endParaRPr lang="en-US" dirty="0"/>
          </a:p>
        </p:txBody>
      </p:sp>
      <p:sp>
        <p:nvSpPr>
          <p:cNvPr id="3" name="Textplatzhalter 2"/>
          <p:cNvSpPr>
            <a:spLocks noGrp="1"/>
          </p:cNvSpPr>
          <p:nvPr>
            <p:ph type="body" idx="4294967295"/>
          </p:nvPr>
        </p:nvSpPr>
        <p:spPr/>
        <p:txBody>
          <a:bodyPr/>
          <a:lstStyle/>
          <a:p>
            <a:r>
              <a:rPr lang="de-DE" dirty="0" smtClean="0"/>
              <a:t>Learning</a:t>
            </a:r>
            <a:r>
              <a:rPr lang="de-DE" baseline="0" dirty="0" smtClean="0"/>
              <a:t> </a:t>
            </a:r>
            <a:r>
              <a:rPr lang="de-DE" baseline="0" dirty="0" err="1" smtClean="0"/>
              <a:t>reordering</a:t>
            </a:r>
            <a:r>
              <a:rPr lang="de-DE" dirty="0" smtClean="0"/>
              <a:t> </a:t>
            </a:r>
            <a:r>
              <a:rPr lang="de-DE" baseline="0" dirty="0" err="1" smtClean="0"/>
              <a:t>rules</a:t>
            </a:r>
            <a:r>
              <a:rPr lang="de-DE" dirty="0" smtClean="0"/>
              <a:t> </a:t>
            </a:r>
            <a:r>
              <a:rPr lang="de-DE" dirty="0" err="1" smtClean="0"/>
              <a:t>automatically</a:t>
            </a:r>
            <a:r>
              <a:rPr lang="de-DE" dirty="0" smtClean="0"/>
              <a:t> </a:t>
            </a:r>
            <a:r>
              <a:rPr lang="de-DE" dirty="0" err="1" smtClean="0"/>
              <a:t>using</a:t>
            </a:r>
            <a:r>
              <a:rPr lang="de-DE" dirty="0" smtClean="0"/>
              <a:t> </a:t>
            </a:r>
            <a:r>
              <a:rPr lang="de-DE" dirty="0" err="1" smtClean="0"/>
              <a:t>word</a:t>
            </a:r>
            <a:r>
              <a:rPr lang="de-DE" dirty="0" smtClean="0"/>
              <a:t> </a:t>
            </a:r>
            <a:r>
              <a:rPr lang="de-DE" dirty="0" err="1" smtClean="0"/>
              <a:t>alignment</a:t>
            </a:r>
            <a:endParaRPr lang="de-DE" dirty="0" smtClean="0"/>
          </a:p>
          <a:p>
            <a:r>
              <a:rPr lang="de-DE" dirty="0" smtClean="0"/>
              <a:t>Other </a:t>
            </a:r>
            <a:r>
              <a:rPr lang="de-DE" dirty="0" err="1" smtClean="0"/>
              <a:t>hand-written</a:t>
            </a:r>
            <a:r>
              <a:rPr lang="de-DE" dirty="0" smtClean="0"/>
              <a:t> </a:t>
            </a:r>
            <a:r>
              <a:rPr lang="de-DE" dirty="0" err="1" smtClean="0"/>
              <a:t>rules</a:t>
            </a:r>
            <a:r>
              <a:rPr lang="de-DE" dirty="0" smtClean="0"/>
              <a:t> </a:t>
            </a:r>
            <a:r>
              <a:rPr lang="de-DE" dirty="0" err="1" smtClean="0"/>
              <a:t>for</a:t>
            </a:r>
            <a:r>
              <a:rPr lang="de-DE" dirty="0" smtClean="0"/>
              <a:t> </a:t>
            </a:r>
            <a:r>
              <a:rPr lang="de-DE" dirty="0" err="1" smtClean="0"/>
              <a:t>local</a:t>
            </a:r>
            <a:r>
              <a:rPr lang="de-DE" dirty="0" smtClean="0"/>
              <a:t> </a:t>
            </a:r>
            <a:r>
              <a:rPr lang="de-DE" dirty="0" err="1" smtClean="0"/>
              <a:t>phenomena</a:t>
            </a:r>
            <a:endParaRPr lang="de-DE" dirty="0" smtClean="0"/>
          </a:p>
          <a:p>
            <a:pPr lvl="1"/>
            <a:r>
              <a:rPr lang="de-DE" dirty="0" smtClean="0"/>
              <a:t>French/English </a:t>
            </a:r>
            <a:r>
              <a:rPr lang="de-DE" dirty="0" err="1" smtClean="0"/>
              <a:t>adjective</a:t>
            </a:r>
            <a:r>
              <a:rPr lang="de-DE" dirty="0" smtClean="0"/>
              <a:t>/</a:t>
            </a:r>
            <a:r>
              <a:rPr lang="de-DE" dirty="0" err="1" smtClean="0"/>
              <a:t>noun</a:t>
            </a:r>
            <a:r>
              <a:rPr lang="de-DE" dirty="0" smtClean="0"/>
              <a:t> </a:t>
            </a:r>
            <a:r>
              <a:rPr lang="de-DE" dirty="0" err="1" smtClean="0"/>
              <a:t>inversion</a:t>
            </a:r>
            <a:endParaRPr lang="de-DE" dirty="0" smtClean="0"/>
          </a:p>
          <a:p>
            <a:pPr lvl="1"/>
            <a:r>
              <a:rPr lang="de-DE" dirty="0" err="1" smtClean="0"/>
              <a:t>Restructuring</a:t>
            </a:r>
            <a:r>
              <a:rPr lang="de-DE" dirty="0" smtClean="0"/>
              <a:t> </a:t>
            </a:r>
            <a:r>
              <a:rPr lang="de-DE" dirty="0" err="1" smtClean="0"/>
              <a:t>questions</a:t>
            </a:r>
            <a:r>
              <a:rPr lang="de-DE" dirty="0" smtClean="0"/>
              <a:t> so </a:t>
            </a:r>
            <a:r>
              <a:rPr lang="de-DE" dirty="0" err="1" smtClean="0"/>
              <a:t>that</a:t>
            </a:r>
            <a:r>
              <a:rPr lang="de-DE" dirty="0" smtClean="0"/>
              <a:t> </a:t>
            </a:r>
            <a:r>
              <a:rPr lang="de-DE" dirty="0" err="1" smtClean="0"/>
              <a:t>wh</a:t>
            </a:r>
            <a:r>
              <a:rPr lang="de-DE" dirty="0" smtClean="0"/>
              <a:t>- </a:t>
            </a:r>
            <a:r>
              <a:rPr lang="de-DE" dirty="0" err="1" smtClean="0"/>
              <a:t>word</a:t>
            </a:r>
            <a:r>
              <a:rPr lang="de-DE" dirty="0" smtClean="0"/>
              <a:t> in </a:t>
            </a:r>
            <a:r>
              <a:rPr lang="de-DE" dirty="0" err="1" smtClean="0"/>
              <a:t>right</a:t>
            </a:r>
            <a:r>
              <a:rPr lang="de-DE" dirty="0" smtClean="0"/>
              <a:t> </a:t>
            </a:r>
            <a:r>
              <a:rPr lang="de-DE" dirty="0" err="1" smtClean="0"/>
              <a:t>position</a:t>
            </a:r>
            <a:endParaRPr lang="de-DE" dirty="0" smtClean="0"/>
          </a:p>
          <a:p>
            <a:pPr>
              <a:buNone/>
            </a:pPr>
            <a:endParaRPr lang="de-DE" dirty="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idx="4294967295"/>
          </p:nvPr>
        </p:nvSpPr>
        <p:spPr/>
        <p:txBody>
          <a:bodyPr/>
          <a:lstStyle/>
          <a:p>
            <a:pPr>
              <a:buNone/>
            </a:pPr>
            <a:endParaRPr lang="de-DE" baseline="0" dirty="0" smtClean="0"/>
          </a:p>
        </p:txBody>
      </p:sp>
      <p:pic>
        <p:nvPicPr>
          <p:cNvPr id="7170" name="Picture 2"/>
          <p:cNvPicPr>
            <a:picLocks noChangeAspect="1" noChangeArrowheads="1"/>
          </p:cNvPicPr>
          <p:nvPr/>
        </p:nvPicPr>
        <p:blipFill>
          <a:blip r:embed="rId2"/>
          <a:srcRect/>
          <a:stretch>
            <a:fillRect/>
          </a:stretch>
        </p:blipFill>
        <p:spPr bwMode="auto">
          <a:xfrm>
            <a:off x="695325" y="2338388"/>
            <a:ext cx="7753350" cy="2181225"/>
          </a:xfrm>
          <a:prstGeom prst="rect">
            <a:avLst/>
          </a:prstGeom>
          <a:noFill/>
          <a:ln w="9525">
            <a:noFill/>
            <a:miter lim="800000"/>
            <a:headEnd/>
            <a:tailEnd/>
          </a:ln>
          <a:effectLst/>
        </p:spPr>
      </p:pic>
      <p:sp>
        <p:nvSpPr>
          <p:cNvPr id="5" name="Titel 4"/>
          <p:cNvSpPr>
            <a:spLocks noGrp="1"/>
          </p:cNvSpPr>
          <p:nvPr>
            <p:ph type="title" idx="4294967295"/>
          </p:nvPr>
        </p:nvSpPr>
        <p:spPr/>
        <p:txBody>
          <a:bodyPr/>
          <a:lstStyle/>
          <a:p>
            <a:endParaRPr lang="en-US" dirty="0"/>
          </a:p>
        </p:txBody>
      </p:sp>
      <p:sp>
        <p:nvSpPr>
          <p:cNvPr id="6" name="Textfeld 5"/>
          <p:cNvSpPr txBox="1"/>
          <p:nvPr/>
        </p:nvSpPr>
        <p:spPr>
          <a:xfrm>
            <a:off x="214282" y="6286520"/>
            <a:ext cx="2613344" cy="307777"/>
          </a:xfrm>
          <a:prstGeom prst="rect">
            <a:avLst/>
          </a:prstGeom>
          <a:noFill/>
        </p:spPr>
        <p:txBody>
          <a:bodyPr wrap="none" rtlCol="0">
            <a:spAutoFit/>
          </a:bodyPr>
          <a:lstStyle/>
          <a:p>
            <a:r>
              <a:rPr lang="de-DE" sz="1400" dirty="0" smtClean="0"/>
              <a:t>Slide </a:t>
            </a:r>
            <a:r>
              <a:rPr lang="de-DE" sz="1400" dirty="0" err="1" smtClean="0"/>
              <a:t>from</a:t>
            </a:r>
            <a:r>
              <a:rPr lang="de-DE" sz="1400" dirty="0" smtClean="0"/>
              <a:t> </a:t>
            </a:r>
            <a:r>
              <a:rPr lang="de-DE" sz="1400" dirty="0" err="1" smtClean="0"/>
              <a:t>Koehn</a:t>
            </a:r>
            <a:r>
              <a:rPr lang="de-DE" sz="1400" dirty="0" smtClean="0"/>
              <a:t> </a:t>
            </a:r>
            <a:r>
              <a:rPr lang="de-DE" sz="1400" dirty="0" err="1" smtClean="0"/>
              <a:t>and</a:t>
            </a:r>
            <a:r>
              <a:rPr lang="de-DE" sz="1400" dirty="0" smtClean="0"/>
              <a:t> Lopez 2008</a:t>
            </a:r>
            <a:endParaRPr lang="en-US" sz="1400"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idx="4294967295"/>
          </p:nvPr>
        </p:nvSpPr>
        <p:spPr/>
        <p:txBody>
          <a:bodyPr/>
          <a:lstStyle/>
          <a:p>
            <a:endParaRPr lang="en-US" dirty="0"/>
          </a:p>
        </p:txBody>
      </p:sp>
      <p:pic>
        <p:nvPicPr>
          <p:cNvPr id="8194" name="Picture 2"/>
          <p:cNvPicPr>
            <a:picLocks noChangeAspect="1" noChangeArrowheads="1"/>
          </p:cNvPicPr>
          <p:nvPr/>
        </p:nvPicPr>
        <p:blipFill>
          <a:blip r:embed="rId2"/>
          <a:srcRect/>
          <a:stretch>
            <a:fillRect/>
          </a:stretch>
        </p:blipFill>
        <p:spPr bwMode="auto">
          <a:xfrm>
            <a:off x="428596" y="1571612"/>
            <a:ext cx="8467725" cy="2867025"/>
          </a:xfrm>
          <a:prstGeom prst="rect">
            <a:avLst/>
          </a:prstGeom>
          <a:noFill/>
          <a:ln w="9525">
            <a:noFill/>
            <a:miter lim="800000"/>
            <a:headEnd/>
            <a:tailEnd/>
          </a:ln>
          <a:effectLst/>
        </p:spPr>
      </p:pic>
      <p:sp>
        <p:nvSpPr>
          <p:cNvPr id="4" name="Textfeld 3"/>
          <p:cNvSpPr txBox="1"/>
          <p:nvPr/>
        </p:nvSpPr>
        <p:spPr>
          <a:xfrm>
            <a:off x="214282" y="6286520"/>
            <a:ext cx="2613344" cy="307777"/>
          </a:xfrm>
          <a:prstGeom prst="rect">
            <a:avLst/>
          </a:prstGeom>
          <a:noFill/>
        </p:spPr>
        <p:txBody>
          <a:bodyPr wrap="none" rtlCol="0">
            <a:spAutoFit/>
          </a:bodyPr>
          <a:lstStyle/>
          <a:p>
            <a:r>
              <a:rPr lang="de-DE" sz="1400" dirty="0" smtClean="0"/>
              <a:t>Slide </a:t>
            </a:r>
            <a:r>
              <a:rPr lang="de-DE" sz="1400" dirty="0" err="1" smtClean="0"/>
              <a:t>from</a:t>
            </a:r>
            <a:r>
              <a:rPr lang="de-DE" sz="1400" dirty="0" smtClean="0"/>
              <a:t> </a:t>
            </a:r>
            <a:r>
              <a:rPr lang="de-DE" sz="1400" dirty="0" err="1" smtClean="0"/>
              <a:t>Koehn</a:t>
            </a:r>
            <a:r>
              <a:rPr lang="de-DE" sz="1400" dirty="0" smtClean="0"/>
              <a:t> </a:t>
            </a:r>
            <a:r>
              <a:rPr lang="de-DE" sz="1400" dirty="0" err="1" smtClean="0"/>
              <a:t>and</a:t>
            </a:r>
            <a:r>
              <a:rPr lang="de-DE" sz="1400" dirty="0" smtClean="0"/>
              <a:t> Lopez 2008</a:t>
            </a:r>
            <a:endParaRPr lang="en-US" sz="1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Assignment</a:t>
            </a:r>
            <a:r>
              <a:rPr lang="de-DE" dirty="0" smtClean="0"/>
              <a:t> 1</a:t>
            </a:r>
            <a:endParaRPr lang="en-US" dirty="0"/>
          </a:p>
        </p:txBody>
      </p:sp>
      <p:sp>
        <p:nvSpPr>
          <p:cNvPr id="3" name="Inhaltsplatzhalter 2"/>
          <p:cNvSpPr>
            <a:spLocks noGrp="1"/>
          </p:cNvSpPr>
          <p:nvPr>
            <p:ph idx="1"/>
          </p:nvPr>
        </p:nvSpPr>
        <p:spPr/>
        <p:txBody>
          <a:bodyPr>
            <a:normAutofit fontScale="77500" lnSpcReduction="20000"/>
          </a:bodyPr>
          <a:lstStyle/>
          <a:p>
            <a:r>
              <a:rPr lang="de-DE" dirty="0" smtClean="0"/>
              <a:t>The </a:t>
            </a:r>
            <a:r>
              <a:rPr lang="de-DE" dirty="0" err="1" smtClean="0"/>
              <a:t>first</a:t>
            </a:r>
            <a:r>
              <a:rPr lang="de-DE" dirty="0" smtClean="0"/>
              <a:t> </a:t>
            </a:r>
            <a:r>
              <a:rPr lang="de-DE" dirty="0" err="1" smtClean="0"/>
              <a:t>problem</a:t>
            </a:r>
            <a:r>
              <a:rPr lang="de-DE" dirty="0" smtClean="0"/>
              <a:t> </a:t>
            </a:r>
            <a:r>
              <a:rPr lang="de-DE" dirty="0" err="1" smtClean="0"/>
              <a:t>is</a:t>
            </a:r>
            <a:r>
              <a:rPr lang="de-DE" dirty="0" smtClean="0"/>
              <a:t> </a:t>
            </a:r>
            <a:r>
              <a:rPr lang="de-DE" dirty="0" err="1" smtClean="0"/>
              <a:t>finding</a:t>
            </a:r>
            <a:r>
              <a:rPr lang="de-DE" dirty="0" smtClean="0"/>
              <a:t> </a:t>
            </a:r>
            <a:r>
              <a:rPr lang="de-DE" dirty="0" err="1" smtClean="0"/>
              <a:t>data</a:t>
            </a:r>
            <a:r>
              <a:rPr lang="de-DE" dirty="0" smtClean="0"/>
              <a:t> </a:t>
            </a:r>
            <a:r>
              <a:rPr lang="de-DE" dirty="0" err="1" smtClean="0"/>
              <a:t>structures</a:t>
            </a:r>
            <a:r>
              <a:rPr lang="de-DE" dirty="0" smtClean="0"/>
              <a:t> </a:t>
            </a:r>
            <a:r>
              <a:rPr lang="de-DE" dirty="0" err="1" smtClean="0"/>
              <a:t>for</a:t>
            </a:r>
            <a:r>
              <a:rPr lang="de-DE" dirty="0" smtClean="0"/>
              <a:t> t(</a:t>
            </a:r>
            <a:r>
              <a:rPr lang="de-DE" dirty="0" err="1" smtClean="0"/>
              <a:t>e|f</a:t>
            </a:r>
            <a:r>
              <a:rPr lang="de-DE" dirty="0" smtClean="0"/>
              <a:t>) </a:t>
            </a:r>
            <a:r>
              <a:rPr lang="de-DE" dirty="0" err="1" smtClean="0"/>
              <a:t>and</a:t>
            </a:r>
            <a:r>
              <a:rPr lang="de-DE" dirty="0" smtClean="0"/>
              <a:t> </a:t>
            </a:r>
            <a:r>
              <a:rPr lang="de-DE" dirty="0" err="1" smtClean="0"/>
              <a:t>count</a:t>
            </a:r>
            <a:r>
              <a:rPr lang="de-DE" dirty="0" smtClean="0"/>
              <a:t>(</a:t>
            </a:r>
            <a:r>
              <a:rPr lang="de-DE" dirty="0" err="1" smtClean="0"/>
              <a:t>e|f</a:t>
            </a:r>
            <a:r>
              <a:rPr lang="de-DE" dirty="0" smtClean="0"/>
              <a:t>) </a:t>
            </a:r>
          </a:p>
          <a:p>
            <a:pPr lvl="1"/>
            <a:r>
              <a:rPr lang="de-DE" dirty="0" err="1" smtClean="0"/>
              <a:t>Hashes</a:t>
            </a:r>
            <a:r>
              <a:rPr lang="de-DE" dirty="0" smtClean="0"/>
              <a:t> </a:t>
            </a:r>
            <a:r>
              <a:rPr lang="de-DE" dirty="0" err="1" smtClean="0"/>
              <a:t>are</a:t>
            </a:r>
            <a:r>
              <a:rPr lang="de-DE" dirty="0" smtClean="0"/>
              <a:t> a </a:t>
            </a:r>
            <a:r>
              <a:rPr lang="de-DE" dirty="0" err="1" smtClean="0"/>
              <a:t>good</a:t>
            </a:r>
            <a:r>
              <a:rPr lang="de-DE" dirty="0" smtClean="0"/>
              <a:t> </a:t>
            </a:r>
            <a:r>
              <a:rPr lang="de-DE" dirty="0" err="1" smtClean="0"/>
              <a:t>choice</a:t>
            </a:r>
            <a:r>
              <a:rPr lang="de-DE" dirty="0" smtClean="0"/>
              <a:t> </a:t>
            </a:r>
            <a:r>
              <a:rPr lang="de-DE" dirty="0" err="1" smtClean="0"/>
              <a:t>for</a:t>
            </a:r>
            <a:r>
              <a:rPr lang="de-DE" dirty="0" smtClean="0"/>
              <a:t> </a:t>
            </a:r>
            <a:r>
              <a:rPr lang="de-DE" dirty="0" err="1" smtClean="0"/>
              <a:t>both</a:t>
            </a:r>
            <a:r>
              <a:rPr lang="de-DE" dirty="0" smtClean="0"/>
              <a:t> </a:t>
            </a:r>
            <a:r>
              <a:rPr lang="de-DE" dirty="0" err="1" smtClean="0"/>
              <a:t>of</a:t>
            </a:r>
            <a:r>
              <a:rPr lang="de-DE" dirty="0" smtClean="0"/>
              <a:t> </a:t>
            </a:r>
            <a:r>
              <a:rPr lang="de-DE" dirty="0" err="1" smtClean="0"/>
              <a:t>these</a:t>
            </a:r>
            <a:endParaRPr lang="de-DE" dirty="0" smtClean="0"/>
          </a:p>
          <a:p>
            <a:pPr lvl="1"/>
            <a:r>
              <a:rPr lang="de-DE" dirty="0" err="1" smtClean="0"/>
              <a:t>However</a:t>
            </a:r>
            <a:r>
              <a:rPr lang="de-DE" dirty="0" smtClean="0"/>
              <a:t>, </a:t>
            </a:r>
            <a:r>
              <a:rPr lang="de-DE" dirty="0" err="1" smtClean="0"/>
              <a:t>if</a:t>
            </a:r>
            <a:r>
              <a:rPr lang="de-DE" dirty="0" smtClean="0"/>
              <a:t> </a:t>
            </a:r>
            <a:r>
              <a:rPr lang="de-DE" dirty="0" err="1" smtClean="0"/>
              <a:t>you</a:t>
            </a:r>
            <a:r>
              <a:rPr lang="de-DE" dirty="0" smtClean="0"/>
              <a:t> </a:t>
            </a:r>
            <a:r>
              <a:rPr lang="de-DE" dirty="0" err="1" smtClean="0"/>
              <a:t>have</a:t>
            </a:r>
            <a:r>
              <a:rPr lang="de-DE" dirty="0" smtClean="0"/>
              <a:t> </a:t>
            </a:r>
            <a:r>
              <a:rPr lang="de-DE" dirty="0" err="1" smtClean="0"/>
              <a:t>really</a:t>
            </a:r>
            <a:r>
              <a:rPr lang="de-DE" dirty="0" smtClean="0"/>
              <a:t> large </a:t>
            </a:r>
            <a:r>
              <a:rPr lang="de-DE" dirty="0" err="1" smtClean="0"/>
              <a:t>matrices</a:t>
            </a:r>
            <a:r>
              <a:rPr lang="de-DE" dirty="0" smtClean="0"/>
              <a:t>, </a:t>
            </a:r>
            <a:r>
              <a:rPr lang="de-DE" dirty="0" err="1" smtClean="0"/>
              <a:t>you</a:t>
            </a:r>
            <a:r>
              <a:rPr lang="de-DE" dirty="0" smtClean="0"/>
              <a:t> </a:t>
            </a:r>
            <a:r>
              <a:rPr lang="de-DE" dirty="0" err="1" smtClean="0"/>
              <a:t>can</a:t>
            </a:r>
            <a:r>
              <a:rPr lang="de-DE" dirty="0" smtClean="0"/>
              <a:t> </a:t>
            </a:r>
            <a:r>
              <a:rPr lang="de-DE" dirty="0" err="1" smtClean="0"/>
              <a:t>be</a:t>
            </a:r>
            <a:r>
              <a:rPr lang="de-DE" dirty="0" smtClean="0"/>
              <a:t> </a:t>
            </a:r>
            <a:r>
              <a:rPr lang="de-DE" dirty="0" err="1" smtClean="0"/>
              <a:t>even</a:t>
            </a:r>
            <a:r>
              <a:rPr lang="de-DE" dirty="0" smtClean="0"/>
              <a:t> </a:t>
            </a:r>
            <a:r>
              <a:rPr lang="de-DE" dirty="0" err="1" smtClean="0"/>
              <a:t>more</a:t>
            </a:r>
            <a:r>
              <a:rPr lang="de-DE" dirty="0" smtClean="0"/>
              <a:t> </a:t>
            </a:r>
            <a:r>
              <a:rPr lang="de-DE" dirty="0" err="1" smtClean="0"/>
              <a:t>efficient</a:t>
            </a:r>
            <a:r>
              <a:rPr lang="de-DE" dirty="0" smtClean="0"/>
              <a:t>:</a:t>
            </a:r>
          </a:p>
          <a:p>
            <a:pPr lvl="2"/>
            <a:r>
              <a:rPr lang="de-DE" dirty="0" smtClean="0"/>
              <a:t>First </a:t>
            </a:r>
            <a:r>
              <a:rPr lang="de-DE" dirty="0" err="1" smtClean="0"/>
              <a:t>collect</a:t>
            </a:r>
            <a:r>
              <a:rPr lang="de-DE" dirty="0" smtClean="0"/>
              <a:t> </a:t>
            </a:r>
            <a:r>
              <a:rPr lang="de-DE" dirty="0" err="1" smtClean="0"/>
              <a:t>the</a:t>
            </a:r>
            <a:r>
              <a:rPr lang="de-DE" dirty="0" smtClean="0"/>
              <a:t> </a:t>
            </a:r>
            <a:r>
              <a:rPr lang="de-DE" dirty="0" err="1" smtClean="0"/>
              <a:t>set</a:t>
            </a:r>
            <a:r>
              <a:rPr lang="de-DE" dirty="0" smtClean="0"/>
              <a:t> </a:t>
            </a:r>
            <a:r>
              <a:rPr lang="de-DE" dirty="0" err="1" smtClean="0"/>
              <a:t>of</a:t>
            </a:r>
            <a:r>
              <a:rPr lang="de-DE" dirty="0" smtClean="0"/>
              <a:t> all e </a:t>
            </a:r>
            <a:r>
              <a:rPr lang="de-DE" dirty="0" err="1" smtClean="0"/>
              <a:t>and</a:t>
            </a:r>
            <a:r>
              <a:rPr lang="de-DE" dirty="0" smtClean="0"/>
              <a:t> f </a:t>
            </a:r>
            <a:r>
              <a:rPr lang="de-DE" dirty="0" err="1" smtClean="0"/>
              <a:t>that</a:t>
            </a:r>
            <a:r>
              <a:rPr lang="de-DE" dirty="0" smtClean="0"/>
              <a:t> </a:t>
            </a:r>
            <a:r>
              <a:rPr lang="de-DE" dirty="0" err="1" smtClean="0"/>
              <a:t>cooccur</a:t>
            </a:r>
            <a:r>
              <a:rPr lang="de-DE" dirty="0" smtClean="0"/>
              <a:t> in </a:t>
            </a:r>
            <a:r>
              <a:rPr lang="de-DE" dirty="0" err="1" smtClean="0"/>
              <a:t>any</a:t>
            </a:r>
            <a:r>
              <a:rPr lang="de-DE" dirty="0" smtClean="0"/>
              <a:t> </a:t>
            </a:r>
            <a:r>
              <a:rPr lang="de-DE" dirty="0" err="1" smtClean="0"/>
              <a:t>sentence</a:t>
            </a:r>
            <a:endParaRPr lang="de-DE" dirty="0" smtClean="0"/>
          </a:p>
          <a:p>
            <a:pPr lvl="2"/>
            <a:r>
              <a:rPr lang="de-DE" dirty="0" err="1" smtClean="0"/>
              <a:t>Then</a:t>
            </a:r>
            <a:r>
              <a:rPr lang="de-DE" dirty="0" smtClean="0"/>
              <a:t> </a:t>
            </a:r>
            <a:r>
              <a:rPr lang="de-DE" dirty="0" err="1" smtClean="0"/>
              <a:t>build</a:t>
            </a:r>
            <a:r>
              <a:rPr lang="de-DE" dirty="0" smtClean="0"/>
              <a:t> a </a:t>
            </a:r>
            <a:r>
              <a:rPr lang="de-DE" dirty="0" err="1" smtClean="0"/>
              <a:t>data</a:t>
            </a:r>
            <a:r>
              <a:rPr lang="de-DE" dirty="0" smtClean="0"/>
              <a:t> </a:t>
            </a:r>
            <a:r>
              <a:rPr lang="de-DE" dirty="0" err="1" smtClean="0"/>
              <a:t>structure</a:t>
            </a:r>
            <a:r>
              <a:rPr lang="de-DE" dirty="0" smtClean="0"/>
              <a:t> </a:t>
            </a:r>
            <a:r>
              <a:rPr lang="de-DE" dirty="0" err="1" smtClean="0"/>
              <a:t>which</a:t>
            </a:r>
            <a:r>
              <a:rPr lang="de-DE" dirty="0" smtClean="0"/>
              <a:t> </a:t>
            </a:r>
            <a:r>
              <a:rPr lang="de-DE" dirty="0" err="1" smtClean="0"/>
              <a:t>for</a:t>
            </a:r>
            <a:r>
              <a:rPr lang="de-DE" dirty="0" smtClean="0"/>
              <a:t> </a:t>
            </a:r>
            <a:r>
              <a:rPr lang="de-DE" dirty="0" err="1" smtClean="0"/>
              <a:t>each</a:t>
            </a:r>
            <a:r>
              <a:rPr lang="de-DE" dirty="0" smtClean="0"/>
              <a:t> f </a:t>
            </a:r>
            <a:r>
              <a:rPr lang="de-DE" dirty="0" err="1" smtClean="0"/>
              <a:t>has</a:t>
            </a:r>
            <a:r>
              <a:rPr lang="de-DE" dirty="0" smtClean="0"/>
              <a:t> a </a:t>
            </a:r>
            <a:r>
              <a:rPr lang="de-DE" dirty="0" err="1" smtClean="0"/>
              <a:t>pointer</a:t>
            </a:r>
            <a:r>
              <a:rPr lang="de-DE" dirty="0" smtClean="0"/>
              <a:t> </a:t>
            </a:r>
            <a:r>
              <a:rPr lang="de-DE" dirty="0" err="1" smtClean="0"/>
              <a:t>to</a:t>
            </a:r>
            <a:r>
              <a:rPr lang="de-DE" dirty="0" smtClean="0"/>
              <a:t> a block </a:t>
            </a:r>
            <a:r>
              <a:rPr lang="de-DE" dirty="0" err="1" smtClean="0"/>
              <a:t>of</a:t>
            </a:r>
            <a:r>
              <a:rPr lang="de-DE" dirty="0" smtClean="0"/>
              <a:t> </a:t>
            </a:r>
            <a:r>
              <a:rPr lang="de-DE" dirty="0" err="1" smtClean="0"/>
              <a:t>memory</a:t>
            </a:r>
            <a:endParaRPr lang="de-DE" dirty="0" smtClean="0"/>
          </a:p>
          <a:p>
            <a:pPr lvl="2"/>
            <a:r>
              <a:rPr lang="de-DE" dirty="0" err="1" smtClean="0"/>
              <a:t>Each</a:t>
            </a:r>
            <a:r>
              <a:rPr lang="de-DE" dirty="0" smtClean="0"/>
              <a:t> block </a:t>
            </a:r>
            <a:r>
              <a:rPr lang="de-DE" dirty="0" err="1" smtClean="0"/>
              <a:t>of</a:t>
            </a:r>
            <a:r>
              <a:rPr lang="de-DE" dirty="0" smtClean="0"/>
              <a:t> </a:t>
            </a:r>
            <a:r>
              <a:rPr lang="de-DE" dirty="0" err="1" smtClean="0"/>
              <a:t>memory</a:t>
            </a:r>
            <a:r>
              <a:rPr lang="de-DE" dirty="0" smtClean="0"/>
              <a:t> </a:t>
            </a:r>
            <a:r>
              <a:rPr lang="de-DE" dirty="0" err="1" smtClean="0"/>
              <a:t>consists</a:t>
            </a:r>
            <a:r>
              <a:rPr lang="de-DE" dirty="0" smtClean="0"/>
              <a:t> </a:t>
            </a:r>
            <a:r>
              <a:rPr lang="de-DE" dirty="0" err="1" smtClean="0"/>
              <a:t>of</a:t>
            </a:r>
            <a:r>
              <a:rPr lang="de-DE" dirty="0" smtClean="0"/>
              <a:t> (</a:t>
            </a:r>
            <a:r>
              <a:rPr lang="de-DE" dirty="0" err="1" smtClean="0"/>
              <a:t>e,float</a:t>
            </a:r>
            <a:r>
              <a:rPr lang="de-DE" dirty="0" smtClean="0"/>
              <a:t>) </a:t>
            </a:r>
            <a:r>
              <a:rPr lang="de-DE" dirty="0" err="1" smtClean="0"/>
              <a:t>pairs</a:t>
            </a:r>
            <a:r>
              <a:rPr lang="de-DE" dirty="0" smtClean="0"/>
              <a:t>, </a:t>
            </a:r>
            <a:r>
              <a:rPr lang="de-DE" dirty="0" err="1" smtClean="0"/>
              <a:t>they</a:t>
            </a:r>
            <a:r>
              <a:rPr lang="de-DE" dirty="0" smtClean="0"/>
              <a:t> </a:t>
            </a:r>
            <a:r>
              <a:rPr lang="de-DE" dirty="0" err="1" smtClean="0"/>
              <a:t>are</a:t>
            </a:r>
            <a:r>
              <a:rPr lang="de-DE" dirty="0" smtClean="0"/>
              <a:t> </a:t>
            </a:r>
            <a:r>
              <a:rPr lang="de-DE" dirty="0" err="1" smtClean="0"/>
              <a:t>ordered</a:t>
            </a:r>
            <a:r>
              <a:rPr lang="de-DE" dirty="0" smtClean="0"/>
              <a:t> </a:t>
            </a:r>
            <a:r>
              <a:rPr lang="de-DE" dirty="0" err="1" smtClean="0"/>
              <a:t>by</a:t>
            </a:r>
            <a:r>
              <a:rPr lang="de-DE" dirty="0" smtClean="0"/>
              <a:t> e</a:t>
            </a:r>
            <a:endParaRPr lang="de-DE" dirty="0"/>
          </a:p>
          <a:p>
            <a:pPr lvl="2"/>
            <a:r>
              <a:rPr lang="de-DE" dirty="0" err="1" smtClean="0"/>
              <a:t>When</a:t>
            </a:r>
            <a:r>
              <a:rPr lang="de-DE" dirty="0" smtClean="0"/>
              <a:t> </a:t>
            </a:r>
            <a:r>
              <a:rPr lang="de-DE" dirty="0" err="1" smtClean="0"/>
              <a:t>you</a:t>
            </a:r>
            <a:r>
              <a:rPr lang="de-DE" dirty="0" smtClean="0"/>
              <a:t> </a:t>
            </a:r>
            <a:r>
              <a:rPr lang="de-DE" dirty="0" err="1" smtClean="0"/>
              <a:t>need</a:t>
            </a:r>
            <a:r>
              <a:rPr lang="de-DE" dirty="0" smtClean="0"/>
              <a:t> </a:t>
            </a:r>
            <a:r>
              <a:rPr lang="de-DE" dirty="0" err="1" smtClean="0"/>
              <a:t>to</a:t>
            </a:r>
            <a:r>
              <a:rPr lang="de-DE" dirty="0" smtClean="0"/>
              <a:t> </a:t>
            </a:r>
            <a:r>
              <a:rPr lang="de-DE" dirty="0" err="1" smtClean="0"/>
              <a:t>look</a:t>
            </a:r>
            <a:r>
              <a:rPr lang="de-DE" dirty="0" smtClean="0"/>
              <a:t> </a:t>
            </a:r>
            <a:r>
              <a:rPr lang="de-DE" dirty="0" err="1" smtClean="0"/>
              <a:t>up</a:t>
            </a:r>
            <a:r>
              <a:rPr lang="de-DE" dirty="0" smtClean="0"/>
              <a:t> </a:t>
            </a:r>
            <a:r>
              <a:rPr lang="de-DE" dirty="0" err="1" smtClean="0"/>
              <a:t>the</a:t>
            </a:r>
            <a:r>
              <a:rPr lang="de-DE" dirty="0" smtClean="0"/>
              <a:t> </a:t>
            </a:r>
            <a:r>
              <a:rPr lang="de-DE" dirty="0" err="1" smtClean="0"/>
              <a:t>float</a:t>
            </a:r>
            <a:r>
              <a:rPr lang="de-DE" dirty="0" smtClean="0"/>
              <a:t> </a:t>
            </a:r>
            <a:r>
              <a:rPr lang="de-DE" dirty="0" err="1" smtClean="0"/>
              <a:t>for</a:t>
            </a:r>
            <a:r>
              <a:rPr lang="de-DE" dirty="0" smtClean="0"/>
              <a:t> (</a:t>
            </a:r>
            <a:r>
              <a:rPr lang="de-DE" dirty="0" err="1" smtClean="0"/>
              <a:t>e,f</a:t>
            </a:r>
            <a:r>
              <a:rPr lang="de-DE" dirty="0" smtClean="0"/>
              <a:t>), </a:t>
            </a:r>
            <a:r>
              <a:rPr lang="de-DE" dirty="0" err="1" smtClean="0"/>
              <a:t>first</a:t>
            </a:r>
            <a:r>
              <a:rPr lang="de-DE" dirty="0" smtClean="0"/>
              <a:t> </a:t>
            </a:r>
            <a:r>
              <a:rPr lang="de-DE" dirty="0" err="1" smtClean="0"/>
              <a:t>go</a:t>
            </a:r>
            <a:r>
              <a:rPr lang="de-DE" dirty="0" smtClean="0"/>
              <a:t> </a:t>
            </a:r>
            <a:r>
              <a:rPr lang="de-DE" dirty="0" err="1" smtClean="0"/>
              <a:t>to</a:t>
            </a:r>
            <a:r>
              <a:rPr lang="de-DE" dirty="0" smtClean="0"/>
              <a:t> </a:t>
            </a:r>
            <a:r>
              <a:rPr lang="de-DE" dirty="0" err="1" smtClean="0"/>
              <a:t>the</a:t>
            </a:r>
            <a:r>
              <a:rPr lang="de-DE" dirty="0" smtClean="0"/>
              <a:t> f block, </a:t>
            </a:r>
            <a:r>
              <a:rPr lang="de-DE" dirty="0" err="1" smtClean="0"/>
              <a:t>then</a:t>
            </a:r>
            <a:r>
              <a:rPr lang="de-DE" dirty="0" smtClean="0"/>
              <a:t> do </a:t>
            </a:r>
            <a:r>
              <a:rPr lang="de-DE" dirty="0" err="1" smtClean="0"/>
              <a:t>binary</a:t>
            </a:r>
            <a:r>
              <a:rPr lang="de-DE" dirty="0" smtClean="0"/>
              <a:t> </a:t>
            </a:r>
            <a:r>
              <a:rPr lang="de-DE" dirty="0" err="1" smtClean="0"/>
              <a:t>search</a:t>
            </a:r>
            <a:r>
              <a:rPr lang="de-DE" dirty="0" smtClean="0"/>
              <a:t> </a:t>
            </a:r>
            <a:r>
              <a:rPr lang="de-DE" dirty="0" err="1" smtClean="0"/>
              <a:t>for</a:t>
            </a:r>
            <a:r>
              <a:rPr lang="de-DE" dirty="0" smtClean="0"/>
              <a:t> </a:t>
            </a:r>
            <a:r>
              <a:rPr lang="de-DE" dirty="0" err="1" smtClean="0"/>
              <a:t>the</a:t>
            </a:r>
            <a:r>
              <a:rPr lang="de-DE" dirty="0" smtClean="0"/>
              <a:t> </a:t>
            </a:r>
            <a:r>
              <a:rPr lang="de-DE" dirty="0" err="1" smtClean="0"/>
              <a:t>right</a:t>
            </a:r>
            <a:r>
              <a:rPr lang="de-DE" dirty="0" smtClean="0"/>
              <a:t> e</a:t>
            </a:r>
          </a:p>
          <a:p>
            <a:pPr lvl="1"/>
            <a:r>
              <a:rPr lang="de-DE" dirty="0" err="1" smtClean="0"/>
              <a:t>This</a:t>
            </a:r>
            <a:r>
              <a:rPr lang="de-DE" dirty="0" smtClean="0"/>
              <a:t> </a:t>
            </a:r>
            <a:r>
              <a:rPr lang="de-DE" dirty="0" err="1" smtClean="0"/>
              <a:t>solution</a:t>
            </a:r>
            <a:r>
              <a:rPr lang="de-DE" dirty="0" smtClean="0"/>
              <a:t> </a:t>
            </a:r>
            <a:r>
              <a:rPr lang="de-DE" dirty="0" err="1" smtClean="0"/>
              <a:t>is</a:t>
            </a:r>
            <a:r>
              <a:rPr lang="de-DE" dirty="0" smtClean="0"/>
              <a:t> </a:t>
            </a:r>
            <a:r>
              <a:rPr lang="de-DE" dirty="0" err="1" smtClean="0"/>
              <a:t>used</a:t>
            </a:r>
            <a:r>
              <a:rPr lang="de-DE" dirty="0" smtClean="0"/>
              <a:t> </a:t>
            </a:r>
            <a:r>
              <a:rPr lang="de-DE" dirty="0" err="1" smtClean="0"/>
              <a:t>by</a:t>
            </a:r>
            <a:r>
              <a:rPr lang="de-DE" dirty="0" smtClean="0"/>
              <a:t> </a:t>
            </a:r>
            <a:r>
              <a:rPr lang="de-DE" dirty="0" err="1" smtClean="0"/>
              <a:t>the</a:t>
            </a:r>
            <a:r>
              <a:rPr lang="de-DE" dirty="0" smtClean="0"/>
              <a:t> GIZA++ </a:t>
            </a:r>
            <a:r>
              <a:rPr lang="de-DE" dirty="0" err="1" smtClean="0"/>
              <a:t>aligner</a:t>
            </a:r>
            <a:r>
              <a:rPr lang="de-DE" dirty="0" smtClean="0"/>
              <a:t> </a:t>
            </a:r>
            <a:r>
              <a:rPr lang="de-DE" dirty="0" err="1" smtClean="0"/>
              <a:t>if</a:t>
            </a:r>
            <a:r>
              <a:rPr lang="de-DE" dirty="0" smtClean="0"/>
              <a:t> </a:t>
            </a:r>
            <a:r>
              <a:rPr lang="de-DE" dirty="0" err="1" smtClean="0"/>
              <a:t>compiled</a:t>
            </a:r>
            <a:r>
              <a:rPr lang="de-DE" dirty="0" smtClean="0"/>
              <a:t> </a:t>
            </a:r>
            <a:r>
              <a:rPr lang="de-DE" dirty="0" err="1" smtClean="0"/>
              <a:t>with</a:t>
            </a:r>
            <a:r>
              <a:rPr lang="de-DE" dirty="0" smtClean="0"/>
              <a:t> </a:t>
            </a:r>
            <a:r>
              <a:rPr lang="de-DE" dirty="0" err="1" smtClean="0"/>
              <a:t>the</a:t>
            </a:r>
            <a:r>
              <a:rPr lang="de-DE" dirty="0" smtClean="0"/>
              <a:t> –DBINARY_SEARCH_FOR_TTABLE </a:t>
            </a:r>
            <a:r>
              <a:rPr lang="de-DE" dirty="0" err="1" smtClean="0"/>
              <a:t>option</a:t>
            </a:r>
            <a:r>
              <a:rPr lang="de-DE" dirty="0" smtClean="0"/>
              <a:t> (on </a:t>
            </a:r>
            <a:r>
              <a:rPr lang="de-DE" dirty="0" err="1" smtClean="0"/>
              <a:t>by</a:t>
            </a:r>
            <a:r>
              <a:rPr lang="de-DE" dirty="0" smtClean="0"/>
              <a:t> </a:t>
            </a:r>
            <a:r>
              <a:rPr lang="de-DE" dirty="0" err="1" smtClean="0"/>
              <a:t>default</a:t>
            </a:r>
            <a:r>
              <a:rPr lang="de-DE" dirty="0" smtClean="0"/>
              <a:t>)</a:t>
            </a:r>
          </a:p>
          <a:p>
            <a:pPr lvl="1"/>
            <a:r>
              <a:rPr lang="de-DE" dirty="0" err="1" smtClean="0"/>
              <a:t>Important</a:t>
            </a:r>
            <a:r>
              <a:rPr lang="de-DE" dirty="0" smtClean="0"/>
              <a:t>: </a:t>
            </a:r>
            <a:r>
              <a:rPr lang="de-DE" dirty="0" err="1" smtClean="0"/>
              <a:t>binary</a:t>
            </a:r>
            <a:r>
              <a:rPr lang="de-DE" dirty="0" smtClean="0"/>
              <a:t> </a:t>
            </a:r>
            <a:r>
              <a:rPr lang="de-DE" dirty="0" err="1" smtClean="0"/>
              <a:t>search</a:t>
            </a:r>
            <a:r>
              <a:rPr lang="de-DE" dirty="0" smtClean="0"/>
              <a:t> </a:t>
            </a:r>
            <a:r>
              <a:rPr lang="de-DE" dirty="0" err="1" smtClean="0"/>
              <a:t>is</a:t>
            </a:r>
            <a:r>
              <a:rPr lang="de-DE" dirty="0" smtClean="0"/>
              <a:t> </a:t>
            </a:r>
            <a:r>
              <a:rPr lang="de-DE" dirty="0" err="1" smtClean="0"/>
              <a:t>slower</a:t>
            </a:r>
            <a:r>
              <a:rPr lang="de-DE" dirty="0" smtClean="0"/>
              <a:t> </a:t>
            </a:r>
            <a:r>
              <a:rPr lang="de-DE" dirty="0" err="1" smtClean="0"/>
              <a:t>than</a:t>
            </a:r>
            <a:r>
              <a:rPr lang="de-DE" dirty="0" smtClean="0"/>
              <a:t> a </a:t>
            </a:r>
            <a:r>
              <a:rPr lang="de-DE" dirty="0" err="1" smtClean="0"/>
              <a:t>hash</a:t>
            </a:r>
            <a:r>
              <a:rPr lang="de-DE" dirty="0" smtClean="0"/>
              <a:t>!</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2"/>
          <a:srcRect/>
          <a:stretch>
            <a:fillRect/>
          </a:stretch>
        </p:blipFill>
        <p:spPr bwMode="auto">
          <a:xfrm>
            <a:off x="428625" y="1114425"/>
            <a:ext cx="8286750" cy="4629150"/>
          </a:xfrm>
          <a:prstGeom prst="rect">
            <a:avLst/>
          </a:prstGeom>
          <a:noFill/>
          <a:ln w="9525">
            <a:noFill/>
            <a:miter lim="800000"/>
            <a:headEnd/>
            <a:tailEnd/>
          </a:ln>
          <a:effectLst/>
        </p:spPr>
      </p:pic>
      <p:sp>
        <p:nvSpPr>
          <p:cNvPr id="3" name="Textfeld 2"/>
          <p:cNvSpPr txBox="1"/>
          <p:nvPr/>
        </p:nvSpPr>
        <p:spPr>
          <a:xfrm>
            <a:off x="214282" y="6286520"/>
            <a:ext cx="2613344" cy="307777"/>
          </a:xfrm>
          <a:prstGeom prst="rect">
            <a:avLst/>
          </a:prstGeom>
          <a:noFill/>
        </p:spPr>
        <p:txBody>
          <a:bodyPr wrap="none" rtlCol="0">
            <a:spAutoFit/>
          </a:bodyPr>
          <a:lstStyle/>
          <a:p>
            <a:r>
              <a:rPr lang="de-DE" sz="1400" dirty="0" smtClean="0"/>
              <a:t>Slide </a:t>
            </a:r>
            <a:r>
              <a:rPr lang="de-DE" sz="1400" dirty="0" err="1" smtClean="0"/>
              <a:t>from</a:t>
            </a:r>
            <a:r>
              <a:rPr lang="de-DE" sz="1400" dirty="0" smtClean="0"/>
              <a:t> </a:t>
            </a:r>
            <a:r>
              <a:rPr lang="de-DE" sz="1400" dirty="0" err="1" smtClean="0"/>
              <a:t>Koehn</a:t>
            </a:r>
            <a:r>
              <a:rPr lang="de-DE" sz="1400" dirty="0" smtClean="0"/>
              <a:t> </a:t>
            </a:r>
            <a:r>
              <a:rPr lang="de-DE" sz="1400" dirty="0" err="1" smtClean="0"/>
              <a:t>and</a:t>
            </a:r>
            <a:r>
              <a:rPr lang="de-DE" sz="1400" dirty="0" smtClean="0"/>
              <a:t> Lopez 2008</a:t>
            </a:r>
            <a:endParaRPr lang="en-US" sz="1400"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p:cNvPicPr>
            <a:picLocks noChangeAspect="1" noChangeArrowheads="1"/>
          </p:cNvPicPr>
          <p:nvPr/>
        </p:nvPicPr>
        <p:blipFill>
          <a:blip r:embed="rId2"/>
          <a:srcRect/>
          <a:stretch>
            <a:fillRect/>
          </a:stretch>
        </p:blipFill>
        <p:spPr bwMode="auto">
          <a:xfrm>
            <a:off x="481013" y="1052513"/>
            <a:ext cx="8181975" cy="4752975"/>
          </a:xfrm>
          <a:prstGeom prst="rect">
            <a:avLst/>
          </a:prstGeom>
          <a:noFill/>
          <a:ln w="9525">
            <a:noFill/>
            <a:miter lim="800000"/>
            <a:headEnd/>
            <a:tailEnd/>
          </a:ln>
          <a:effectLst/>
        </p:spPr>
      </p:pic>
      <p:sp>
        <p:nvSpPr>
          <p:cNvPr id="3" name="Textfeld 2"/>
          <p:cNvSpPr txBox="1"/>
          <p:nvPr/>
        </p:nvSpPr>
        <p:spPr>
          <a:xfrm>
            <a:off x="214282" y="6286520"/>
            <a:ext cx="2613344" cy="307777"/>
          </a:xfrm>
          <a:prstGeom prst="rect">
            <a:avLst/>
          </a:prstGeom>
          <a:noFill/>
        </p:spPr>
        <p:txBody>
          <a:bodyPr wrap="none" rtlCol="0">
            <a:spAutoFit/>
          </a:bodyPr>
          <a:lstStyle/>
          <a:p>
            <a:r>
              <a:rPr lang="de-DE" sz="1400" dirty="0" smtClean="0"/>
              <a:t>Slide </a:t>
            </a:r>
            <a:r>
              <a:rPr lang="de-DE" sz="1400" dirty="0" err="1" smtClean="0"/>
              <a:t>from</a:t>
            </a:r>
            <a:r>
              <a:rPr lang="de-DE" sz="1400" dirty="0" smtClean="0"/>
              <a:t> </a:t>
            </a:r>
            <a:r>
              <a:rPr lang="de-DE" sz="1400" dirty="0" err="1" smtClean="0"/>
              <a:t>Koehn</a:t>
            </a:r>
            <a:r>
              <a:rPr lang="de-DE" sz="1400" dirty="0" smtClean="0"/>
              <a:t> </a:t>
            </a:r>
            <a:r>
              <a:rPr lang="de-DE" sz="1400" dirty="0" err="1" smtClean="0"/>
              <a:t>and</a:t>
            </a:r>
            <a:r>
              <a:rPr lang="de-DE" sz="1400" dirty="0" smtClean="0"/>
              <a:t> Lopez 2008</a:t>
            </a:r>
            <a:endParaRPr lang="en-US" sz="1400"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p:cNvPicPr>
            <a:picLocks noChangeAspect="1" noChangeArrowheads="1"/>
          </p:cNvPicPr>
          <p:nvPr/>
        </p:nvPicPr>
        <p:blipFill>
          <a:blip r:embed="rId2"/>
          <a:srcRect/>
          <a:stretch>
            <a:fillRect/>
          </a:stretch>
        </p:blipFill>
        <p:spPr bwMode="auto">
          <a:xfrm>
            <a:off x="452438" y="1028700"/>
            <a:ext cx="8239125" cy="4800600"/>
          </a:xfrm>
          <a:prstGeom prst="rect">
            <a:avLst/>
          </a:prstGeom>
          <a:noFill/>
          <a:ln w="9525">
            <a:noFill/>
            <a:miter lim="800000"/>
            <a:headEnd/>
            <a:tailEnd/>
          </a:ln>
          <a:effectLst/>
        </p:spPr>
      </p:pic>
      <p:sp>
        <p:nvSpPr>
          <p:cNvPr id="3" name="Textfeld 2"/>
          <p:cNvSpPr txBox="1"/>
          <p:nvPr/>
        </p:nvSpPr>
        <p:spPr>
          <a:xfrm>
            <a:off x="214282" y="6286520"/>
            <a:ext cx="2613344" cy="307777"/>
          </a:xfrm>
          <a:prstGeom prst="rect">
            <a:avLst/>
          </a:prstGeom>
          <a:noFill/>
        </p:spPr>
        <p:txBody>
          <a:bodyPr wrap="none" rtlCol="0">
            <a:spAutoFit/>
          </a:bodyPr>
          <a:lstStyle/>
          <a:p>
            <a:r>
              <a:rPr lang="de-DE" sz="1400" dirty="0" smtClean="0"/>
              <a:t>Slide </a:t>
            </a:r>
            <a:r>
              <a:rPr lang="de-DE" sz="1400" dirty="0" err="1" smtClean="0"/>
              <a:t>from</a:t>
            </a:r>
            <a:r>
              <a:rPr lang="de-DE" sz="1400" dirty="0" smtClean="0"/>
              <a:t> </a:t>
            </a:r>
            <a:r>
              <a:rPr lang="de-DE" sz="1400" dirty="0" err="1" smtClean="0"/>
              <a:t>Koehn</a:t>
            </a:r>
            <a:r>
              <a:rPr lang="de-DE" sz="1400" dirty="0" smtClean="0"/>
              <a:t> </a:t>
            </a:r>
            <a:r>
              <a:rPr lang="de-DE" sz="1400" dirty="0" err="1" smtClean="0"/>
              <a:t>and</a:t>
            </a:r>
            <a:r>
              <a:rPr lang="de-DE" sz="1400" dirty="0" smtClean="0"/>
              <a:t> Lopez 2008</a:t>
            </a:r>
            <a:endParaRPr lang="en-US" sz="1400"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p:cNvPicPr>
            <a:picLocks noChangeAspect="1" noChangeArrowheads="1"/>
          </p:cNvPicPr>
          <p:nvPr/>
        </p:nvPicPr>
        <p:blipFill>
          <a:blip r:embed="rId2"/>
          <a:srcRect/>
          <a:stretch>
            <a:fillRect/>
          </a:stretch>
        </p:blipFill>
        <p:spPr bwMode="auto">
          <a:xfrm>
            <a:off x="509588" y="1924050"/>
            <a:ext cx="8124825" cy="3009900"/>
          </a:xfrm>
          <a:prstGeom prst="rect">
            <a:avLst/>
          </a:prstGeom>
          <a:noFill/>
          <a:ln w="9525">
            <a:noFill/>
            <a:miter lim="800000"/>
            <a:headEnd/>
            <a:tailEnd/>
          </a:ln>
          <a:effectLst/>
        </p:spPr>
      </p:pic>
      <p:sp>
        <p:nvSpPr>
          <p:cNvPr id="3" name="Textfeld 2"/>
          <p:cNvSpPr txBox="1"/>
          <p:nvPr/>
        </p:nvSpPr>
        <p:spPr>
          <a:xfrm>
            <a:off x="214282" y="6286520"/>
            <a:ext cx="2613344" cy="307777"/>
          </a:xfrm>
          <a:prstGeom prst="rect">
            <a:avLst/>
          </a:prstGeom>
          <a:noFill/>
        </p:spPr>
        <p:txBody>
          <a:bodyPr wrap="none" rtlCol="0">
            <a:spAutoFit/>
          </a:bodyPr>
          <a:lstStyle/>
          <a:p>
            <a:r>
              <a:rPr lang="de-DE" sz="1400" dirty="0" smtClean="0"/>
              <a:t>Slide </a:t>
            </a:r>
            <a:r>
              <a:rPr lang="de-DE" sz="1400" dirty="0" err="1" smtClean="0"/>
              <a:t>from</a:t>
            </a:r>
            <a:r>
              <a:rPr lang="de-DE" sz="1400" dirty="0" smtClean="0"/>
              <a:t> </a:t>
            </a:r>
            <a:r>
              <a:rPr lang="de-DE" sz="1400" dirty="0" err="1" smtClean="0"/>
              <a:t>Koehn</a:t>
            </a:r>
            <a:r>
              <a:rPr lang="de-DE" sz="1400" dirty="0" smtClean="0"/>
              <a:t> </a:t>
            </a:r>
            <a:r>
              <a:rPr lang="de-DE" sz="1400" dirty="0" err="1" smtClean="0"/>
              <a:t>and</a:t>
            </a:r>
            <a:r>
              <a:rPr lang="de-DE" sz="1400" dirty="0" smtClean="0"/>
              <a:t> Lopez 2008</a:t>
            </a:r>
            <a:endParaRPr lang="en-US" sz="1400"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p:cNvPicPr>
            <a:picLocks noChangeAspect="1" noChangeArrowheads="1"/>
          </p:cNvPicPr>
          <p:nvPr/>
        </p:nvPicPr>
        <p:blipFill>
          <a:blip r:embed="rId2"/>
          <a:srcRect/>
          <a:stretch>
            <a:fillRect/>
          </a:stretch>
        </p:blipFill>
        <p:spPr bwMode="auto">
          <a:xfrm>
            <a:off x="452438" y="1095375"/>
            <a:ext cx="8239125" cy="4667250"/>
          </a:xfrm>
          <a:prstGeom prst="rect">
            <a:avLst/>
          </a:prstGeom>
          <a:noFill/>
          <a:ln w="9525">
            <a:noFill/>
            <a:miter lim="800000"/>
            <a:headEnd/>
            <a:tailEnd/>
          </a:ln>
          <a:effectLst/>
        </p:spPr>
      </p:pic>
      <p:sp>
        <p:nvSpPr>
          <p:cNvPr id="3" name="Textfeld 2"/>
          <p:cNvSpPr txBox="1"/>
          <p:nvPr/>
        </p:nvSpPr>
        <p:spPr>
          <a:xfrm>
            <a:off x="214282" y="6286520"/>
            <a:ext cx="2613344" cy="307777"/>
          </a:xfrm>
          <a:prstGeom prst="rect">
            <a:avLst/>
          </a:prstGeom>
          <a:noFill/>
        </p:spPr>
        <p:txBody>
          <a:bodyPr wrap="none" rtlCol="0">
            <a:spAutoFit/>
          </a:bodyPr>
          <a:lstStyle/>
          <a:p>
            <a:r>
              <a:rPr lang="de-DE" sz="1400" dirty="0" smtClean="0"/>
              <a:t>Slide </a:t>
            </a:r>
            <a:r>
              <a:rPr lang="de-DE" sz="1400" dirty="0" err="1" smtClean="0"/>
              <a:t>from</a:t>
            </a:r>
            <a:r>
              <a:rPr lang="de-DE" sz="1400" dirty="0" smtClean="0"/>
              <a:t> </a:t>
            </a:r>
            <a:r>
              <a:rPr lang="de-DE" sz="1400" dirty="0" err="1" smtClean="0"/>
              <a:t>Koehn</a:t>
            </a:r>
            <a:r>
              <a:rPr lang="de-DE" sz="1400" dirty="0" smtClean="0"/>
              <a:t> </a:t>
            </a:r>
            <a:r>
              <a:rPr lang="de-DE" sz="1400" dirty="0" err="1" smtClean="0"/>
              <a:t>and</a:t>
            </a:r>
            <a:r>
              <a:rPr lang="de-DE" sz="1400" dirty="0" smtClean="0"/>
              <a:t> Lopez 2008</a:t>
            </a:r>
            <a:endParaRPr lang="en-US" sz="1400"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p:cNvPicPr>
            <a:picLocks noChangeAspect="1" noChangeArrowheads="1"/>
          </p:cNvPicPr>
          <p:nvPr/>
        </p:nvPicPr>
        <p:blipFill>
          <a:blip r:embed="rId2"/>
          <a:srcRect/>
          <a:stretch>
            <a:fillRect/>
          </a:stretch>
        </p:blipFill>
        <p:spPr bwMode="auto">
          <a:xfrm>
            <a:off x="490538" y="1090613"/>
            <a:ext cx="8162925" cy="46767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p:cNvPicPr>
            <a:picLocks noChangeAspect="1" noChangeArrowheads="1"/>
          </p:cNvPicPr>
          <p:nvPr/>
        </p:nvPicPr>
        <p:blipFill>
          <a:blip r:embed="rId2"/>
          <a:srcRect/>
          <a:stretch>
            <a:fillRect/>
          </a:stretch>
        </p:blipFill>
        <p:spPr bwMode="auto">
          <a:xfrm>
            <a:off x="1214438" y="1266825"/>
            <a:ext cx="6715125" cy="4324350"/>
          </a:xfrm>
          <a:prstGeom prst="rect">
            <a:avLst/>
          </a:prstGeom>
          <a:noFill/>
          <a:ln w="9525">
            <a:noFill/>
            <a:miter lim="800000"/>
            <a:headEnd/>
            <a:tailEnd/>
          </a:ln>
          <a:effectLst/>
        </p:spPr>
      </p:pic>
      <p:sp>
        <p:nvSpPr>
          <p:cNvPr id="3" name="Textfeld 2"/>
          <p:cNvSpPr txBox="1"/>
          <p:nvPr/>
        </p:nvSpPr>
        <p:spPr>
          <a:xfrm>
            <a:off x="214282" y="6286520"/>
            <a:ext cx="2613344" cy="307777"/>
          </a:xfrm>
          <a:prstGeom prst="rect">
            <a:avLst/>
          </a:prstGeom>
          <a:noFill/>
        </p:spPr>
        <p:txBody>
          <a:bodyPr wrap="none" rtlCol="0">
            <a:spAutoFit/>
          </a:bodyPr>
          <a:lstStyle/>
          <a:p>
            <a:r>
              <a:rPr lang="de-DE" sz="1400" dirty="0" smtClean="0"/>
              <a:t>Slide </a:t>
            </a:r>
            <a:r>
              <a:rPr lang="de-DE" sz="1400" dirty="0" err="1" smtClean="0"/>
              <a:t>from</a:t>
            </a:r>
            <a:r>
              <a:rPr lang="de-DE" sz="1400" dirty="0" smtClean="0"/>
              <a:t> </a:t>
            </a:r>
            <a:r>
              <a:rPr lang="de-DE" sz="1400" dirty="0" err="1" smtClean="0"/>
              <a:t>Koehn</a:t>
            </a:r>
            <a:r>
              <a:rPr lang="de-DE" sz="1400" dirty="0" smtClean="0"/>
              <a:t> </a:t>
            </a:r>
            <a:r>
              <a:rPr lang="de-DE" sz="1400" dirty="0" err="1" smtClean="0"/>
              <a:t>and</a:t>
            </a:r>
            <a:r>
              <a:rPr lang="de-DE" sz="1400" dirty="0" smtClean="0"/>
              <a:t> Lopez 2008</a:t>
            </a:r>
            <a:endParaRPr lang="en-US" sz="1400"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Conclusion</a:t>
            </a:r>
            <a:endParaRPr lang="en-US" dirty="0"/>
          </a:p>
        </p:txBody>
      </p:sp>
      <p:sp>
        <p:nvSpPr>
          <p:cNvPr id="3" name="Inhaltsplatzhalter 2"/>
          <p:cNvSpPr>
            <a:spLocks noGrp="1"/>
          </p:cNvSpPr>
          <p:nvPr>
            <p:ph idx="1"/>
          </p:nvPr>
        </p:nvSpPr>
        <p:spPr/>
        <p:txBody>
          <a:bodyPr>
            <a:normAutofit lnSpcReduction="10000"/>
          </a:bodyPr>
          <a:lstStyle/>
          <a:p>
            <a:r>
              <a:rPr lang="de-DE" dirty="0" err="1" smtClean="0"/>
              <a:t>Lecture</a:t>
            </a:r>
            <a:r>
              <a:rPr lang="de-DE" baseline="0" dirty="0" smtClean="0"/>
              <a:t> 1</a:t>
            </a:r>
            <a:r>
              <a:rPr lang="de-DE" dirty="0" smtClean="0"/>
              <a:t> </a:t>
            </a:r>
            <a:r>
              <a:rPr lang="de-DE" dirty="0" err="1" smtClean="0"/>
              <a:t>covered</a:t>
            </a:r>
            <a:r>
              <a:rPr lang="de-DE" dirty="0" smtClean="0"/>
              <a:t> </a:t>
            </a:r>
            <a:r>
              <a:rPr lang="de-DE" dirty="0" err="1" smtClean="0"/>
              <a:t>background</a:t>
            </a:r>
            <a:r>
              <a:rPr lang="de-DE" dirty="0" smtClean="0"/>
              <a:t>, parallel </a:t>
            </a:r>
            <a:r>
              <a:rPr lang="de-DE" dirty="0" err="1" smtClean="0"/>
              <a:t>corpora</a:t>
            </a:r>
            <a:r>
              <a:rPr lang="de-DE" dirty="0" smtClean="0"/>
              <a:t>, </a:t>
            </a:r>
            <a:r>
              <a:rPr lang="de-DE" dirty="0" err="1" smtClean="0"/>
              <a:t>sentence</a:t>
            </a:r>
            <a:r>
              <a:rPr lang="de-DE" dirty="0" smtClean="0"/>
              <a:t> </a:t>
            </a:r>
            <a:r>
              <a:rPr lang="de-DE" dirty="0" err="1" smtClean="0"/>
              <a:t>alignment</a:t>
            </a:r>
            <a:r>
              <a:rPr lang="de-DE" dirty="0" smtClean="0"/>
              <a:t> </a:t>
            </a:r>
            <a:r>
              <a:rPr lang="de-DE" dirty="0" err="1" smtClean="0"/>
              <a:t>and</a:t>
            </a:r>
            <a:r>
              <a:rPr lang="de-DE" dirty="0" smtClean="0"/>
              <a:t> </a:t>
            </a:r>
            <a:r>
              <a:rPr lang="de-DE" dirty="0" err="1" smtClean="0"/>
              <a:t>introduced</a:t>
            </a:r>
            <a:r>
              <a:rPr lang="de-DE" dirty="0" smtClean="0"/>
              <a:t> </a:t>
            </a:r>
            <a:r>
              <a:rPr lang="de-DE" dirty="0" err="1" smtClean="0"/>
              <a:t>modeling</a:t>
            </a:r>
            <a:endParaRPr lang="de-DE" dirty="0" smtClean="0"/>
          </a:p>
          <a:p>
            <a:r>
              <a:rPr lang="de-DE" baseline="0" dirty="0" err="1" smtClean="0"/>
              <a:t>Lecture</a:t>
            </a:r>
            <a:r>
              <a:rPr lang="de-DE" baseline="0" dirty="0" smtClean="0"/>
              <a:t> 2 was</a:t>
            </a:r>
            <a:r>
              <a:rPr lang="de-DE" dirty="0" smtClean="0"/>
              <a:t> on </a:t>
            </a:r>
            <a:r>
              <a:rPr lang="de-DE" dirty="0" err="1" smtClean="0"/>
              <a:t>word</a:t>
            </a:r>
            <a:r>
              <a:rPr lang="de-DE" dirty="0" smtClean="0"/>
              <a:t> </a:t>
            </a:r>
            <a:r>
              <a:rPr lang="de-DE" dirty="0" err="1" smtClean="0"/>
              <a:t>alignment</a:t>
            </a:r>
            <a:r>
              <a:rPr lang="de-DE" dirty="0" smtClean="0"/>
              <a:t> </a:t>
            </a:r>
            <a:r>
              <a:rPr lang="de-DE" dirty="0" err="1" smtClean="0"/>
              <a:t>using</a:t>
            </a:r>
            <a:r>
              <a:rPr lang="de-DE" dirty="0" smtClean="0"/>
              <a:t> </a:t>
            </a:r>
            <a:r>
              <a:rPr lang="de-DE" dirty="0" err="1" smtClean="0"/>
              <a:t>both</a:t>
            </a:r>
            <a:r>
              <a:rPr lang="de-DE" dirty="0" smtClean="0"/>
              <a:t> </a:t>
            </a:r>
            <a:r>
              <a:rPr lang="de-DE" dirty="0" err="1" smtClean="0"/>
              <a:t>exact</a:t>
            </a:r>
            <a:r>
              <a:rPr lang="de-DE" dirty="0" smtClean="0"/>
              <a:t> </a:t>
            </a:r>
            <a:r>
              <a:rPr lang="de-DE" dirty="0" err="1" smtClean="0"/>
              <a:t>and</a:t>
            </a:r>
            <a:r>
              <a:rPr lang="de-DE" dirty="0" smtClean="0"/>
              <a:t> </a:t>
            </a:r>
            <a:r>
              <a:rPr lang="de-DE" dirty="0" err="1" smtClean="0"/>
              <a:t>approximate</a:t>
            </a:r>
            <a:r>
              <a:rPr lang="de-DE" dirty="0" smtClean="0"/>
              <a:t> EM</a:t>
            </a:r>
          </a:p>
          <a:p>
            <a:r>
              <a:rPr lang="de-DE" baseline="0" dirty="0" err="1" smtClean="0"/>
              <a:t>Lecture</a:t>
            </a:r>
            <a:r>
              <a:rPr lang="de-DE" dirty="0" smtClean="0"/>
              <a:t> 3 was on </a:t>
            </a:r>
            <a:r>
              <a:rPr lang="de-DE" dirty="0" err="1" smtClean="0"/>
              <a:t>phrase-based</a:t>
            </a:r>
            <a:r>
              <a:rPr lang="de-DE" dirty="0" smtClean="0"/>
              <a:t> </a:t>
            </a:r>
            <a:r>
              <a:rPr lang="de-DE" dirty="0" err="1" smtClean="0"/>
              <a:t>modeling</a:t>
            </a:r>
            <a:r>
              <a:rPr lang="de-DE" dirty="0" smtClean="0"/>
              <a:t> </a:t>
            </a:r>
            <a:r>
              <a:rPr lang="de-DE" dirty="0" err="1" smtClean="0"/>
              <a:t>and</a:t>
            </a:r>
            <a:r>
              <a:rPr lang="de-DE" dirty="0" smtClean="0"/>
              <a:t> </a:t>
            </a:r>
            <a:r>
              <a:rPr lang="de-DE" dirty="0" err="1" smtClean="0"/>
              <a:t>decoding</a:t>
            </a:r>
            <a:endParaRPr lang="de-DE" dirty="0" smtClean="0"/>
          </a:p>
          <a:p>
            <a:r>
              <a:rPr lang="de-DE" dirty="0" err="1" smtClean="0"/>
              <a:t>Lecture</a:t>
            </a:r>
            <a:r>
              <a:rPr lang="de-DE" dirty="0" smtClean="0"/>
              <a:t> 4 </a:t>
            </a:r>
            <a:r>
              <a:rPr lang="de-DE" dirty="0" err="1" smtClean="0"/>
              <a:t>briefly</a:t>
            </a:r>
            <a:r>
              <a:rPr lang="de-DE" dirty="0" smtClean="0"/>
              <a:t> </a:t>
            </a:r>
            <a:r>
              <a:rPr lang="de-DE" dirty="0" err="1" smtClean="0"/>
              <a:t>touched</a:t>
            </a:r>
            <a:r>
              <a:rPr lang="de-DE" dirty="0" smtClean="0"/>
              <a:t> on </a:t>
            </a:r>
            <a:r>
              <a:rPr lang="de-DE" dirty="0" err="1" smtClean="0"/>
              <a:t>new</a:t>
            </a:r>
            <a:r>
              <a:rPr lang="de-DE" dirty="0" smtClean="0"/>
              <a:t> </a:t>
            </a:r>
            <a:r>
              <a:rPr lang="de-DE" dirty="0" err="1" smtClean="0"/>
              <a:t>research</a:t>
            </a:r>
            <a:r>
              <a:rPr lang="de-DE" dirty="0" smtClean="0"/>
              <a:t> </a:t>
            </a:r>
            <a:r>
              <a:rPr lang="de-DE" dirty="0" err="1" smtClean="0"/>
              <a:t>areas</a:t>
            </a:r>
            <a:endParaRPr lang="de-DE" dirty="0" smtClean="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Bibliography</a:t>
            </a:r>
            <a:endParaRPr lang="en-US" dirty="0"/>
          </a:p>
        </p:txBody>
      </p:sp>
      <p:sp>
        <p:nvSpPr>
          <p:cNvPr id="3" name="Inhaltsplatzhalter 2"/>
          <p:cNvSpPr>
            <a:spLocks noGrp="1"/>
          </p:cNvSpPr>
          <p:nvPr>
            <p:ph idx="1"/>
          </p:nvPr>
        </p:nvSpPr>
        <p:spPr/>
        <p:txBody>
          <a:bodyPr>
            <a:normAutofit fontScale="70000" lnSpcReduction="20000"/>
          </a:bodyPr>
          <a:lstStyle/>
          <a:p>
            <a:r>
              <a:rPr lang="de-DE" sz="4000" dirty="0" err="1" smtClean="0"/>
              <a:t>Please</a:t>
            </a:r>
            <a:r>
              <a:rPr lang="de-DE" sz="4000" dirty="0" smtClean="0"/>
              <a:t> </a:t>
            </a:r>
            <a:r>
              <a:rPr lang="de-DE" sz="4000" dirty="0" err="1" smtClean="0"/>
              <a:t>see</a:t>
            </a:r>
            <a:r>
              <a:rPr lang="de-DE" sz="4000" dirty="0" smtClean="0"/>
              <a:t> web </a:t>
            </a:r>
            <a:r>
              <a:rPr lang="de-DE" sz="4000" dirty="0" err="1" smtClean="0"/>
              <a:t>page</a:t>
            </a:r>
            <a:r>
              <a:rPr lang="de-DE" sz="4000" dirty="0" smtClean="0"/>
              <a:t> </a:t>
            </a:r>
            <a:r>
              <a:rPr lang="de-DE" sz="4000" dirty="0" err="1" smtClean="0"/>
              <a:t>for</a:t>
            </a:r>
            <a:r>
              <a:rPr lang="de-DE" sz="4000" dirty="0" smtClean="0"/>
              <a:t> </a:t>
            </a:r>
            <a:r>
              <a:rPr lang="de-DE" sz="4000" dirty="0" err="1" smtClean="0"/>
              <a:t>updated</a:t>
            </a:r>
            <a:r>
              <a:rPr lang="de-DE" sz="4000" dirty="0" smtClean="0"/>
              <a:t> </a:t>
            </a:r>
            <a:r>
              <a:rPr lang="de-DE" sz="4000" dirty="0" err="1" smtClean="0"/>
              <a:t>version</a:t>
            </a:r>
            <a:r>
              <a:rPr lang="de-DE" sz="4000" dirty="0" smtClean="0"/>
              <a:t>!</a:t>
            </a:r>
            <a:endParaRPr lang="de-DE" sz="4000" dirty="0" smtClean="0"/>
          </a:p>
          <a:p>
            <a:r>
              <a:rPr lang="de-DE" dirty="0" err="1" smtClean="0"/>
              <a:t>Measuring</a:t>
            </a:r>
            <a:r>
              <a:rPr lang="de-DE" dirty="0" smtClean="0"/>
              <a:t> </a:t>
            </a:r>
            <a:r>
              <a:rPr lang="de-DE" dirty="0" err="1" smtClean="0"/>
              <a:t>translation</a:t>
            </a:r>
            <a:r>
              <a:rPr lang="de-DE" dirty="0" smtClean="0"/>
              <a:t> </a:t>
            </a:r>
            <a:r>
              <a:rPr lang="de-DE" dirty="0" err="1" smtClean="0"/>
              <a:t>quality</a:t>
            </a:r>
            <a:endParaRPr lang="de-DE" dirty="0" smtClean="0"/>
          </a:p>
          <a:p>
            <a:pPr lvl="1"/>
            <a:r>
              <a:rPr lang="de-DE" dirty="0" err="1" smtClean="0"/>
              <a:t>Papineni</a:t>
            </a:r>
            <a:r>
              <a:rPr lang="de-DE" dirty="0" smtClean="0"/>
              <a:t> et al 2001: </a:t>
            </a:r>
            <a:r>
              <a:rPr lang="de-DE" dirty="0" err="1" smtClean="0"/>
              <a:t>defines</a:t>
            </a:r>
            <a:r>
              <a:rPr lang="de-DE" dirty="0" smtClean="0"/>
              <a:t> BLEU </a:t>
            </a:r>
            <a:r>
              <a:rPr lang="de-DE" dirty="0" err="1" smtClean="0"/>
              <a:t>metric</a:t>
            </a:r>
            <a:endParaRPr lang="de-DE" dirty="0" smtClean="0"/>
          </a:p>
          <a:p>
            <a:pPr lvl="1"/>
            <a:r>
              <a:rPr lang="de-DE" dirty="0" err="1" smtClean="0"/>
              <a:t>Callison-Burch</a:t>
            </a:r>
            <a:r>
              <a:rPr lang="de-DE" dirty="0" smtClean="0"/>
              <a:t> et al 2007: </a:t>
            </a:r>
            <a:r>
              <a:rPr lang="de-DE" dirty="0" err="1" smtClean="0"/>
              <a:t>compares</a:t>
            </a:r>
            <a:r>
              <a:rPr lang="de-DE" dirty="0" smtClean="0"/>
              <a:t> </a:t>
            </a:r>
            <a:r>
              <a:rPr lang="de-DE" dirty="0" err="1" smtClean="0"/>
              <a:t>automatic</a:t>
            </a:r>
            <a:r>
              <a:rPr lang="de-DE" dirty="0" smtClean="0"/>
              <a:t> </a:t>
            </a:r>
            <a:r>
              <a:rPr lang="de-DE" dirty="0" err="1" smtClean="0"/>
              <a:t>metrics</a:t>
            </a:r>
            <a:endParaRPr lang="de-DE" dirty="0" smtClean="0"/>
          </a:p>
          <a:p>
            <a:r>
              <a:rPr lang="de-DE" dirty="0" err="1" smtClean="0"/>
              <a:t>Measuring</a:t>
            </a:r>
            <a:r>
              <a:rPr lang="de-DE" dirty="0" smtClean="0"/>
              <a:t> </a:t>
            </a:r>
            <a:r>
              <a:rPr lang="de-DE" dirty="0" err="1" smtClean="0"/>
              <a:t>alignment</a:t>
            </a:r>
            <a:r>
              <a:rPr lang="de-DE" dirty="0" smtClean="0"/>
              <a:t> </a:t>
            </a:r>
            <a:r>
              <a:rPr lang="de-DE" dirty="0" err="1" smtClean="0"/>
              <a:t>quality</a:t>
            </a:r>
            <a:endParaRPr lang="de-DE" dirty="0" smtClean="0"/>
          </a:p>
          <a:p>
            <a:pPr lvl="1"/>
            <a:r>
              <a:rPr lang="de-DE" dirty="0" smtClean="0"/>
              <a:t>Fraser </a:t>
            </a:r>
            <a:r>
              <a:rPr lang="de-DE" dirty="0" err="1" smtClean="0"/>
              <a:t>and</a:t>
            </a:r>
            <a:r>
              <a:rPr lang="de-DE" dirty="0" smtClean="0"/>
              <a:t> </a:t>
            </a:r>
            <a:r>
              <a:rPr lang="de-DE" dirty="0" err="1" smtClean="0"/>
              <a:t>Marcu</a:t>
            </a:r>
            <a:r>
              <a:rPr lang="de-DE" dirty="0" smtClean="0"/>
              <a:t> 2007: F-</a:t>
            </a:r>
            <a:r>
              <a:rPr lang="de-DE" dirty="0" err="1" smtClean="0"/>
              <a:t>alpha</a:t>
            </a:r>
            <a:endParaRPr lang="de-DE" dirty="0" smtClean="0"/>
          </a:p>
          <a:p>
            <a:r>
              <a:rPr lang="de-DE" dirty="0" smtClean="0"/>
              <a:t>Generative </a:t>
            </a:r>
            <a:r>
              <a:rPr lang="de-DE" dirty="0" err="1" smtClean="0"/>
              <a:t>alignment</a:t>
            </a:r>
            <a:r>
              <a:rPr lang="de-DE" dirty="0" smtClean="0"/>
              <a:t> </a:t>
            </a:r>
            <a:r>
              <a:rPr lang="de-DE" dirty="0" err="1" smtClean="0"/>
              <a:t>models</a:t>
            </a:r>
            <a:endParaRPr lang="en-US" dirty="0" smtClean="0"/>
          </a:p>
          <a:p>
            <a:pPr lvl="1"/>
            <a:r>
              <a:rPr lang="de-DE" dirty="0" smtClean="0"/>
              <a:t>Kevin Knight 1999: </a:t>
            </a:r>
            <a:r>
              <a:rPr lang="de-DE" dirty="0" err="1" smtClean="0"/>
              <a:t>tutorial</a:t>
            </a:r>
            <a:r>
              <a:rPr lang="de-DE" dirty="0" smtClean="0"/>
              <a:t> on </a:t>
            </a:r>
            <a:r>
              <a:rPr lang="de-DE" dirty="0" err="1" smtClean="0"/>
              <a:t>basics</a:t>
            </a:r>
            <a:r>
              <a:rPr lang="de-DE" dirty="0" smtClean="0"/>
              <a:t>, Model 1 </a:t>
            </a:r>
            <a:r>
              <a:rPr lang="de-DE" dirty="0" err="1" smtClean="0"/>
              <a:t>and</a:t>
            </a:r>
            <a:r>
              <a:rPr lang="de-DE" dirty="0" smtClean="0"/>
              <a:t> Model 3</a:t>
            </a:r>
          </a:p>
          <a:p>
            <a:pPr lvl="1"/>
            <a:r>
              <a:rPr lang="de-DE" dirty="0" smtClean="0"/>
              <a:t>Brown et al 1993: IBM Models</a:t>
            </a:r>
          </a:p>
          <a:p>
            <a:pPr lvl="1"/>
            <a:r>
              <a:rPr lang="de-DE" dirty="0" smtClean="0"/>
              <a:t>Vogel et al 1996: HMM model (</a:t>
            </a:r>
            <a:r>
              <a:rPr lang="de-DE" dirty="0" err="1" smtClean="0"/>
              <a:t>best</a:t>
            </a:r>
            <a:r>
              <a:rPr lang="de-DE" dirty="0" smtClean="0"/>
              <a:t> model </a:t>
            </a:r>
            <a:r>
              <a:rPr lang="de-DE" dirty="0" err="1" smtClean="0"/>
              <a:t>that</a:t>
            </a:r>
            <a:r>
              <a:rPr lang="de-DE" dirty="0" smtClean="0"/>
              <a:t> </a:t>
            </a:r>
            <a:r>
              <a:rPr lang="de-DE" dirty="0" err="1" smtClean="0"/>
              <a:t>can</a:t>
            </a:r>
            <a:r>
              <a:rPr lang="de-DE" dirty="0" smtClean="0"/>
              <a:t> </a:t>
            </a:r>
            <a:r>
              <a:rPr lang="de-DE" dirty="0" err="1" smtClean="0"/>
              <a:t>be</a:t>
            </a:r>
            <a:r>
              <a:rPr lang="de-DE" dirty="0" smtClean="0"/>
              <a:t> </a:t>
            </a:r>
            <a:r>
              <a:rPr lang="de-DE" dirty="0" err="1" smtClean="0"/>
              <a:t>trained</a:t>
            </a:r>
            <a:r>
              <a:rPr lang="de-DE" dirty="0" smtClean="0"/>
              <a:t> </a:t>
            </a:r>
            <a:r>
              <a:rPr lang="de-DE" dirty="0" err="1" smtClean="0"/>
              <a:t>using</a:t>
            </a:r>
            <a:r>
              <a:rPr lang="de-DE" dirty="0" smtClean="0"/>
              <a:t> </a:t>
            </a:r>
            <a:r>
              <a:rPr lang="de-DE" dirty="0" err="1" smtClean="0"/>
              <a:t>exact</a:t>
            </a:r>
            <a:r>
              <a:rPr lang="de-DE" dirty="0" smtClean="0"/>
              <a:t> EM. See also </a:t>
            </a:r>
            <a:r>
              <a:rPr lang="de-DE" dirty="0" err="1" smtClean="0"/>
              <a:t>several</a:t>
            </a:r>
            <a:r>
              <a:rPr lang="de-DE" dirty="0" smtClean="0"/>
              <a:t> </a:t>
            </a:r>
            <a:r>
              <a:rPr lang="de-DE" dirty="0" err="1" smtClean="0"/>
              <a:t>recent</a:t>
            </a:r>
            <a:r>
              <a:rPr lang="de-DE" dirty="0" smtClean="0"/>
              <a:t> </a:t>
            </a:r>
            <a:r>
              <a:rPr lang="de-DE" dirty="0" err="1" smtClean="0"/>
              <a:t>papers</a:t>
            </a:r>
            <a:r>
              <a:rPr lang="de-DE" dirty="0" smtClean="0"/>
              <a:t> </a:t>
            </a:r>
            <a:r>
              <a:rPr lang="de-DE" dirty="0" err="1" smtClean="0"/>
              <a:t>citing</a:t>
            </a:r>
            <a:r>
              <a:rPr lang="de-DE" dirty="0" smtClean="0"/>
              <a:t> </a:t>
            </a:r>
            <a:r>
              <a:rPr lang="de-DE" dirty="0" err="1" smtClean="0"/>
              <a:t>this</a:t>
            </a:r>
            <a:r>
              <a:rPr lang="de-DE" dirty="0" smtClean="0"/>
              <a:t> </a:t>
            </a:r>
            <a:r>
              <a:rPr lang="de-DE" dirty="0" err="1" smtClean="0"/>
              <a:t>paper</a:t>
            </a:r>
            <a:r>
              <a:rPr lang="de-DE" dirty="0" smtClean="0"/>
              <a:t>)</a:t>
            </a:r>
          </a:p>
          <a:p>
            <a:r>
              <a:rPr lang="de-DE" dirty="0" err="1" smtClean="0"/>
              <a:t>Discriminative</a:t>
            </a:r>
            <a:r>
              <a:rPr lang="de-DE" dirty="0" smtClean="0"/>
              <a:t> </a:t>
            </a:r>
            <a:r>
              <a:rPr lang="de-DE" dirty="0" err="1" smtClean="0"/>
              <a:t>word</a:t>
            </a:r>
            <a:r>
              <a:rPr lang="de-DE" dirty="0" smtClean="0"/>
              <a:t> </a:t>
            </a:r>
            <a:r>
              <a:rPr lang="de-DE" dirty="0" err="1" smtClean="0"/>
              <a:t>alignment</a:t>
            </a:r>
            <a:r>
              <a:rPr lang="de-DE" dirty="0" smtClean="0"/>
              <a:t> </a:t>
            </a:r>
            <a:r>
              <a:rPr lang="de-DE" dirty="0" err="1" smtClean="0"/>
              <a:t>models</a:t>
            </a:r>
            <a:endParaRPr lang="de-DE" dirty="0" smtClean="0"/>
          </a:p>
          <a:p>
            <a:pPr lvl="1"/>
            <a:r>
              <a:rPr lang="de-DE" dirty="0" smtClean="0"/>
              <a:t>Fraser </a:t>
            </a:r>
            <a:r>
              <a:rPr lang="de-DE" dirty="0" err="1" smtClean="0"/>
              <a:t>and</a:t>
            </a:r>
            <a:r>
              <a:rPr lang="de-DE" dirty="0" smtClean="0"/>
              <a:t> </a:t>
            </a:r>
            <a:r>
              <a:rPr lang="de-DE" dirty="0" err="1" smtClean="0"/>
              <a:t>Marcu</a:t>
            </a:r>
            <a:r>
              <a:rPr lang="de-DE" dirty="0" smtClean="0"/>
              <a:t> 2007: hybrid generative/</a:t>
            </a:r>
            <a:r>
              <a:rPr lang="de-DE" dirty="0" err="1" smtClean="0"/>
              <a:t>discriminative</a:t>
            </a:r>
            <a:r>
              <a:rPr lang="de-DE" dirty="0" smtClean="0"/>
              <a:t> model</a:t>
            </a:r>
          </a:p>
          <a:p>
            <a:pPr lvl="1"/>
            <a:r>
              <a:rPr lang="de-DE" dirty="0" smtClean="0"/>
              <a:t>Moore et al 2006: pure </a:t>
            </a:r>
            <a:r>
              <a:rPr lang="de-DE" dirty="0" err="1" smtClean="0"/>
              <a:t>discriminative</a:t>
            </a:r>
            <a:r>
              <a:rPr lang="de-DE" dirty="0" smtClean="0"/>
              <a:t> model</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en-US" dirty="0"/>
          </a:p>
        </p:txBody>
      </p:sp>
      <p:sp>
        <p:nvSpPr>
          <p:cNvPr id="3" name="Inhaltsplatzhalter 2"/>
          <p:cNvSpPr>
            <a:spLocks noGrp="1"/>
          </p:cNvSpPr>
          <p:nvPr>
            <p:ph idx="1"/>
          </p:nvPr>
        </p:nvSpPr>
        <p:spPr/>
        <p:txBody>
          <a:bodyPr>
            <a:normAutofit fontScale="92500" lnSpcReduction="20000"/>
          </a:bodyPr>
          <a:lstStyle/>
          <a:p>
            <a:r>
              <a:rPr lang="de-DE" dirty="0" smtClean="0"/>
              <a:t>Phrase-</a:t>
            </a:r>
            <a:r>
              <a:rPr lang="de-DE" dirty="0" err="1" smtClean="0"/>
              <a:t>based</a:t>
            </a:r>
            <a:r>
              <a:rPr lang="de-DE" dirty="0" smtClean="0"/>
              <a:t> </a:t>
            </a:r>
            <a:r>
              <a:rPr lang="de-DE" dirty="0" err="1" smtClean="0"/>
              <a:t>modeling</a:t>
            </a:r>
            <a:r>
              <a:rPr lang="de-DE" dirty="0" smtClean="0"/>
              <a:t> </a:t>
            </a:r>
          </a:p>
          <a:p>
            <a:pPr lvl="1"/>
            <a:r>
              <a:rPr lang="de-DE" dirty="0" smtClean="0"/>
              <a:t>Och </a:t>
            </a:r>
            <a:r>
              <a:rPr lang="de-DE" dirty="0" err="1" smtClean="0"/>
              <a:t>and</a:t>
            </a:r>
            <a:r>
              <a:rPr lang="de-DE" dirty="0" smtClean="0"/>
              <a:t> Ney 2004: </a:t>
            </a:r>
            <a:r>
              <a:rPr lang="de-DE" dirty="0" err="1" smtClean="0"/>
              <a:t>Alignment</a:t>
            </a:r>
            <a:r>
              <a:rPr lang="de-DE" dirty="0" smtClean="0"/>
              <a:t> Templates (</a:t>
            </a:r>
            <a:r>
              <a:rPr lang="de-DE" dirty="0" err="1" smtClean="0"/>
              <a:t>first</a:t>
            </a:r>
            <a:r>
              <a:rPr lang="de-DE" dirty="0" smtClean="0"/>
              <a:t> </a:t>
            </a:r>
            <a:r>
              <a:rPr lang="de-DE" dirty="0" err="1" smtClean="0"/>
              <a:t>phrase-based</a:t>
            </a:r>
            <a:r>
              <a:rPr lang="de-DE" dirty="0" smtClean="0"/>
              <a:t> model)</a:t>
            </a:r>
          </a:p>
          <a:p>
            <a:pPr lvl="1"/>
            <a:r>
              <a:rPr lang="de-DE" dirty="0" err="1" smtClean="0"/>
              <a:t>Koehn</a:t>
            </a:r>
            <a:r>
              <a:rPr lang="de-DE" dirty="0" smtClean="0"/>
              <a:t>, Och, </a:t>
            </a:r>
            <a:r>
              <a:rPr lang="de-DE" dirty="0" err="1" smtClean="0"/>
              <a:t>Marcu</a:t>
            </a:r>
            <a:r>
              <a:rPr lang="de-DE" dirty="0" smtClean="0"/>
              <a:t> 2003: Phrase-</a:t>
            </a:r>
            <a:r>
              <a:rPr lang="de-DE" dirty="0" err="1" smtClean="0"/>
              <a:t>based</a:t>
            </a:r>
            <a:r>
              <a:rPr lang="de-DE" dirty="0" smtClean="0"/>
              <a:t> SMT</a:t>
            </a:r>
          </a:p>
          <a:p>
            <a:r>
              <a:rPr lang="de-DE" dirty="0" smtClean="0"/>
              <a:t>Phrase-</a:t>
            </a:r>
            <a:r>
              <a:rPr lang="de-DE" dirty="0" err="1" smtClean="0"/>
              <a:t>based</a:t>
            </a:r>
            <a:r>
              <a:rPr lang="de-DE" dirty="0" smtClean="0"/>
              <a:t> </a:t>
            </a:r>
            <a:r>
              <a:rPr lang="de-DE" dirty="0" err="1" smtClean="0"/>
              <a:t>decoding</a:t>
            </a:r>
            <a:endParaRPr lang="de-DE" dirty="0" smtClean="0"/>
          </a:p>
          <a:p>
            <a:pPr lvl="1"/>
            <a:r>
              <a:rPr lang="de-DE" dirty="0" err="1" smtClean="0"/>
              <a:t>Koehn</a:t>
            </a:r>
            <a:r>
              <a:rPr lang="de-DE" dirty="0" smtClean="0"/>
              <a:t>: </a:t>
            </a:r>
            <a:r>
              <a:rPr lang="de-DE" dirty="0" err="1" smtClean="0"/>
              <a:t>manual</a:t>
            </a:r>
            <a:r>
              <a:rPr lang="de-DE" dirty="0" smtClean="0"/>
              <a:t> </a:t>
            </a:r>
            <a:r>
              <a:rPr lang="de-DE" dirty="0" err="1" smtClean="0"/>
              <a:t>of</a:t>
            </a:r>
            <a:r>
              <a:rPr lang="de-DE" dirty="0" smtClean="0"/>
              <a:t> </a:t>
            </a:r>
            <a:r>
              <a:rPr lang="de-DE" dirty="0" err="1" smtClean="0"/>
              <a:t>Pharaoh</a:t>
            </a:r>
            <a:endParaRPr lang="de-DE" dirty="0" smtClean="0"/>
          </a:p>
          <a:p>
            <a:pPr lvl="0"/>
            <a:r>
              <a:rPr lang="de-DE" dirty="0" err="1" smtClean="0"/>
              <a:t>Syntactic</a:t>
            </a:r>
            <a:r>
              <a:rPr lang="de-DE" dirty="0" smtClean="0"/>
              <a:t> </a:t>
            </a:r>
            <a:r>
              <a:rPr lang="de-DE" dirty="0" err="1" smtClean="0"/>
              <a:t>modeling</a:t>
            </a:r>
            <a:endParaRPr lang="de-DE" dirty="0" smtClean="0"/>
          </a:p>
          <a:p>
            <a:pPr lvl="1"/>
            <a:r>
              <a:rPr lang="de-DE" dirty="0" err="1" smtClean="0"/>
              <a:t>Galley</a:t>
            </a:r>
            <a:r>
              <a:rPr lang="de-DE" dirty="0" smtClean="0"/>
              <a:t> et al 2004: </a:t>
            </a:r>
            <a:r>
              <a:rPr lang="de-DE" dirty="0" err="1" smtClean="0"/>
              <a:t>string-to-tree</a:t>
            </a:r>
            <a:r>
              <a:rPr lang="de-DE" dirty="0" smtClean="0"/>
              <a:t>, </a:t>
            </a:r>
            <a:r>
              <a:rPr lang="de-DE" dirty="0" err="1" smtClean="0"/>
              <a:t>generalizes</a:t>
            </a:r>
            <a:r>
              <a:rPr lang="de-DE" dirty="0" smtClean="0"/>
              <a:t> Yamada </a:t>
            </a:r>
            <a:r>
              <a:rPr lang="de-DE" dirty="0" err="1" smtClean="0"/>
              <a:t>and</a:t>
            </a:r>
            <a:r>
              <a:rPr lang="de-DE" dirty="0" smtClean="0"/>
              <a:t> Knight</a:t>
            </a:r>
          </a:p>
          <a:p>
            <a:pPr lvl="1"/>
            <a:r>
              <a:rPr lang="de-DE" dirty="0" smtClean="0"/>
              <a:t>Chiang 2005: </a:t>
            </a:r>
            <a:r>
              <a:rPr lang="de-DE" dirty="0" err="1" smtClean="0"/>
              <a:t>using</a:t>
            </a:r>
            <a:r>
              <a:rPr lang="de-DE" dirty="0" smtClean="0"/>
              <a:t> formal </a:t>
            </a:r>
            <a:r>
              <a:rPr lang="de-DE" dirty="0" err="1" smtClean="0"/>
              <a:t>grammars</a:t>
            </a:r>
            <a:r>
              <a:rPr lang="de-DE" dirty="0" smtClean="0"/>
              <a:t> (</a:t>
            </a:r>
            <a:r>
              <a:rPr lang="de-DE" dirty="0" err="1" smtClean="0"/>
              <a:t>without</a:t>
            </a:r>
            <a:r>
              <a:rPr lang="de-DE" dirty="0" smtClean="0"/>
              <a:t> </a:t>
            </a:r>
            <a:r>
              <a:rPr lang="de-DE" dirty="0" err="1" smtClean="0"/>
              <a:t>syntactic</a:t>
            </a:r>
            <a:r>
              <a:rPr lang="de-DE" dirty="0" smtClean="0"/>
              <a:t> </a:t>
            </a:r>
            <a:r>
              <a:rPr lang="de-DE" dirty="0" err="1" smtClean="0"/>
              <a:t>parses</a:t>
            </a:r>
            <a:r>
              <a:rPr lang="de-DE" dirty="0" smtClean="0"/>
              <a: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en-US"/>
          </a:p>
        </p:txBody>
      </p:sp>
      <p:sp>
        <p:nvSpPr>
          <p:cNvPr id="3" name="Inhaltsplatzhalter 2"/>
          <p:cNvSpPr>
            <a:spLocks noGrp="1"/>
          </p:cNvSpPr>
          <p:nvPr>
            <p:ph idx="1"/>
          </p:nvPr>
        </p:nvSpPr>
        <p:spPr/>
        <p:txBody>
          <a:bodyPr/>
          <a:lstStyle/>
          <a:p>
            <a:r>
              <a:rPr lang="de-DE" dirty="0" smtClean="0"/>
              <a:t>Next </a:t>
            </a:r>
            <a:r>
              <a:rPr lang="de-DE" dirty="0" err="1" smtClean="0"/>
              <a:t>problem</a:t>
            </a:r>
            <a:r>
              <a:rPr lang="de-DE" dirty="0" smtClean="0"/>
              <a:t> </a:t>
            </a:r>
            <a:r>
              <a:rPr lang="de-DE" dirty="0" err="1" smtClean="0"/>
              <a:t>is</a:t>
            </a:r>
            <a:r>
              <a:rPr lang="de-DE" dirty="0" smtClean="0"/>
              <a:t> </a:t>
            </a:r>
            <a:r>
              <a:rPr lang="de-DE" dirty="0" err="1" smtClean="0"/>
              <a:t>how</a:t>
            </a:r>
            <a:r>
              <a:rPr lang="de-DE" dirty="0" smtClean="0"/>
              <a:t> </a:t>
            </a:r>
            <a:r>
              <a:rPr lang="de-DE" dirty="0" err="1" smtClean="0"/>
              <a:t>to</a:t>
            </a:r>
            <a:r>
              <a:rPr lang="de-DE" dirty="0" smtClean="0"/>
              <a:t> </a:t>
            </a:r>
            <a:r>
              <a:rPr lang="de-DE" dirty="0" err="1" smtClean="0"/>
              <a:t>determine</a:t>
            </a:r>
            <a:r>
              <a:rPr lang="de-DE" dirty="0" smtClean="0"/>
              <a:t> </a:t>
            </a:r>
            <a:r>
              <a:rPr lang="de-DE" dirty="0" err="1" smtClean="0"/>
              <a:t>the</a:t>
            </a:r>
            <a:r>
              <a:rPr lang="de-DE" dirty="0" smtClean="0"/>
              <a:t> </a:t>
            </a:r>
            <a:r>
              <a:rPr lang="de-DE" dirty="0" err="1" smtClean="0"/>
              <a:t>Viterbi</a:t>
            </a:r>
            <a:r>
              <a:rPr lang="de-DE" dirty="0" smtClean="0"/>
              <a:t> </a:t>
            </a:r>
            <a:r>
              <a:rPr lang="de-DE" dirty="0" err="1" smtClean="0"/>
              <a:t>alignment</a:t>
            </a:r>
            <a:endParaRPr lang="de-DE" dirty="0"/>
          </a:p>
          <a:p>
            <a:pPr lvl="1"/>
            <a:r>
              <a:rPr lang="de-DE" dirty="0" err="1" smtClean="0"/>
              <a:t>This</a:t>
            </a:r>
            <a:r>
              <a:rPr lang="de-DE" dirty="0" smtClean="0"/>
              <a:t> </a:t>
            </a:r>
            <a:r>
              <a:rPr lang="de-DE" dirty="0" err="1" smtClean="0"/>
              <a:t>is</a:t>
            </a:r>
            <a:r>
              <a:rPr lang="de-DE" dirty="0" smtClean="0"/>
              <a:t> </a:t>
            </a:r>
            <a:r>
              <a:rPr lang="de-DE" dirty="0" err="1" smtClean="0"/>
              <a:t>the</a:t>
            </a:r>
            <a:r>
              <a:rPr lang="de-DE" dirty="0" smtClean="0"/>
              <a:t> </a:t>
            </a:r>
            <a:r>
              <a:rPr lang="de-DE" dirty="0" err="1" smtClean="0"/>
              <a:t>alignment</a:t>
            </a:r>
            <a:r>
              <a:rPr lang="de-DE" dirty="0" smtClean="0"/>
              <a:t> </a:t>
            </a:r>
            <a:r>
              <a:rPr lang="de-DE" dirty="0" err="1" smtClean="0"/>
              <a:t>of</a:t>
            </a:r>
            <a:r>
              <a:rPr lang="de-DE" dirty="0" smtClean="0"/>
              <a:t> </a:t>
            </a:r>
            <a:r>
              <a:rPr lang="de-DE" dirty="0" err="1" smtClean="0"/>
              <a:t>highest</a:t>
            </a:r>
            <a:r>
              <a:rPr lang="de-DE" dirty="0" smtClean="0"/>
              <a:t> </a:t>
            </a:r>
            <a:r>
              <a:rPr lang="de-DE" dirty="0" err="1" smtClean="0"/>
              <a:t>probability</a:t>
            </a:r>
            <a:endParaRPr lang="de-DE" dirty="0"/>
          </a:p>
          <a:p>
            <a:endParaRPr lang="de-DE" dirty="0" smtClean="0"/>
          </a:p>
        </p:txBody>
      </p:sp>
      <p:pic>
        <p:nvPicPr>
          <p:cNvPr id="6" name="Picture 2"/>
          <p:cNvPicPr>
            <a:picLocks noChangeAspect="1" noChangeArrowheads="1"/>
          </p:cNvPicPr>
          <p:nvPr/>
        </p:nvPicPr>
        <p:blipFill>
          <a:blip r:embed="rId2"/>
          <a:srcRect/>
          <a:stretch>
            <a:fillRect/>
          </a:stretch>
        </p:blipFill>
        <p:spPr bwMode="auto">
          <a:xfrm>
            <a:off x="2652712" y="3448844"/>
            <a:ext cx="3838575" cy="8286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en-US" dirty="0"/>
          </a:p>
        </p:txBody>
      </p:sp>
      <p:sp>
        <p:nvSpPr>
          <p:cNvPr id="3" name="Inhaltsplatzhalter 2"/>
          <p:cNvSpPr>
            <a:spLocks noGrp="1"/>
          </p:cNvSpPr>
          <p:nvPr>
            <p:ph idx="1"/>
          </p:nvPr>
        </p:nvSpPr>
        <p:spPr/>
        <p:txBody>
          <a:bodyPr>
            <a:normAutofit fontScale="92500" lnSpcReduction="10000"/>
          </a:bodyPr>
          <a:lstStyle/>
          <a:p>
            <a:pPr lvl="0"/>
            <a:r>
              <a:rPr lang="de-DE" dirty="0" smtClean="0"/>
              <a:t>General </a:t>
            </a:r>
            <a:r>
              <a:rPr lang="de-DE" dirty="0" err="1" smtClean="0"/>
              <a:t>text</a:t>
            </a:r>
            <a:r>
              <a:rPr lang="de-DE" dirty="0" smtClean="0"/>
              <a:t> </a:t>
            </a:r>
            <a:r>
              <a:rPr lang="de-DE" dirty="0" err="1" smtClean="0"/>
              <a:t>book</a:t>
            </a:r>
            <a:endParaRPr lang="de-DE" dirty="0" smtClean="0"/>
          </a:p>
          <a:p>
            <a:pPr lvl="1"/>
            <a:r>
              <a:rPr lang="de-DE" dirty="0" smtClean="0"/>
              <a:t>Philipp </a:t>
            </a:r>
            <a:r>
              <a:rPr lang="de-DE" dirty="0" err="1" smtClean="0"/>
              <a:t>Koehn‘s</a:t>
            </a:r>
            <a:r>
              <a:rPr lang="de-DE" dirty="0" smtClean="0"/>
              <a:t> SMT</a:t>
            </a:r>
            <a:r>
              <a:rPr lang="de-DE" baseline="0" dirty="0" smtClean="0"/>
              <a:t> </a:t>
            </a:r>
            <a:r>
              <a:rPr lang="de-DE" baseline="0" dirty="0" err="1" smtClean="0"/>
              <a:t>text</a:t>
            </a:r>
            <a:r>
              <a:rPr lang="de-DE" baseline="0" dirty="0" smtClean="0"/>
              <a:t> </a:t>
            </a:r>
            <a:r>
              <a:rPr lang="de-DE" baseline="0" dirty="0" err="1" smtClean="0"/>
              <a:t>book</a:t>
            </a:r>
            <a:r>
              <a:rPr lang="de-DE" baseline="0" dirty="0" smtClean="0"/>
              <a:t> (</a:t>
            </a:r>
            <a:r>
              <a:rPr lang="de-DE" baseline="0" dirty="0" err="1" smtClean="0"/>
              <a:t>from</a:t>
            </a:r>
            <a:r>
              <a:rPr lang="de-DE" baseline="0" dirty="0" smtClean="0"/>
              <a:t> </a:t>
            </a:r>
            <a:r>
              <a:rPr lang="de-DE" baseline="0" dirty="0" err="1" smtClean="0"/>
              <a:t>which</a:t>
            </a:r>
            <a:r>
              <a:rPr lang="de-DE" baseline="0" dirty="0" smtClean="0"/>
              <a:t> </a:t>
            </a:r>
            <a:r>
              <a:rPr lang="de-DE" baseline="0" dirty="0" err="1" smtClean="0"/>
              <a:t>some</a:t>
            </a:r>
            <a:r>
              <a:rPr lang="de-DE" baseline="0" dirty="0" smtClean="0"/>
              <a:t> </a:t>
            </a:r>
            <a:r>
              <a:rPr lang="de-DE" baseline="0" dirty="0" err="1" smtClean="0"/>
              <a:t>of</a:t>
            </a:r>
            <a:r>
              <a:rPr lang="de-DE" baseline="0" dirty="0" smtClean="0"/>
              <a:t> </a:t>
            </a:r>
            <a:r>
              <a:rPr lang="de-DE" baseline="0" dirty="0" err="1" smtClean="0"/>
              <a:t>my</a:t>
            </a:r>
            <a:r>
              <a:rPr lang="de-DE" baseline="0" dirty="0" smtClean="0"/>
              <a:t> </a:t>
            </a:r>
            <a:r>
              <a:rPr lang="de-DE" baseline="0" dirty="0" err="1" smtClean="0"/>
              <a:t>slides</a:t>
            </a:r>
            <a:r>
              <a:rPr lang="de-DE" baseline="0" dirty="0" smtClean="0"/>
              <a:t> </a:t>
            </a:r>
            <a:r>
              <a:rPr lang="de-DE" baseline="0" dirty="0" err="1" smtClean="0"/>
              <a:t>were</a:t>
            </a:r>
            <a:r>
              <a:rPr lang="de-DE" baseline="0" dirty="0" smtClean="0"/>
              <a:t> </a:t>
            </a:r>
            <a:r>
              <a:rPr lang="de-DE" baseline="0" dirty="0" err="1" smtClean="0"/>
              <a:t>derived</a:t>
            </a:r>
            <a:r>
              <a:rPr lang="de-DE" baseline="0" dirty="0" smtClean="0"/>
              <a:t>) will </a:t>
            </a:r>
            <a:r>
              <a:rPr lang="de-DE" baseline="0" dirty="0" err="1" smtClean="0"/>
              <a:t>be</a:t>
            </a:r>
            <a:r>
              <a:rPr lang="de-DE" baseline="0" dirty="0" smtClean="0"/>
              <a:t> out </a:t>
            </a:r>
            <a:r>
              <a:rPr lang="de-DE" baseline="0" dirty="0" err="1" smtClean="0"/>
              <a:t>soon</a:t>
            </a:r>
            <a:endParaRPr lang="de-DE" baseline="0" dirty="0" smtClean="0"/>
          </a:p>
          <a:p>
            <a:r>
              <a:rPr lang="de-DE" dirty="0" smtClean="0"/>
              <a:t>Watch </a:t>
            </a:r>
            <a:r>
              <a:rPr lang="de-DE" dirty="0" smtClean="0">
                <a:hlinkClick r:id="rId2"/>
              </a:rPr>
              <a:t>www.statmt.org</a:t>
            </a:r>
            <a:r>
              <a:rPr lang="de-DE" dirty="0" smtClean="0"/>
              <a:t> </a:t>
            </a:r>
            <a:r>
              <a:rPr lang="de-DE" dirty="0" err="1" smtClean="0"/>
              <a:t>for</a:t>
            </a:r>
            <a:r>
              <a:rPr lang="de-DE" dirty="0" smtClean="0"/>
              <a:t> </a:t>
            </a:r>
            <a:r>
              <a:rPr lang="de-DE" dirty="0" err="1" smtClean="0"/>
              <a:t>shared</a:t>
            </a:r>
            <a:r>
              <a:rPr lang="de-DE" dirty="0" smtClean="0"/>
              <a:t> </a:t>
            </a:r>
            <a:r>
              <a:rPr lang="de-DE" dirty="0" err="1" smtClean="0"/>
              <a:t>tasks</a:t>
            </a:r>
            <a:r>
              <a:rPr lang="de-DE" dirty="0" smtClean="0"/>
              <a:t> </a:t>
            </a:r>
            <a:r>
              <a:rPr lang="de-DE" dirty="0" err="1" smtClean="0"/>
              <a:t>and</a:t>
            </a:r>
            <a:r>
              <a:rPr lang="de-DE" dirty="0" smtClean="0"/>
              <a:t> </a:t>
            </a:r>
            <a:r>
              <a:rPr lang="de-DE" dirty="0" err="1" smtClean="0"/>
              <a:t>participate</a:t>
            </a:r>
            <a:endParaRPr lang="de-DE" dirty="0" smtClean="0"/>
          </a:p>
          <a:p>
            <a:pPr lvl="1"/>
            <a:r>
              <a:rPr lang="de-DE" dirty="0" err="1" smtClean="0"/>
              <a:t>Only</a:t>
            </a:r>
            <a:r>
              <a:rPr lang="de-DE" dirty="0" smtClean="0"/>
              <a:t> </a:t>
            </a:r>
            <a:r>
              <a:rPr lang="de-DE" dirty="0" err="1" smtClean="0"/>
              <a:t>need</a:t>
            </a:r>
            <a:r>
              <a:rPr lang="de-DE" dirty="0" smtClean="0"/>
              <a:t> </a:t>
            </a:r>
            <a:r>
              <a:rPr lang="de-DE" dirty="0" err="1" smtClean="0"/>
              <a:t>to</a:t>
            </a:r>
            <a:r>
              <a:rPr lang="de-DE" dirty="0" smtClean="0"/>
              <a:t> </a:t>
            </a:r>
            <a:r>
              <a:rPr lang="de-DE" dirty="0" err="1" smtClean="0"/>
              <a:t>follow</a:t>
            </a:r>
            <a:r>
              <a:rPr lang="de-DE" dirty="0" smtClean="0"/>
              <a:t> </a:t>
            </a:r>
            <a:r>
              <a:rPr lang="de-DE" dirty="0" err="1" smtClean="0"/>
              <a:t>steps</a:t>
            </a:r>
            <a:r>
              <a:rPr lang="de-DE" dirty="0" smtClean="0"/>
              <a:t> in </a:t>
            </a:r>
            <a:r>
              <a:rPr lang="de-DE" dirty="0" err="1" smtClean="0"/>
              <a:t>assignment</a:t>
            </a:r>
            <a:r>
              <a:rPr lang="de-DE" dirty="0" smtClean="0"/>
              <a:t> 2 on all </a:t>
            </a:r>
            <a:r>
              <a:rPr lang="de-DE" dirty="0" err="1" smtClean="0"/>
              <a:t>of</a:t>
            </a:r>
            <a:r>
              <a:rPr lang="de-DE" dirty="0" smtClean="0"/>
              <a:t> </a:t>
            </a:r>
            <a:r>
              <a:rPr lang="de-DE" dirty="0" err="1" smtClean="0"/>
              <a:t>the</a:t>
            </a:r>
            <a:r>
              <a:rPr lang="de-DE" dirty="0" smtClean="0"/>
              <a:t> </a:t>
            </a:r>
            <a:r>
              <a:rPr lang="de-DE" dirty="0" err="1" smtClean="0"/>
              <a:t>data</a:t>
            </a:r>
            <a:endParaRPr lang="de-DE" dirty="0" smtClean="0"/>
          </a:p>
          <a:p>
            <a:r>
              <a:rPr lang="de-DE" dirty="0" err="1" smtClean="0"/>
              <a:t>If</a:t>
            </a:r>
            <a:r>
              <a:rPr lang="de-DE" dirty="0" smtClean="0"/>
              <a:t> </a:t>
            </a:r>
            <a:r>
              <a:rPr lang="de-DE" dirty="0" err="1" smtClean="0"/>
              <a:t>you</a:t>
            </a:r>
            <a:r>
              <a:rPr lang="de-DE" dirty="0" smtClean="0"/>
              <a:t> </a:t>
            </a:r>
            <a:r>
              <a:rPr lang="de-DE" dirty="0" err="1" smtClean="0"/>
              <a:t>are</a:t>
            </a:r>
            <a:r>
              <a:rPr lang="de-DE" dirty="0" smtClean="0"/>
              <a:t> in Stuttgart, </a:t>
            </a:r>
            <a:r>
              <a:rPr lang="de-DE" dirty="0" err="1" smtClean="0"/>
              <a:t>participate</a:t>
            </a:r>
            <a:r>
              <a:rPr lang="de-DE" dirty="0" smtClean="0"/>
              <a:t> in </a:t>
            </a:r>
            <a:r>
              <a:rPr lang="de-DE" dirty="0" err="1" smtClean="0"/>
              <a:t>our</a:t>
            </a:r>
            <a:r>
              <a:rPr lang="de-DE" dirty="0" smtClean="0"/>
              <a:t> </a:t>
            </a:r>
            <a:r>
              <a:rPr lang="de-DE" dirty="0" err="1" smtClean="0"/>
              <a:t>reading</a:t>
            </a:r>
            <a:r>
              <a:rPr lang="de-DE" dirty="0" smtClean="0"/>
              <a:t> </a:t>
            </a:r>
            <a:r>
              <a:rPr lang="de-DE" dirty="0" err="1" smtClean="0"/>
              <a:t>group</a:t>
            </a:r>
            <a:r>
              <a:rPr lang="de-DE" dirty="0" smtClean="0"/>
              <a:t> on </a:t>
            </a:r>
            <a:r>
              <a:rPr lang="de-DE" dirty="0" err="1" smtClean="0"/>
              <a:t>Thursday</a:t>
            </a:r>
            <a:r>
              <a:rPr lang="de-DE" dirty="0" smtClean="0"/>
              <a:t> </a:t>
            </a:r>
            <a:r>
              <a:rPr lang="de-DE" dirty="0" err="1" smtClean="0"/>
              <a:t>mornings</a:t>
            </a:r>
            <a:endParaRPr lang="de-DE" dirty="0" smtClean="0"/>
          </a:p>
          <a:p>
            <a:pPr lvl="1"/>
            <a:r>
              <a:rPr lang="de-DE" dirty="0" smtClean="0"/>
              <a:t>See </a:t>
            </a:r>
            <a:r>
              <a:rPr lang="de-DE" dirty="0" err="1" smtClean="0"/>
              <a:t>my</a:t>
            </a:r>
            <a:r>
              <a:rPr lang="de-DE" dirty="0" smtClean="0"/>
              <a:t> web </a:t>
            </a:r>
            <a:r>
              <a:rPr lang="de-DE" dirty="0" err="1" smtClean="0"/>
              <a:t>page</a:t>
            </a:r>
            <a:endParaRPr lang="de-DE" dirty="0" smtClean="0"/>
          </a:p>
          <a:p>
            <a:pPr lvl="1"/>
            <a:endParaRPr lang="en-US"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en-US" dirty="0"/>
          </a:p>
        </p:txBody>
      </p:sp>
      <p:sp>
        <p:nvSpPr>
          <p:cNvPr id="3" name="Inhaltsplatzhalter 2"/>
          <p:cNvSpPr>
            <a:spLocks noGrp="1"/>
          </p:cNvSpPr>
          <p:nvPr>
            <p:ph idx="1"/>
          </p:nvPr>
        </p:nvSpPr>
        <p:spPr/>
        <p:txBody>
          <a:bodyPr/>
          <a:lstStyle/>
          <a:p>
            <a:pPr algn="ctr">
              <a:buNone/>
            </a:pPr>
            <a:endParaRPr lang="de-DE" dirty="0" smtClean="0"/>
          </a:p>
          <a:p>
            <a:pPr algn="ctr">
              <a:buNone/>
            </a:pPr>
            <a:endParaRPr lang="de-DE" dirty="0"/>
          </a:p>
          <a:p>
            <a:pPr algn="ctr">
              <a:buNone/>
            </a:pPr>
            <a:endParaRPr lang="de-DE" dirty="0" smtClean="0"/>
          </a:p>
          <a:p>
            <a:pPr algn="ctr">
              <a:buNone/>
            </a:pPr>
            <a:r>
              <a:rPr lang="de-DE" dirty="0" err="1" smtClean="0"/>
              <a:t>Thank</a:t>
            </a:r>
            <a:r>
              <a:rPr lang="de-DE" dirty="0" smtClean="0"/>
              <a:t> </a:t>
            </a:r>
            <a:r>
              <a:rPr lang="de-DE" dirty="0" err="1" smtClean="0"/>
              <a:t>you</a:t>
            </a:r>
            <a:r>
              <a:rPr lang="de-DE" dirty="0" smtClean="0"/>
              <a:t>!</a:t>
            </a:r>
          </a:p>
          <a:p>
            <a:pPr algn="ctr">
              <a:buNone/>
            </a:pP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en-US" dirty="0"/>
          </a:p>
        </p:txBody>
      </p:sp>
      <p:sp>
        <p:nvSpPr>
          <p:cNvPr id="3" name="Inhaltsplatzhalter 2"/>
          <p:cNvSpPr>
            <a:spLocks noGrp="1"/>
          </p:cNvSpPr>
          <p:nvPr>
            <p:ph idx="1"/>
          </p:nvPr>
        </p:nvSpPr>
        <p:spPr/>
        <p:txBody>
          <a:bodyPr/>
          <a:lstStyle/>
          <a:p>
            <a:r>
              <a:rPr lang="de-DE" dirty="0" smtClean="0"/>
              <a:t>Speed, </a:t>
            </a:r>
            <a:r>
              <a:rPr lang="de-DE" dirty="0" err="1" smtClean="0"/>
              <a:t>if</a:t>
            </a:r>
            <a:r>
              <a:rPr lang="de-DE" dirty="0" smtClean="0"/>
              <a:t> </a:t>
            </a:r>
            <a:r>
              <a:rPr lang="de-DE" dirty="0" err="1" smtClean="0"/>
              <a:t>you</a:t>
            </a:r>
            <a:r>
              <a:rPr lang="de-DE" dirty="0" smtClean="0"/>
              <a:t> </a:t>
            </a:r>
            <a:r>
              <a:rPr lang="de-DE" dirty="0" err="1" smtClean="0"/>
              <a:t>use</a:t>
            </a:r>
            <a:r>
              <a:rPr lang="de-DE" dirty="0" smtClean="0"/>
              <a:t> C++ on a fast </a:t>
            </a:r>
            <a:r>
              <a:rPr lang="de-DE" dirty="0" err="1" smtClean="0"/>
              <a:t>workstation</a:t>
            </a:r>
            <a:endParaRPr lang="de-DE" dirty="0" smtClean="0"/>
          </a:p>
          <a:p>
            <a:pPr lvl="1"/>
            <a:r>
              <a:rPr lang="de-DE" dirty="0" smtClean="0"/>
              <a:t>de-en: 5 </a:t>
            </a:r>
            <a:r>
              <a:rPr lang="de-DE" dirty="0" err="1" smtClean="0"/>
              <a:t>iterations</a:t>
            </a:r>
            <a:r>
              <a:rPr lang="de-DE" dirty="0" smtClean="0"/>
              <a:t> in 3 </a:t>
            </a:r>
            <a:r>
              <a:rPr lang="de-DE" dirty="0" err="1" smtClean="0"/>
              <a:t>to</a:t>
            </a:r>
            <a:r>
              <a:rPr lang="de-DE" dirty="0" smtClean="0"/>
              <a:t> 4 </a:t>
            </a:r>
            <a:r>
              <a:rPr lang="de-DE" dirty="0" err="1" smtClean="0"/>
              <a:t>seconds</a:t>
            </a:r>
            <a:endParaRPr lang="de-DE" dirty="0" smtClean="0"/>
          </a:p>
          <a:p>
            <a:pPr lvl="1"/>
            <a:r>
              <a:rPr lang="de-DE" dirty="0" err="1" smtClean="0"/>
              <a:t>fr</a:t>
            </a:r>
            <a:r>
              <a:rPr lang="de-DE" dirty="0" smtClean="0"/>
              <a:t>-en: 5 </a:t>
            </a:r>
            <a:r>
              <a:rPr lang="de-DE" dirty="0" err="1" smtClean="0"/>
              <a:t>iterations</a:t>
            </a:r>
            <a:r>
              <a:rPr lang="de-DE" dirty="0" smtClean="0"/>
              <a:t> in 2 </a:t>
            </a:r>
            <a:r>
              <a:rPr lang="de-DE" dirty="0" err="1" smtClean="0"/>
              <a:t>to</a:t>
            </a:r>
            <a:r>
              <a:rPr lang="de-DE" dirty="0" smtClean="0"/>
              <a:t> 3 </a:t>
            </a:r>
            <a:r>
              <a:rPr lang="de-DE" dirty="0" err="1" smtClean="0"/>
              <a:t>seconds</a:t>
            </a:r>
            <a:endParaRPr lang="de-DE" dirty="0" smtClean="0"/>
          </a:p>
          <a:p>
            <a:r>
              <a:rPr lang="de-DE" dirty="0" smtClean="0"/>
              <a:t>Other </a:t>
            </a:r>
            <a:r>
              <a:rPr lang="de-DE" dirty="0" err="1" smtClean="0"/>
              <a:t>questions</a:t>
            </a:r>
            <a:r>
              <a:rPr lang="de-DE" dirty="0" smtClean="0"/>
              <a:t> on </a:t>
            </a:r>
            <a:r>
              <a:rPr lang="de-DE" dirty="0" err="1" smtClean="0"/>
              <a:t>implementation</a:t>
            </a:r>
            <a:r>
              <a:rPr lang="de-DE" dirty="0" smtClean="0"/>
              <a:t>?</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Assignment</a:t>
            </a:r>
            <a:r>
              <a:rPr lang="de-DE" dirty="0" smtClean="0"/>
              <a:t> 1 – </a:t>
            </a:r>
            <a:r>
              <a:rPr lang="de-DE" dirty="0"/>
              <a:t>S</a:t>
            </a:r>
            <a:r>
              <a:rPr lang="de-DE" dirty="0" smtClean="0"/>
              <a:t>tudy </a:t>
            </a:r>
            <a:r>
              <a:rPr lang="de-DE" dirty="0" err="1" smtClean="0"/>
              <a:t>questions</a:t>
            </a:r>
            <a:endParaRPr lang="en-US" dirty="0"/>
          </a:p>
        </p:txBody>
      </p:sp>
      <p:sp>
        <p:nvSpPr>
          <p:cNvPr id="3" name="Inhaltsplatzhalter 2"/>
          <p:cNvSpPr>
            <a:spLocks noGrp="1"/>
          </p:cNvSpPr>
          <p:nvPr>
            <p:ph idx="1"/>
          </p:nvPr>
        </p:nvSpPr>
        <p:spPr/>
        <p:txBody>
          <a:bodyPr>
            <a:normAutofit lnSpcReduction="10000"/>
          </a:bodyPr>
          <a:lstStyle/>
          <a:p>
            <a:pPr lvl="0"/>
            <a:r>
              <a:rPr lang="en-US" dirty="0" smtClean="0"/>
              <a:t>Word </a:t>
            </a:r>
            <a:r>
              <a:rPr lang="en-US" dirty="0"/>
              <a:t>alignments are usually calculated over lowercased data. Compare your alignments with mixed case versus lowercase. Do you seen an improvement? Where? </a:t>
            </a:r>
            <a:endParaRPr lang="en-US" dirty="0" smtClean="0"/>
          </a:p>
          <a:p>
            <a:pPr lvl="1"/>
            <a:r>
              <a:rPr lang="de-DE" dirty="0" smtClean="0"/>
              <a:t>The </a:t>
            </a:r>
            <a:r>
              <a:rPr lang="de-DE" dirty="0" err="1" smtClean="0"/>
              <a:t>alignment</a:t>
            </a:r>
            <a:r>
              <a:rPr lang="de-DE" dirty="0" smtClean="0"/>
              <a:t> </a:t>
            </a:r>
            <a:r>
              <a:rPr lang="de-DE" dirty="0" err="1" smtClean="0"/>
              <a:t>of</a:t>
            </a:r>
            <a:r>
              <a:rPr lang="de-DE" dirty="0" smtClean="0"/>
              <a:t> </a:t>
            </a:r>
            <a:r>
              <a:rPr lang="de-DE" dirty="0" err="1" smtClean="0"/>
              <a:t>the</a:t>
            </a:r>
            <a:r>
              <a:rPr lang="de-DE" dirty="0" smtClean="0"/>
              <a:t> </a:t>
            </a:r>
            <a:r>
              <a:rPr lang="de-DE" dirty="0" err="1" smtClean="0"/>
              <a:t>first</a:t>
            </a:r>
            <a:r>
              <a:rPr lang="de-DE" dirty="0" smtClean="0"/>
              <a:t> </a:t>
            </a:r>
            <a:r>
              <a:rPr lang="de-DE" dirty="0" err="1" smtClean="0"/>
              <a:t>word</a:t>
            </a:r>
            <a:r>
              <a:rPr lang="de-DE" dirty="0" smtClean="0"/>
              <a:t> </a:t>
            </a:r>
            <a:r>
              <a:rPr lang="de-DE" dirty="0" err="1" smtClean="0"/>
              <a:t>improves</a:t>
            </a:r>
            <a:r>
              <a:rPr lang="de-DE" dirty="0" smtClean="0"/>
              <a:t> </a:t>
            </a:r>
            <a:r>
              <a:rPr lang="de-DE" dirty="0" err="1" smtClean="0"/>
              <a:t>if</a:t>
            </a:r>
            <a:r>
              <a:rPr lang="de-DE" dirty="0" smtClean="0"/>
              <a:t> </a:t>
            </a:r>
            <a:r>
              <a:rPr lang="de-DE" dirty="0" err="1" smtClean="0"/>
              <a:t>it</a:t>
            </a:r>
            <a:r>
              <a:rPr lang="de-DE" dirty="0" smtClean="0"/>
              <a:t> was </a:t>
            </a:r>
            <a:r>
              <a:rPr lang="de-DE" dirty="0" err="1" smtClean="0"/>
              <a:t>rarely</a:t>
            </a:r>
            <a:r>
              <a:rPr lang="de-DE" dirty="0" smtClean="0"/>
              <a:t> </a:t>
            </a:r>
            <a:r>
              <a:rPr lang="de-DE" dirty="0" err="1" smtClean="0"/>
              <a:t>observed</a:t>
            </a:r>
            <a:r>
              <a:rPr lang="de-DE" dirty="0" smtClean="0"/>
              <a:t> in </a:t>
            </a:r>
            <a:r>
              <a:rPr lang="de-DE" dirty="0" err="1" smtClean="0"/>
              <a:t>the</a:t>
            </a:r>
            <a:r>
              <a:rPr lang="de-DE" dirty="0" smtClean="0"/>
              <a:t> </a:t>
            </a:r>
            <a:r>
              <a:rPr lang="de-DE" dirty="0" err="1" smtClean="0"/>
              <a:t>first</a:t>
            </a:r>
            <a:r>
              <a:rPr lang="de-DE" dirty="0" smtClean="0"/>
              <a:t> </a:t>
            </a:r>
            <a:r>
              <a:rPr lang="de-DE" dirty="0" err="1" smtClean="0"/>
              <a:t>position</a:t>
            </a:r>
            <a:r>
              <a:rPr lang="de-DE" dirty="0" smtClean="0"/>
              <a:t> but </a:t>
            </a:r>
            <a:r>
              <a:rPr lang="de-DE" dirty="0" err="1" smtClean="0"/>
              <a:t>frequently</a:t>
            </a:r>
            <a:r>
              <a:rPr lang="de-DE" dirty="0" smtClean="0"/>
              <a:t> in </a:t>
            </a:r>
            <a:r>
              <a:rPr lang="de-DE" dirty="0" err="1" smtClean="0"/>
              <a:t>other</a:t>
            </a:r>
            <a:r>
              <a:rPr lang="de-DE" dirty="0" smtClean="0"/>
              <a:t> </a:t>
            </a:r>
            <a:r>
              <a:rPr lang="de-DE" dirty="0" err="1" smtClean="0"/>
              <a:t>positions</a:t>
            </a:r>
            <a:r>
              <a:rPr lang="de-DE" dirty="0" smtClean="0"/>
              <a:t> (</a:t>
            </a:r>
            <a:r>
              <a:rPr lang="de-DE" dirty="0" err="1" smtClean="0"/>
              <a:t>lowercased</a:t>
            </a:r>
            <a:r>
              <a:rPr lang="de-DE" dirty="0" smtClean="0"/>
              <a:t>)</a:t>
            </a:r>
          </a:p>
          <a:p>
            <a:pPr lvl="1"/>
            <a:r>
              <a:rPr lang="de-DE" dirty="0" err="1" smtClean="0"/>
              <a:t>Conflating</a:t>
            </a:r>
            <a:r>
              <a:rPr lang="de-DE" dirty="0" smtClean="0"/>
              <a:t> </a:t>
            </a:r>
            <a:r>
              <a:rPr lang="de-DE" dirty="0" err="1" smtClean="0"/>
              <a:t>the</a:t>
            </a:r>
            <a:r>
              <a:rPr lang="de-DE" dirty="0" smtClean="0"/>
              <a:t> </a:t>
            </a:r>
            <a:r>
              <a:rPr lang="de-DE" dirty="0" err="1" smtClean="0"/>
              <a:t>case</a:t>
            </a:r>
            <a:r>
              <a:rPr lang="de-DE" dirty="0" smtClean="0"/>
              <a:t> </a:t>
            </a:r>
            <a:r>
              <a:rPr lang="de-DE" dirty="0" err="1" smtClean="0"/>
              <a:t>of</a:t>
            </a:r>
            <a:r>
              <a:rPr lang="de-DE" dirty="0" smtClean="0"/>
              <a:t> English proper </a:t>
            </a:r>
            <a:r>
              <a:rPr lang="de-DE" dirty="0" err="1" smtClean="0"/>
              <a:t>nouns</a:t>
            </a:r>
            <a:r>
              <a:rPr lang="de-DE" dirty="0" smtClean="0"/>
              <a:t> </a:t>
            </a:r>
            <a:r>
              <a:rPr lang="de-DE" dirty="0" err="1" smtClean="0"/>
              <a:t>and</a:t>
            </a:r>
            <a:r>
              <a:rPr lang="de-DE" dirty="0" smtClean="0"/>
              <a:t> </a:t>
            </a:r>
            <a:r>
              <a:rPr lang="de-DE" dirty="0" err="1" smtClean="0"/>
              <a:t>common</a:t>
            </a:r>
            <a:r>
              <a:rPr lang="de-DE" dirty="0" smtClean="0"/>
              <a:t> </a:t>
            </a:r>
            <a:r>
              <a:rPr lang="de-DE" dirty="0" err="1" smtClean="0"/>
              <a:t>nouns</a:t>
            </a:r>
            <a:r>
              <a:rPr lang="de-DE" dirty="0" smtClean="0"/>
              <a:t> (e.g., Bush vs. </a:t>
            </a:r>
            <a:r>
              <a:rPr lang="de-DE" dirty="0" err="1" smtClean="0"/>
              <a:t>bush</a:t>
            </a:r>
            <a:r>
              <a:rPr lang="de-DE" dirty="0" smtClean="0"/>
              <a:t>) </a:t>
            </a:r>
            <a:r>
              <a:rPr lang="de-DE" dirty="0" err="1" smtClean="0"/>
              <a:t>does</a:t>
            </a:r>
            <a:r>
              <a:rPr lang="de-DE" dirty="0" smtClean="0"/>
              <a:t> not </a:t>
            </a:r>
            <a:r>
              <a:rPr lang="de-DE" dirty="0" err="1" smtClean="0"/>
              <a:t>usually</a:t>
            </a:r>
            <a:r>
              <a:rPr lang="de-DE" dirty="0" smtClean="0"/>
              <a:t> hurt </a:t>
            </a:r>
            <a:r>
              <a:rPr lang="de-DE" dirty="0" err="1" smtClean="0"/>
              <a:t>performance</a:t>
            </a:r>
            <a:endParaRPr lang="en-US" dirty="0" smtClean="0"/>
          </a:p>
          <a:p>
            <a:pPr lvl="0">
              <a:buNone/>
            </a:pPr>
            <a:endParaRPr lang="en-US"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en-US" dirty="0"/>
          </a:p>
        </p:txBody>
      </p:sp>
      <p:sp>
        <p:nvSpPr>
          <p:cNvPr id="3" name="Inhaltsplatzhalter 2"/>
          <p:cNvSpPr>
            <a:spLocks noGrp="1"/>
          </p:cNvSpPr>
          <p:nvPr>
            <p:ph idx="1"/>
          </p:nvPr>
        </p:nvSpPr>
        <p:spPr/>
        <p:txBody>
          <a:bodyPr>
            <a:normAutofit/>
          </a:bodyPr>
          <a:lstStyle/>
          <a:p>
            <a:pPr lvl="0"/>
            <a:r>
              <a:rPr lang="en-US" dirty="0" smtClean="0"/>
              <a:t>How are non-compositional phrases aligned, do you seen any problems? </a:t>
            </a:r>
          </a:p>
          <a:p>
            <a:pPr lvl="1"/>
            <a:r>
              <a:rPr lang="de-DE" dirty="0" smtClean="0"/>
              <a:t>Non-</a:t>
            </a:r>
            <a:r>
              <a:rPr lang="de-DE" dirty="0" err="1" smtClean="0"/>
              <a:t>compositional</a:t>
            </a:r>
            <a:r>
              <a:rPr lang="de-DE" dirty="0" smtClean="0"/>
              <a:t> </a:t>
            </a:r>
            <a:r>
              <a:rPr lang="de-DE" dirty="0" err="1" smtClean="0"/>
              <a:t>phrases</a:t>
            </a:r>
            <a:r>
              <a:rPr lang="de-DE" dirty="0" smtClean="0"/>
              <a:t> </a:t>
            </a:r>
            <a:r>
              <a:rPr lang="de-DE" dirty="0" err="1" smtClean="0"/>
              <a:t>like</a:t>
            </a:r>
            <a:r>
              <a:rPr lang="de-DE" dirty="0" smtClean="0"/>
              <a:t>: „</a:t>
            </a:r>
            <a:r>
              <a:rPr lang="de-DE" dirty="0" err="1" smtClean="0"/>
              <a:t>to</a:t>
            </a:r>
            <a:r>
              <a:rPr lang="de-DE" dirty="0" smtClean="0"/>
              <a:t> </a:t>
            </a:r>
            <a:r>
              <a:rPr lang="de-DE" dirty="0" err="1" smtClean="0"/>
              <a:t>play</a:t>
            </a:r>
            <a:r>
              <a:rPr lang="de-DE" dirty="0" smtClean="0"/>
              <a:t> a </a:t>
            </a:r>
            <a:r>
              <a:rPr lang="de-DE" dirty="0" err="1" smtClean="0"/>
              <a:t>role</a:t>
            </a:r>
            <a:r>
              <a:rPr lang="de-DE" dirty="0" smtClean="0"/>
              <a:t>“</a:t>
            </a:r>
            <a:endParaRPr lang="en-US" dirty="0" smtClean="0"/>
          </a:p>
          <a:p>
            <a:pPr lvl="1"/>
            <a:r>
              <a:rPr lang="de-DE" dirty="0" smtClean="0"/>
              <a:t>These </a:t>
            </a:r>
            <a:r>
              <a:rPr lang="de-DE" dirty="0" err="1" smtClean="0"/>
              <a:t>are</a:t>
            </a:r>
            <a:r>
              <a:rPr lang="de-DE" dirty="0" smtClean="0"/>
              <a:t> </a:t>
            </a:r>
            <a:r>
              <a:rPr lang="de-DE" dirty="0" err="1" smtClean="0"/>
              <a:t>virtually</a:t>
            </a:r>
            <a:r>
              <a:rPr lang="de-DE" dirty="0" smtClean="0"/>
              <a:t> </a:t>
            </a:r>
            <a:r>
              <a:rPr lang="de-DE" dirty="0" err="1" smtClean="0"/>
              <a:t>never</a:t>
            </a:r>
            <a:r>
              <a:rPr lang="de-DE" dirty="0" smtClean="0"/>
              <a:t> </a:t>
            </a:r>
            <a:r>
              <a:rPr lang="de-DE" dirty="0" err="1" smtClean="0"/>
              <a:t>right</a:t>
            </a:r>
            <a:r>
              <a:rPr lang="de-DE" dirty="0" smtClean="0"/>
              <a:t> in Model 1</a:t>
            </a:r>
          </a:p>
          <a:p>
            <a:pPr lvl="2"/>
            <a:r>
              <a:rPr lang="de-DE" dirty="0" err="1" smtClean="0"/>
              <a:t>Unless</a:t>
            </a:r>
            <a:r>
              <a:rPr lang="de-DE" dirty="0" smtClean="0"/>
              <a:t> </a:t>
            </a:r>
            <a:r>
              <a:rPr lang="de-DE" dirty="0" err="1" smtClean="0"/>
              <a:t>they</a:t>
            </a:r>
            <a:r>
              <a:rPr lang="de-DE" dirty="0" smtClean="0"/>
              <a:t> </a:t>
            </a:r>
            <a:r>
              <a:rPr lang="de-DE" dirty="0" err="1" smtClean="0"/>
              <a:t>can</a:t>
            </a:r>
            <a:r>
              <a:rPr lang="de-DE" dirty="0" smtClean="0"/>
              <a:t> </a:t>
            </a:r>
            <a:r>
              <a:rPr lang="de-DE" dirty="0" err="1" smtClean="0"/>
              <a:t>be</a:t>
            </a:r>
            <a:r>
              <a:rPr lang="de-DE" dirty="0" smtClean="0"/>
              <a:t> </a:t>
            </a:r>
            <a:r>
              <a:rPr lang="de-DE" dirty="0" err="1" smtClean="0"/>
              <a:t>translated</a:t>
            </a:r>
            <a:r>
              <a:rPr lang="de-DE" dirty="0" smtClean="0"/>
              <a:t> </a:t>
            </a:r>
            <a:r>
              <a:rPr lang="de-DE" dirty="0" err="1" smtClean="0"/>
              <a:t>word-for-word</a:t>
            </a:r>
            <a:r>
              <a:rPr lang="de-DE" dirty="0" smtClean="0"/>
              <a:t> </a:t>
            </a:r>
            <a:r>
              <a:rPr lang="de-DE" dirty="0" err="1" smtClean="0"/>
              <a:t>into</a:t>
            </a:r>
            <a:r>
              <a:rPr lang="de-DE" dirty="0" smtClean="0"/>
              <a:t> </a:t>
            </a:r>
            <a:r>
              <a:rPr lang="de-DE" dirty="0" err="1" smtClean="0"/>
              <a:t>other</a:t>
            </a:r>
            <a:r>
              <a:rPr lang="de-DE" dirty="0" smtClean="0"/>
              <a:t> </a:t>
            </a:r>
            <a:r>
              <a:rPr lang="de-DE" dirty="0" err="1" smtClean="0"/>
              <a:t>language</a:t>
            </a:r>
            <a:endParaRPr lang="de-DE" dirty="0" smtClean="0"/>
          </a:p>
          <a:p>
            <a:pPr lvl="1"/>
            <a:r>
              <a:rPr lang="de-DE" dirty="0" smtClean="0"/>
              <a:t>Need </a:t>
            </a:r>
            <a:r>
              <a:rPr lang="de-DE" dirty="0" err="1" smtClean="0"/>
              <a:t>features</a:t>
            </a:r>
            <a:r>
              <a:rPr lang="de-DE" dirty="0" smtClean="0"/>
              <a:t> </a:t>
            </a:r>
            <a:r>
              <a:rPr lang="de-DE" dirty="0" err="1" smtClean="0"/>
              <a:t>that</a:t>
            </a:r>
            <a:r>
              <a:rPr lang="de-DE" dirty="0" smtClean="0"/>
              <a:t> </a:t>
            </a:r>
            <a:r>
              <a:rPr lang="de-DE" dirty="0" err="1" smtClean="0"/>
              <a:t>rely</a:t>
            </a:r>
            <a:r>
              <a:rPr lang="de-DE" dirty="0" smtClean="0"/>
              <a:t> on </a:t>
            </a:r>
            <a:r>
              <a:rPr lang="de-DE" dirty="0" err="1" smtClean="0"/>
              <a:t>proximity</a:t>
            </a:r>
            <a:endParaRPr lang="de-DE" dirty="0" smtClean="0"/>
          </a:p>
          <a:p>
            <a:pPr lvl="2"/>
            <a:r>
              <a:rPr lang="de-DE" dirty="0" smtClean="0"/>
              <a:t>Model 4 will </a:t>
            </a:r>
            <a:r>
              <a:rPr lang="de-DE" dirty="0" err="1" smtClean="0"/>
              <a:t>get</a:t>
            </a:r>
            <a:r>
              <a:rPr lang="de-DE" dirty="0" smtClean="0"/>
              <a:t> </a:t>
            </a:r>
            <a:r>
              <a:rPr lang="de-DE" dirty="0" err="1" smtClean="0"/>
              <a:t>some</a:t>
            </a:r>
            <a:r>
              <a:rPr lang="de-DE" dirty="0" smtClean="0"/>
              <a:t> </a:t>
            </a:r>
            <a:r>
              <a:rPr lang="de-DE" dirty="0" err="1" smtClean="0"/>
              <a:t>of</a:t>
            </a:r>
            <a:r>
              <a:rPr lang="de-DE" dirty="0" smtClean="0"/>
              <a:t> </a:t>
            </a:r>
            <a:r>
              <a:rPr lang="de-DE" dirty="0" err="1" smtClean="0"/>
              <a:t>these</a:t>
            </a:r>
            <a:r>
              <a:rPr lang="de-DE" dirty="0" smtClean="0"/>
              <a:t> (relative </a:t>
            </a:r>
            <a:r>
              <a:rPr lang="de-DE" dirty="0" err="1" smtClean="0"/>
              <a:t>position</a:t>
            </a:r>
            <a:r>
              <a:rPr lang="de-DE" dirty="0" smtClean="0"/>
              <a:t> </a:t>
            </a:r>
            <a:r>
              <a:rPr lang="de-DE" dirty="0" err="1" smtClean="0"/>
              <a:t>distortion</a:t>
            </a:r>
            <a:r>
              <a:rPr lang="de-DE" dirty="0" smtClean="0"/>
              <a:t> model)</a:t>
            </a:r>
            <a:endParaRPr lang="en-US"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en-US" dirty="0"/>
          </a:p>
        </p:txBody>
      </p:sp>
      <p:sp>
        <p:nvSpPr>
          <p:cNvPr id="3" name="Inhaltsplatzhalter 2"/>
          <p:cNvSpPr>
            <a:spLocks noGrp="1"/>
          </p:cNvSpPr>
          <p:nvPr>
            <p:ph idx="1"/>
          </p:nvPr>
        </p:nvSpPr>
        <p:spPr/>
        <p:txBody>
          <a:bodyPr>
            <a:normAutofit fontScale="92500" lnSpcReduction="20000"/>
          </a:bodyPr>
          <a:lstStyle/>
          <a:p>
            <a:pPr lvl="0"/>
            <a:r>
              <a:rPr lang="en-US" dirty="0" smtClean="0"/>
              <a:t>Generate an alignment in the opposite direction (e.g. swap the English and French files (or English and German) and generate another alignment). Does one direction seem to work well to you? </a:t>
            </a:r>
          </a:p>
          <a:p>
            <a:r>
              <a:rPr lang="de-DE" dirty="0" smtClean="0"/>
              <a:t>The </a:t>
            </a:r>
            <a:r>
              <a:rPr lang="de-DE" dirty="0" err="1" smtClean="0"/>
              <a:t>direction</a:t>
            </a:r>
            <a:r>
              <a:rPr lang="de-DE" dirty="0" smtClean="0"/>
              <a:t> </a:t>
            </a:r>
            <a:r>
              <a:rPr lang="de-DE" dirty="0" err="1" smtClean="0"/>
              <a:t>that</a:t>
            </a:r>
            <a:r>
              <a:rPr lang="de-DE" dirty="0" smtClean="0"/>
              <a:t> </a:t>
            </a:r>
            <a:r>
              <a:rPr lang="de-DE" dirty="0" err="1" smtClean="0"/>
              <a:t>is</a:t>
            </a:r>
            <a:r>
              <a:rPr lang="de-DE" dirty="0" smtClean="0"/>
              <a:t> </a:t>
            </a:r>
            <a:r>
              <a:rPr lang="de-DE" dirty="0" err="1" smtClean="0"/>
              <a:t>shorter</a:t>
            </a:r>
            <a:r>
              <a:rPr lang="de-DE" dirty="0" smtClean="0"/>
              <a:t> on </a:t>
            </a:r>
            <a:r>
              <a:rPr lang="de-DE" dirty="0" err="1" smtClean="0"/>
              <a:t>average</a:t>
            </a:r>
            <a:r>
              <a:rPr lang="de-DE" dirty="0" smtClean="0"/>
              <a:t> </a:t>
            </a:r>
            <a:r>
              <a:rPr lang="de-DE" dirty="0" err="1" smtClean="0"/>
              <a:t>works</a:t>
            </a:r>
            <a:r>
              <a:rPr lang="de-DE" dirty="0" smtClean="0"/>
              <a:t> well </a:t>
            </a:r>
            <a:r>
              <a:rPr lang="de-DE" dirty="0" err="1" smtClean="0"/>
              <a:t>as</a:t>
            </a:r>
            <a:r>
              <a:rPr lang="de-DE" dirty="0" smtClean="0"/>
              <a:t> </a:t>
            </a:r>
            <a:r>
              <a:rPr lang="de-DE" dirty="0" err="1" smtClean="0"/>
              <a:t>the</a:t>
            </a:r>
            <a:r>
              <a:rPr lang="de-DE" dirty="0" smtClean="0"/>
              <a:t> </a:t>
            </a:r>
            <a:r>
              <a:rPr lang="de-DE" dirty="0" err="1" smtClean="0"/>
              <a:t>source</a:t>
            </a:r>
            <a:r>
              <a:rPr lang="de-DE" dirty="0" smtClean="0"/>
              <a:t> </a:t>
            </a:r>
            <a:r>
              <a:rPr lang="de-DE" dirty="0" err="1" smtClean="0"/>
              <a:t>language</a:t>
            </a:r>
            <a:endParaRPr lang="de-DE" dirty="0" smtClean="0"/>
          </a:p>
          <a:p>
            <a:pPr lvl="1"/>
            <a:r>
              <a:rPr lang="de-DE" dirty="0" smtClean="0"/>
              <a:t>German </a:t>
            </a:r>
            <a:r>
              <a:rPr lang="de-DE" dirty="0" err="1" smtClean="0"/>
              <a:t>for</a:t>
            </a:r>
            <a:r>
              <a:rPr lang="de-DE" dirty="0" smtClean="0"/>
              <a:t> German/English</a:t>
            </a:r>
          </a:p>
          <a:p>
            <a:pPr lvl="1"/>
            <a:r>
              <a:rPr lang="de-DE" dirty="0" smtClean="0"/>
              <a:t>English </a:t>
            </a:r>
            <a:r>
              <a:rPr lang="de-DE" dirty="0" err="1" smtClean="0"/>
              <a:t>for</a:t>
            </a:r>
            <a:r>
              <a:rPr lang="de-DE" dirty="0" smtClean="0"/>
              <a:t> French/English</a:t>
            </a:r>
          </a:p>
          <a:p>
            <a:r>
              <a:rPr lang="de-DE" dirty="0" smtClean="0"/>
              <a:t>1-to-N </a:t>
            </a:r>
            <a:r>
              <a:rPr lang="de-DE" dirty="0" err="1" smtClean="0"/>
              <a:t>assumption</a:t>
            </a:r>
            <a:r>
              <a:rPr lang="de-DE" dirty="0" smtClean="0"/>
              <a:t> </a:t>
            </a:r>
            <a:r>
              <a:rPr lang="de-DE" dirty="0" err="1" smtClean="0"/>
              <a:t>is</a:t>
            </a:r>
            <a:r>
              <a:rPr lang="de-DE" dirty="0" smtClean="0"/>
              <a:t> </a:t>
            </a:r>
            <a:r>
              <a:rPr lang="de-DE" dirty="0" err="1" smtClean="0"/>
              <a:t>particularly</a:t>
            </a:r>
            <a:r>
              <a:rPr lang="de-DE" dirty="0" smtClean="0"/>
              <a:t> </a:t>
            </a:r>
            <a:r>
              <a:rPr lang="de-DE" dirty="0" err="1" smtClean="0"/>
              <a:t>important</a:t>
            </a:r>
            <a:r>
              <a:rPr lang="de-DE" dirty="0" smtClean="0"/>
              <a:t> </a:t>
            </a:r>
            <a:r>
              <a:rPr lang="de-DE" dirty="0" err="1" smtClean="0"/>
              <a:t>for</a:t>
            </a:r>
            <a:r>
              <a:rPr lang="de-DE" dirty="0" smtClean="0"/>
              <a:t> </a:t>
            </a:r>
            <a:r>
              <a:rPr lang="de-DE" dirty="0" err="1" smtClean="0"/>
              <a:t>compounds</a:t>
            </a:r>
            <a:r>
              <a:rPr lang="de-DE" dirty="0" smtClean="0"/>
              <a:t> </a:t>
            </a:r>
            <a:r>
              <a:rPr lang="de-DE" dirty="0" err="1" smtClean="0"/>
              <a:t>words</a:t>
            </a:r>
            <a:endParaRPr lang="de-DE" dirty="0" smtClean="0"/>
          </a:p>
          <a:p>
            <a:pPr lvl="1"/>
            <a:r>
              <a:rPr lang="de-DE" dirty="0" smtClean="0"/>
              <a:t>German &gt; English &gt; French</a:t>
            </a:r>
            <a:endParaRPr lang="en-US"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2078</Words>
  <Application>Microsoft Office PowerPoint</Application>
  <PresentationFormat>Bildschirmpräsentation (4:3)</PresentationFormat>
  <Paragraphs>267</Paragraphs>
  <Slides>51</Slides>
  <Notes>0</Notes>
  <HiddenSlides>0</HiddenSlides>
  <MMClips>0</MMClips>
  <ScaleCrop>false</ScaleCrop>
  <HeadingPairs>
    <vt:vector size="6" baseType="variant">
      <vt:variant>
        <vt:lpstr>Design</vt:lpstr>
      </vt:variant>
      <vt:variant>
        <vt:i4>1</vt:i4>
      </vt:variant>
      <vt:variant>
        <vt:lpstr>Eingebettete OLE-Server</vt:lpstr>
      </vt:variant>
      <vt:variant>
        <vt:i4>1</vt:i4>
      </vt:variant>
      <vt:variant>
        <vt:lpstr>Folientitel</vt:lpstr>
      </vt:variant>
      <vt:variant>
        <vt:i4>51</vt:i4>
      </vt:variant>
    </vt:vector>
  </HeadingPairs>
  <TitlesOfParts>
    <vt:vector size="53" baseType="lpstr">
      <vt:lpstr>Larissa-Design</vt:lpstr>
      <vt:lpstr>Equation</vt:lpstr>
      <vt:lpstr>Statistical Machine Translation Part IV - Assignments and Advanced Topics</vt:lpstr>
      <vt:lpstr>Outline</vt:lpstr>
      <vt:lpstr>Folie 3</vt:lpstr>
      <vt:lpstr>Assignment 1</vt:lpstr>
      <vt:lpstr>Folie 5</vt:lpstr>
      <vt:lpstr>Folie 6</vt:lpstr>
      <vt:lpstr>Assignment 1 – Study questions</vt:lpstr>
      <vt:lpstr>Folie 8</vt:lpstr>
      <vt:lpstr>Folie 9</vt:lpstr>
      <vt:lpstr>Folie 10</vt:lpstr>
      <vt:lpstr>Assignment 1 - Advanced Questions </vt:lpstr>
      <vt:lpstr>Folie 12</vt:lpstr>
      <vt:lpstr>Folie 13</vt:lpstr>
      <vt:lpstr>Assignment 2 – Building an SMT System</vt:lpstr>
      <vt:lpstr>Steps continued</vt:lpstr>
      <vt:lpstr>Final BLEU scores</vt:lpstr>
      <vt:lpstr>Outline</vt:lpstr>
      <vt:lpstr>Improved word alignments</vt:lpstr>
      <vt:lpstr>Improved word alignments</vt:lpstr>
      <vt:lpstr>Modeling the Right Structure</vt:lpstr>
      <vt:lpstr>LEAF Generative Story</vt:lpstr>
      <vt:lpstr>LEAF Generative Story</vt:lpstr>
      <vt:lpstr>Discussion</vt:lpstr>
      <vt:lpstr>New knowledge sources for word alignment</vt:lpstr>
      <vt:lpstr>Decomposing LEAF</vt:lpstr>
      <vt:lpstr>Semi-Supervised Training</vt:lpstr>
      <vt:lpstr>Folie 27</vt:lpstr>
      <vt:lpstr>Discussion </vt:lpstr>
      <vt:lpstr>Contributions</vt:lpstr>
      <vt:lpstr>Morphology</vt:lpstr>
      <vt:lpstr>Syntactic Models</vt:lpstr>
      <vt:lpstr>Folie 32</vt:lpstr>
      <vt:lpstr>Folie 33</vt:lpstr>
      <vt:lpstr>Folie 34</vt:lpstr>
      <vt:lpstr>Folie 35</vt:lpstr>
      <vt:lpstr>Folie 36</vt:lpstr>
      <vt:lpstr>Related work of interest</vt:lpstr>
      <vt:lpstr>Folie 38</vt:lpstr>
      <vt:lpstr>Folie 39</vt:lpstr>
      <vt:lpstr>Folie 40</vt:lpstr>
      <vt:lpstr>Folie 41</vt:lpstr>
      <vt:lpstr>Folie 42</vt:lpstr>
      <vt:lpstr>Folie 43</vt:lpstr>
      <vt:lpstr>Folie 44</vt:lpstr>
      <vt:lpstr>Folie 45</vt:lpstr>
      <vt:lpstr>Folie 46</vt:lpstr>
      <vt:lpstr>Conclusion</vt:lpstr>
      <vt:lpstr>Bibliography</vt:lpstr>
      <vt:lpstr>Folie 49</vt:lpstr>
      <vt:lpstr>Folie 50</vt:lpstr>
      <vt:lpstr>Folie 51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Statistical Machine Translation Part IV  Assignments and Advanced Topics</dc:title>
  <dc:creator>fraser</dc:creator>
  <cp:lastModifiedBy>fraser</cp:lastModifiedBy>
  <cp:revision>6</cp:revision>
  <dcterms:created xsi:type="dcterms:W3CDTF">2008-07-23T16:18:58Z</dcterms:created>
  <dcterms:modified xsi:type="dcterms:W3CDTF">2008-07-25T06:52:08Z</dcterms:modified>
</cp:coreProperties>
</file>