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58" r:id="rId4"/>
    <p:sldId id="325" r:id="rId5"/>
    <p:sldId id="32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2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20" r:id="rId28"/>
    <p:sldId id="323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26" r:id="rId61"/>
    <p:sldId id="32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9010-E0B6-451A-9793-97EADE9DECC9}" type="datetimeFigureOut">
              <a:rPr lang="en-US" smtClean="0"/>
              <a:pPr/>
              <a:t>7/23/2008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Autofit/>
          </a:bodyPr>
          <a:lstStyle/>
          <a:p>
            <a:r>
              <a:rPr lang="de-DE" sz="3600" dirty="0" smtClean="0"/>
              <a:t>Statistical </a:t>
            </a:r>
            <a:r>
              <a:rPr lang="de-DE" sz="3600" dirty="0" err="1" smtClean="0"/>
              <a:t>Machine</a:t>
            </a:r>
            <a:r>
              <a:rPr lang="de-DE" sz="3600" dirty="0" smtClean="0"/>
              <a:t> Translation</a:t>
            </a:r>
            <a:br>
              <a:rPr lang="de-DE" sz="3600" dirty="0" smtClean="0"/>
            </a:br>
            <a:r>
              <a:rPr lang="de-DE" sz="3600" dirty="0" smtClean="0"/>
              <a:t>Part III – Phrase-</a:t>
            </a:r>
            <a:r>
              <a:rPr lang="de-DE" sz="3600" dirty="0" err="1" smtClean="0"/>
              <a:t>based</a:t>
            </a:r>
            <a:r>
              <a:rPr lang="de-DE" sz="3600" dirty="0" smtClean="0"/>
              <a:t> SMT / Decoding</a:t>
            </a:r>
            <a:endParaRPr lang="en-US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Alex Fraser</a:t>
            </a:r>
          </a:p>
          <a:p>
            <a:pPr marL="342900" indent="-342900"/>
            <a:r>
              <a:rPr lang="en-US" altLang="en-US" dirty="0" smtClean="0">
                <a:solidFill>
                  <a:schemeClr val="tx1"/>
                </a:solidFill>
              </a:rPr>
              <a:t>Institute for Natural Language Processing</a:t>
            </a:r>
          </a:p>
          <a:p>
            <a:pPr marL="342900" indent="-342900"/>
            <a:r>
              <a:rPr lang="en-US" altLang="en-US" dirty="0" smtClean="0">
                <a:solidFill>
                  <a:schemeClr val="tx1"/>
                </a:solidFill>
              </a:rPr>
              <a:t>University of Stuttgart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2008.07.23      EMA </a:t>
            </a:r>
            <a:r>
              <a:rPr lang="de-DE" smtClean="0">
                <a:solidFill>
                  <a:schemeClr val="tx1"/>
                </a:solidFill>
              </a:rPr>
              <a:t>Summer School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185863"/>
            <a:ext cx="81915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985838"/>
            <a:ext cx="81153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019175"/>
            <a:ext cx="81153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990600"/>
            <a:ext cx="8096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009650"/>
            <a:ext cx="81248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009650"/>
            <a:ext cx="81248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857375"/>
            <a:ext cx="82010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343025"/>
            <a:ext cx="82581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/>
              <a:t>Phrase-</a:t>
            </a:r>
            <a:r>
              <a:rPr lang="de-DE" i="1" dirty="0" err="1" smtClean="0"/>
              <a:t>based</a:t>
            </a:r>
            <a:r>
              <a:rPr lang="de-DE" i="1" dirty="0" smtClean="0"/>
              <a:t> </a:t>
            </a:r>
            <a:r>
              <a:rPr lang="de-DE" i="1" dirty="0" err="1" smtClean="0"/>
              <a:t>translation</a:t>
            </a:r>
            <a:r>
              <a:rPr lang="de-DE" i="1" dirty="0" smtClean="0"/>
              <a:t> </a:t>
            </a:r>
            <a:endParaRPr lang="de-DE" i="1" dirty="0" smtClean="0"/>
          </a:p>
          <a:p>
            <a:r>
              <a:rPr lang="de-DE" dirty="0" smtClean="0"/>
              <a:t>Log-linear </a:t>
            </a:r>
            <a:r>
              <a:rPr lang="de-DE" dirty="0" smtClean="0"/>
              <a:t>model</a:t>
            </a:r>
          </a:p>
          <a:p>
            <a:r>
              <a:rPr lang="de-DE" dirty="0" smtClean="0"/>
              <a:t>Tuning log-linear </a:t>
            </a:r>
            <a:r>
              <a:rPr lang="de-DE" dirty="0" smtClean="0"/>
              <a:t>model</a:t>
            </a:r>
            <a:endParaRPr lang="de-DE" dirty="0" smtClean="0"/>
          </a:p>
          <a:p>
            <a:r>
              <a:rPr lang="de-DE" dirty="0" smtClean="0"/>
              <a:t>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20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Phrase-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translation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Log-linear </a:t>
            </a:r>
            <a:r>
              <a:rPr lang="de-DE" dirty="0" smtClean="0"/>
              <a:t>model</a:t>
            </a:r>
          </a:p>
          <a:p>
            <a:r>
              <a:rPr lang="de-DE" dirty="0" smtClean="0"/>
              <a:t>Tuning log-linear </a:t>
            </a:r>
            <a:r>
              <a:rPr lang="de-DE" dirty="0" smtClean="0"/>
              <a:t>model</a:t>
            </a:r>
            <a:endParaRPr lang="de-DE" dirty="0" smtClean="0"/>
          </a:p>
          <a:p>
            <a:r>
              <a:rPr lang="de-DE" dirty="0" smtClean="0"/>
              <a:t>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1223963"/>
            <a:ext cx="72485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119188"/>
            <a:ext cx="82486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114425"/>
            <a:ext cx="81153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049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47763"/>
            <a:ext cx="82677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219200"/>
            <a:ext cx="8296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200150"/>
            <a:ext cx="7639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dirty="0" smtClean="0"/>
              <a:t>Phrase-</a:t>
            </a:r>
            <a:r>
              <a:rPr lang="de-DE" i="1" dirty="0" err="1" smtClean="0"/>
              <a:t>based</a:t>
            </a:r>
            <a:r>
              <a:rPr lang="de-DE" i="1" dirty="0" smtClean="0"/>
              <a:t> </a:t>
            </a:r>
            <a:r>
              <a:rPr lang="de-DE" i="1" dirty="0" err="1" smtClean="0"/>
              <a:t>translation</a:t>
            </a:r>
            <a:r>
              <a:rPr lang="de-DE" i="1" dirty="0" smtClean="0"/>
              <a:t> model</a:t>
            </a:r>
          </a:p>
          <a:p>
            <a:r>
              <a:rPr lang="de-DE" i="1" dirty="0" smtClean="0"/>
              <a:t>Log-linear model</a:t>
            </a:r>
          </a:p>
          <a:p>
            <a:r>
              <a:rPr lang="de-DE" i="1" dirty="0" smtClean="0"/>
              <a:t>Tuning log-linear model </a:t>
            </a:r>
            <a:r>
              <a:rPr lang="de-DE" i="1" dirty="0" err="1" smtClean="0"/>
              <a:t>automatically</a:t>
            </a:r>
            <a:endParaRPr lang="de-DE" i="1" dirty="0" smtClean="0"/>
          </a:p>
          <a:p>
            <a:r>
              <a:rPr lang="de-DE" dirty="0" smtClean="0"/>
              <a:t>Decoding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i="1" dirty="0" smtClean="0"/>
              <a:t>Phrase-</a:t>
            </a:r>
            <a:r>
              <a:rPr lang="de-DE" i="1" dirty="0" err="1" smtClean="0"/>
              <a:t>based</a:t>
            </a:r>
            <a:r>
              <a:rPr lang="de-DE" i="1" dirty="0" smtClean="0"/>
              <a:t> </a:t>
            </a:r>
            <a:r>
              <a:rPr lang="de-DE" i="1" dirty="0" err="1" smtClean="0"/>
              <a:t>translation</a:t>
            </a:r>
            <a:r>
              <a:rPr lang="de-DE" i="1" dirty="0" smtClean="0"/>
              <a:t> model</a:t>
            </a:r>
          </a:p>
          <a:p>
            <a:r>
              <a:rPr lang="de-DE" i="1" dirty="0" smtClean="0"/>
              <a:t>Log-linear model</a:t>
            </a:r>
          </a:p>
          <a:p>
            <a:r>
              <a:rPr lang="de-DE" i="1" dirty="0" smtClean="0"/>
              <a:t>Tuning log-linear model </a:t>
            </a:r>
            <a:r>
              <a:rPr lang="de-DE" i="1" dirty="0" err="1" smtClean="0"/>
              <a:t>automatically</a:t>
            </a:r>
            <a:endParaRPr lang="de-DE" i="1" dirty="0" smtClean="0"/>
          </a:p>
          <a:p>
            <a:r>
              <a:rPr lang="de-DE" dirty="0" smtClean="0"/>
              <a:t>Decoding</a:t>
            </a:r>
          </a:p>
          <a:p>
            <a:pPr lvl="1"/>
            <a:r>
              <a:rPr lang="de-DE" dirty="0" smtClean="0"/>
              <a:t>Basic </a:t>
            </a:r>
            <a:r>
              <a:rPr lang="de-DE" dirty="0" err="1" smtClean="0"/>
              <a:t>phrase-based</a:t>
            </a:r>
            <a:r>
              <a:rPr lang="de-DE" dirty="0" smtClean="0"/>
              <a:t> </a:t>
            </a:r>
            <a:r>
              <a:rPr lang="de-DE" dirty="0" err="1" smtClean="0"/>
              <a:t>decoding</a:t>
            </a:r>
            <a:endParaRPr lang="de-DE" dirty="0" smtClean="0"/>
          </a:p>
          <a:p>
            <a:pPr lvl="1"/>
            <a:r>
              <a:rPr lang="de-DE" dirty="0" err="1" smtClean="0"/>
              <a:t>Dealing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endParaRPr lang="de-DE" dirty="0" smtClean="0"/>
          </a:p>
          <a:p>
            <a:pPr lvl="2"/>
            <a:r>
              <a:rPr lang="de-DE" dirty="0" err="1" smtClean="0"/>
              <a:t>Recombination</a:t>
            </a:r>
            <a:endParaRPr lang="de-DE" dirty="0" smtClean="0"/>
          </a:p>
          <a:p>
            <a:pPr lvl="2"/>
            <a:r>
              <a:rPr lang="de-DE" dirty="0" err="1" smtClean="0"/>
              <a:t>Pruning</a:t>
            </a:r>
            <a:endParaRPr lang="de-DE" dirty="0" smtClean="0"/>
          </a:p>
          <a:p>
            <a:pPr lvl="2"/>
            <a:r>
              <a:rPr lang="de-DE" dirty="0" smtClean="0"/>
              <a:t>Future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 smtClean="0"/>
          </a:p>
          <a:p>
            <a:pPr lvl="1"/>
            <a:r>
              <a:rPr lang="de-DE" dirty="0" smtClean="0"/>
              <a:t>Decoding </a:t>
            </a:r>
            <a:r>
              <a:rPr lang="de-DE" dirty="0" err="1" smtClean="0"/>
              <a:t>output</a:t>
            </a:r>
            <a:endParaRPr lang="de-DE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152525"/>
            <a:ext cx="83248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200150"/>
            <a:ext cx="8591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23938"/>
            <a:ext cx="83534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66788"/>
            <a:ext cx="83534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023938"/>
            <a:ext cx="83439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009650"/>
            <a:ext cx="8315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023938"/>
            <a:ext cx="8315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95363"/>
            <a:ext cx="83058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047750"/>
            <a:ext cx="8343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066800"/>
            <a:ext cx="8334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019175"/>
            <a:ext cx="82105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990600"/>
            <a:ext cx="8210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152525"/>
            <a:ext cx="83248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19175"/>
            <a:ext cx="8229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057275"/>
            <a:ext cx="82677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38225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038225"/>
            <a:ext cx="82486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33463"/>
            <a:ext cx="8229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047750"/>
            <a:ext cx="8277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023938"/>
            <a:ext cx="8258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019175"/>
            <a:ext cx="82772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033463"/>
            <a:ext cx="8248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009650"/>
            <a:ext cx="8220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Language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Usually</a:t>
            </a:r>
            <a:r>
              <a:rPr lang="de-DE" dirty="0" smtClean="0"/>
              <a:t> a </a:t>
            </a:r>
            <a:r>
              <a:rPr lang="de-DE" dirty="0" err="1" smtClean="0"/>
              <a:t>trigram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model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p(e)</a:t>
            </a:r>
          </a:p>
          <a:p>
            <a:r>
              <a:rPr lang="de-DE" dirty="0" smtClean="0"/>
              <a:t>P(</a:t>
            </a:r>
            <a:r>
              <a:rPr lang="de-DE" dirty="0" err="1" smtClean="0"/>
              <a:t>the</a:t>
            </a:r>
            <a:r>
              <a:rPr lang="de-DE" dirty="0" smtClean="0"/>
              <a:t> man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) = p(</a:t>
            </a:r>
            <a:r>
              <a:rPr lang="de-DE" dirty="0" err="1" smtClean="0"/>
              <a:t>the</a:t>
            </a:r>
            <a:r>
              <a:rPr lang="de-DE" dirty="0" smtClean="0"/>
              <a:t> | START) p(man | START </a:t>
            </a:r>
            <a:r>
              <a:rPr lang="de-DE" dirty="0" err="1" smtClean="0"/>
              <a:t>the</a:t>
            </a:r>
            <a:r>
              <a:rPr lang="de-DE" dirty="0" smtClean="0"/>
              <a:t>) p(</a:t>
            </a:r>
            <a:r>
              <a:rPr lang="de-DE" dirty="0" err="1" smtClean="0"/>
              <a:t>went</a:t>
            </a:r>
            <a:r>
              <a:rPr lang="de-DE" dirty="0" smtClean="0"/>
              <a:t> | </a:t>
            </a:r>
            <a:r>
              <a:rPr lang="de-DE" dirty="0" err="1" smtClean="0"/>
              <a:t>the</a:t>
            </a:r>
            <a:r>
              <a:rPr lang="de-DE" dirty="0" smtClean="0"/>
              <a:t> man) p(</a:t>
            </a:r>
            <a:r>
              <a:rPr lang="de-DE" dirty="0" err="1" smtClean="0"/>
              <a:t>home</a:t>
            </a:r>
            <a:r>
              <a:rPr lang="de-DE" dirty="0" smtClean="0"/>
              <a:t> | man </a:t>
            </a:r>
            <a:r>
              <a:rPr lang="de-DE" dirty="0" err="1" smtClean="0"/>
              <a:t>went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Language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well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grammaticality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/>
                </a:solidFill>
              </a:rPr>
              <a:t>same </a:t>
            </a:r>
            <a:r>
              <a:rPr lang="de-DE" dirty="0" err="1" smtClean="0">
                <a:solidFill>
                  <a:schemeClr val="accent1"/>
                </a:solidFill>
              </a:rPr>
              <a:t>length</a:t>
            </a:r>
            <a:endParaRPr lang="de-DE" dirty="0" smtClean="0"/>
          </a:p>
          <a:p>
            <a:pPr lvl="1"/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favor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endParaRPr lang="de-DE" dirty="0" smtClean="0"/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reason</a:t>
            </a:r>
            <a:r>
              <a:rPr lang="de-DE" dirty="0" smtClean="0"/>
              <a:t>, a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model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length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bonus</a:t>
            </a:r>
            <a:endParaRPr lang="de-DE" dirty="0" smtClean="0">
              <a:solidFill>
                <a:schemeClr val="accent1"/>
              </a:solidFill>
            </a:endParaRPr>
          </a:p>
          <a:p>
            <a:pPr lvl="2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constant</a:t>
            </a:r>
            <a:r>
              <a:rPr lang="de-DE" dirty="0" smtClean="0"/>
              <a:t> &gt; 1 </a:t>
            </a:r>
            <a:r>
              <a:rPr lang="de-DE" dirty="0" err="1" smtClean="0"/>
              <a:t>multiplied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English </a:t>
            </a:r>
            <a:r>
              <a:rPr lang="de-DE" dirty="0" err="1" smtClean="0"/>
              <a:t>word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hypothesis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023938"/>
            <a:ext cx="8248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000125"/>
            <a:ext cx="8248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014413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038225"/>
            <a:ext cx="82486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028700"/>
            <a:ext cx="8220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038225"/>
            <a:ext cx="82772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042988"/>
            <a:ext cx="82677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019175"/>
            <a:ext cx="82581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000125"/>
            <a:ext cx="82200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000125"/>
            <a:ext cx="823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171575"/>
            <a:ext cx="83629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2150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Modified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3071802" y="2428868"/>
            <a:ext cx="1143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Assignment</a:t>
            </a:r>
            <a:r>
              <a:rPr lang="de-DE" dirty="0" smtClean="0"/>
              <a:t> 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Build</a:t>
            </a:r>
            <a:r>
              <a:rPr lang="de-DE" dirty="0" smtClean="0"/>
              <a:t> a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phrase-based</a:t>
            </a:r>
            <a:r>
              <a:rPr lang="de-DE" dirty="0" smtClean="0"/>
              <a:t> SMT </a:t>
            </a:r>
            <a:r>
              <a:rPr lang="de-DE" dirty="0" err="1" smtClean="0"/>
              <a:t>system</a:t>
            </a:r>
            <a:r>
              <a:rPr lang="de-DE" dirty="0" smtClean="0"/>
              <a:t>!</a:t>
            </a:r>
            <a:endParaRPr lang="de-DE" dirty="0" smtClean="0"/>
          </a:p>
          <a:p>
            <a:pPr lvl="1"/>
            <a:r>
              <a:rPr lang="de-DE" dirty="0" smtClean="0"/>
              <a:t>German </a:t>
            </a:r>
            <a:r>
              <a:rPr lang="de-DE" dirty="0" err="1" smtClean="0"/>
              <a:t>to</a:t>
            </a:r>
            <a:r>
              <a:rPr lang="de-DE" dirty="0" smtClean="0"/>
              <a:t> English </a:t>
            </a:r>
            <a:r>
              <a:rPr lang="de-DE" dirty="0" err="1" smtClean="0"/>
              <a:t>or</a:t>
            </a:r>
            <a:r>
              <a:rPr lang="de-DE" dirty="0" smtClean="0"/>
              <a:t> French </a:t>
            </a:r>
            <a:r>
              <a:rPr lang="de-DE" dirty="0" err="1" smtClean="0"/>
              <a:t>to</a:t>
            </a:r>
            <a:r>
              <a:rPr lang="de-DE" dirty="0" smtClean="0"/>
              <a:t> English</a:t>
            </a:r>
          </a:p>
          <a:p>
            <a:pPr lvl="1"/>
            <a:r>
              <a:rPr lang="de-DE" dirty="0" err="1" smtClean="0"/>
              <a:t>Using</a:t>
            </a:r>
            <a:r>
              <a:rPr lang="de-DE" dirty="0" smtClean="0"/>
              <a:t> a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„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“ </a:t>
            </a:r>
            <a:r>
              <a:rPr lang="de-DE" dirty="0" err="1" smtClean="0"/>
              <a:t>exercise</a:t>
            </a:r>
            <a:endParaRPr lang="de-DE" dirty="0" smtClean="0"/>
          </a:p>
          <a:p>
            <a:r>
              <a:rPr lang="de-DE" dirty="0" smtClean="0"/>
              <a:t>See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en-US" dirty="0" smtClean="0"/>
              <a:t> again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2047875"/>
            <a:ext cx="77819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1228725"/>
            <a:ext cx="7839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128713"/>
            <a:ext cx="8401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Bildschirmpräsentation (4:3)</PresentationFormat>
  <Paragraphs>103</Paragraphs>
  <Slides>61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2" baseType="lpstr">
      <vt:lpstr>Larissa-Design</vt:lpstr>
      <vt:lpstr>Statistical Machine Translation Part III – Phrase-based SMT / Decoding</vt:lpstr>
      <vt:lpstr>Outline</vt:lpstr>
      <vt:lpstr>Folie 3</vt:lpstr>
      <vt:lpstr>Folie 4</vt:lpstr>
      <vt:lpstr>Language Model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Outline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Outline</vt:lpstr>
      <vt:lpstr>Outline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Assignment 2</vt:lpstr>
      <vt:lpstr>Folie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Statistical Machine Translation – Part II</dc:title>
  <dc:creator>fraser</dc:creator>
  <cp:lastModifiedBy>fraser</cp:lastModifiedBy>
  <cp:revision>15</cp:revision>
  <dcterms:created xsi:type="dcterms:W3CDTF">2008-07-16T17:06:49Z</dcterms:created>
  <dcterms:modified xsi:type="dcterms:W3CDTF">2008-07-23T11:54:40Z</dcterms:modified>
</cp:coreProperties>
</file>