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Lst>
  <p:notesMasterIdLst>
    <p:notesMasterId r:id="rId58"/>
  </p:notesMasterIdLst>
  <p:handoutMasterIdLst>
    <p:handoutMasterId r:id="rId59"/>
  </p:handoutMasterIdLst>
  <p:sldIdLst>
    <p:sldId id="441" r:id="rId3"/>
    <p:sldId id="1104" r:id="rId4"/>
    <p:sldId id="1106" r:id="rId5"/>
    <p:sldId id="1107" r:id="rId6"/>
    <p:sldId id="1108" r:id="rId7"/>
    <p:sldId id="1073" r:id="rId8"/>
    <p:sldId id="1041" r:id="rId9"/>
    <p:sldId id="1043" r:id="rId10"/>
    <p:sldId id="1044" r:id="rId11"/>
    <p:sldId id="1045" r:id="rId12"/>
    <p:sldId id="1046" r:id="rId13"/>
    <p:sldId id="1047" r:id="rId14"/>
    <p:sldId id="1048" r:id="rId15"/>
    <p:sldId id="1049" r:id="rId16"/>
    <p:sldId id="1050" r:id="rId17"/>
    <p:sldId id="1051" r:id="rId18"/>
    <p:sldId id="1052" r:id="rId19"/>
    <p:sldId id="1053" r:id="rId20"/>
    <p:sldId id="1054" r:id="rId21"/>
    <p:sldId id="1055" r:id="rId22"/>
    <p:sldId id="1056" r:id="rId23"/>
    <p:sldId id="1057" r:id="rId24"/>
    <p:sldId id="1060" r:id="rId25"/>
    <p:sldId id="1061" r:id="rId26"/>
    <p:sldId id="1071" r:id="rId27"/>
    <p:sldId id="1100" r:id="rId28"/>
    <p:sldId id="1075" r:id="rId29"/>
    <p:sldId id="1076" r:id="rId30"/>
    <p:sldId id="1080" r:id="rId31"/>
    <p:sldId id="1105" r:id="rId32"/>
    <p:sldId id="1082" r:id="rId33"/>
    <p:sldId id="1083" r:id="rId34"/>
    <p:sldId id="1084" r:id="rId35"/>
    <p:sldId id="1085" r:id="rId36"/>
    <p:sldId id="1086" r:id="rId37"/>
    <p:sldId id="1087" r:id="rId38"/>
    <p:sldId id="1088" r:id="rId39"/>
    <p:sldId id="1089" r:id="rId40"/>
    <p:sldId id="1090" r:id="rId41"/>
    <p:sldId id="1091" r:id="rId42"/>
    <p:sldId id="1092" r:id="rId43"/>
    <p:sldId id="1093" r:id="rId44"/>
    <p:sldId id="1094" r:id="rId45"/>
    <p:sldId id="1095" r:id="rId46"/>
    <p:sldId id="1098" r:id="rId47"/>
    <p:sldId id="1097" r:id="rId48"/>
    <p:sldId id="1079" r:id="rId49"/>
    <p:sldId id="1078" r:id="rId50"/>
    <p:sldId id="1077" r:id="rId51"/>
    <p:sldId id="1099" r:id="rId52"/>
    <p:sldId id="1072" r:id="rId53"/>
    <p:sldId id="983" r:id="rId54"/>
    <p:sldId id="1103" r:id="rId55"/>
    <p:sldId id="1102" r:id="rId56"/>
    <p:sldId id="1101" r:id="rId5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5" autoAdjust="0"/>
    <p:restoredTop sz="86318" autoAdjust="0"/>
  </p:normalViewPr>
  <p:slideViewPr>
    <p:cSldViewPr snapToGrid="0" snapToObjects="1">
      <p:cViewPr varScale="1">
        <p:scale>
          <a:sx n="76" d="100"/>
          <a:sy n="76" d="100"/>
        </p:scale>
        <p:origin x="320"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4856"/>
    </p:cViewPr>
  </p:sorterViewPr>
  <p:notesViewPr>
    <p:cSldViewPr snapToGrid="0" snapToObjects="1">
      <p:cViewPr varScale="1">
        <p:scale>
          <a:sx n="56" d="100"/>
          <a:sy n="56" d="100"/>
        </p:scale>
        <p:origin x="-283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D24128C-B88A-F640-9D9E-9E2D9702F110}" type="datetimeFigureOut">
              <a:rPr lang="en-US" smtClean="0"/>
              <a:pPr/>
              <a:t>1/16/2019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AB73DB8-A723-E042-AF8C-3A8522DA7238}" type="slidenum">
              <a:rPr lang="en-US" smtClean="0"/>
              <a:pPr/>
              <a:t>‹#›</a:t>
            </a:fld>
            <a:endParaRPr lang="en-US"/>
          </a:p>
        </p:txBody>
      </p:sp>
    </p:spTree>
    <p:extLst>
      <p:ext uri="{BB962C8B-B14F-4D97-AF65-F5344CB8AC3E}">
        <p14:creationId xmlns:p14="http://schemas.microsoft.com/office/powerpoint/2010/main" val="2144419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773149-0ABC-E244-8EDD-4CC88D8136B6}" type="datetimeFigureOut">
              <a:rPr lang="en-US" smtClean="0"/>
              <a:pPr/>
              <a:t>1/16/2019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A4F66E-E396-E443-81FD-0890AFF8A6BC}" type="slidenum">
              <a:rPr lang="en-US" smtClean="0"/>
              <a:pPr/>
              <a:t>‹#›</a:t>
            </a:fld>
            <a:endParaRPr lang="en-US"/>
          </a:p>
        </p:txBody>
      </p:sp>
    </p:spTree>
    <p:extLst>
      <p:ext uri="{BB962C8B-B14F-4D97-AF65-F5344CB8AC3E}">
        <p14:creationId xmlns:p14="http://schemas.microsoft.com/office/powerpoint/2010/main" val="22046039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smtClean="0">
                <a:ea typeface="宋体" pitchFamily="2" charset="-122"/>
              </a:rPr>
              <a:t>Make</a:t>
            </a:r>
            <a:r>
              <a:rPr lang="en-US" altLang="zh-CN" baseline="0" dirty="0" smtClean="0">
                <a:ea typeface="宋体" pitchFamily="2" charset="-122"/>
              </a:rPr>
              <a:t> this more pretty, put pictures; revise the next picture to reflect these steps</a:t>
            </a:r>
            <a:endParaRPr lang="zh-CN" altLang="en-US" dirty="0" smtClean="0">
              <a:ea typeface="宋体" pitchFamily="2" charset="-122"/>
            </a:endParaRPr>
          </a:p>
        </p:txBody>
      </p:sp>
      <p:sp>
        <p:nvSpPr>
          <p:cNvPr id="23556" name="Slide Number Placeholder 3"/>
          <p:cNvSpPr txBox="1">
            <a:spLocks noGrp="1"/>
          </p:cNvSpPr>
          <p:nvPr/>
        </p:nvSpPr>
        <p:spPr bwMode="auto">
          <a:xfrm>
            <a:off x="3885579" y="8686644"/>
            <a:ext cx="2972421" cy="457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4" tIns="46078" rIns="92154" bIns="46078" anchor="b"/>
          <a:lstStyle>
            <a:lvl1pPr defTabSz="931863">
              <a:defRPr sz="2800">
                <a:solidFill>
                  <a:schemeClr val="tx1"/>
                </a:solidFill>
                <a:latin typeface="Calibri" pitchFamily="34" charset="0"/>
                <a:ea typeface="ＭＳ Ｐゴシック" pitchFamily="34" charset="-128"/>
              </a:defRPr>
            </a:lvl1pPr>
            <a:lvl2pPr marL="742950" indent="-285750" defTabSz="931863">
              <a:defRPr sz="2800">
                <a:solidFill>
                  <a:schemeClr val="tx1"/>
                </a:solidFill>
                <a:latin typeface="Calibri" pitchFamily="34" charset="0"/>
                <a:ea typeface="ＭＳ Ｐゴシック" pitchFamily="34" charset="-128"/>
              </a:defRPr>
            </a:lvl2pPr>
            <a:lvl3pPr marL="1143000" indent="-228600" defTabSz="931863">
              <a:defRPr sz="2800">
                <a:solidFill>
                  <a:schemeClr val="tx1"/>
                </a:solidFill>
                <a:latin typeface="Calibri" pitchFamily="34" charset="0"/>
                <a:ea typeface="ＭＳ Ｐゴシック" pitchFamily="34" charset="-128"/>
              </a:defRPr>
            </a:lvl3pPr>
            <a:lvl4pPr marL="1600200" indent="-228600" defTabSz="931863">
              <a:defRPr sz="2800">
                <a:solidFill>
                  <a:schemeClr val="tx1"/>
                </a:solidFill>
                <a:latin typeface="Calibri" pitchFamily="34" charset="0"/>
                <a:ea typeface="ＭＳ Ｐゴシック" pitchFamily="34" charset="-128"/>
              </a:defRPr>
            </a:lvl4pPr>
            <a:lvl5pPr marL="2057400" indent="-228600" defTabSz="931863">
              <a:defRPr sz="2800">
                <a:solidFill>
                  <a:schemeClr val="tx1"/>
                </a:solidFill>
                <a:latin typeface="Calibri" pitchFamily="34" charset="0"/>
                <a:ea typeface="ＭＳ Ｐゴシック" pitchFamily="34" charset="-128"/>
              </a:defRPr>
            </a:lvl5pPr>
            <a:lvl6pPr marL="2514600" indent="-228600" defTabSz="931863" eaLnBrk="0" fontAlgn="base" hangingPunct="0">
              <a:spcBef>
                <a:spcPct val="0"/>
              </a:spcBef>
              <a:spcAft>
                <a:spcPct val="0"/>
              </a:spcAft>
              <a:defRPr sz="2800">
                <a:solidFill>
                  <a:schemeClr val="tx1"/>
                </a:solidFill>
                <a:latin typeface="Calibri" pitchFamily="34" charset="0"/>
                <a:ea typeface="ＭＳ Ｐゴシック" pitchFamily="34" charset="-128"/>
              </a:defRPr>
            </a:lvl6pPr>
            <a:lvl7pPr marL="2971800" indent="-228600" defTabSz="931863" eaLnBrk="0" fontAlgn="base" hangingPunct="0">
              <a:spcBef>
                <a:spcPct val="0"/>
              </a:spcBef>
              <a:spcAft>
                <a:spcPct val="0"/>
              </a:spcAft>
              <a:defRPr sz="2800">
                <a:solidFill>
                  <a:schemeClr val="tx1"/>
                </a:solidFill>
                <a:latin typeface="Calibri" pitchFamily="34" charset="0"/>
                <a:ea typeface="ＭＳ Ｐゴシック" pitchFamily="34" charset="-128"/>
              </a:defRPr>
            </a:lvl7pPr>
            <a:lvl8pPr marL="3429000" indent="-228600" defTabSz="931863" eaLnBrk="0" fontAlgn="base" hangingPunct="0">
              <a:spcBef>
                <a:spcPct val="0"/>
              </a:spcBef>
              <a:spcAft>
                <a:spcPct val="0"/>
              </a:spcAft>
              <a:defRPr sz="2800">
                <a:solidFill>
                  <a:schemeClr val="tx1"/>
                </a:solidFill>
                <a:latin typeface="Calibri" pitchFamily="34" charset="0"/>
                <a:ea typeface="ＭＳ Ｐゴシック" pitchFamily="34" charset="-128"/>
              </a:defRPr>
            </a:lvl8pPr>
            <a:lvl9pPr marL="3886200" indent="-228600" defTabSz="931863" eaLnBrk="0" fontAlgn="base" hangingPunct="0">
              <a:spcBef>
                <a:spcPct val="0"/>
              </a:spcBef>
              <a:spcAft>
                <a:spcPct val="0"/>
              </a:spcAft>
              <a:defRPr sz="2800">
                <a:solidFill>
                  <a:schemeClr val="tx1"/>
                </a:solidFill>
                <a:latin typeface="Calibri" pitchFamily="34" charset="0"/>
                <a:ea typeface="ＭＳ Ｐゴシック" pitchFamily="34" charset="-128"/>
              </a:defRPr>
            </a:lvl9pPr>
          </a:lstStyle>
          <a:p>
            <a:pPr algn="r" fontAlgn="base">
              <a:spcBef>
                <a:spcPct val="0"/>
              </a:spcBef>
              <a:spcAft>
                <a:spcPct val="0"/>
              </a:spcAft>
            </a:pPr>
            <a:fld id="{71E07827-19DC-4052-A94B-FE2FC444D814}" type="slidenum">
              <a:rPr lang="zh-CN" altLang="en-US" sz="1200">
                <a:solidFill>
                  <a:prstClr val="black"/>
                </a:solidFill>
                <a:latin typeface="Times New Roman" pitchFamily="18" charset="0"/>
                <a:ea typeface="宋体" pitchFamily="2" charset="-122"/>
                <a:cs typeface="Arial" charset="0"/>
              </a:rPr>
              <a:pPr algn="r" fontAlgn="base">
                <a:spcBef>
                  <a:spcPct val="0"/>
                </a:spcBef>
                <a:spcAft>
                  <a:spcPct val="0"/>
                </a:spcAft>
              </a:pPr>
              <a:t>7</a:t>
            </a:fld>
            <a:endParaRPr lang="en-US" altLang="zh-CN" sz="1200" dirty="0">
              <a:solidFill>
                <a:prstClr val="black"/>
              </a:solidFill>
              <a:latin typeface="Times New Roman" pitchFamily="18" charset="0"/>
              <a:ea typeface="宋体" pitchFamily="2" charset="-122"/>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65AE8EF5-FD3B-4E66-913E-60C71812E4C4}" type="slidenum">
              <a:rPr lang="en-US" altLang="zh-CN">
                <a:solidFill>
                  <a:prstClr val="black"/>
                </a:solidFill>
              </a:rPr>
              <a:pPr/>
              <a:t>18</a:t>
            </a:fld>
            <a:endParaRPr lang="en-US" altLang="zh-CN">
              <a:solidFill>
                <a:prstClr val="black"/>
              </a:solidFill>
            </a:endParaRPr>
          </a:p>
        </p:txBody>
      </p:sp>
      <p:sp>
        <p:nvSpPr>
          <p:cNvPr id="2231298" name="Rectangle 2"/>
          <p:cNvSpPr>
            <a:spLocks noGrp="1" noRot="1" noChangeAspect="1" noChangeArrowheads="1" noTextEdit="1"/>
          </p:cNvSpPr>
          <p:nvPr>
            <p:ph type="sldImg"/>
          </p:nvPr>
        </p:nvSpPr>
        <p:spPr>
          <a:xfrm>
            <a:off x="1144588" y="685800"/>
            <a:ext cx="4570412" cy="3429000"/>
          </a:xfrm>
          <a:ln/>
        </p:spPr>
      </p:sp>
      <p:sp>
        <p:nvSpPr>
          <p:cNvPr id="2231299" name="Rectangle 3"/>
          <p:cNvSpPr>
            <a:spLocks noGrp="1" noChangeArrowheads="1"/>
          </p:cNvSpPr>
          <p:nvPr>
            <p:ph type="body" idx="1"/>
          </p:nvPr>
        </p:nvSpPr>
        <p:spPr>
          <a:xfrm>
            <a:off x="913805" y="4343704"/>
            <a:ext cx="5030391" cy="4113892"/>
          </a:xfrm>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A80BB032-D9E4-4D6E-BBC9-93F8D4B90D84}" type="slidenum">
              <a:rPr lang="en-US" altLang="zh-CN">
                <a:solidFill>
                  <a:prstClr val="black"/>
                </a:solidFill>
              </a:rPr>
              <a:pPr/>
              <a:t>20</a:t>
            </a:fld>
            <a:endParaRPr lang="en-US" altLang="zh-CN">
              <a:solidFill>
                <a:prstClr val="black"/>
              </a:solidFill>
            </a:endParaRPr>
          </a:p>
        </p:txBody>
      </p:sp>
      <p:sp>
        <p:nvSpPr>
          <p:cNvPr id="2236418" name="Rectangle 2"/>
          <p:cNvSpPr>
            <a:spLocks noGrp="1" noRot="1" noChangeAspect="1" noChangeArrowheads="1" noTextEdit="1"/>
          </p:cNvSpPr>
          <p:nvPr>
            <p:ph type="sldImg"/>
          </p:nvPr>
        </p:nvSpPr>
        <p:spPr>
          <a:xfrm>
            <a:off x="1144588" y="685800"/>
            <a:ext cx="4570412" cy="3429000"/>
          </a:xfrm>
          <a:ln/>
        </p:spPr>
      </p:sp>
      <p:sp>
        <p:nvSpPr>
          <p:cNvPr id="2236419" name="Rectangle 3"/>
          <p:cNvSpPr>
            <a:spLocks noGrp="1" noChangeArrowheads="1"/>
          </p:cNvSpPr>
          <p:nvPr>
            <p:ph type="body" idx="1"/>
          </p:nvPr>
        </p:nvSpPr>
        <p:spPr>
          <a:xfrm>
            <a:off x="913805" y="4343704"/>
            <a:ext cx="5030391" cy="4113892"/>
          </a:xfrm>
        </p:spPr>
        <p:txBody>
          <a:bodyPr/>
          <a:lstStyle/>
          <a:p>
            <a:r>
              <a:rPr lang="en-US" altLang="zh-CN"/>
              <a:t>Uncertainty; delay the confidence estimation from the baseline,try to confirm or correct the results using global confidence; some examples are as follows.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E78EF900-BD4F-4033-AAA5-D610E5D97FD6}" type="slidenum">
              <a:rPr lang="en-US" altLang="zh-CN">
                <a:solidFill>
                  <a:prstClr val="black"/>
                </a:solidFill>
              </a:rPr>
              <a:pPr/>
              <a:t>21</a:t>
            </a:fld>
            <a:endParaRPr lang="en-US" altLang="zh-CN">
              <a:solidFill>
                <a:prstClr val="black"/>
              </a:solidFill>
            </a:endParaRPr>
          </a:p>
        </p:txBody>
      </p:sp>
      <p:sp>
        <p:nvSpPr>
          <p:cNvPr id="2238466" name="Rectangle 2"/>
          <p:cNvSpPr>
            <a:spLocks noGrp="1" noRot="1" noChangeAspect="1" noChangeArrowheads="1" noTextEdit="1"/>
          </p:cNvSpPr>
          <p:nvPr>
            <p:ph type="sldImg"/>
          </p:nvPr>
        </p:nvSpPr>
        <p:spPr>
          <a:xfrm>
            <a:off x="1144588" y="685800"/>
            <a:ext cx="4570412" cy="3429000"/>
          </a:xfrm>
          <a:ln/>
        </p:spPr>
      </p:sp>
      <p:sp>
        <p:nvSpPr>
          <p:cNvPr id="2238467" name="Rectangle 3"/>
          <p:cNvSpPr>
            <a:spLocks noGrp="1" noChangeArrowheads="1"/>
          </p:cNvSpPr>
          <p:nvPr>
            <p:ph type="body" idx="1"/>
          </p:nvPr>
        </p:nvSpPr>
        <p:spPr>
          <a:xfrm>
            <a:off x="913805" y="4343704"/>
            <a:ext cx="5030391" cy="4113892"/>
          </a:xfrm>
        </p:spPr>
        <p:txBody>
          <a:bodyPr/>
          <a:lstStyle/>
          <a:p>
            <a:r>
              <a:rPr lang="en-US" altLang="zh-CN"/>
              <a:t>Two main operations…;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15074A59-6DDD-4FC6-9698-DE8B81295062}" type="slidenum">
              <a:rPr lang="en-US" altLang="zh-CN">
                <a:solidFill>
                  <a:prstClr val="black"/>
                </a:solidFill>
              </a:rPr>
              <a:pPr/>
              <a:t>22</a:t>
            </a:fld>
            <a:endParaRPr lang="en-US" altLang="zh-CN">
              <a:solidFill>
                <a:prstClr val="black"/>
              </a:solidFill>
            </a:endParaRPr>
          </a:p>
        </p:txBody>
      </p:sp>
      <p:sp>
        <p:nvSpPr>
          <p:cNvPr id="2240514" name="Rectangle 2"/>
          <p:cNvSpPr>
            <a:spLocks noGrp="1" noRot="1" noChangeAspect="1" noChangeArrowheads="1" noTextEdit="1"/>
          </p:cNvSpPr>
          <p:nvPr>
            <p:ph type="sldImg"/>
          </p:nvPr>
        </p:nvSpPr>
        <p:spPr>
          <a:xfrm>
            <a:off x="1144588" y="685800"/>
            <a:ext cx="4570412" cy="3429000"/>
          </a:xfrm>
          <a:ln/>
        </p:spPr>
      </p:sp>
      <p:sp>
        <p:nvSpPr>
          <p:cNvPr id="2240515" name="Rectangle 3"/>
          <p:cNvSpPr>
            <a:spLocks noGrp="1" noChangeArrowheads="1"/>
          </p:cNvSpPr>
          <p:nvPr>
            <p:ph type="body" idx="1"/>
          </p:nvPr>
        </p:nvSpPr>
        <p:spPr>
          <a:xfrm>
            <a:off x="913805" y="4343704"/>
            <a:ext cx="5030391" cy="4113892"/>
          </a:xfrm>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6BA2F9C7-4673-433C-9023-985B125FD85E}" type="slidenum">
              <a:rPr lang="en-US" altLang="zh-CN">
                <a:solidFill>
                  <a:prstClr val="black"/>
                </a:solidFill>
              </a:rPr>
              <a:pPr/>
              <a:t>23</a:t>
            </a:fld>
            <a:endParaRPr lang="en-US" altLang="zh-CN">
              <a:solidFill>
                <a:prstClr val="black"/>
              </a:solidFill>
            </a:endParaRPr>
          </a:p>
        </p:txBody>
      </p:sp>
      <p:sp>
        <p:nvSpPr>
          <p:cNvPr id="2246658" name="Rectangle 2"/>
          <p:cNvSpPr>
            <a:spLocks noGrp="1" noRot="1" noChangeAspect="1" noChangeArrowheads="1" noTextEdit="1"/>
          </p:cNvSpPr>
          <p:nvPr>
            <p:ph type="sldImg"/>
          </p:nvPr>
        </p:nvSpPr>
        <p:spPr>
          <a:xfrm>
            <a:off x="1144588" y="685800"/>
            <a:ext cx="4570412" cy="3429000"/>
          </a:xfrm>
          <a:ln/>
        </p:spPr>
      </p:sp>
      <p:sp>
        <p:nvSpPr>
          <p:cNvPr id="2246659" name="Rectangle 3"/>
          <p:cNvSpPr>
            <a:spLocks noGrp="1" noChangeArrowheads="1"/>
          </p:cNvSpPr>
          <p:nvPr>
            <p:ph type="body" idx="1"/>
          </p:nvPr>
        </p:nvSpPr>
        <p:spPr>
          <a:xfrm>
            <a:off x="913805" y="4343704"/>
            <a:ext cx="5030391" cy="4113892"/>
          </a:xfrm>
        </p:spPr>
        <p:txBody>
          <a:bodyPr/>
          <a:lstStyle/>
          <a:p>
            <a:r>
              <a:rPr lang="en-US" altLang="zh-CN"/>
              <a:t>In order to show how reliable of the key is, we try to count the inter-agreement of two keys prepared in parallel, and the agreement f-measure is about 78.8</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DADC7BA2-4872-48FD-BDAF-480C24B231FE}" type="slidenum">
              <a:rPr lang="en-US" altLang="zh-CN">
                <a:solidFill>
                  <a:prstClr val="black"/>
                </a:solidFill>
              </a:rPr>
              <a:pPr/>
              <a:t>24</a:t>
            </a:fld>
            <a:endParaRPr lang="en-US" altLang="zh-CN">
              <a:solidFill>
                <a:prstClr val="black"/>
              </a:solidFill>
            </a:endParaRPr>
          </a:p>
        </p:txBody>
      </p:sp>
      <p:sp>
        <p:nvSpPr>
          <p:cNvPr id="2248706" name="Rectangle 2"/>
          <p:cNvSpPr>
            <a:spLocks noGrp="1" noRot="1" noChangeAspect="1" noChangeArrowheads="1" noTextEdit="1"/>
          </p:cNvSpPr>
          <p:nvPr>
            <p:ph type="sldImg"/>
          </p:nvPr>
        </p:nvSpPr>
        <p:spPr>
          <a:xfrm>
            <a:off x="1144588" y="685800"/>
            <a:ext cx="4570412" cy="3429000"/>
          </a:xfrm>
          <a:ln/>
        </p:spPr>
      </p:sp>
      <p:sp>
        <p:nvSpPr>
          <p:cNvPr id="2248707" name="Rectangle 3"/>
          <p:cNvSpPr>
            <a:spLocks noGrp="1" noChangeArrowheads="1"/>
          </p:cNvSpPr>
          <p:nvPr>
            <p:ph type="body" idx="1"/>
          </p:nvPr>
        </p:nvSpPr>
        <p:spPr>
          <a:xfrm>
            <a:off x="913805" y="4343704"/>
            <a:ext cx="5030391" cy="4113892"/>
          </a:xfrm>
        </p:spPr>
        <p:txBody>
          <a:bodyPr/>
          <a:lstStyle/>
          <a:p>
            <a:r>
              <a:rPr lang="en-US" altLang="zh-CN"/>
              <a:t>Our approach works much better than the baseline; for both identification and classification accuracy. There is a larger gap between system and human for argment labeling; argument identification is not a reasonable annotation. US news announced the news of invation into Iraq. Human has to remember everything said in the document.; maybe need arbitrary inference.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7BE09D6A-7EC5-47E7-A7EF-5FF91AE0F3C4}" type="slidenum">
              <a:rPr lang="en-US" altLang="zh-CN">
                <a:solidFill>
                  <a:prstClr val="black"/>
                </a:solidFill>
              </a:rPr>
              <a:pPr/>
              <a:t>10</a:t>
            </a:fld>
            <a:endParaRPr lang="en-US" altLang="zh-CN">
              <a:solidFill>
                <a:prstClr val="black"/>
              </a:solidFill>
            </a:endParaRPr>
          </a:p>
        </p:txBody>
      </p:sp>
      <p:sp>
        <p:nvSpPr>
          <p:cNvPr id="2095106" name="Rectangle 2"/>
          <p:cNvSpPr>
            <a:spLocks noGrp="1" noRot="1" noChangeAspect="1" noChangeArrowheads="1" noTextEdit="1"/>
          </p:cNvSpPr>
          <p:nvPr>
            <p:ph type="sldImg"/>
          </p:nvPr>
        </p:nvSpPr>
        <p:spPr>
          <a:xfrm>
            <a:off x="1146175" y="685800"/>
            <a:ext cx="4568825" cy="3427413"/>
          </a:xfrm>
          <a:ln/>
        </p:spPr>
      </p:sp>
      <p:sp>
        <p:nvSpPr>
          <p:cNvPr id="2095107" name="Rectangle 3"/>
          <p:cNvSpPr>
            <a:spLocks noGrp="1" noChangeArrowheads="1"/>
          </p:cNvSpPr>
          <p:nvPr>
            <p:ph type="body" idx="1"/>
          </p:nvPr>
        </p:nvSpPr>
        <p:spPr/>
        <p:txBody>
          <a:bodyPr/>
          <a:lstStyle/>
          <a:p>
            <a:r>
              <a:rPr lang="en-US" altLang="zh-CN"/>
              <a:t>IE’s application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B6E5B078-76E3-476F-9F08-E426B2269283}" type="slidenum">
              <a:rPr lang="en-US" altLang="zh-CN">
                <a:solidFill>
                  <a:prstClr val="black"/>
                </a:solidFill>
              </a:rPr>
              <a:pPr/>
              <a:t>11</a:t>
            </a:fld>
            <a:endParaRPr lang="en-US" altLang="zh-CN">
              <a:solidFill>
                <a:prstClr val="black"/>
              </a:solidFill>
            </a:endParaRPr>
          </a:p>
        </p:txBody>
      </p:sp>
      <p:sp>
        <p:nvSpPr>
          <p:cNvPr id="2263042" name="Rectangle 2"/>
          <p:cNvSpPr>
            <a:spLocks noGrp="1" noRot="1" noChangeAspect="1" noChangeArrowheads="1" noTextEdit="1"/>
          </p:cNvSpPr>
          <p:nvPr>
            <p:ph type="sldImg"/>
          </p:nvPr>
        </p:nvSpPr>
        <p:spPr>
          <a:xfrm>
            <a:off x="1146175" y="685800"/>
            <a:ext cx="4568825" cy="3427413"/>
          </a:xfrm>
          <a:ln/>
        </p:spPr>
      </p:sp>
      <p:sp>
        <p:nvSpPr>
          <p:cNvPr id="2263043" name="Rectangle 3"/>
          <p:cNvSpPr>
            <a:spLocks noGrp="1" noChangeArrowheads="1"/>
          </p:cNvSpPr>
          <p:nvPr>
            <p:ph type="body" idx="1"/>
          </p:nvPr>
        </p:nvSpPr>
        <p:spPr/>
        <p:txBody>
          <a:bodyPr/>
          <a:lstStyle/>
          <a:p>
            <a:r>
              <a:rPr lang="en-US" altLang="zh-CN"/>
              <a:t>IE’s application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BDDBD0DD-9D8E-42C5-AFF3-B6FF931F5D8A}" type="slidenum">
              <a:rPr lang="en-US" altLang="zh-CN">
                <a:solidFill>
                  <a:prstClr val="black"/>
                </a:solidFill>
              </a:rPr>
              <a:pPr/>
              <a:t>12</a:t>
            </a:fld>
            <a:endParaRPr lang="en-US" altLang="zh-CN">
              <a:solidFill>
                <a:prstClr val="black"/>
              </a:solidFill>
            </a:endParaRPr>
          </a:p>
        </p:txBody>
      </p:sp>
      <p:sp>
        <p:nvSpPr>
          <p:cNvPr id="2269186" name="Rectangle 2"/>
          <p:cNvSpPr>
            <a:spLocks noGrp="1" noRot="1" noChangeAspect="1" noChangeArrowheads="1" noTextEdit="1"/>
          </p:cNvSpPr>
          <p:nvPr>
            <p:ph type="sldImg"/>
          </p:nvPr>
        </p:nvSpPr>
        <p:spPr>
          <a:xfrm>
            <a:off x="1146175" y="685800"/>
            <a:ext cx="4568825" cy="3427413"/>
          </a:xfrm>
          <a:ln/>
        </p:spPr>
      </p:sp>
      <p:sp>
        <p:nvSpPr>
          <p:cNvPr id="2269187" name="Rectangle 3"/>
          <p:cNvSpPr>
            <a:spLocks noGrp="1" noChangeArrowheads="1"/>
          </p:cNvSpPr>
          <p:nvPr>
            <p:ph type="body" idx="1"/>
          </p:nvPr>
        </p:nvSpPr>
        <p:spPr/>
        <p:txBody>
          <a:bodyPr/>
          <a:lstStyle/>
          <a:p>
            <a:r>
              <a:rPr lang="en-US" altLang="zh-CN"/>
              <a:t>IE’s application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030FCCCB-C15A-40B8-9FAD-77C6DB36A6A1}" type="slidenum">
              <a:rPr lang="en-US" altLang="zh-CN">
                <a:solidFill>
                  <a:prstClr val="black"/>
                </a:solidFill>
              </a:rPr>
              <a:pPr/>
              <a:t>13</a:t>
            </a:fld>
            <a:endParaRPr lang="en-US" altLang="zh-CN">
              <a:solidFill>
                <a:prstClr val="black"/>
              </a:solidFill>
            </a:endParaRPr>
          </a:p>
        </p:txBody>
      </p:sp>
      <p:sp>
        <p:nvSpPr>
          <p:cNvPr id="2265090" name="Rectangle 2"/>
          <p:cNvSpPr>
            <a:spLocks noGrp="1" noRot="1" noChangeAspect="1" noChangeArrowheads="1" noTextEdit="1"/>
          </p:cNvSpPr>
          <p:nvPr>
            <p:ph type="sldImg"/>
          </p:nvPr>
        </p:nvSpPr>
        <p:spPr>
          <a:xfrm>
            <a:off x="1146175" y="685800"/>
            <a:ext cx="4568825" cy="3427413"/>
          </a:xfrm>
          <a:ln/>
        </p:spPr>
      </p:sp>
      <p:sp>
        <p:nvSpPr>
          <p:cNvPr id="2265091" name="Rectangle 3"/>
          <p:cNvSpPr>
            <a:spLocks noGrp="1" noChangeArrowheads="1"/>
          </p:cNvSpPr>
          <p:nvPr>
            <p:ph type="body" idx="1"/>
          </p:nvPr>
        </p:nvSpPr>
        <p:spPr/>
        <p:txBody>
          <a:bodyPr/>
          <a:lstStyle/>
          <a:p>
            <a:r>
              <a:rPr lang="en-US" altLang="zh-CN"/>
              <a:t>IE’s application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584C791A-6015-4375-9838-30C032793387}" type="slidenum">
              <a:rPr lang="en-US" altLang="zh-CN">
                <a:solidFill>
                  <a:prstClr val="black"/>
                </a:solidFill>
              </a:rPr>
              <a:pPr/>
              <a:t>14</a:t>
            </a:fld>
            <a:endParaRPr lang="en-US" altLang="zh-CN">
              <a:solidFill>
                <a:prstClr val="black"/>
              </a:solidFill>
            </a:endParaRPr>
          </a:p>
        </p:txBody>
      </p:sp>
      <p:sp>
        <p:nvSpPr>
          <p:cNvPr id="2273282" name="Rectangle 2"/>
          <p:cNvSpPr>
            <a:spLocks noGrp="1" noRot="1" noChangeAspect="1" noChangeArrowheads="1" noTextEdit="1"/>
          </p:cNvSpPr>
          <p:nvPr>
            <p:ph type="sldImg"/>
          </p:nvPr>
        </p:nvSpPr>
        <p:spPr>
          <a:xfrm>
            <a:off x="1146175" y="685800"/>
            <a:ext cx="4568825" cy="3427413"/>
          </a:xfrm>
          <a:ln/>
        </p:spPr>
      </p:sp>
      <p:sp>
        <p:nvSpPr>
          <p:cNvPr id="2273283" name="Rectangle 3"/>
          <p:cNvSpPr>
            <a:spLocks noGrp="1" noChangeArrowheads="1"/>
          </p:cNvSpPr>
          <p:nvPr>
            <p:ph type="body" idx="1"/>
          </p:nvPr>
        </p:nvSpPr>
        <p:spPr/>
        <p:txBody>
          <a:bodyPr/>
          <a:lstStyle/>
          <a:p>
            <a:r>
              <a:rPr lang="en-US" altLang="zh-CN"/>
              <a:t>IE’s application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1AF63933-3755-4763-85CF-9CC99F98EA35}" type="slidenum">
              <a:rPr lang="en-US" altLang="zh-CN">
                <a:solidFill>
                  <a:prstClr val="black"/>
                </a:solidFill>
              </a:rPr>
              <a:pPr/>
              <a:t>15</a:t>
            </a:fld>
            <a:endParaRPr lang="en-US" altLang="zh-CN">
              <a:solidFill>
                <a:prstClr val="black"/>
              </a:solidFill>
            </a:endParaRPr>
          </a:p>
        </p:txBody>
      </p:sp>
      <p:sp>
        <p:nvSpPr>
          <p:cNvPr id="2097154" name="Rectangle 2"/>
          <p:cNvSpPr>
            <a:spLocks noGrp="1" noRot="1" noChangeAspect="1" noChangeArrowheads="1" noTextEdit="1"/>
          </p:cNvSpPr>
          <p:nvPr>
            <p:ph type="sldImg"/>
          </p:nvPr>
        </p:nvSpPr>
        <p:spPr>
          <a:xfrm>
            <a:off x="1146175" y="685800"/>
            <a:ext cx="4568825" cy="3427413"/>
          </a:xfrm>
          <a:ln/>
        </p:spPr>
      </p:sp>
      <p:sp>
        <p:nvSpPr>
          <p:cNvPr id="2097155" name="Rectangle 3"/>
          <p:cNvSpPr>
            <a:spLocks noGrp="1" noChangeArrowheads="1"/>
          </p:cNvSpPr>
          <p:nvPr>
            <p:ph type="body" idx="1"/>
          </p:nvPr>
        </p:nvSpPr>
        <p:spPr/>
        <p:txBody>
          <a:bodyPr/>
          <a:lstStyle/>
          <a:p>
            <a:r>
              <a:rPr lang="en-US" altLang="zh-CN"/>
              <a:t>IE’s application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312717-D2FB-439A-B5D9-4C0A19D62BD3}" type="slidenum">
              <a:rPr lang="en-US" altLang="zh-CN">
                <a:solidFill>
                  <a:prstClr val="black"/>
                </a:solidFill>
              </a:rPr>
              <a:pPr/>
              <a:t>16</a:t>
            </a:fld>
            <a:endParaRPr lang="en-US" altLang="zh-CN">
              <a:solidFill>
                <a:prstClr val="black"/>
              </a:solidFill>
            </a:endParaRPr>
          </a:p>
        </p:txBody>
      </p:sp>
      <p:sp>
        <p:nvSpPr>
          <p:cNvPr id="2121730" name="Slide Image Placeholder 1"/>
          <p:cNvSpPr>
            <a:spLocks noGrp="1" noRot="1" noChangeAspect="1" noTextEdit="1"/>
          </p:cNvSpPr>
          <p:nvPr>
            <p:ph type="sldImg"/>
          </p:nvPr>
        </p:nvSpPr>
        <p:spPr>
          <a:xfrm>
            <a:off x="1146175" y="685800"/>
            <a:ext cx="4568825" cy="3427413"/>
          </a:xfrm>
          <a:ln/>
        </p:spPr>
      </p:sp>
      <p:sp>
        <p:nvSpPr>
          <p:cNvPr id="2121731" name="Notes Placeholder 2"/>
          <p:cNvSpPr>
            <a:spLocks noGrp="1"/>
          </p:cNvSpPr>
          <p:nvPr>
            <p:ph type="body" idx="1"/>
          </p:nvPr>
        </p:nvSpPr>
        <p:spPr>
          <a:xfrm>
            <a:off x="915294" y="4343704"/>
            <a:ext cx="5027414" cy="4113892"/>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0" rIns="91420" bIns="45710"/>
          <a:lstStyle/>
          <a:p>
            <a:pPr>
              <a:spcBef>
                <a:spcPct val="0"/>
              </a:spcBef>
            </a:pPr>
            <a:endParaRPr lang="en-US"/>
          </a:p>
        </p:txBody>
      </p:sp>
      <p:sp>
        <p:nvSpPr>
          <p:cNvPr id="2121732" name="Slide Number Placeholder 3"/>
          <p:cNvSpPr txBox="1">
            <a:spLocks noGrp="1"/>
          </p:cNvSpPr>
          <p:nvPr/>
        </p:nvSpPr>
        <p:spPr bwMode="auto">
          <a:xfrm>
            <a:off x="3885903" y="8687405"/>
            <a:ext cx="2972097"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0" rIns="91420" bIns="45710" anchor="b"/>
          <a:lstStyle>
            <a:lvl1pPr defTabSz="966788">
              <a:defRPr>
                <a:solidFill>
                  <a:schemeClr val="tx1"/>
                </a:solidFill>
                <a:latin typeface="Arial" pitchFamily="34" charset="0"/>
                <a:ea typeface="宋体" pitchFamily="2" charset="-122"/>
              </a:defRPr>
            </a:lvl1pPr>
            <a:lvl2pPr marL="769938" indent="-295275" defTabSz="966788">
              <a:defRPr>
                <a:solidFill>
                  <a:schemeClr val="tx1"/>
                </a:solidFill>
                <a:latin typeface="Arial" pitchFamily="34" charset="0"/>
                <a:ea typeface="宋体" pitchFamily="2" charset="-122"/>
              </a:defRPr>
            </a:lvl2pPr>
            <a:lvl3pPr marL="1185863" indent="-238125" defTabSz="966788">
              <a:defRPr>
                <a:solidFill>
                  <a:schemeClr val="tx1"/>
                </a:solidFill>
                <a:latin typeface="Arial" pitchFamily="34" charset="0"/>
                <a:ea typeface="宋体" pitchFamily="2" charset="-122"/>
              </a:defRPr>
            </a:lvl3pPr>
            <a:lvl4pPr marL="1660525" indent="-238125" defTabSz="966788">
              <a:defRPr>
                <a:solidFill>
                  <a:schemeClr val="tx1"/>
                </a:solidFill>
                <a:latin typeface="Arial" pitchFamily="34" charset="0"/>
                <a:ea typeface="宋体" pitchFamily="2" charset="-122"/>
              </a:defRPr>
            </a:lvl4pPr>
            <a:lvl5pPr marL="2133600" indent="-236538" defTabSz="966788">
              <a:defRPr>
                <a:solidFill>
                  <a:schemeClr val="tx1"/>
                </a:solidFill>
                <a:latin typeface="Arial" pitchFamily="34" charset="0"/>
                <a:ea typeface="宋体" pitchFamily="2" charset="-122"/>
              </a:defRPr>
            </a:lvl5pPr>
            <a:lvl6pPr marL="2590800" indent="-236538" defTabSz="966788" fontAlgn="base">
              <a:spcBef>
                <a:spcPct val="0"/>
              </a:spcBef>
              <a:spcAft>
                <a:spcPct val="0"/>
              </a:spcAft>
              <a:defRPr>
                <a:solidFill>
                  <a:schemeClr val="tx1"/>
                </a:solidFill>
                <a:latin typeface="Arial" pitchFamily="34" charset="0"/>
                <a:ea typeface="宋体" pitchFamily="2" charset="-122"/>
              </a:defRPr>
            </a:lvl6pPr>
            <a:lvl7pPr marL="3048000" indent="-236538" defTabSz="966788" fontAlgn="base">
              <a:spcBef>
                <a:spcPct val="0"/>
              </a:spcBef>
              <a:spcAft>
                <a:spcPct val="0"/>
              </a:spcAft>
              <a:defRPr>
                <a:solidFill>
                  <a:schemeClr val="tx1"/>
                </a:solidFill>
                <a:latin typeface="Arial" pitchFamily="34" charset="0"/>
                <a:ea typeface="宋体" pitchFamily="2" charset="-122"/>
              </a:defRPr>
            </a:lvl7pPr>
            <a:lvl8pPr marL="3505200" indent="-236538" defTabSz="966788" fontAlgn="base">
              <a:spcBef>
                <a:spcPct val="0"/>
              </a:spcBef>
              <a:spcAft>
                <a:spcPct val="0"/>
              </a:spcAft>
              <a:defRPr>
                <a:solidFill>
                  <a:schemeClr val="tx1"/>
                </a:solidFill>
                <a:latin typeface="Arial" pitchFamily="34" charset="0"/>
                <a:ea typeface="宋体" pitchFamily="2" charset="-122"/>
              </a:defRPr>
            </a:lvl8pPr>
            <a:lvl9pPr marL="3962400" indent="-236538" defTabSz="966788" fontAlgn="base">
              <a:spcBef>
                <a:spcPct val="0"/>
              </a:spcBef>
              <a:spcAft>
                <a:spcPct val="0"/>
              </a:spcAft>
              <a:defRPr>
                <a:solidFill>
                  <a:schemeClr val="tx1"/>
                </a:solidFill>
                <a:latin typeface="Arial" pitchFamily="34" charset="0"/>
                <a:ea typeface="宋体" pitchFamily="2" charset="-122"/>
              </a:defRPr>
            </a:lvl9pPr>
          </a:lstStyle>
          <a:p>
            <a:pPr algn="r"/>
            <a:fld id="{7B8BBB5C-A200-4DB8-A82C-E4F3B20671C3}" type="slidenum">
              <a:rPr lang="en-US" altLang="zh-CN" sz="1100" baseline="-25000">
                <a:solidFill>
                  <a:srgbClr val="000000"/>
                </a:solidFill>
                <a:ea typeface="MS PGothic" pitchFamily="34" charset="-128"/>
                <a:cs typeface="Arial" pitchFamily="34" charset="0"/>
              </a:rPr>
              <a:pPr algn="r"/>
              <a:t>16</a:t>
            </a:fld>
            <a:endParaRPr lang="en-US" altLang="zh-CN" sz="1100" baseline="-25000">
              <a:solidFill>
                <a:srgbClr val="000000"/>
              </a:solidFill>
              <a:ea typeface="MS PGothic" pitchFamily="34" charset="-128"/>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2741B475-3FB2-4FA0-A1DA-AC20596CECB8}" type="slidenum">
              <a:rPr lang="en-US" altLang="zh-CN">
                <a:solidFill>
                  <a:prstClr val="black"/>
                </a:solidFill>
              </a:rPr>
              <a:pPr/>
              <a:t>17</a:t>
            </a:fld>
            <a:endParaRPr lang="en-US" altLang="zh-CN">
              <a:solidFill>
                <a:prstClr val="black"/>
              </a:solidFill>
            </a:endParaRPr>
          </a:p>
        </p:txBody>
      </p:sp>
      <p:sp>
        <p:nvSpPr>
          <p:cNvPr id="2123778" name="Rectangle 2"/>
          <p:cNvSpPr>
            <a:spLocks noGrp="1" noRot="1" noChangeAspect="1" noChangeArrowheads="1" noTextEdit="1"/>
          </p:cNvSpPr>
          <p:nvPr>
            <p:ph type="sldImg"/>
          </p:nvPr>
        </p:nvSpPr>
        <p:spPr>
          <a:xfrm>
            <a:off x="1144588" y="685800"/>
            <a:ext cx="4570412" cy="3429000"/>
          </a:xfrm>
          <a:ln/>
        </p:spPr>
      </p:sp>
      <p:sp>
        <p:nvSpPr>
          <p:cNvPr id="2123779" name="Rectangle 3"/>
          <p:cNvSpPr>
            <a:spLocks noGrp="1" noChangeArrowheads="1"/>
          </p:cNvSpPr>
          <p:nvPr>
            <p:ph type="body" idx="1"/>
          </p:nvPr>
        </p:nvSpPr>
        <p:spPr>
          <a:noFill/>
        </p:spPr>
        <p:txBody>
          <a:bodyPr lIns="91429" tIns="45715" rIns="91429" bIns="45715">
            <a:normAutofit fontScale="92500" lnSpcReduction="20000"/>
          </a:bodyPr>
          <a:lstStyle/>
          <a:p>
            <a:pPr>
              <a:lnSpc>
                <a:spcPct val="80000"/>
              </a:lnSpc>
            </a:pPr>
            <a:r>
              <a:rPr lang="en-US" altLang="zh-CN" sz="1300"/>
              <a:t>However, if we take one step back by looking at human learning, we often see that students study in groups of two or more, mutually searching for the best understanding, solution or meaning; researchers gather together as a ``committee" or ``panel" to select the best paper/project proposal. Such activities are formalized as ``collaborative </a:t>
            </a:r>
          </a:p>
          <a:p>
            <a:pPr>
              <a:lnSpc>
                <a:spcPct val="80000"/>
              </a:lnSpc>
            </a:pPr>
            <a:endParaRPr lang="en-US" altLang="zh-CN" sz="1300"/>
          </a:p>
          <a:p>
            <a:pPr>
              <a:lnSpc>
                <a:spcPct val="80000"/>
              </a:lnSpc>
            </a:pPr>
            <a:r>
              <a:rPr lang="en-US" altLang="zh-CN" sz="1300"/>
              <a:t>. Events no longer exist on their own; they are connected to other topically-related documents, associated with authors (e.g., posters for blogs, reporters for news, speakers for conversation transcripts, authors for papers) and the publication venues (e.g., forums for blogs, agencies for news, conferences for papers), and linked to the geographical places where the documents are published. We call such heterogeneous contexts as the background ``information networks" for each candidate event in a test document, as depicted in Figure~\ref{overallframework}. However, it is not trivial to encode such contextual clues directly into the event extraction system because they are ubiquitously interrelated in various network structures.</a:t>
            </a:r>
          </a:p>
          <a:p>
            <a:pPr>
              <a:lnSpc>
                <a:spcPct val="80000"/>
              </a:lnSpc>
            </a:pPr>
            <a:r>
              <a:rPr lang="en-US" altLang="zh-CN" sz="1300"/>
              <a:t>learning"~\cite{Smith1992}.</a:t>
            </a:r>
          </a:p>
          <a:p>
            <a:pPr>
              <a:lnSpc>
                <a:spcPct val="80000"/>
              </a:lnSpc>
            </a:pPr>
            <a:r>
              <a:rPr lang="en-US" altLang="zh-CN" sz="1300"/>
              <a:t>In this paper we propose to directly incorporate multi-dimensional heterogeneous background information networks, through a new and uniformed biased propagation based topic modeling framework as described in our recent work~\cite{Deng2011}.</a:t>
            </a:r>
          </a:p>
          <a:p>
            <a:pPr>
              <a:lnSpc>
                <a:spcPct val="80000"/>
              </a:lnSpc>
            </a:pPr>
            <a:r>
              <a:rPr lang="en-US" altLang="zh-CN" sz="1300"/>
              <a:t>The underlying intuition is that multi-typed contextual information should be integrated but treated differently in the topic model. This method is designed to imitate human collaborative learning to seek topically-related events as ``collaborators" and enhance both training (portability) and testing (quality) an event extractor:</a:t>
            </a:r>
          </a:p>
          <a:p>
            <a:pPr>
              <a:lnSpc>
                <a:spcPct val="80000"/>
              </a:lnSpc>
            </a:pPr>
            <a:r>
              <a:rPr lang="en-US" altLang="zh-CN" sz="1300"/>
              <a:t>\begin{itemize}</a:t>
            </a:r>
          </a:p>
          <a:p>
            <a:pPr>
              <a:lnSpc>
                <a:spcPct val="80000"/>
              </a:lnSpc>
            </a:pPr>
            <a:r>
              <a:rPr lang="en-US" altLang="zh-CN" sz="1300"/>
              <a:t>  \item \emph{training}: automatically select topically-related documents as for training data annotation; we shall demonstrate that this method can significantly reduce annotation cost.</a:t>
            </a:r>
          </a:p>
          <a:p>
            <a:pPr>
              <a:lnSpc>
                <a:spcPct val="80000"/>
              </a:lnSpc>
            </a:pPr>
            <a:r>
              <a:rPr lang="en-US" altLang="zh-CN" sz="1300"/>
              <a:t>  %in this way using only 1/4 training data we can achieve comparable performance as passive learning;</a:t>
            </a:r>
          </a:p>
          <a:p>
            <a:pPr>
              <a:lnSpc>
                <a:spcPct val="80000"/>
              </a:lnSpc>
            </a:pPr>
            <a:r>
              <a:rPr lang="en-US" altLang="zh-CN" sz="1300"/>
              <a:t>%\vspace{-0.3cm}</a:t>
            </a:r>
          </a:p>
          <a:p>
            <a:pPr>
              <a:lnSpc>
                <a:spcPct val="80000"/>
              </a:lnSpc>
            </a:pPr>
            <a:r>
              <a:rPr lang="en-US" altLang="zh-CN" sz="1300"/>
              <a:t>  \item \emph{testing}: conduct statistical cross-document inference within each topic cluster to favor consistency of interpretation across documents and achieve higher extraction quality; we shall demonstrate topic modeling provides a more effective way than information retrieval (IR)-based document clustering.</a:t>
            </a:r>
          </a:p>
          <a:p>
            <a:pPr>
              <a:lnSpc>
                <a:spcPct val="80000"/>
              </a:lnSpc>
            </a:pPr>
            <a:r>
              <a:rPr lang="en-US" altLang="zh-CN" sz="1300"/>
              <a:t>\end{itemize}</a:t>
            </a:r>
          </a:p>
          <a:p>
            <a:pPr>
              <a:lnSpc>
                <a:spcPct val="80000"/>
              </a:lnSpc>
            </a:pPr>
            <a:endParaRPr lang="en-US" altLang="zh-CN" sz="1300"/>
          </a:p>
          <a:p>
            <a:pPr>
              <a:lnSpc>
                <a:spcPct val="80000"/>
              </a:lnSpc>
            </a:pPr>
            <a:endParaRPr lang="en-US" altLang="zh-CN" sz="1300"/>
          </a:p>
          <a:p>
            <a:pPr>
              <a:lnSpc>
                <a:spcPct val="80000"/>
              </a:lnSpc>
            </a:pPr>
            <a:endParaRPr lang="en-US" altLang="zh-CN" sz="8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90734E-7F07-5849-8224-F4B4740C657F}" type="datetime1">
              <a:rPr lang="en-US" smtClean="0"/>
              <a:pPr/>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99FDA-7688-A048-8C34-55AD89F558E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8950A9-EED3-1D44-A4DE-08208E952964}" type="datetime1">
              <a:rPr lang="en-US" smtClean="0"/>
              <a:pPr/>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99FDA-7688-A048-8C34-55AD89F558E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E41639-3679-D240-A6FB-91A389FB9B7B}" type="datetime1">
              <a:rPr lang="en-US" smtClean="0"/>
              <a:pPr/>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99FDA-7688-A048-8C34-55AD89F558E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4234AA1-F9A8-4EF4-90FA-0E8388A5086E}" type="datetime1">
              <a:rPr lang="en-US" smtClean="0"/>
              <a:pPr/>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E4E00-0EEE-4792-8933-D0F265C3952E}"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49259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991BE8-EF10-4ACB-8841-73DB5FA03DF1}" type="datetime1">
              <a:rPr lang="en-US" smtClean="0"/>
              <a:pPr/>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E4E00-0EEE-4792-8933-D0F265C3952E}" type="slidenum">
              <a:rPr lang="en-US" smtClean="0"/>
              <a:pPr/>
              <a:t>‹#›</a:t>
            </a:fld>
            <a:endParaRPr lang="en-US"/>
          </a:p>
        </p:txBody>
      </p:sp>
    </p:spTree>
    <p:extLst>
      <p:ext uri="{BB962C8B-B14F-4D97-AF65-F5344CB8AC3E}">
        <p14:creationId xmlns:p14="http://schemas.microsoft.com/office/powerpoint/2010/main" val="2333608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8BCD36-7CD8-4265-A778-C55D397F72D1}" type="datetime1">
              <a:rPr lang="en-US" smtClean="0"/>
              <a:pPr/>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E4E00-0EEE-4792-8933-D0F265C3952E}"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446757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C27A6F7-380A-4625-86DB-A634299329D7}" type="datetime1">
              <a:rPr lang="en-US" smtClean="0"/>
              <a:pPr/>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8E4E00-0EEE-4792-8933-D0F265C3952E}" type="slidenum">
              <a:rPr lang="en-US" smtClean="0"/>
              <a:pPr/>
              <a:t>‹#›</a:t>
            </a:fld>
            <a:endParaRPr lang="en-US"/>
          </a:p>
        </p:txBody>
      </p:sp>
    </p:spTree>
    <p:extLst>
      <p:ext uri="{BB962C8B-B14F-4D97-AF65-F5344CB8AC3E}">
        <p14:creationId xmlns:p14="http://schemas.microsoft.com/office/powerpoint/2010/main" val="1687926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2E42EF7-5C69-43A1-9C56-D0DC9C93298D}" type="datetime1">
              <a:rPr lang="en-US" smtClean="0"/>
              <a:pPr/>
              <a:t>1/16/2019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8E4E00-0EEE-4792-8933-D0F265C3952E}"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16813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BD7DFF-30DE-4D21-89D2-66FC98EB7F3D}" type="datetime1">
              <a:rPr lang="en-US" smtClean="0"/>
              <a:pPr/>
              <a:t>1/16/2019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8E4E00-0EEE-4792-8933-D0F265C3952E}" type="slidenum">
              <a:rPr lang="en-US" smtClean="0"/>
              <a:pPr/>
              <a:t>‹#›</a:t>
            </a:fld>
            <a:endParaRPr lang="en-US"/>
          </a:p>
        </p:txBody>
      </p:sp>
    </p:spTree>
    <p:extLst>
      <p:ext uri="{BB962C8B-B14F-4D97-AF65-F5344CB8AC3E}">
        <p14:creationId xmlns:p14="http://schemas.microsoft.com/office/powerpoint/2010/main" val="3843744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E5B074-3B5C-468E-A71D-8C92576224CF}" type="datetime1">
              <a:rPr lang="en-US" smtClean="0"/>
              <a:pPr/>
              <a:t>1/16/2019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8E4E00-0EEE-4792-8933-D0F265C3952E}" type="slidenum">
              <a:rPr lang="en-US" smtClean="0"/>
              <a:pPr/>
              <a:t>‹#›</a:t>
            </a:fld>
            <a:endParaRPr lang="en-US"/>
          </a:p>
        </p:txBody>
      </p:sp>
    </p:spTree>
    <p:extLst>
      <p:ext uri="{BB962C8B-B14F-4D97-AF65-F5344CB8AC3E}">
        <p14:creationId xmlns:p14="http://schemas.microsoft.com/office/powerpoint/2010/main" val="1713121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D78814-538D-4004-9817-00C3FE31EEE6}" type="datetime1">
              <a:rPr lang="en-US" smtClean="0"/>
              <a:pPr/>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8E4E00-0EEE-4792-8933-D0F265C3952E}"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9100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AD4575-FF2F-334A-9F79-9FFBE1E30D3A}" type="datetime1">
              <a:rPr lang="en-US" smtClean="0"/>
              <a:pPr/>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99FDA-7688-A048-8C34-55AD89F558E4}"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8DA8B0-B80E-471E-945C-53821DDCC570}" type="datetime1">
              <a:rPr lang="en-US" smtClean="0"/>
              <a:pPr/>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8E4E00-0EEE-4792-8933-D0F265C3952E}" type="slidenum">
              <a:rPr lang="en-US" smtClean="0"/>
              <a:pPr/>
              <a:t>‹#›</a:t>
            </a:fld>
            <a:endParaRPr lang="en-US"/>
          </a:p>
        </p:txBody>
      </p:sp>
    </p:spTree>
    <p:extLst>
      <p:ext uri="{BB962C8B-B14F-4D97-AF65-F5344CB8AC3E}">
        <p14:creationId xmlns:p14="http://schemas.microsoft.com/office/powerpoint/2010/main" val="11898198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7EB8C2-9A48-4CAE-952D-6BC332EAD82A}" type="datetime1">
              <a:rPr lang="en-US" smtClean="0"/>
              <a:pPr/>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E4E00-0EEE-4792-8933-D0F265C3952E}" type="slidenum">
              <a:rPr lang="en-US" smtClean="0"/>
              <a:pPr/>
              <a:t>‹#›</a:t>
            </a:fld>
            <a:endParaRPr lang="en-US"/>
          </a:p>
        </p:txBody>
      </p:sp>
    </p:spTree>
    <p:extLst>
      <p:ext uri="{BB962C8B-B14F-4D97-AF65-F5344CB8AC3E}">
        <p14:creationId xmlns:p14="http://schemas.microsoft.com/office/powerpoint/2010/main" val="13601922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38458E-69C2-4273-9D56-0C3951447D41}" type="datetime1">
              <a:rPr lang="en-US" smtClean="0"/>
              <a:pPr/>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E4E00-0EEE-4792-8933-D0F265C3952E}" type="slidenum">
              <a:rPr lang="en-US" smtClean="0"/>
              <a:pPr/>
              <a:t>‹#›</a:t>
            </a:fld>
            <a:endParaRPr lang="en-US"/>
          </a:p>
        </p:txBody>
      </p:sp>
    </p:spTree>
    <p:extLst>
      <p:ext uri="{BB962C8B-B14F-4D97-AF65-F5344CB8AC3E}">
        <p14:creationId xmlns:p14="http://schemas.microsoft.com/office/powerpoint/2010/main" val="22001549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00138"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endParaRPr lang="en-US"/>
          </a:p>
        </p:txBody>
      </p:sp>
      <p:sp>
        <p:nvSpPr>
          <p:cNvPr id="4" name="Date Placeholder 3"/>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ltLang="en-US"/>
          </a:p>
        </p:txBody>
      </p:sp>
    </p:spTree>
    <p:extLst>
      <p:ext uri="{BB962C8B-B14F-4D97-AF65-F5344CB8AC3E}">
        <p14:creationId xmlns:p14="http://schemas.microsoft.com/office/powerpoint/2010/main" val="3212660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47DA3D-0E0C-4140-B5E2-4EE048D57C6E}" type="datetime1">
              <a:rPr lang="en-US" smtClean="0"/>
              <a:pPr/>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99FDA-7688-A048-8C34-55AD89F558E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40848A-593E-BB41-A7F8-9A6B3E943DA4}" type="datetime1">
              <a:rPr lang="en-US" smtClean="0"/>
              <a:pPr/>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99FDA-7688-A048-8C34-55AD89F558E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DA0816-33E2-8C40-AB0D-A51248F791C7}" type="datetime1">
              <a:rPr lang="en-US" smtClean="0"/>
              <a:pPr/>
              <a:t>1/16/2019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F99FDA-7688-A048-8C34-55AD89F558E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4DC60C-B23F-144C-B7D5-62CC8E820715}" type="datetime1">
              <a:rPr lang="en-US" smtClean="0"/>
              <a:pPr/>
              <a:t>1/16/2019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F99FDA-7688-A048-8C34-55AD89F558E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FBF993-C234-DC44-9528-3EAD344FCCF4}" type="datetime1">
              <a:rPr lang="en-US" smtClean="0"/>
              <a:pPr/>
              <a:t>1/16/2019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F99FDA-7688-A048-8C34-55AD89F558E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EE4797-2AA4-4D46-A7FD-9ADF5469E9DD}" type="datetime1">
              <a:rPr lang="en-US" smtClean="0"/>
              <a:pPr/>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99FDA-7688-A048-8C34-55AD89F558E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B6F9D0-0A51-4947-BDEE-73BFA7C2AC4C}" type="datetime1">
              <a:rPr lang="en-US" smtClean="0"/>
              <a:pPr/>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99FDA-7688-A048-8C34-55AD89F558E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92359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92975"/>
            <a:ext cx="8229600" cy="496431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D2AB5A-FCF7-ED49-8D13-7C3EDA14043A}" type="datetime1">
              <a:rPr lang="en-US" smtClean="0"/>
              <a:pPr/>
              <a:t>1/16/2019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F99FDA-7688-A048-8C34-55AD89F558E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defTabSz="914400"/>
            <a:fld id="{090DFA7B-C8DD-473B-BE96-39C7ABC8AB25}" type="datetime1">
              <a:rPr lang="en-US" smtClean="0"/>
              <a:pPr defTabSz="914400"/>
              <a:t>1/16/2019</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defTabSz="914400"/>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defTabSz="914400"/>
            <a:fld id="{0D8E4E00-0EEE-4792-8933-D0F265C3952E}" type="slidenum">
              <a:rPr lang="en-US" smtClean="0"/>
              <a:pPr defTabSz="914400"/>
              <a:t>‹#›</a:t>
            </a:fld>
            <a:endParaRPr lang="en-US"/>
          </a:p>
        </p:txBody>
      </p:sp>
    </p:spTree>
    <p:extLst>
      <p:ext uri="{BB962C8B-B14F-4D97-AF65-F5344CB8AC3E}">
        <p14:creationId xmlns:p14="http://schemas.microsoft.com/office/powerpoint/2010/main" val="3866458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Information Extraction</a:t>
            </a:r>
            <a:br>
              <a:rPr lang="en-US" dirty="0" smtClean="0"/>
            </a:br>
            <a:r>
              <a:rPr lang="en-US" sz="2400" dirty="0" smtClean="0"/>
              <a:t>Lecture 11 – Event Extraction and Multimodal Extraction</a:t>
            </a:r>
            <a:endParaRPr lang="en-US" dirty="0"/>
          </a:p>
        </p:txBody>
      </p:sp>
      <p:sp>
        <p:nvSpPr>
          <p:cNvPr id="3" name="Subtitle 2"/>
          <p:cNvSpPr>
            <a:spLocks noGrp="1"/>
          </p:cNvSpPr>
          <p:nvPr>
            <p:ph type="subTitle" idx="1"/>
          </p:nvPr>
        </p:nvSpPr>
        <p:spPr>
          <a:xfrm>
            <a:off x="372731" y="3886202"/>
            <a:ext cx="8448580" cy="2229743"/>
          </a:xfrm>
        </p:spPr>
        <p:txBody>
          <a:bodyPr>
            <a:normAutofit lnSpcReduction="10000"/>
          </a:bodyPr>
          <a:lstStyle/>
          <a:p>
            <a:r>
              <a:rPr lang="en-US" dirty="0"/>
              <a:t>CIS, LMU </a:t>
            </a:r>
            <a:r>
              <a:rPr lang="en-US" dirty="0" err="1"/>
              <a:t>München</a:t>
            </a:r>
            <a:endParaRPr lang="en-US" dirty="0"/>
          </a:p>
          <a:p>
            <a:r>
              <a:rPr lang="en-US" dirty="0"/>
              <a:t>Winter Semester </a:t>
            </a:r>
            <a:r>
              <a:rPr lang="en-US" dirty="0" smtClean="0"/>
              <a:t>2018-2019</a:t>
            </a:r>
            <a:endParaRPr lang="en-US" dirty="0"/>
          </a:p>
          <a:p>
            <a:r>
              <a:rPr lang="en-US" dirty="0"/>
              <a:t> </a:t>
            </a:r>
            <a:br>
              <a:rPr lang="en-US" dirty="0"/>
            </a:br>
            <a:r>
              <a:rPr lang="en-US" dirty="0" smtClean="0"/>
              <a:t>Prof. Dr</a:t>
            </a:r>
            <a:r>
              <a:rPr lang="en-US" dirty="0"/>
              <a:t>. Alexander Fraser, CIS</a:t>
            </a:r>
          </a:p>
        </p:txBody>
      </p:sp>
    </p:spTree>
    <p:extLst>
      <p:ext uri="{BB962C8B-B14F-4D97-AF65-F5344CB8AC3E}">
        <p14:creationId xmlns:p14="http://schemas.microsoft.com/office/powerpoint/2010/main" val="28323160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4082" name="Rectangle 2"/>
          <p:cNvSpPr>
            <a:spLocks noGrp="1" noChangeArrowheads="1"/>
          </p:cNvSpPr>
          <p:nvPr>
            <p:ph type="title"/>
          </p:nvPr>
        </p:nvSpPr>
        <p:spPr>
          <a:xfrm>
            <a:off x="914400" y="228600"/>
            <a:ext cx="8229600" cy="1139825"/>
          </a:xfrm>
        </p:spPr>
        <p:txBody>
          <a:bodyPr/>
          <a:lstStyle/>
          <a:p>
            <a:r>
              <a:rPr lang="en-US" altLang="zh-CN" sz="3400"/>
              <a:t>Typical Event Mention Extraction Features</a:t>
            </a:r>
          </a:p>
        </p:txBody>
      </p:sp>
      <p:sp>
        <p:nvSpPr>
          <p:cNvPr id="119811" name="Rectangle 3"/>
          <p:cNvSpPr>
            <a:spLocks noChangeArrowheads="1"/>
          </p:cNvSpPr>
          <p:nvPr/>
        </p:nvSpPr>
        <p:spPr bwMode="auto">
          <a:xfrm>
            <a:off x="333375" y="1066800"/>
            <a:ext cx="4191000" cy="493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81000" indent="-381000" defTabSz="914400">
              <a:spcBef>
                <a:spcPct val="20000"/>
              </a:spcBef>
              <a:buClr>
                <a:srgbClr val="93A299"/>
              </a:buClr>
              <a:buSzPct val="65000"/>
              <a:buFont typeface="Wingdings" pitchFamily="2" charset="2"/>
              <a:buChar char="n"/>
            </a:pPr>
            <a:r>
              <a:rPr lang="en-US" altLang="zh-CN">
                <a:solidFill>
                  <a:srgbClr val="292934"/>
                </a:solidFill>
                <a:cs typeface="Arial" pitchFamily="34" charset="0"/>
              </a:rPr>
              <a:t>Trigger Labeling</a:t>
            </a:r>
          </a:p>
          <a:p>
            <a:pPr marL="800100" lvl="1" indent="-342900" defTabSz="914400">
              <a:spcBef>
                <a:spcPct val="20000"/>
              </a:spcBef>
              <a:buClr>
                <a:srgbClr val="AD8F67"/>
              </a:buClr>
              <a:buSzPct val="60000"/>
              <a:buFont typeface="Wingdings" pitchFamily="2" charset="2"/>
              <a:buChar char="q"/>
            </a:pPr>
            <a:r>
              <a:rPr lang="en-US" altLang="zh-CN" sz="1600">
                <a:solidFill>
                  <a:srgbClr val="292934"/>
                </a:solidFill>
                <a:cs typeface="Arial" pitchFamily="34" charset="0"/>
              </a:rPr>
              <a:t>Lexical</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Tokens and POS tags of candidate trigger and context words</a:t>
            </a:r>
          </a:p>
          <a:p>
            <a:pPr marL="800100" lvl="1" indent="-342900" defTabSz="914400">
              <a:spcBef>
                <a:spcPct val="20000"/>
              </a:spcBef>
              <a:buClr>
                <a:srgbClr val="AD8F67"/>
              </a:buClr>
              <a:buSzPct val="60000"/>
              <a:buFont typeface="Wingdings" pitchFamily="2" charset="2"/>
              <a:buChar char="q"/>
            </a:pPr>
            <a:r>
              <a:rPr lang="en-US" altLang="zh-CN" sz="1600">
                <a:solidFill>
                  <a:srgbClr val="292934"/>
                </a:solidFill>
                <a:cs typeface="Arial" pitchFamily="34" charset="0"/>
              </a:rPr>
              <a:t>Dictionaries</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Trigger list, synonym gazetteers</a:t>
            </a:r>
          </a:p>
          <a:p>
            <a:pPr marL="800100" lvl="1" indent="-342900" defTabSz="914400">
              <a:spcBef>
                <a:spcPct val="20000"/>
              </a:spcBef>
              <a:buClr>
                <a:srgbClr val="AD8F67"/>
              </a:buClr>
              <a:buSzPct val="60000"/>
              <a:buFont typeface="Wingdings" pitchFamily="2" charset="2"/>
              <a:buChar char="q"/>
            </a:pPr>
            <a:r>
              <a:rPr lang="en-US" altLang="zh-CN" sz="1600">
                <a:solidFill>
                  <a:srgbClr val="292934"/>
                </a:solidFill>
                <a:cs typeface="Arial" pitchFamily="34" charset="0"/>
              </a:rPr>
              <a:t>Syntactic</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the depth of the trigger in the parse tree</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the path from the node of the trigger to the root in the parse tree</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the phrase structure expanded by the parent node of the trigger</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the phrase type of the trigger</a:t>
            </a:r>
          </a:p>
          <a:p>
            <a:pPr marL="800100" lvl="1" indent="-342900" defTabSz="914400">
              <a:spcBef>
                <a:spcPct val="20000"/>
              </a:spcBef>
              <a:buClr>
                <a:srgbClr val="AD8F67"/>
              </a:buClr>
              <a:buSzPct val="60000"/>
              <a:buFont typeface="Wingdings" pitchFamily="2" charset="2"/>
              <a:buChar char="q"/>
            </a:pPr>
            <a:r>
              <a:rPr lang="en-US" altLang="zh-CN" sz="1600">
                <a:solidFill>
                  <a:srgbClr val="292934"/>
                </a:solidFill>
                <a:cs typeface="Arial" pitchFamily="34" charset="0"/>
              </a:rPr>
              <a:t>Entity</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the entity type of the syntactically nearest entity to the trigger in the parse tree</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the entity type of the physically nearest entity to the trigger in the sentence</a:t>
            </a:r>
          </a:p>
        </p:txBody>
      </p:sp>
      <p:sp>
        <p:nvSpPr>
          <p:cNvPr id="2" name="Rectangle 3"/>
          <p:cNvSpPr>
            <a:spLocks noChangeArrowheads="1"/>
          </p:cNvSpPr>
          <p:nvPr/>
        </p:nvSpPr>
        <p:spPr bwMode="auto">
          <a:xfrm>
            <a:off x="4686300" y="1000125"/>
            <a:ext cx="4038600" cy="493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81000" indent="-381000" defTabSz="914400">
              <a:spcBef>
                <a:spcPct val="20000"/>
              </a:spcBef>
              <a:buClr>
                <a:srgbClr val="93A299"/>
              </a:buClr>
              <a:buSzPct val="65000"/>
              <a:buFont typeface="Wingdings" pitchFamily="2" charset="2"/>
              <a:buChar char="n"/>
            </a:pPr>
            <a:r>
              <a:rPr lang="en-US" altLang="zh-CN">
                <a:solidFill>
                  <a:srgbClr val="292934"/>
                </a:solidFill>
                <a:cs typeface="Arial" pitchFamily="34" charset="0"/>
              </a:rPr>
              <a:t>Argument Labeling</a:t>
            </a:r>
          </a:p>
          <a:p>
            <a:pPr marL="800100" lvl="1" indent="-342900" defTabSz="914400">
              <a:spcBef>
                <a:spcPct val="20000"/>
              </a:spcBef>
              <a:buClr>
                <a:srgbClr val="AD8F67"/>
              </a:buClr>
              <a:buSzPct val="60000"/>
              <a:buFont typeface="Wingdings" pitchFamily="2" charset="2"/>
              <a:buChar char="q"/>
            </a:pPr>
            <a:r>
              <a:rPr lang="en-US" altLang="zh-CN" sz="1600">
                <a:solidFill>
                  <a:srgbClr val="292934"/>
                </a:solidFill>
                <a:cs typeface="Arial" pitchFamily="34" charset="0"/>
              </a:rPr>
              <a:t>Event type and trigger</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Trigger tokens</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Event type and subtype</a:t>
            </a:r>
          </a:p>
          <a:p>
            <a:pPr marL="800100" lvl="1" indent="-342900" defTabSz="914400">
              <a:spcBef>
                <a:spcPct val="20000"/>
              </a:spcBef>
              <a:buClr>
                <a:srgbClr val="AD8F67"/>
              </a:buClr>
              <a:buSzPct val="60000"/>
              <a:buFont typeface="Wingdings" pitchFamily="2" charset="2"/>
              <a:buChar char="q"/>
            </a:pPr>
            <a:r>
              <a:rPr lang="en-US" altLang="zh-CN" sz="1600">
                <a:solidFill>
                  <a:srgbClr val="292934"/>
                </a:solidFill>
                <a:cs typeface="Arial" pitchFamily="34" charset="0"/>
              </a:rPr>
              <a:t>Entity</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Entity type and subtype</a:t>
            </a:r>
            <a:endParaRPr lang="zh-CN" altLang="zh-CN" sz="1200">
              <a:solidFill>
                <a:srgbClr val="292934"/>
              </a:solidFill>
              <a:cs typeface="Arial" pitchFamily="34" charset="0"/>
            </a:endParaRP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Head word of the entity mention</a:t>
            </a:r>
          </a:p>
          <a:p>
            <a:pPr marL="800100" lvl="1" indent="-342900" defTabSz="914400">
              <a:spcBef>
                <a:spcPct val="20000"/>
              </a:spcBef>
              <a:buClr>
                <a:srgbClr val="AD8F67"/>
              </a:buClr>
              <a:buSzPct val="60000"/>
              <a:buFont typeface="Wingdings" pitchFamily="2" charset="2"/>
              <a:buChar char="q"/>
            </a:pPr>
            <a:r>
              <a:rPr lang="en-US" altLang="zh-CN" sz="1600">
                <a:solidFill>
                  <a:srgbClr val="292934"/>
                </a:solidFill>
                <a:cs typeface="Arial" pitchFamily="34" charset="0"/>
              </a:rPr>
              <a:t>Context</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Context words of the argument candidate</a:t>
            </a:r>
          </a:p>
          <a:p>
            <a:pPr marL="800100" lvl="1" indent="-342900" defTabSz="914400">
              <a:spcBef>
                <a:spcPct val="20000"/>
              </a:spcBef>
              <a:buClr>
                <a:srgbClr val="AD8F67"/>
              </a:buClr>
              <a:buSzPct val="60000"/>
              <a:buFont typeface="Wingdings" pitchFamily="2" charset="2"/>
              <a:buChar char="q"/>
            </a:pPr>
            <a:r>
              <a:rPr lang="en-US" altLang="zh-CN" sz="1600">
                <a:solidFill>
                  <a:srgbClr val="292934"/>
                </a:solidFill>
                <a:cs typeface="Arial" pitchFamily="34" charset="0"/>
              </a:rPr>
              <a:t>Syntactic</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the phrase structure expanding the parent of the trigger</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the relative position of the entity regarding to the trigger (before or after)</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the minimal path from the entity to the trigger</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the shortest length from the entity to the trigger in the parse tree</a:t>
            </a:r>
          </a:p>
          <a:p>
            <a:pPr marL="1219200" lvl="2" indent="-304800" defTabSz="914400">
              <a:spcBef>
                <a:spcPct val="20000"/>
              </a:spcBef>
              <a:buClr>
                <a:srgbClr val="93A299"/>
              </a:buClr>
              <a:buSzPct val="65000"/>
              <a:buFont typeface="Wingdings" pitchFamily="2" charset="2"/>
              <a:buChar char="n"/>
            </a:pPr>
            <a:endParaRPr lang="en-US" altLang="zh-CN" sz="900">
              <a:solidFill>
                <a:srgbClr val="292934"/>
              </a:solidFill>
              <a:cs typeface="Arial" pitchFamily="34" charset="0"/>
            </a:endParaRPr>
          </a:p>
        </p:txBody>
      </p:sp>
      <p:sp>
        <p:nvSpPr>
          <p:cNvPr id="2094085" name="Line 5"/>
          <p:cNvSpPr>
            <a:spLocks noChangeShapeType="1"/>
          </p:cNvSpPr>
          <p:nvPr/>
        </p:nvSpPr>
        <p:spPr bwMode="auto">
          <a:xfrm>
            <a:off x="4572000" y="1066800"/>
            <a:ext cx="0" cy="4495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US">
              <a:solidFill>
                <a:srgbClr val="292934"/>
              </a:solidFill>
            </a:endParaRPr>
          </a:p>
        </p:txBody>
      </p:sp>
      <p:sp>
        <p:nvSpPr>
          <p:cNvPr id="2094086" name="Rectangle 6"/>
          <p:cNvSpPr>
            <a:spLocks noChangeArrowheads="1"/>
          </p:cNvSpPr>
          <p:nvPr/>
        </p:nvSpPr>
        <p:spPr bwMode="auto">
          <a:xfrm>
            <a:off x="5791200" y="5562600"/>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sz="1600" i="1">
                <a:solidFill>
                  <a:srgbClr val="292934"/>
                </a:solidFill>
                <a:cs typeface="Arial" pitchFamily="34" charset="0"/>
              </a:rPr>
              <a:t>(Chen and Ji, 2009)</a:t>
            </a:r>
          </a:p>
        </p:txBody>
      </p:sp>
      <p:sp>
        <p:nvSpPr>
          <p:cNvPr id="7" name="TextBox 6"/>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37878047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62018" name="Rectangle 2"/>
          <p:cNvSpPr>
            <a:spLocks noGrp="1" noChangeArrowheads="1"/>
          </p:cNvSpPr>
          <p:nvPr>
            <p:ph type="title"/>
          </p:nvPr>
        </p:nvSpPr>
        <p:spPr>
          <a:xfrm>
            <a:off x="914400" y="228600"/>
            <a:ext cx="8229600" cy="1139825"/>
          </a:xfrm>
        </p:spPr>
        <p:txBody>
          <a:bodyPr/>
          <a:lstStyle/>
          <a:p>
            <a:r>
              <a:rPr lang="en-US" altLang="zh-CN" sz="3800"/>
              <a:t>Why Trigger Labeling is so Hard?</a:t>
            </a:r>
          </a:p>
        </p:txBody>
      </p:sp>
      <p:sp>
        <p:nvSpPr>
          <p:cNvPr id="119811" name="Rectangle 3"/>
          <p:cNvSpPr>
            <a:spLocks noChangeArrowheads="1"/>
          </p:cNvSpPr>
          <p:nvPr/>
        </p:nvSpPr>
        <p:spPr bwMode="auto">
          <a:xfrm>
            <a:off x="333375" y="1066800"/>
            <a:ext cx="8415338" cy="493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81000" indent="-381000" defTabSz="914400">
              <a:spcBef>
                <a:spcPct val="20000"/>
              </a:spcBef>
              <a:buClr>
                <a:srgbClr val="93A299"/>
              </a:buClr>
              <a:buSzPct val="65000"/>
              <a:buFont typeface="Wingdings" pitchFamily="2" charset="2"/>
              <a:buChar char="n"/>
            </a:pPr>
            <a:r>
              <a:rPr lang="en-US" altLang="zh-CN" sz="2000">
                <a:solidFill>
                  <a:srgbClr val="292934"/>
                </a:solidFill>
                <a:cs typeface="Arial" pitchFamily="34" charset="0"/>
              </a:rPr>
              <a:t>DT this “this is the largest pro-troops demonstration that has ever been in San Francisco”</a:t>
            </a:r>
          </a:p>
          <a:p>
            <a:pPr marL="381000" indent="-381000" defTabSz="914400">
              <a:spcBef>
                <a:spcPct val="20000"/>
              </a:spcBef>
              <a:buClr>
                <a:srgbClr val="93A299"/>
              </a:buClr>
              <a:buSzPct val="65000"/>
              <a:buFont typeface="Wingdings" pitchFamily="2" charset="2"/>
              <a:buChar char="n"/>
            </a:pPr>
            <a:r>
              <a:rPr lang="en-US" altLang="zh-CN" sz="2000">
                <a:solidFill>
                  <a:srgbClr val="292934"/>
                </a:solidFill>
                <a:cs typeface="Arial" pitchFamily="34" charset="0"/>
              </a:rPr>
              <a:t>RP forward “We've had an absolutely terrific story, pushing forward north toward Baghdad”</a:t>
            </a:r>
          </a:p>
          <a:p>
            <a:pPr marL="381000" indent="-381000" defTabSz="914400">
              <a:spcBef>
                <a:spcPct val="20000"/>
              </a:spcBef>
              <a:buClr>
                <a:srgbClr val="93A299"/>
              </a:buClr>
              <a:buSzPct val="65000"/>
              <a:buFont typeface="Wingdings" pitchFamily="2" charset="2"/>
              <a:buChar char="n"/>
            </a:pPr>
            <a:r>
              <a:rPr lang="en-US" altLang="zh-CN" sz="2000">
                <a:solidFill>
                  <a:srgbClr val="292934"/>
                </a:solidFill>
                <a:cs typeface="Arial" pitchFamily="34" charset="0"/>
              </a:rPr>
              <a:t>WP what “what happened in”</a:t>
            </a:r>
          </a:p>
          <a:p>
            <a:pPr marL="381000" indent="-381000" defTabSz="914400">
              <a:spcBef>
                <a:spcPct val="20000"/>
              </a:spcBef>
              <a:buClr>
                <a:srgbClr val="93A299"/>
              </a:buClr>
              <a:buSzPct val="65000"/>
              <a:buFont typeface="Wingdings" pitchFamily="2" charset="2"/>
              <a:buChar char="n"/>
            </a:pPr>
            <a:r>
              <a:rPr lang="en-US" altLang="zh-CN" sz="2000">
                <a:solidFill>
                  <a:srgbClr val="292934"/>
                </a:solidFill>
                <a:cs typeface="Arial" pitchFamily="34" charset="0"/>
              </a:rPr>
              <a:t>RB back “his men back to their compound”</a:t>
            </a:r>
          </a:p>
          <a:p>
            <a:pPr marL="381000" indent="-381000" defTabSz="914400">
              <a:spcBef>
                <a:spcPct val="20000"/>
              </a:spcBef>
              <a:buClr>
                <a:srgbClr val="93A299"/>
              </a:buClr>
              <a:buSzPct val="65000"/>
              <a:buFont typeface="Wingdings" pitchFamily="2" charset="2"/>
              <a:buChar char="n"/>
            </a:pPr>
            <a:r>
              <a:rPr lang="en-US" altLang="zh-CN" sz="2000">
                <a:solidFill>
                  <a:srgbClr val="292934"/>
                </a:solidFill>
                <a:cs typeface="Arial" pitchFamily="34" charset="0"/>
              </a:rPr>
              <a:t>IN over “his tenure at the United Nations is over”</a:t>
            </a:r>
          </a:p>
          <a:p>
            <a:pPr marL="381000" indent="-381000" defTabSz="914400">
              <a:spcBef>
                <a:spcPct val="20000"/>
              </a:spcBef>
              <a:buClr>
                <a:srgbClr val="93A299"/>
              </a:buClr>
              <a:buSzPct val="65000"/>
              <a:buFont typeface="Wingdings" pitchFamily="2" charset="2"/>
              <a:buChar char="n"/>
            </a:pPr>
            <a:r>
              <a:rPr lang="en-US" altLang="zh-CN" sz="2000">
                <a:solidFill>
                  <a:srgbClr val="292934"/>
                </a:solidFill>
                <a:cs typeface="Arial" pitchFamily="34" charset="0"/>
              </a:rPr>
              <a:t>IN out “the state department is ordering all non-essential diplomats”</a:t>
            </a:r>
          </a:p>
          <a:p>
            <a:pPr marL="381000" indent="-381000" defTabSz="914400">
              <a:spcBef>
                <a:spcPct val="20000"/>
              </a:spcBef>
              <a:buClr>
                <a:srgbClr val="93A299"/>
              </a:buClr>
              <a:buSzPct val="65000"/>
              <a:buFont typeface="Wingdings" pitchFamily="2" charset="2"/>
              <a:buChar char="n"/>
            </a:pPr>
            <a:r>
              <a:rPr lang="en-US" altLang="zh-CN" sz="2000">
                <a:solidFill>
                  <a:srgbClr val="292934"/>
                </a:solidFill>
                <a:cs typeface="Arial" pitchFamily="34" charset="0"/>
              </a:rPr>
              <a:t>CD nine eleven “nine eleven”</a:t>
            </a:r>
          </a:p>
          <a:p>
            <a:pPr marL="381000" indent="-381000" defTabSz="914400">
              <a:spcBef>
                <a:spcPct val="20000"/>
              </a:spcBef>
              <a:buClr>
                <a:srgbClr val="93A299"/>
              </a:buClr>
              <a:buSzPct val="65000"/>
              <a:buFont typeface="Wingdings" pitchFamily="2" charset="2"/>
              <a:buChar char="n"/>
            </a:pPr>
            <a:r>
              <a:rPr lang="en-US" altLang="zh-CN" sz="2000">
                <a:solidFill>
                  <a:srgbClr val="292934"/>
                </a:solidFill>
                <a:cs typeface="Arial" pitchFamily="34" charset="0"/>
              </a:rPr>
              <a:t>RB formerly “McCarthy was formerly a top civil servant at”</a:t>
            </a:r>
          </a:p>
        </p:txBody>
      </p:sp>
      <p:sp>
        <p:nvSpPr>
          <p:cNvPr id="4" name="TextBox 3"/>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318500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8162" name="Rectangle 2"/>
          <p:cNvSpPr>
            <a:spLocks noGrp="1" noChangeArrowheads="1"/>
          </p:cNvSpPr>
          <p:nvPr>
            <p:ph type="title"/>
          </p:nvPr>
        </p:nvSpPr>
        <p:spPr>
          <a:xfrm>
            <a:off x="914400" y="228600"/>
            <a:ext cx="8229600" cy="1139825"/>
          </a:xfrm>
        </p:spPr>
        <p:txBody>
          <a:bodyPr/>
          <a:lstStyle/>
          <a:p>
            <a:r>
              <a:rPr lang="en-US" altLang="zh-CN" sz="3800"/>
              <a:t>Why Trigger Labeling is so Hard?</a:t>
            </a:r>
          </a:p>
        </p:txBody>
      </p:sp>
      <p:sp>
        <p:nvSpPr>
          <p:cNvPr id="119811" name="Rectangle 3"/>
          <p:cNvSpPr>
            <a:spLocks noChangeArrowheads="1"/>
          </p:cNvSpPr>
          <p:nvPr/>
        </p:nvSpPr>
        <p:spPr bwMode="auto">
          <a:xfrm>
            <a:off x="333375" y="1066800"/>
            <a:ext cx="8415338" cy="493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81000" indent="-381000" defTabSz="914400">
              <a:spcBef>
                <a:spcPct val="20000"/>
              </a:spcBef>
              <a:buClr>
                <a:srgbClr val="93A299"/>
              </a:buClr>
              <a:buSzPct val="65000"/>
              <a:buFont typeface="Wingdings" pitchFamily="2" charset="2"/>
              <a:buChar char="n"/>
            </a:pPr>
            <a:r>
              <a:rPr lang="en-US" altLang="zh-CN" sz="3000" dirty="0">
                <a:solidFill>
                  <a:srgbClr val="292934"/>
                </a:solidFill>
                <a:cs typeface="Arial" pitchFamily="34" charset="0"/>
              </a:rPr>
              <a:t>A suicide bomber </a:t>
            </a:r>
            <a:r>
              <a:rPr lang="en-US" altLang="zh-CN" sz="3000" dirty="0">
                <a:solidFill>
                  <a:srgbClr val="3333CC"/>
                </a:solidFill>
                <a:cs typeface="Arial" pitchFamily="34" charset="0"/>
              </a:rPr>
              <a:t>detonated</a:t>
            </a:r>
            <a:r>
              <a:rPr lang="en-US" altLang="zh-CN" sz="3000" dirty="0">
                <a:solidFill>
                  <a:srgbClr val="292934"/>
                </a:solidFill>
                <a:cs typeface="Arial" pitchFamily="34" charset="0"/>
              </a:rPr>
              <a:t> explosives at the entrance to a crowded</a:t>
            </a:r>
          </a:p>
          <a:p>
            <a:pPr marL="381000" indent="-381000" defTabSz="914400">
              <a:spcBef>
                <a:spcPct val="20000"/>
              </a:spcBef>
              <a:buClr>
                <a:srgbClr val="93A299"/>
              </a:buClr>
              <a:buSzPct val="65000"/>
              <a:buFont typeface="Wingdings" pitchFamily="2" charset="2"/>
              <a:buChar char="n"/>
            </a:pPr>
            <a:r>
              <a:rPr lang="en-US" altLang="zh-CN" sz="3000" dirty="0">
                <a:solidFill>
                  <a:srgbClr val="292934"/>
                </a:solidFill>
                <a:cs typeface="Arial" pitchFamily="34" charset="0"/>
              </a:rPr>
              <a:t>medical teams </a:t>
            </a:r>
            <a:r>
              <a:rPr lang="en-US" altLang="zh-CN" sz="3000" dirty="0">
                <a:solidFill>
                  <a:srgbClr val="3333CC"/>
                </a:solidFill>
                <a:cs typeface="Arial" pitchFamily="34" charset="0"/>
              </a:rPr>
              <a:t>carting</a:t>
            </a:r>
            <a:r>
              <a:rPr lang="en-US" altLang="zh-CN" sz="3000" dirty="0">
                <a:solidFill>
                  <a:srgbClr val="292934"/>
                </a:solidFill>
                <a:cs typeface="Arial" pitchFamily="34" charset="0"/>
              </a:rPr>
              <a:t> away dozens of wounded victims</a:t>
            </a:r>
          </a:p>
          <a:p>
            <a:pPr marL="381000" indent="-381000" defTabSz="914400">
              <a:spcBef>
                <a:spcPct val="20000"/>
              </a:spcBef>
              <a:buClr>
                <a:srgbClr val="93A299"/>
              </a:buClr>
              <a:buSzPct val="65000"/>
              <a:buFont typeface="Wingdings" pitchFamily="2" charset="2"/>
              <a:buChar char="n"/>
            </a:pPr>
            <a:r>
              <a:rPr lang="en-US" altLang="zh-CN" sz="3000" dirty="0">
                <a:solidFill>
                  <a:srgbClr val="292934"/>
                </a:solidFill>
                <a:cs typeface="Arial" pitchFamily="34" charset="0"/>
              </a:rPr>
              <a:t>dozens of Israeli tanks </a:t>
            </a:r>
            <a:r>
              <a:rPr lang="en-US" altLang="zh-CN" sz="3000" dirty="0">
                <a:solidFill>
                  <a:srgbClr val="3333CC"/>
                </a:solidFill>
                <a:cs typeface="Arial" pitchFamily="34" charset="0"/>
              </a:rPr>
              <a:t>advanced</a:t>
            </a:r>
            <a:r>
              <a:rPr lang="en-US" altLang="zh-CN" sz="3000" dirty="0">
                <a:solidFill>
                  <a:srgbClr val="292934"/>
                </a:solidFill>
                <a:cs typeface="Arial" pitchFamily="34" charset="0"/>
              </a:rPr>
              <a:t> into </a:t>
            </a:r>
            <a:r>
              <a:rPr lang="en-US" altLang="zh-CN" sz="3000" dirty="0" smtClean="0">
                <a:solidFill>
                  <a:srgbClr val="292934"/>
                </a:solidFill>
                <a:cs typeface="Arial" pitchFamily="34" charset="0"/>
              </a:rPr>
              <a:t>the northern </a:t>
            </a:r>
            <a:r>
              <a:rPr lang="en-US" altLang="zh-CN" sz="3000" dirty="0">
                <a:solidFill>
                  <a:srgbClr val="292934"/>
                </a:solidFill>
                <a:cs typeface="Arial" pitchFamily="34" charset="0"/>
              </a:rPr>
              <a:t>Gaza Strip</a:t>
            </a:r>
          </a:p>
          <a:p>
            <a:pPr marL="381000" indent="-381000" defTabSz="914400">
              <a:spcBef>
                <a:spcPct val="20000"/>
              </a:spcBef>
              <a:buClr>
                <a:srgbClr val="93A299"/>
              </a:buClr>
              <a:buSzPct val="65000"/>
              <a:buFont typeface="Wingdings" pitchFamily="2" charset="2"/>
              <a:buChar char="n"/>
            </a:pPr>
            <a:r>
              <a:rPr lang="en-US" altLang="zh-CN" sz="3000" dirty="0">
                <a:solidFill>
                  <a:srgbClr val="292934"/>
                </a:solidFill>
                <a:cs typeface="Arial" pitchFamily="34" charset="0"/>
              </a:rPr>
              <a:t>Many nouns such as “death”, “deaths”, “blast”, “injuries” are missing</a:t>
            </a:r>
          </a:p>
        </p:txBody>
      </p:sp>
      <p:sp>
        <p:nvSpPr>
          <p:cNvPr id="4" name="TextBox 3"/>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29483573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64066" name="Rectangle 2"/>
          <p:cNvSpPr>
            <a:spLocks noGrp="1" noChangeArrowheads="1"/>
          </p:cNvSpPr>
          <p:nvPr>
            <p:ph type="title"/>
          </p:nvPr>
        </p:nvSpPr>
        <p:spPr>
          <a:xfrm>
            <a:off x="914400" y="228600"/>
            <a:ext cx="8229600" cy="1139825"/>
          </a:xfrm>
        </p:spPr>
        <p:txBody>
          <a:bodyPr/>
          <a:lstStyle/>
          <a:p>
            <a:r>
              <a:rPr lang="en-US" altLang="zh-CN" sz="3800"/>
              <a:t>Why Argument Labeling is so Hard?</a:t>
            </a:r>
          </a:p>
        </p:txBody>
      </p:sp>
      <p:sp>
        <p:nvSpPr>
          <p:cNvPr id="119811" name="Rectangle 3"/>
          <p:cNvSpPr>
            <a:spLocks noChangeArrowheads="1"/>
          </p:cNvSpPr>
          <p:nvPr/>
        </p:nvSpPr>
        <p:spPr bwMode="auto">
          <a:xfrm>
            <a:off x="333375" y="1066800"/>
            <a:ext cx="8415338" cy="493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81000" indent="-381000" defTabSz="914400">
              <a:spcBef>
                <a:spcPct val="20000"/>
              </a:spcBef>
              <a:buClr>
                <a:srgbClr val="93A299"/>
              </a:buClr>
              <a:buSzPct val="65000"/>
              <a:buFont typeface="Wingdings" pitchFamily="2" charset="2"/>
              <a:buChar char="n"/>
            </a:pPr>
            <a:r>
              <a:rPr lang="en-US" altLang="zh-CN" sz="2200" dirty="0">
                <a:solidFill>
                  <a:srgbClr val="292934"/>
                </a:solidFill>
                <a:cs typeface="Arial" pitchFamily="34" charset="0"/>
              </a:rPr>
              <a:t>Two 13-year-old </a:t>
            </a:r>
            <a:r>
              <a:rPr lang="en-US" altLang="zh-CN" sz="2200" dirty="0">
                <a:solidFill>
                  <a:srgbClr val="3333CC"/>
                </a:solidFill>
                <a:cs typeface="Arial" pitchFamily="34" charset="0"/>
              </a:rPr>
              <a:t>children</a:t>
            </a:r>
            <a:r>
              <a:rPr lang="en-US" altLang="zh-CN" sz="2200" dirty="0">
                <a:solidFill>
                  <a:srgbClr val="292934"/>
                </a:solidFill>
                <a:cs typeface="Arial" pitchFamily="34" charset="0"/>
              </a:rPr>
              <a:t> were among</a:t>
            </a:r>
            <a:r>
              <a:rPr lang="en-US" altLang="zh-CN" sz="2200" dirty="0">
                <a:solidFill>
                  <a:srgbClr val="3333CC"/>
                </a:solidFill>
                <a:cs typeface="Arial" pitchFamily="34" charset="0"/>
              </a:rPr>
              <a:t> those </a:t>
            </a:r>
            <a:r>
              <a:rPr lang="en-US" altLang="zh-CN" sz="2200" dirty="0">
                <a:solidFill>
                  <a:srgbClr val="292934"/>
                </a:solidFill>
                <a:cs typeface="Arial" pitchFamily="34" charset="0"/>
              </a:rPr>
              <a:t>killed in the Haifa bus bombing, Israeli public radio said, adding that most of the victims were youngsters</a:t>
            </a:r>
          </a:p>
          <a:p>
            <a:pPr marL="381000" indent="-381000" defTabSz="914400">
              <a:spcBef>
                <a:spcPct val="20000"/>
              </a:spcBef>
              <a:buClr>
                <a:srgbClr val="93A299"/>
              </a:buClr>
              <a:buSzPct val="65000"/>
              <a:buFont typeface="Wingdings" pitchFamily="2" charset="2"/>
              <a:buChar char="n"/>
            </a:pPr>
            <a:r>
              <a:rPr lang="en-US" altLang="zh-CN" sz="2200" dirty="0">
                <a:solidFill>
                  <a:srgbClr val="292934"/>
                </a:solidFill>
                <a:cs typeface="Arial" pitchFamily="34" charset="0"/>
              </a:rPr>
              <a:t>Israeli forces staged a bloody raid into a refugee </a:t>
            </a:r>
            <a:r>
              <a:rPr lang="en-US" altLang="zh-CN" sz="2200" dirty="0">
                <a:solidFill>
                  <a:srgbClr val="3333CC"/>
                </a:solidFill>
                <a:cs typeface="Arial" pitchFamily="34" charset="0"/>
              </a:rPr>
              <a:t>camp</a:t>
            </a:r>
            <a:r>
              <a:rPr lang="en-US" altLang="zh-CN" sz="2200" dirty="0">
                <a:solidFill>
                  <a:srgbClr val="292934"/>
                </a:solidFill>
                <a:cs typeface="Arial" pitchFamily="34" charset="0"/>
              </a:rPr>
              <a:t> in central </a:t>
            </a:r>
            <a:r>
              <a:rPr lang="en-US" altLang="zh-CN" sz="2200" dirty="0">
                <a:solidFill>
                  <a:srgbClr val="3333CC"/>
                </a:solidFill>
                <a:cs typeface="Arial" pitchFamily="34" charset="0"/>
              </a:rPr>
              <a:t>Gaza</a:t>
            </a:r>
            <a:r>
              <a:rPr lang="en-US" altLang="zh-CN" sz="2200" dirty="0">
                <a:solidFill>
                  <a:srgbClr val="292934"/>
                </a:solidFill>
                <a:cs typeface="Arial" pitchFamily="34" charset="0"/>
              </a:rPr>
              <a:t> targeting a founding member of Hamas</a:t>
            </a:r>
          </a:p>
          <a:p>
            <a:pPr marL="381000" indent="-381000" defTabSz="914400">
              <a:spcBef>
                <a:spcPct val="20000"/>
              </a:spcBef>
              <a:buClr>
                <a:srgbClr val="93A299"/>
              </a:buClr>
              <a:buSzPct val="65000"/>
              <a:buFont typeface="Wingdings" pitchFamily="2" charset="2"/>
              <a:buChar char="n"/>
            </a:pPr>
            <a:r>
              <a:rPr lang="en-US" altLang="zh-CN" sz="2200" dirty="0">
                <a:solidFill>
                  <a:srgbClr val="292934"/>
                </a:solidFill>
                <a:cs typeface="Arial" pitchFamily="34" charset="0"/>
              </a:rPr>
              <a:t>Israel's night-time raid in Gaza involving around 40 </a:t>
            </a:r>
            <a:r>
              <a:rPr lang="en-US" altLang="zh-CN" sz="2200" dirty="0">
                <a:solidFill>
                  <a:srgbClr val="3333CC"/>
                </a:solidFill>
                <a:cs typeface="Arial" pitchFamily="34" charset="0"/>
              </a:rPr>
              <a:t>tanks</a:t>
            </a:r>
            <a:r>
              <a:rPr lang="en-US" altLang="zh-CN" sz="2200" dirty="0">
                <a:solidFill>
                  <a:srgbClr val="292934"/>
                </a:solidFill>
                <a:cs typeface="Arial" pitchFamily="34" charset="0"/>
              </a:rPr>
              <a:t> and </a:t>
            </a:r>
            <a:r>
              <a:rPr lang="en-US" altLang="zh-CN" sz="2200" dirty="0" err="1">
                <a:solidFill>
                  <a:srgbClr val="292934"/>
                </a:solidFill>
                <a:cs typeface="Arial" pitchFamily="34" charset="0"/>
              </a:rPr>
              <a:t>armoured</a:t>
            </a:r>
            <a:r>
              <a:rPr lang="en-US" altLang="zh-CN" sz="2200" dirty="0">
                <a:solidFill>
                  <a:srgbClr val="292934"/>
                </a:solidFill>
                <a:cs typeface="Arial" pitchFamily="34" charset="0"/>
              </a:rPr>
              <a:t> </a:t>
            </a:r>
            <a:r>
              <a:rPr lang="en-US" altLang="zh-CN" sz="2200" dirty="0">
                <a:solidFill>
                  <a:srgbClr val="3333CC"/>
                </a:solidFill>
                <a:cs typeface="Arial" pitchFamily="34" charset="0"/>
              </a:rPr>
              <a:t>vehicles</a:t>
            </a:r>
          </a:p>
          <a:p>
            <a:pPr marL="381000" indent="-381000" defTabSz="914400">
              <a:spcBef>
                <a:spcPct val="20000"/>
              </a:spcBef>
              <a:buClr>
                <a:srgbClr val="93A299"/>
              </a:buClr>
              <a:buSzPct val="65000"/>
              <a:buFont typeface="Wingdings" pitchFamily="2" charset="2"/>
              <a:buChar char="n"/>
            </a:pPr>
            <a:r>
              <a:rPr lang="en-US" altLang="zh-CN" sz="2200" dirty="0">
                <a:solidFill>
                  <a:srgbClr val="292934"/>
                </a:solidFill>
                <a:cs typeface="Arial" pitchFamily="34" charset="0"/>
              </a:rPr>
              <a:t>Eight </a:t>
            </a:r>
            <a:r>
              <a:rPr lang="en-US" altLang="zh-CN" sz="2200" dirty="0">
                <a:solidFill>
                  <a:srgbClr val="3333CC"/>
                </a:solidFill>
                <a:cs typeface="Arial" pitchFamily="34" charset="0"/>
              </a:rPr>
              <a:t>people</a:t>
            </a:r>
            <a:r>
              <a:rPr lang="en-US" altLang="zh-CN" sz="2200" dirty="0">
                <a:solidFill>
                  <a:srgbClr val="292934"/>
                </a:solidFill>
                <a:cs typeface="Arial" pitchFamily="34" charset="0"/>
              </a:rPr>
              <a:t>, including a pregnant </a:t>
            </a:r>
            <a:r>
              <a:rPr lang="en-US" altLang="zh-CN" sz="2200" dirty="0">
                <a:solidFill>
                  <a:srgbClr val="3333CC"/>
                </a:solidFill>
                <a:cs typeface="Arial" pitchFamily="34" charset="0"/>
              </a:rPr>
              <a:t>woman</a:t>
            </a:r>
            <a:r>
              <a:rPr lang="en-US" altLang="zh-CN" sz="2200" dirty="0">
                <a:solidFill>
                  <a:srgbClr val="292934"/>
                </a:solidFill>
                <a:cs typeface="Arial" pitchFamily="34" charset="0"/>
              </a:rPr>
              <a:t> and a 13-year-old </a:t>
            </a:r>
            <a:r>
              <a:rPr lang="en-US" altLang="zh-CN" sz="2200" dirty="0">
                <a:solidFill>
                  <a:srgbClr val="3333CC"/>
                </a:solidFill>
                <a:cs typeface="Arial" pitchFamily="34" charset="0"/>
              </a:rPr>
              <a:t>child </a:t>
            </a:r>
            <a:r>
              <a:rPr lang="en-US" altLang="zh-CN" sz="2200" dirty="0">
                <a:solidFill>
                  <a:srgbClr val="292934"/>
                </a:solidFill>
                <a:cs typeface="Arial" pitchFamily="34" charset="0"/>
              </a:rPr>
              <a:t>were killed in Monday's Gaza raid</a:t>
            </a:r>
          </a:p>
          <a:p>
            <a:pPr marL="381000" indent="-381000" defTabSz="914400">
              <a:spcBef>
                <a:spcPct val="20000"/>
              </a:spcBef>
              <a:buClr>
                <a:srgbClr val="93A299"/>
              </a:buClr>
              <a:buSzPct val="65000"/>
              <a:buFont typeface="Wingdings" pitchFamily="2" charset="2"/>
              <a:buChar char="n"/>
            </a:pPr>
            <a:r>
              <a:rPr lang="en-US" altLang="zh-CN" sz="2200" dirty="0">
                <a:solidFill>
                  <a:srgbClr val="292934"/>
                </a:solidFill>
                <a:cs typeface="Arial" pitchFamily="34" charset="0"/>
              </a:rPr>
              <a:t>At least 19 people were </a:t>
            </a:r>
            <a:r>
              <a:rPr lang="en-US" altLang="zh-CN" sz="2200" dirty="0">
                <a:solidFill>
                  <a:srgbClr val="3333CC"/>
                </a:solidFill>
                <a:cs typeface="Arial" pitchFamily="34" charset="0"/>
              </a:rPr>
              <a:t>killed</a:t>
            </a:r>
            <a:r>
              <a:rPr lang="en-US" altLang="zh-CN" sz="2200" dirty="0">
                <a:solidFill>
                  <a:srgbClr val="292934"/>
                </a:solidFill>
                <a:cs typeface="Arial" pitchFamily="34" charset="0"/>
              </a:rPr>
              <a:t> and 114 people were wounded in Tuesday's southern Philippines </a:t>
            </a:r>
            <a:r>
              <a:rPr lang="en-US" altLang="zh-CN" sz="2200" dirty="0">
                <a:solidFill>
                  <a:srgbClr val="3333CC"/>
                </a:solidFill>
                <a:cs typeface="Arial" pitchFamily="34" charset="0"/>
              </a:rPr>
              <a:t>airport</a:t>
            </a:r>
          </a:p>
          <a:p>
            <a:pPr marL="381000" indent="-381000" defTabSz="914400">
              <a:spcBef>
                <a:spcPct val="20000"/>
              </a:spcBef>
              <a:buClr>
                <a:srgbClr val="93A299"/>
              </a:buClr>
              <a:buSzPct val="65000"/>
              <a:buFont typeface="Wingdings" pitchFamily="2" charset="2"/>
              <a:buChar char="n"/>
            </a:pPr>
            <a:endParaRPr lang="en-US" altLang="zh-CN" sz="2200" dirty="0">
              <a:solidFill>
                <a:srgbClr val="292934"/>
              </a:solidFill>
              <a:cs typeface="Arial" pitchFamily="34" charset="0"/>
            </a:endParaRPr>
          </a:p>
        </p:txBody>
      </p:sp>
      <p:sp>
        <p:nvSpPr>
          <p:cNvPr id="4" name="TextBox 3"/>
          <p:cNvSpPr txBox="1"/>
          <p:nvPr/>
        </p:nvSpPr>
        <p:spPr>
          <a:xfrm>
            <a:off x="6204027" y="6531333"/>
            <a:ext cx="2927404"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modified from Heng Ji</a:t>
            </a:r>
          </a:p>
        </p:txBody>
      </p:sp>
    </p:spTree>
    <p:extLst>
      <p:ext uri="{BB962C8B-B14F-4D97-AF65-F5344CB8AC3E}">
        <p14:creationId xmlns:p14="http://schemas.microsoft.com/office/powerpoint/2010/main" val="1188558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2258" name="Rectangle 2"/>
          <p:cNvSpPr>
            <a:spLocks noGrp="1" noChangeArrowheads="1"/>
          </p:cNvSpPr>
          <p:nvPr>
            <p:ph type="title"/>
          </p:nvPr>
        </p:nvSpPr>
        <p:spPr>
          <a:xfrm>
            <a:off x="914400" y="228600"/>
            <a:ext cx="8229600" cy="1139825"/>
          </a:xfrm>
        </p:spPr>
        <p:txBody>
          <a:bodyPr/>
          <a:lstStyle/>
          <a:p>
            <a:r>
              <a:rPr lang="en-US" altLang="zh-CN" sz="3800"/>
              <a:t>Why Argument Labeling is so Hard?</a:t>
            </a:r>
          </a:p>
        </p:txBody>
      </p:sp>
      <p:sp>
        <p:nvSpPr>
          <p:cNvPr id="119811" name="Rectangle 3"/>
          <p:cNvSpPr>
            <a:spLocks noChangeArrowheads="1"/>
          </p:cNvSpPr>
          <p:nvPr/>
        </p:nvSpPr>
        <p:spPr bwMode="auto">
          <a:xfrm>
            <a:off x="333375" y="1066800"/>
            <a:ext cx="8415338" cy="493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81000" indent="-381000" defTabSz="914400">
              <a:spcBef>
                <a:spcPct val="20000"/>
              </a:spcBef>
              <a:buClr>
                <a:srgbClr val="93A299"/>
              </a:buClr>
              <a:buSzPct val="65000"/>
              <a:buFont typeface="Wingdings" pitchFamily="2" charset="2"/>
              <a:buChar char="n"/>
            </a:pPr>
            <a:r>
              <a:rPr lang="en-US" altLang="zh-CN" sz="2200">
                <a:solidFill>
                  <a:srgbClr val="292934"/>
                </a:solidFill>
                <a:cs typeface="Arial" pitchFamily="34" charset="0"/>
              </a:rPr>
              <a:t>Two 13-year-old </a:t>
            </a:r>
            <a:r>
              <a:rPr lang="en-US" altLang="zh-CN" sz="2200">
                <a:solidFill>
                  <a:srgbClr val="3333CC"/>
                </a:solidFill>
                <a:cs typeface="Arial" pitchFamily="34" charset="0"/>
              </a:rPr>
              <a:t>children</a:t>
            </a:r>
            <a:r>
              <a:rPr lang="en-US" altLang="zh-CN" sz="2200">
                <a:solidFill>
                  <a:srgbClr val="292934"/>
                </a:solidFill>
                <a:cs typeface="Arial" pitchFamily="34" charset="0"/>
              </a:rPr>
              <a:t> were among</a:t>
            </a:r>
            <a:r>
              <a:rPr lang="en-US" altLang="zh-CN" sz="2200">
                <a:solidFill>
                  <a:srgbClr val="3333CC"/>
                </a:solidFill>
                <a:cs typeface="Arial" pitchFamily="34" charset="0"/>
              </a:rPr>
              <a:t> those </a:t>
            </a:r>
            <a:r>
              <a:rPr lang="en-US" altLang="zh-CN" sz="2200">
                <a:solidFill>
                  <a:srgbClr val="292934"/>
                </a:solidFill>
                <a:cs typeface="Arial" pitchFamily="34" charset="0"/>
              </a:rPr>
              <a:t>killed in the Haifa bus bombing, Israeli public radio said, adding that most of the victims were youngsters</a:t>
            </a:r>
          </a:p>
          <a:p>
            <a:pPr marL="381000" indent="-381000" defTabSz="914400">
              <a:spcBef>
                <a:spcPct val="20000"/>
              </a:spcBef>
              <a:buClr>
                <a:srgbClr val="93A299"/>
              </a:buClr>
              <a:buSzPct val="65000"/>
              <a:buFont typeface="Wingdings" pitchFamily="2" charset="2"/>
              <a:buChar char="n"/>
            </a:pPr>
            <a:r>
              <a:rPr lang="en-US" altLang="zh-CN" sz="2200">
                <a:solidFill>
                  <a:srgbClr val="292934"/>
                </a:solidFill>
                <a:cs typeface="Arial" pitchFamily="34" charset="0"/>
              </a:rPr>
              <a:t>Fifteen people were killed and more than </a:t>
            </a:r>
            <a:r>
              <a:rPr lang="en-US" altLang="zh-CN" sz="2200">
                <a:solidFill>
                  <a:srgbClr val="3333CC"/>
                </a:solidFill>
                <a:cs typeface="Arial" pitchFamily="34" charset="0"/>
              </a:rPr>
              <a:t>30</a:t>
            </a:r>
            <a:r>
              <a:rPr lang="en-US" altLang="zh-CN" sz="2200">
                <a:solidFill>
                  <a:srgbClr val="292934"/>
                </a:solidFill>
                <a:cs typeface="Arial" pitchFamily="34" charset="0"/>
              </a:rPr>
              <a:t> wounded Wednesday as a suicide </a:t>
            </a:r>
            <a:r>
              <a:rPr lang="en-US" altLang="zh-CN" sz="2200">
                <a:solidFill>
                  <a:srgbClr val="3333CC"/>
                </a:solidFill>
                <a:cs typeface="Arial" pitchFamily="34" charset="0"/>
              </a:rPr>
              <a:t>bomber</a:t>
            </a:r>
            <a:r>
              <a:rPr lang="en-US" altLang="zh-CN" sz="2200">
                <a:solidFill>
                  <a:srgbClr val="292934"/>
                </a:solidFill>
                <a:cs typeface="Arial" pitchFamily="34" charset="0"/>
              </a:rPr>
              <a:t> blew </a:t>
            </a:r>
            <a:r>
              <a:rPr lang="en-US" altLang="zh-CN" sz="2200">
                <a:solidFill>
                  <a:srgbClr val="3333CC"/>
                </a:solidFill>
                <a:cs typeface="Arial" pitchFamily="34" charset="0"/>
              </a:rPr>
              <a:t>himself</a:t>
            </a:r>
            <a:r>
              <a:rPr lang="en-US" altLang="zh-CN" sz="2200">
                <a:solidFill>
                  <a:srgbClr val="292934"/>
                </a:solidFill>
                <a:cs typeface="Arial" pitchFamily="34" charset="0"/>
              </a:rPr>
              <a:t> up on a student bus in the northern </a:t>
            </a:r>
            <a:r>
              <a:rPr lang="en-US" altLang="zh-CN" sz="2200">
                <a:solidFill>
                  <a:srgbClr val="3333CC"/>
                </a:solidFill>
                <a:cs typeface="Arial" pitchFamily="34" charset="0"/>
              </a:rPr>
              <a:t>town</a:t>
            </a:r>
            <a:r>
              <a:rPr lang="en-US" altLang="zh-CN" sz="2200">
                <a:solidFill>
                  <a:srgbClr val="292934"/>
                </a:solidFill>
                <a:cs typeface="Arial" pitchFamily="34" charset="0"/>
              </a:rPr>
              <a:t> of Haifa</a:t>
            </a:r>
          </a:p>
          <a:p>
            <a:pPr marL="381000" indent="-381000" defTabSz="914400">
              <a:spcBef>
                <a:spcPct val="20000"/>
              </a:spcBef>
              <a:buClr>
                <a:srgbClr val="93A299"/>
              </a:buClr>
              <a:buSzPct val="65000"/>
              <a:buFont typeface="Wingdings" pitchFamily="2" charset="2"/>
              <a:buChar char="n"/>
            </a:pPr>
            <a:r>
              <a:rPr lang="en-US" altLang="zh-CN" sz="2200">
                <a:solidFill>
                  <a:srgbClr val="292934"/>
                </a:solidFill>
                <a:cs typeface="Arial" pitchFamily="34" charset="0"/>
              </a:rPr>
              <a:t>Two 13-year-old children were among those killed in the </a:t>
            </a:r>
            <a:r>
              <a:rPr lang="en-US" altLang="zh-CN" sz="2200">
                <a:solidFill>
                  <a:srgbClr val="3333CC"/>
                </a:solidFill>
                <a:cs typeface="Arial" pitchFamily="34" charset="0"/>
              </a:rPr>
              <a:t>Haifa</a:t>
            </a:r>
            <a:r>
              <a:rPr lang="en-US" altLang="zh-CN" sz="2200">
                <a:solidFill>
                  <a:srgbClr val="292934"/>
                </a:solidFill>
                <a:cs typeface="Arial" pitchFamily="34" charset="0"/>
              </a:rPr>
              <a:t> bus bombing</a:t>
            </a:r>
          </a:p>
          <a:p>
            <a:pPr marL="381000" indent="-381000" defTabSz="914400">
              <a:spcBef>
                <a:spcPct val="20000"/>
              </a:spcBef>
              <a:buClr>
                <a:srgbClr val="93A299"/>
              </a:buClr>
              <a:buSzPct val="65000"/>
              <a:buFont typeface="Wingdings" pitchFamily="2" charset="2"/>
              <a:buChar char="n"/>
            </a:pPr>
            <a:endParaRPr lang="en-US" altLang="zh-CN" sz="2200">
              <a:solidFill>
                <a:srgbClr val="292934"/>
              </a:solidFill>
              <a:cs typeface="Arial" pitchFamily="34" charset="0"/>
            </a:endParaRPr>
          </a:p>
          <a:p>
            <a:pPr marL="381000" indent="-381000" defTabSz="914400">
              <a:spcBef>
                <a:spcPct val="20000"/>
              </a:spcBef>
              <a:buClr>
                <a:srgbClr val="93A299"/>
              </a:buClr>
              <a:buSzPct val="65000"/>
              <a:buFont typeface="Wingdings" pitchFamily="2" charset="2"/>
              <a:buChar char="n"/>
            </a:pPr>
            <a:endParaRPr lang="en-US" altLang="zh-CN" sz="2200">
              <a:solidFill>
                <a:srgbClr val="292934"/>
              </a:solidFill>
              <a:cs typeface="Arial" pitchFamily="34" charset="0"/>
            </a:endParaRPr>
          </a:p>
        </p:txBody>
      </p:sp>
      <p:sp>
        <p:nvSpPr>
          <p:cNvPr id="4" name="TextBox 3"/>
          <p:cNvSpPr txBox="1"/>
          <p:nvPr/>
        </p:nvSpPr>
        <p:spPr>
          <a:xfrm>
            <a:off x="695078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102750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6130" name="Rectangle 2"/>
          <p:cNvSpPr>
            <a:spLocks noGrp="1" noChangeArrowheads="1"/>
          </p:cNvSpPr>
          <p:nvPr>
            <p:ph type="title"/>
          </p:nvPr>
        </p:nvSpPr>
        <p:spPr>
          <a:xfrm>
            <a:off x="1122363" y="287338"/>
            <a:ext cx="8208962" cy="1081087"/>
          </a:xfrm>
        </p:spPr>
        <p:txBody>
          <a:bodyPr/>
          <a:lstStyle/>
          <a:p>
            <a:r>
              <a:rPr lang="en-US" altLang="zh-CN" sz="3400"/>
              <a:t>State-of-the-art and Remaining Challenges</a:t>
            </a:r>
          </a:p>
        </p:txBody>
      </p:sp>
      <p:sp>
        <p:nvSpPr>
          <p:cNvPr id="119811" name="Rectangle 3"/>
          <p:cNvSpPr>
            <a:spLocks noChangeArrowheads="1"/>
          </p:cNvSpPr>
          <p:nvPr/>
        </p:nvSpPr>
        <p:spPr bwMode="auto">
          <a:xfrm>
            <a:off x="533400" y="1143000"/>
            <a:ext cx="7924800" cy="493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81000" indent="-381000" defTabSz="914400">
              <a:spcBef>
                <a:spcPct val="20000"/>
              </a:spcBef>
              <a:buClr>
                <a:srgbClr val="93A299"/>
              </a:buClr>
              <a:buSzPct val="65000"/>
              <a:buFont typeface="Wingdings" pitchFamily="2" charset="2"/>
              <a:buChar char="n"/>
            </a:pPr>
            <a:r>
              <a:rPr lang="en-US" altLang="zh-CN" sz="2000">
                <a:solidFill>
                  <a:srgbClr val="292934"/>
                </a:solidFill>
                <a:cs typeface="Arial" pitchFamily="34" charset="0"/>
              </a:rPr>
              <a:t>State-of-the-art Performance (F-score)</a:t>
            </a:r>
          </a:p>
          <a:p>
            <a:pPr marL="800100" lvl="1" indent="-342900" defTabSz="914400">
              <a:spcBef>
                <a:spcPct val="20000"/>
              </a:spcBef>
              <a:buClr>
                <a:srgbClr val="AD8F67"/>
              </a:buClr>
              <a:buSzPct val="60000"/>
              <a:buFont typeface="Wingdings" pitchFamily="2" charset="2"/>
              <a:buChar char="q"/>
            </a:pPr>
            <a:r>
              <a:rPr lang="en-US" altLang="zh-CN" sz="1400">
                <a:solidFill>
                  <a:srgbClr val="292934"/>
                </a:solidFill>
                <a:cs typeface="Arial" pitchFamily="34" charset="0"/>
              </a:rPr>
              <a:t>English: Trigger 70%, Argument 45%</a:t>
            </a:r>
          </a:p>
          <a:p>
            <a:pPr marL="800100" lvl="1" indent="-342900" defTabSz="914400">
              <a:spcBef>
                <a:spcPct val="20000"/>
              </a:spcBef>
              <a:buClr>
                <a:srgbClr val="AD8F67"/>
              </a:buClr>
              <a:buSzPct val="60000"/>
              <a:buFont typeface="Wingdings" pitchFamily="2" charset="2"/>
              <a:buChar char="q"/>
            </a:pPr>
            <a:r>
              <a:rPr lang="en-US" altLang="zh-CN" sz="1400">
                <a:solidFill>
                  <a:srgbClr val="292934"/>
                </a:solidFill>
                <a:cs typeface="Arial" pitchFamily="34" charset="0"/>
              </a:rPr>
              <a:t>Chinese: Trigger 68%, Argument 52%</a:t>
            </a:r>
          </a:p>
          <a:p>
            <a:pPr marL="800100" lvl="1" indent="-342900" defTabSz="914400">
              <a:spcBef>
                <a:spcPct val="20000"/>
              </a:spcBef>
              <a:buClr>
                <a:srgbClr val="AD8F67"/>
              </a:buClr>
              <a:buSzPct val="60000"/>
              <a:buFont typeface="Wingdings" pitchFamily="2" charset="2"/>
              <a:buChar char="q"/>
            </a:pPr>
            <a:r>
              <a:rPr lang="en-US" altLang="zh-CN" sz="1400">
                <a:solidFill>
                  <a:srgbClr val="292934"/>
                </a:solidFill>
                <a:cs typeface="Arial" pitchFamily="34" charset="0"/>
              </a:rPr>
              <a:t>Single human annotator: Trigger 72%, Argument 62%</a:t>
            </a:r>
          </a:p>
          <a:p>
            <a:pPr marL="381000" indent="-381000" defTabSz="914400">
              <a:spcBef>
                <a:spcPct val="20000"/>
              </a:spcBef>
              <a:buClr>
                <a:srgbClr val="93A299"/>
              </a:buClr>
              <a:buSzPct val="65000"/>
              <a:buFont typeface="Wingdings" pitchFamily="2" charset="2"/>
              <a:buChar char="n"/>
            </a:pPr>
            <a:r>
              <a:rPr lang="en-US" altLang="zh-CN" sz="2000">
                <a:solidFill>
                  <a:srgbClr val="292934"/>
                </a:solidFill>
                <a:cs typeface="Arial" pitchFamily="34" charset="0"/>
              </a:rPr>
              <a:t>Remaining Challenges</a:t>
            </a:r>
          </a:p>
          <a:p>
            <a:pPr marL="800100" lvl="1" indent="-342900" defTabSz="914400">
              <a:spcBef>
                <a:spcPct val="20000"/>
              </a:spcBef>
              <a:buClr>
                <a:srgbClr val="AD8F67"/>
              </a:buClr>
              <a:buSzPct val="60000"/>
              <a:buFont typeface="Wingdings" pitchFamily="2" charset="2"/>
              <a:buChar char="q"/>
            </a:pPr>
            <a:r>
              <a:rPr lang="en-US" altLang="zh-CN" sz="1400">
                <a:solidFill>
                  <a:srgbClr val="292934"/>
                </a:solidFill>
                <a:cs typeface="Arial" pitchFamily="34" charset="0"/>
              </a:rPr>
              <a:t>Trigger Identification</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Generic verbs</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Support verbs such as “take” and “get” which can only represent an event mention together with other verbs or nouns</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Nouns and adjectives based triggers</a:t>
            </a:r>
          </a:p>
          <a:p>
            <a:pPr marL="800100" lvl="1" indent="-342900" defTabSz="914400">
              <a:spcBef>
                <a:spcPct val="20000"/>
              </a:spcBef>
              <a:buClr>
                <a:srgbClr val="AD8F67"/>
              </a:buClr>
              <a:buSzPct val="60000"/>
              <a:buFont typeface="Wingdings" pitchFamily="2" charset="2"/>
              <a:buChar char="q"/>
            </a:pPr>
            <a:r>
              <a:rPr lang="en-US" altLang="zh-CN" sz="1600">
                <a:solidFill>
                  <a:srgbClr val="292934"/>
                </a:solidFill>
                <a:cs typeface="Arial" pitchFamily="34" charset="0"/>
              </a:rPr>
              <a:t>Trigger Classification</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“named” represents a “Personnel_Nominate” or “Personnel_Start-Position”?</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“hacked to death” represents a “Life_Die” or “Conflict_Attack”?</a:t>
            </a:r>
          </a:p>
          <a:p>
            <a:pPr marL="800100" lvl="1" indent="-342900" defTabSz="914400">
              <a:spcBef>
                <a:spcPct val="20000"/>
              </a:spcBef>
              <a:buClr>
                <a:srgbClr val="AD8F67"/>
              </a:buClr>
              <a:buSzPct val="60000"/>
              <a:buFont typeface="Wingdings" pitchFamily="2" charset="2"/>
              <a:buChar char="q"/>
            </a:pPr>
            <a:r>
              <a:rPr lang="en-US" altLang="zh-CN" sz="1400">
                <a:solidFill>
                  <a:srgbClr val="292934"/>
                </a:solidFill>
                <a:cs typeface="Arial" pitchFamily="34" charset="0"/>
              </a:rPr>
              <a:t>Argument Identification</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Capture long contexts</a:t>
            </a:r>
          </a:p>
          <a:p>
            <a:pPr marL="800100" lvl="1" indent="-342900" defTabSz="914400">
              <a:spcBef>
                <a:spcPct val="20000"/>
              </a:spcBef>
              <a:buClr>
                <a:srgbClr val="AD8F67"/>
              </a:buClr>
              <a:buSzPct val="60000"/>
              <a:buFont typeface="Wingdings" pitchFamily="2" charset="2"/>
              <a:buChar char="q"/>
            </a:pPr>
            <a:r>
              <a:rPr lang="en-US" altLang="zh-CN" sz="1400">
                <a:solidFill>
                  <a:srgbClr val="292934"/>
                </a:solidFill>
                <a:cs typeface="Arial" pitchFamily="34" charset="0"/>
              </a:rPr>
              <a:t>Argument Classification</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Capture long contexts</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Temporal roles</a:t>
            </a:r>
          </a:p>
          <a:p>
            <a:pPr marL="1219200" lvl="2" indent="-304800" defTabSz="914400">
              <a:spcBef>
                <a:spcPct val="20000"/>
              </a:spcBef>
              <a:buClr>
                <a:srgbClr val="93A299"/>
              </a:buClr>
              <a:buSzPct val="65000"/>
              <a:buFont typeface="Wingdings" pitchFamily="2" charset="2"/>
              <a:buChar char="n"/>
            </a:pPr>
            <a:endParaRPr lang="en-US" altLang="zh-CN" sz="1200">
              <a:solidFill>
                <a:srgbClr val="292934"/>
              </a:solidFill>
              <a:cs typeface="Arial" pitchFamily="34" charset="0"/>
            </a:endParaRPr>
          </a:p>
          <a:p>
            <a:pPr marL="1219200" lvl="2" indent="-304800" defTabSz="914400">
              <a:spcBef>
                <a:spcPct val="20000"/>
              </a:spcBef>
              <a:buClr>
                <a:srgbClr val="93A299"/>
              </a:buClr>
              <a:buSzPct val="65000"/>
              <a:buFont typeface="Wingdings" pitchFamily="2" charset="2"/>
              <a:buChar char="n"/>
            </a:pPr>
            <a:endParaRPr lang="en-US" altLang="zh-CN" sz="1200">
              <a:solidFill>
                <a:srgbClr val="292934"/>
              </a:solidFill>
              <a:cs typeface="Arial" pitchFamily="34" charset="0"/>
            </a:endParaRPr>
          </a:p>
        </p:txBody>
      </p:sp>
      <p:sp>
        <p:nvSpPr>
          <p:cNvPr id="2096132" name="Rectangle 4"/>
          <p:cNvSpPr>
            <a:spLocks noChangeArrowheads="1"/>
          </p:cNvSpPr>
          <p:nvPr/>
        </p:nvSpPr>
        <p:spPr bwMode="auto">
          <a:xfrm>
            <a:off x="5791200" y="5562600"/>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sz="1600" i="1">
                <a:solidFill>
                  <a:srgbClr val="292934"/>
                </a:solidFill>
                <a:cs typeface="Arial" pitchFamily="34" charset="0"/>
              </a:rPr>
              <a:t>(Ji, 2009; Li et al., 2011)</a:t>
            </a:r>
          </a:p>
        </p:txBody>
      </p:sp>
      <p:sp>
        <p:nvSpPr>
          <p:cNvPr id="5" name="TextBox 4"/>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11435379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0706" name="AutoShape 2"/>
          <p:cNvSpPr>
            <a:spLocks noChangeArrowheads="1"/>
          </p:cNvSpPr>
          <p:nvPr/>
        </p:nvSpPr>
        <p:spPr bwMode="auto">
          <a:xfrm>
            <a:off x="2362200" y="3586163"/>
            <a:ext cx="998538" cy="430212"/>
          </a:xfrm>
          <a:prstGeom prst="roundRect">
            <a:avLst>
              <a:gd name="adj" fmla="val 16667"/>
            </a:avLst>
          </a:prstGeom>
          <a:solidFill>
            <a:srgbClr val="008000"/>
          </a:solidFill>
          <a:ln>
            <a:noFill/>
          </a:ln>
          <a:effectLst>
            <a:prstShdw prst="shdw17" dist="17961" dir="2700000">
              <a:srgbClr val="008000">
                <a:gamma/>
                <a:shade val="60000"/>
                <a:invGamma/>
              </a:srgbClr>
            </a:prstShdw>
          </a:effectLst>
          <a:extLst>
            <a:ext uri="{91240B29-F687-4F45-9708-019B960494DF}">
              <a14:hiddenLine xmlns:a14="http://schemas.microsoft.com/office/drawing/2010/main" w="12700" algn="ctr">
                <a:solidFill>
                  <a:schemeClr val="tx1"/>
                </a:solidFill>
                <a:round/>
                <a:headEnd/>
                <a:tailEnd/>
              </a14:hiddenLine>
            </a:ext>
          </a:extLst>
        </p:spPr>
        <p:txBody>
          <a:bodyPr lIns="0" rIns="0" anchor="ctr">
            <a:spAutoFit/>
          </a:bodyPr>
          <a:lstStyle/>
          <a:p>
            <a:pPr algn="ctr" defTabSz="914400"/>
            <a:r>
              <a:rPr lang="en-US" altLang="zh-CN" sz="2000" b="1" i="1">
                <a:solidFill>
                  <a:srgbClr val="292934"/>
                </a:solidFill>
                <a:ea typeface="MS PGothic" pitchFamily="34" charset="-128"/>
                <a:cs typeface="Arial" pitchFamily="34" charset="0"/>
              </a:rPr>
              <a:t>IE</a:t>
            </a:r>
          </a:p>
        </p:txBody>
      </p:sp>
      <p:sp>
        <p:nvSpPr>
          <p:cNvPr id="2120707" name="Rectangle 3"/>
          <p:cNvSpPr>
            <a:spLocks noChangeArrowheads="1"/>
          </p:cNvSpPr>
          <p:nvPr/>
        </p:nvSpPr>
        <p:spPr bwMode="auto">
          <a:xfrm>
            <a:off x="279400" y="1066800"/>
            <a:ext cx="6400800" cy="2189163"/>
          </a:xfrm>
          <a:prstGeom prst="rect">
            <a:avLst/>
          </a:prstGeom>
          <a:solidFill>
            <a:srgbClr val="BDDEFF"/>
          </a:solidFill>
          <a:ln w="12700" algn="ctr">
            <a:solidFill>
              <a:srgbClr val="3366FF"/>
            </a:solidFill>
            <a:prstDash val="dash"/>
            <a:miter lim="800000"/>
            <a:headEnd/>
            <a:tailEnd/>
          </a:ln>
          <a:effectLst>
            <a:prstShdw prst="shdw17" dist="17961" dir="2700000">
              <a:srgbClr val="3366FF">
                <a:gamma/>
                <a:shade val="60000"/>
                <a:invGamma/>
              </a:srgbClr>
            </a:prstShdw>
          </a:effectLst>
        </p:spPr>
        <p:txBody>
          <a:bodyPr anchor="ctr"/>
          <a:lstStyle/>
          <a:p>
            <a:pPr algn="ctr" defTabSz="914400"/>
            <a:endParaRPr lang="en-US" sz="1000">
              <a:solidFill>
                <a:srgbClr val="292934"/>
              </a:solidFill>
              <a:ea typeface="MS PGothic" pitchFamily="34" charset="-128"/>
              <a:cs typeface="Arial" pitchFamily="34" charset="0"/>
            </a:endParaRPr>
          </a:p>
        </p:txBody>
      </p:sp>
      <p:sp>
        <p:nvSpPr>
          <p:cNvPr id="2120708" name="Rectangle 4"/>
          <p:cNvSpPr>
            <a:spLocks noChangeArrowheads="1"/>
          </p:cNvSpPr>
          <p:nvPr/>
        </p:nvSpPr>
        <p:spPr bwMode="auto">
          <a:xfrm>
            <a:off x="1422400" y="4114800"/>
            <a:ext cx="3814763" cy="3968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Lst>
        </p:spPr>
        <p:txBody>
          <a:bodyPr anchor="ctr">
            <a:spAutoFit/>
          </a:bodyPr>
          <a:lstStyle/>
          <a:p>
            <a:pPr algn="ctr" defTabSz="914400"/>
            <a:r>
              <a:rPr lang="en-US" altLang="zh-CN" sz="2000" b="1" i="1">
                <a:solidFill>
                  <a:srgbClr val="292934"/>
                </a:solidFill>
                <a:ea typeface="MS PGothic" pitchFamily="34" charset="-128"/>
                <a:cs typeface="Arial" pitchFamily="34" charset="0"/>
              </a:rPr>
              <a:t>Information Networks</a:t>
            </a:r>
          </a:p>
        </p:txBody>
      </p:sp>
      <p:pic>
        <p:nvPicPr>
          <p:cNvPr id="212070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5938" y="1411288"/>
            <a:ext cx="852487" cy="515937"/>
          </a:xfrm>
          <a:prstGeom prst="rect">
            <a:avLst/>
          </a:prstGeom>
          <a:noFill/>
          <a:extLst>
            <a:ext uri="{909E8E84-426E-40DD-AFC4-6F175D3DCCD1}">
              <a14:hiddenFill xmlns:a14="http://schemas.microsoft.com/office/drawing/2010/main">
                <a:solidFill>
                  <a:srgbClr val="FFFFFF"/>
                </a:solidFill>
              </a14:hiddenFill>
            </a:ext>
          </a:extLst>
        </p:spPr>
      </p:pic>
      <p:pic>
        <p:nvPicPr>
          <p:cNvPr id="212071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2125" y="2009775"/>
            <a:ext cx="8763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071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62288" y="2640013"/>
            <a:ext cx="806450" cy="644525"/>
          </a:xfrm>
          <a:prstGeom prst="rect">
            <a:avLst/>
          </a:prstGeom>
          <a:noFill/>
          <a:extLst>
            <a:ext uri="{909E8E84-426E-40DD-AFC4-6F175D3DCCD1}">
              <a14:hiddenFill xmlns:a14="http://schemas.microsoft.com/office/drawing/2010/main">
                <a:solidFill>
                  <a:srgbClr val="FFFFFF"/>
                </a:solidFill>
              </a14:hiddenFill>
            </a:ext>
          </a:extLst>
        </p:spPr>
      </p:pic>
      <p:sp>
        <p:nvSpPr>
          <p:cNvPr id="2120712" name="Rectangle 8"/>
          <p:cNvSpPr>
            <a:spLocks noChangeArrowheads="1"/>
          </p:cNvSpPr>
          <p:nvPr/>
        </p:nvSpPr>
        <p:spPr bwMode="auto">
          <a:xfrm>
            <a:off x="4206875" y="1095375"/>
            <a:ext cx="668338" cy="2428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Lst>
        </p:spPr>
        <p:txBody>
          <a:bodyPr wrap="none" anchor="ctr">
            <a:spAutoFit/>
          </a:bodyPr>
          <a:lstStyle/>
          <a:p>
            <a:pPr algn="ctr" defTabSz="914400"/>
            <a:r>
              <a:rPr lang="en-US" altLang="zh-CN" sz="1000" b="1" i="1">
                <a:solidFill>
                  <a:srgbClr val="AD8F67"/>
                </a:solidFill>
                <a:ea typeface="MS PGothic" pitchFamily="34" charset="-128"/>
                <a:cs typeface="Arial" pitchFamily="34" charset="0"/>
              </a:rPr>
              <a:t>Authors</a:t>
            </a:r>
          </a:p>
        </p:txBody>
      </p:sp>
      <p:pic>
        <p:nvPicPr>
          <p:cNvPr id="2120713"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76875" y="1455738"/>
            <a:ext cx="892175" cy="330200"/>
          </a:xfrm>
          <a:prstGeom prst="rect">
            <a:avLst/>
          </a:prstGeom>
          <a:noFill/>
          <a:extLst>
            <a:ext uri="{909E8E84-426E-40DD-AFC4-6F175D3DCCD1}">
              <a14:hiddenFill xmlns:a14="http://schemas.microsoft.com/office/drawing/2010/main">
                <a:solidFill>
                  <a:srgbClr val="FFFFFF"/>
                </a:solidFill>
              </a14:hiddenFill>
            </a:ext>
          </a:extLst>
        </p:spPr>
      </p:pic>
      <p:sp>
        <p:nvSpPr>
          <p:cNvPr id="2120714" name="Rectangle 10"/>
          <p:cNvSpPr>
            <a:spLocks noChangeArrowheads="1"/>
          </p:cNvSpPr>
          <p:nvPr/>
        </p:nvSpPr>
        <p:spPr bwMode="auto">
          <a:xfrm>
            <a:off x="5516563" y="1120775"/>
            <a:ext cx="633412" cy="2428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Lst>
        </p:spPr>
        <p:txBody>
          <a:bodyPr wrap="none" anchor="ctr">
            <a:spAutoFit/>
          </a:bodyPr>
          <a:lstStyle/>
          <a:p>
            <a:pPr algn="ctr" defTabSz="914400"/>
            <a:r>
              <a:rPr lang="en-US" altLang="zh-CN" sz="1000" b="1" i="1">
                <a:solidFill>
                  <a:srgbClr val="AD8F67"/>
                </a:solidFill>
                <a:ea typeface="MS PGothic" pitchFamily="34" charset="-128"/>
                <a:cs typeface="Arial" pitchFamily="34" charset="0"/>
              </a:rPr>
              <a:t>Venues</a:t>
            </a:r>
          </a:p>
        </p:txBody>
      </p:sp>
      <p:pic>
        <p:nvPicPr>
          <p:cNvPr id="2120715"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37188" y="2117725"/>
            <a:ext cx="1128712" cy="334963"/>
          </a:xfrm>
          <a:prstGeom prst="rect">
            <a:avLst/>
          </a:prstGeom>
          <a:noFill/>
          <a:extLst>
            <a:ext uri="{909E8E84-426E-40DD-AFC4-6F175D3DCCD1}">
              <a14:hiddenFill xmlns:a14="http://schemas.microsoft.com/office/drawing/2010/main">
                <a:solidFill>
                  <a:srgbClr val="FFFFFF"/>
                </a:solidFill>
              </a14:hiddenFill>
            </a:ext>
          </a:extLst>
        </p:spPr>
      </p:pic>
      <p:pic>
        <p:nvPicPr>
          <p:cNvPr id="2120716"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5963" y="4652963"/>
            <a:ext cx="2992437" cy="2084387"/>
          </a:xfrm>
          <a:prstGeom prst="rect">
            <a:avLst/>
          </a:prstGeom>
          <a:noFill/>
          <a:extLst>
            <a:ext uri="{909E8E84-426E-40DD-AFC4-6F175D3DCCD1}">
              <a14:hiddenFill xmlns:a14="http://schemas.microsoft.com/office/drawing/2010/main">
                <a:solidFill>
                  <a:srgbClr val="FFFFFF"/>
                </a:solidFill>
              </a14:hiddenFill>
            </a:ext>
          </a:extLst>
        </p:spPr>
      </p:pic>
      <p:sp>
        <p:nvSpPr>
          <p:cNvPr id="2120717" name="Oval 13"/>
          <p:cNvSpPr>
            <a:spLocks noChangeArrowheads="1"/>
          </p:cNvSpPr>
          <p:nvPr/>
        </p:nvSpPr>
        <p:spPr bwMode="auto">
          <a:xfrm>
            <a:off x="1616075" y="4494213"/>
            <a:ext cx="3594100" cy="2363787"/>
          </a:xfrm>
          <a:prstGeom prst="ellipse">
            <a:avLst/>
          </a:prstGeom>
          <a:noFill/>
          <a:ln w="12700" algn="ctr">
            <a:solidFill>
              <a:schemeClr val="hlink"/>
            </a:solidFill>
            <a:round/>
            <a:headEnd/>
            <a:tailEnd/>
          </a:ln>
          <a:effectLst>
            <a:prstShdw prst="shdw17" dist="17961" dir="2700000">
              <a:schemeClr val="hlink">
                <a:gamma/>
                <a:shade val="60000"/>
                <a:invGamma/>
              </a:schemeClr>
            </a:prstShdw>
          </a:effectLst>
          <a:extLst>
            <a:ext uri="{909E8E84-426E-40DD-AFC4-6F175D3DCCD1}">
              <a14:hiddenFill xmlns:a14="http://schemas.microsoft.com/office/drawing/2010/main">
                <a:solidFill>
                  <a:schemeClr val="bg1"/>
                </a:solidFill>
              </a14:hiddenFill>
            </a:ext>
          </a:extLst>
        </p:spPr>
        <p:txBody>
          <a:bodyPr wrap="none" anchor="ctr"/>
          <a:lstStyle/>
          <a:p>
            <a:pPr algn="ctr" defTabSz="914400"/>
            <a:endParaRPr lang="en-US" sz="1000">
              <a:solidFill>
                <a:srgbClr val="292934"/>
              </a:solidFill>
              <a:ea typeface="MS PGothic" pitchFamily="34" charset="-128"/>
              <a:cs typeface="Arial" pitchFamily="34" charset="0"/>
            </a:endParaRPr>
          </a:p>
        </p:txBody>
      </p:sp>
      <p:sp>
        <p:nvSpPr>
          <p:cNvPr id="2120718" name="Rectangle 14"/>
          <p:cNvSpPr>
            <a:spLocks noChangeArrowheads="1"/>
          </p:cNvSpPr>
          <p:nvPr/>
        </p:nvSpPr>
        <p:spPr bwMode="auto">
          <a:xfrm>
            <a:off x="3082925" y="1098550"/>
            <a:ext cx="514350" cy="2428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Lst>
        </p:spPr>
        <p:txBody>
          <a:bodyPr wrap="none" anchor="ctr">
            <a:spAutoFit/>
          </a:bodyPr>
          <a:lstStyle/>
          <a:p>
            <a:pPr algn="ctr" defTabSz="914400"/>
            <a:r>
              <a:rPr lang="en-US" altLang="zh-CN" sz="1000" b="1" i="1">
                <a:solidFill>
                  <a:srgbClr val="AD8F67"/>
                </a:solidFill>
                <a:ea typeface="MS PGothic" pitchFamily="34" charset="-128"/>
                <a:cs typeface="Arial" pitchFamily="34" charset="0"/>
              </a:rPr>
              <a:t>Texts</a:t>
            </a:r>
          </a:p>
        </p:txBody>
      </p:sp>
      <p:sp>
        <p:nvSpPr>
          <p:cNvPr id="2120719" name="Rectangle 15"/>
          <p:cNvSpPr>
            <a:spLocks noChangeArrowheads="1"/>
          </p:cNvSpPr>
          <p:nvPr/>
        </p:nvSpPr>
        <p:spPr bwMode="auto">
          <a:xfrm>
            <a:off x="995363" y="1196975"/>
            <a:ext cx="1206500" cy="3952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Lst>
        </p:spPr>
        <p:txBody>
          <a:bodyPr wrap="none" anchor="ctr">
            <a:spAutoFit/>
          </a:bodyPr>
          <a:lstStyle/>
          <a:p>
            <a:pPr algn="ctr" defTabSz="914400"/>
            <a:r>
              <a:rPr lang="en-US" altLang="zh-CN" sz="1000" b="1" i="1">
                <a:solidFill>
                  <a:srgbClr val="AD8F67"/>
                </a:solidFill>
                <a:ea typeface="MS PGothic" pitchFamily="34" charset="-128"/>
                <a:cs typeface="Arial" pitchFamily="34" charset="0"/>
              </a:rPr>
              <a:t>Time/Location/</a:t>
            </a:r>
          </a:p>
          <a:p>
            <a:pPr algn="ctr" defTabSz="914400"/>
            <a:r>
              <a:rPr lang="en-US" altLang="zh-CN" sz="1000" b="1" i="1">
                <a:solidFill>
                  <a:srgbClr val="AD8F67"/>
                </a:solidFill>
                <a:ea typeface="MS PGothic" pitchFamily="34" charset="-128"/>
                <a:cs typeface="Arial" pitchFamily="34" charset="0"/>
              </a:rPr>
              <a:t>Cost Constraints</a:t>
            </a:r>
          </a:p>
        </p:txBody>
      </p:sp>
      <p:sp>
        <p:nvSpPr>
          <p:cNvPr id="2120720" name="Line 16"/>
          <p:cNvSpPr>
            <a:spLocks noChangeShapeType="1"/>
          </p:cNvSpPr>
          <p:nvPr/>
        </p:nvSpPr>
        <p:spPr bwMode="auto">
          <a:xfrm flipH="1">
            <a:off x="3660775" y="3281363"/>
            <a:ext cx="34925" cy="949325"/>
          </a:xfrm>
          <a:prstGeom prst="line">
            <a:avLst/>
          </a:prstGeom>
          <a:noFill/>
          <a:ln w="12700">
            <a:solidFill>
              <a:schemeClr val="folHlink"/>
            </a:solidFill>
            <a:round/>
            <a:headEnd/>
            <a:tailEnd type="triangle" w="med" len="med"/>
          </a:ln>
          <a:effectLst>
            <a:prstShdw prst="shdw17" dist="17961" dir="2700000">
              <a:schemeClr val="folHlink">
                <a:gamma/>
                <a:shade val="60000"/>
                <a:invGamma/>
              </a:schemeClr>
            </a:prstShdw>
          </a:effectLst>
          <a:extLst>
            <a:ext uri="{909E8E84-426E-40DD-AFC4-6F175D3DCCD1}">
              <a14:hiddenFill xmlns:a14="http://schemas.microsoft.com/office/drawing/2010/main">
                <a:noFill/>
              </a14:hiddenFill>
            </a:ext>
          </a:extLst>
        </p:spPr>
        <p:txBody>
          <a:bodyPr>
            <a:spAutoFit/>
          </a:bodyPr>
          <a:lstStyle/>
          <a:p>
            <a:pPr defTabSz="914400"/>
            <a:endParaRPr lang="en-US">
              <a:solidFill>
                <a:srgbClr val="292934"/>
              </a:solidFill>
            </a:endParaRPr>
          </a:p>
        </p:txBody>
      </p:sp>
      <p:sp>
        <p:nvSpPr>
          <p:cNvPr id="2120721" name="Line 17"/>
          <p:cNvSpPr>
            <a:spLocks noChangeShapeType="1"/>
          </p:cNvSpPr>
          <p:nvPr/>
        </p:nvSpPr>
        <p:spPr bwMode="auto">
          <a:xfrm>
            <a:off x="4038600" y="3238500"/>
            <a:ext cx="0" cy="976313"/>
          </a:xfrm>
          <a:prstGeom prst="line">
            <a:avLst/>
          </a:prstGeom>
          <a:noFill/>
          <a:ln w="12700">
            <a:solidFill>
              <a:schemeClr val="folHlink"/>
            </a:solidFill>
            <a:round/>
            <a:headEnd type="triangle" w="med" len="med"/>
            <a:tailEnd/>
          </a:ln>
          <a:effectLst>
            <a:prstShdw prst="shdw17" dist="17961" dir="2700000">
              <a:schemeClr val="folHlink">
                <a:gamma/>
                <a:shade val="60000"/>
                <a:invGamma/>
              </a:schemeClr>
            </a:prstShdw>
          </a:effectLst>
          <a:extLst>
            <a:ext uri="{909E8E84-426E-40DD-AFC4-6F175D3DCCD1}">
              <a14:hiddenFill xmlns:a14="http://schemas.microsoft.com/office/drawing/2010/main">
                <a:noFill/>
              </a14:hiddenFill>
            </a:ext>
          </a:extLst>
        </p:spPr>
        <p:txBody>
          <a:bodyPr>
            <a:spAutoFit/>
          </a:bodyPr>
          <a:lstStyle/>
          <a:p>
            <a:pPr defTabSz="914400"/>
            <a:endParaRPr lang="en-US">
              <a:solidFill>
                <a:srgbClr val="292934"/>
              </a:solidFill>
            </a:endParaRPr>
          </a:p>
        </p:txBody>
      </p:sp>
      <p:pic>
        <p:nvPicPr>
          <p:cNvPr id="2120722" name="Picture 1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92613" y="2627313"/>
            <a:ext cx="679450" cy="582612"/>
          </a:xfrm>
          <a:prstGeom prst="rect">
            <a:avLst/>
          </a:prstGeom>
          <a:noFill/>
          <a:extLst>
            <a:ext uri="{909E8E84-426E-40DD-AFC4-6F175D3DCCD1}">
              <a14:hiddenFill xmlns:a14="http://schemas.microsoft.com/office/drawing/2010/main">
                <a:solidFill>
                  <a:srgbClr val="FFFFFF"/>
                </a:solidFill>
              </a14:hiddenFill>
            </a:ext>
          </a:extLst>
        </p:spPr>
      </p:pic>
      <p:pic>
        <p:nvPicPr>
          <p:cNvPr id="2120723" name="Picture 1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00550" y="2066925"/>
            <a:ext cx="679450" cy="465138"/>
          </a:xfrm>
          <a:prstGeom prst="rect">
            <a:avLst/>
          </a:prstGeom>
          <a:noFill/>
          <a:extLst>
            <a:ext uri="{909E8E84-426E-40DD-AFC4-6F175D3DCCD1}">
              <a14:hiddenFill xmlns:a14="http://schemas.microsoft.com/office/drawing/2010/main">
                <a:solidFill>
                  <a:srgbClr val="FFFFFF"/>
                </a:solidFill>
              </a14:hiddenFill>
            </a:ext>
          </a:extLst>
        </p:spPr>
      </p:pic>
      <p:pic>
        <p:nvPicPr>
          <p:cNvPr id="2120724" name="Picture 2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68800" y="1389063"/>
            <a:ext cx="679450" cy="547687"/>
          </a:xfrm>
          <a:prstGeom prst="rect">
            <a:avLst/>
          </a:prstGeom>
          <a:noFill/>
          <a:extLst>
            <a:ext uri="{909E8E84-426E-40DD-AFC4-6F175D3DCCD1}">
              <a14:hiddenFill xmlns:a14="http://schemas.microsoft.com/office/drawing/2010/main">
                <a:solidFill>
                  <a:srgbClr val="FFFFFF"/>
                </a:solidFill>
              </a14:hiddenFill>
            </a:ext>
          </a:extLst>
        </p:spPr>
      </p:pic>
      <p:pic>
        <p:nvPicPr>
          <p:cNvPr id="2120725" name="Picture 2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5813" y="1789113"/>
            <a:ext cx="1711325" cy="1227137"/>
          </a:xfrm>
          <a:prstGeom prst="rect">
            <a:avLst/>
          </a:prstGeom>
          <a:noFill/>
          <a:extLst>
            <a:ext uri="{909E8E84-426E-40DD-AFC4-6F175D3DCCD1}">
              <a14:hiddenFill xmlns:a14="http://schemas.microsoft.com/office/drawing/2010/main">
                <a:solidFill>
                  <a:srgbClr val="FFFFFF"/>
                </a:solidFill>
              </a14:hiddenFill>
            </a:ext>
          </a:extLst>
        </p:spPr>
      </p:pic>
      <p:cxnSp>
        <p:nvCxnSpPr>
          <p:cNvPr id="2120726" name="AutoShape 22"/>
          <p:cNvCxnSpPr>
            <a:cxnSpLocks noChangeShapeType="1"/>
            <a:endCxn id="2120709" idx="1"/>
          </p:cNvCxnSpPr>
          <p:nvPr/>
        </p:nvCxnSpPr>
        <p:spPr bwMode="auto">
          <a:xfrm flipV="1">
            <a:off x="2468563" y="1670050"/>
            <a:ext cx="587375" cy="800100"/>
          </a:xfrm>
          <a:prstGeom prst="straightConnector1">
            <a:avLst/>
          </a:prstGeom>
          <a:noFill/>
          <a:ln w="15875">
            <a:solidFill>
              <a:srgbClr val="666699"/>
            </a:solidFill>
            <a:round/>
            <a:headEnd/>
            <a:tailEnd/>
          </a:ln>
          <a:extLst>
            <a:ext uri="{909E8E84-426E-40DD-AFC4-6F175D3DCCD1}">
              <a14:hiddenFill xmlns:a14="http://schemas.microsoft.com/office/drawing/2010/main">
                <a:noFill/>
              </a14:hiddenFill>
            </a:ext>
          </a:extLst>
        </p:spPr>
      </p:cxnSp>
      <p:cxnSp>
        <p:nvCxnSpPr>
          <p:cNvPr id="2120727" name="AutoShape 23"/>
          <p:cNvCxnSpPr>
            <a:cxnSpLocks noChangeShapeType="1"/>
          </p:cNvCxnSpPr>
          <p:nvPr/>
        </p:nvCxnSpPr>
        <p:spPr bwMode="auto">
          <a:xfrm flipV="1">
            <a:off x="2497138" y="2325688"/>
            <a:ext cx="534987" cy="101600"/>
          </a:xfrm>
          <a:prstGeom prst="straightConnector1">
            <a:avLst/>
          </a:prstGeom>
          <a:noFill/>
          <a:ln w="15875">
            <a:solidFill>
              <a:srgbClr val="666699"/>
            </a:solidFill>
            <a:round/>
            <a:headEnd/>
            <a:tailEnd/>
          </a:ln>
          <a:extLst>
            <a:ext uri="{909E8E84-426E-40DD-AFC4-6F175D3DCCD1}">
              <a14:hiddenFill xmlns:a14="http://schemas.microsoft.com/office/drawing/2010/main">
                <a:noFill/>
              </a14:hiddenFill>
            </a:ext>
          </a:extLst>
        </p:spPr>
      </p:cxnSp>
      <p:cxnSp>
        <p:nvCxnSpPr>
          <p:cNvPr id="2120728" name="AutoShape 24"/>
          <p:cNvCxnSpPr>
            <a:cxnSpLocks noChangeShapeType="1"/>
          </p:cNvCxnSpPr>
          <p:nvPr/>
        </p:nvCxnSpPr>
        <p:spPr bwMode="auto">
          <a:xfrm>
            <a:off x="2457450" y="2446338"/>
            <a:ext cx="806450" cy="417512"/>
          </a:xfrm>
          <a:prstGeom prst="straightConnector1">
            <a:avLst/>
          </a:prstGeom>
          <a:noFill/>
          <a:ln w="15875">
            <a:solidFill>
              <a:srgbClr val="666699"/>
            </a:solidFill>
            <a:round/>
            <a:headEnd/>
            <a:tailEnd/>
          </a:ln>
          <a:extLst>
            <a:ext uri="{909E8E84-426E-40DD-AFC4-6F175D3DCCD1}">
              <a14:hiddenFill xmlns:a14="http://schemas.microsoft.com/office/drawing/2010/main">
                <a:noFill/>
              </a14:hiddenFill>
            </a:ext>
          </a:extLst>
        </p:spPr>
      </p:cxnSp>
      <p:cxnSp>
        <p:nvCxnSpPr>
          <p:cNvPr id="2120729" name="AutoShape 25"/>
          <p:cNvCxnSpPr>
            <a:cxnSpLocks noChangeShapeType="1"/>
          </p:cNvCxnSpPr>
          <p:nvPr/>
        </p:nvCxnSpPr>
        <p:spPr bwMode="auto">
          <a:xfrm flipV="1">
            <a:off x="3778250" y="1639888"/>
            <a:ext cx="558800" cy="6350"/>
          </a:xfrm>
          <a:prstGeom prst="straightConnector1">
            <a:avLst/>
          </a:prstGeom>
          <a:noFill/>
          <a:ln w="15875">
            <a:solidFill>
              <a:srgbClr val="666699"/>
            </a:solidFill>
            <a:round/>
            <a:headEnd/>
            <a:tailEnd/>
          </a:ln>
          <a:extLst>
            <a:ext uri="{909E8E84-426E-40DD-AFC4-6F175D3DCCD1}">
              <a14:hiddenFill xmlns:a14="http://schemas.microsoft.com/office/drawing/2010/main">
                <a:noFill/>
              </a14:hiddenFill>
            </a:ext>
          </a:extLst>
        </p:spPr>
      </p:cxnSp>
      <p:cxnSp>
        <p:nvCxnSpPr>
          <p:cNvPr id="2120730" name="AutoShape 26"/>
          <p:cNvCxnSpPr>
            <a:cxnSpLocks noChangeShapeType="1"/>
          </p:cNvCxnSpPr>
          <p:nvPr/>
        </p:nvCxnSpPr>
        <p:spPr bwMode="auto">
          <a:xfrm flipV="1">
            <a:off x="3865563" y="2263775"/>
            <a:ext cx="557212" cy="6350"/>
          </a:xfrm>
          <a:prstGeom prst="straightConnector1">
            <a:avLst/>
          </a:prstGeom>
          <a:noFill/>
          <a:ln w="15875">
            <a:solidFill>
              <a:srgbClr val="666699"/>
            </a:solidFill>
            <a:round/>
            <a:headEnd/>
            <a:tailEnd/>
          </a:ln>
          <a:extLst>
            <a:ext uri="{909E8E84-426E-40DD-AFC4-6F175D3DCCD1}">
              <a14:hiddenFill xmlns:a14="http://schemas.microsoft.com/office/drawing/2010/main">
                <a:noFill/>
              </a14:hiddenFill>
            </a:ext>
          </a:extLst>
        </p:spPr>
      </p:cxnSp>
      <p:cxnSp>
        <p:nvCxnSpPr>
          <p:cNvPr id="2120731" name="AutoShape 27"/>
          <p:cNvCxnSpPr>
            <a:cxnSpLocks noChangeShapeType="1"/>
          </p:cNvCxnSpPr>
          <p:nvPr/>
        </p:nvCxnSpPr>
        <p:spPr bwMode="auto">
          <a:xfrm flipV="1">
            <a:off x="3857625" y="2873375"/>
            <a:ext cx="557213" cy="6350"/>
          </a:xfrm>
          <a:prstGeom prst="straightConnector1">
            <a:avLst/>
          </a:prstGeom>
          <a:noFill/>
          <a:ln w="15875">
            <a:solidFill>
              <a:srgbClr val="666699"/>
            </a:solidFill>
            <a:round/>
            <a:headEnd/>
            <a:tailEnd/>
          </a:ln>
          <a:extLst>
            <a:ext uri="{909E8E84-426E-40DD-AFC4-6F175D3DCCD1}">
              <a14:hiddenFill xmlns:a14="http://schemas.microsoft.com/office/drawing/2010/main">
                <a:noFill/>
              </a14:hiddenFill>
            </a:ext>
          </a:extLst>
        </p:spPr>
      </p:cxnSp>
      <p:cxnSp>
        <p:nvCxnSpPr>
          <p:cNvPr id="2120732" name="AutoShape 28"/>
          <p:cNvCxnSpPr>
            <a:cxnSpLocks noChangeShapeType="1"/>
          </p:cNvCxnSpPr>
          <p:nvPr/>
        </p:nvCxnSpPr>
        <p:spPr bwMode="auto">
          <a:xfrm flipV="1">
            <a:off x="3908425" y="1687513"/>
            <a:ext cx="484188" cy="512762"/>
          </a:xfrm>
          <a:prstGeom prst="straightConnector1">
            <a:avLst/>
          </a:prstGeom>
          <a:noFill/>
          <a:ln w="15875">
            <a:solidFill>
              <a:srgbClr val="666699"/>
            </a:solidFill>
            <a:round/>
            <a:headEnd/>
            <a:tailEnd/>
          </a:ln>
          <a:extLst>
            <a:ext uri="{909E8E84-426E-40DD-AFC4-6F175D3DCCD1}">
              <a14:hiddenFill xmlns:a14="http://schemas.microsoft.com/office/drawing/2010/main">
                <a:noFill/>
              </a14:hiddenFill>
            </a:ext>
          </a:extLst>
        </p:spPr>
      </p:cxnSp>
      <p:cxnSp>
        <p:nvCxnSpPr>
          <p:cNvPr id="2120733" name="AutoShape 29"/>
          <p:cNvCxnSpPr>
            <a:cxnSpLocks noChangeShapeType="1"/>
          </p:cNvCxnSpPr>
          <p:nvPr/>
        </p:nvCxnSpPr>
        <p:spPr bwMode="auto">
          <a:xfrm flipV="1">
            <a:off x="3892550" y="2284413"/>
            <a:ext cx="484188" cy="512762"/>
          </a:xfrm>
          <a:prstGeom prst="straightConnector1">
            <a:avLst/>
          </a:prstGeom>
          <a:noFill/>
          <a:ln w="15875">
            <a:solidFill>
              <a:srgbClr val="666699"/>
            </a:solidFill>
            <a:round/>
            <a:headEnd/>
            <a:tailEnd/>
          </a:ln>
          <a:extLst>
            <a:ext uri="{909E8E84-426E-40DD-AFC4-6F175D3DCCD1}">
              <a14:hiddenFill xmlns:a14="http://schemas.microsoft.com/office/drawing/2010/main">
                <a:noFill/>
              </a14:hiddenFill>
            </a:ext>
          </a:extLst>
        </p:spPr>
      </p:cxnSp>
      <p:cxnSp>
        <p:nvCxnSpPr>
          <p:cNvPr id="2120734" name="AutoShape 30"/>
          <p:cNvCxnSpPr>
            <a:cxnSpLocks noChangeShapeType="1"/>
            <a:stCxn id="2120722" idx="1"/>
            <a:endCxn id="2120710" idx="3"/>
          </p:cNvCxnSpPr>
          <p:nvPr/>
        </p:nvCxnSpPr>
        <p:spPr bwMode="auto">
          <a:xfrm flipH="1" flipV="1">
            <a:off x="3908425" y="2300288"/>
            <a:ext cx="484188" cy="617537"/>
          </a:xfrm>
          <a:prstGeom prst="straightConnector1">
            <a:avLst/>
          </a:prstGeom>
          <a:noFill/>
          <a:ln w="15875">
            <a:solidFill>
              <a:srgbClr val="666699"/>
            </a:solidFill>
            <a:round/>
            <a:headEnd/>
            <a:tailEnd/>
          </a:ln>
          <a:extLst>
            <a:ext uri="{909E8E84-426E-40DD-AFC4-6F175D3DCCD1}">
              <a14:hiddenFill xmlns:a14="http://schemas.microsoft.com/office/drawing/2010/main">
                <a:noFill/>
              </a14:hiddenFill>
            </a:ext>
          </a:extLst>
        </p:spPr>
      </p:cxnSp>
      <p:cxnSp>
        <p:nvCxnSpPr>
          <p:cNvPr id="2120735" name="AutoShape 31"/>
          <p:cNvCxnSpPr>
            <a:cxnSpLocks noChangeShapeType="1"/>
          </p:cNvCxnSpPr>
          <p:nvPr/>
        </p:nvCxnSpPr>
        <p:spPr bwMode="auto">
          <a:xfrm flipV="1">
            <a:off x="5111750" y="1601788"/>
            <a:ext cx="338138" cy="6350"/>
          </a:xfrm>
          <a:prstGeom prst="straightConnector1">
            <a:avLst/>
          </a:prstGeom>
          <a:noFill/>
          <a:ln w="15875">
            <a:solidFill>
              <a:srgbClr val="666699"/>
            </a:solidFill>
            <a:round/>
            <a:headEnd/>
            <a:tailEnd/>
          </a:ln>
          <a:extLst>
            <a:ext uri="{909E8E84-426E-40DD-AFC4-6F175D3DCCD1}">
              <a14:hiddenFill xmlns:a14="http://schemas.microsoft.com/office/drawing/2010/main">
                <a:noFill/>
              </a14:hiddenFill>
            </a:ext>
          </a:extLst>
        </p:spPr>
      </p:cxnSp>
      <p:cxnSp>
        <p:nvCxnSpPr>
          <p:cNvPr id="2120736" name="AutoShape 32"/>
          <p:cNvCxnSpPr>
            <a:cxnSpLocks noChangeShapeType="1"/>
          </p:cNvCxnSpPr>
          <p:nvPr/>
        </p:nvCxnSpPr>
        <p:spPr bwMode="auto">
          <a:xfrm flipV="1">
            <a:off x="5083175" y="2263775"/>
            <a:ext cx="338138" cy="6350"/>
          </a:xfrm>
          <a:prstGeom prst="straightConnector1">
            <a:avLst/>
          </a:prstGeom>
          <a:noFill/>
          <a:ln w="15875">
            <a:solidFill>
              <a:srgbClr val="666699"/>
            </a:solidFill>
            <a:round/>
            <a:headEnd/>
            <a:tailEnd/>
          </a:ln>
          <a:extLst>
            <a:ext uri="{909E8E84-426E-40DD-AFC4-6F175D3DCCD1}">
              <a14:hiddenFill xmlns:a14="http://schemas.microsoft.com/office/drawing/2010/main">
                <a:noFill/>
              </a14:hiddenFill>
            </a:ext>
          </a:extLst>
        </p:spPr>
      </p:cxnSp>
      <p:sp>
        <p:nvSpPr>
          <p:cNvPr id="2120737" name="Rectangle 2"/>
          <p:cNvSpPr>
            <a:spLocks noChangeArrowheads="1"/>
          </p:cNvSpPr>
          <p:nvPr/>
        </p:nvSpPr>
        <p:spPr bwMode="auto">
          <a:xfrm>
            <a:off x="914400" y="304800"/>
            <a:ext cx="82296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r>
              <a:rPr lang="en-US" altLang="zh-CN" sz="3800">
                <a:solidFill>
                  <a:srgbClr val="D2533C"/>
                </a:solidFill>
                <a:latin typeface="Garamond" pitchFamily="18" charset="0"/>
                <a:cs typeface="Arial" pitchFamily="34" charset="0"/>
              </a:rPr>
              <a:t>IE in Rich Contexts</a:t>
            </a:r>
            <a:endParaRPr lang="en-US" altLang="zh-CN" sz="3200">
              <a:solidFill>
                <a:srgbClr val="D2533C"/>
              </a:solidFill>
              <a:latin typeface="Garamond" pitchFamily="18" charset="0"/>
              <a:cs typeface="Arial" pitchFamily="34" charset="0"/>
            </a:endParaRPr>
          </a:p>
        </p:txBody>
      </p:sp>
      <p:pic>
        <p:nvPicPr>
          <p:cNvPr id="2120738" name="Picture 3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324600" y="3429000"/>
            <a:ext cx="1905000" cy="1427163"/>
          </a:xfrm>
          <a:prstGeom prst="rect">
            <a:avLst/>
          </a:prstGeom>
          <a:noFill/>
          <a:extLst>
            <a:ext uri="{909E8E84-426E-40DD-AFC4-6F175D3DCCD1}">
              <a14:hiddenFill xmlns:a14="http://schemas.microsoft.com/office/drawing/2010/main">
                <a:solidFill>
                  <a:srgbClr val="FFFFFF"/>
                </a:solidFill>
              </a14:hiddenFill>
            </a:ext>
          </a:extLst>
        </p:spPr>
      </p:pic>
      <p:pic>
        <p:nvPicPr>
          <p:cNvPr id="2120739" name="Picture 3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791200" y="5181600"/>
            <a:ext cx="2819400" cy="1557338"/>
          </a:xfrm>
          <a:prstGeom prst="rect">
            <a:avLst/>
          </a:prstGeom>
          <a:noFill/>
          <a:extLst>
            <a:ext uri="{909E8E84-426E-40DD-AFC4-6F175D3DCCD1}">
              <a14:hiddenFill xmlns:a14="http://schemas.microsoft.com/office/drawing/2010/main">
                <a:solidFill>
                  <a:srgbClr val="FFFFFF"/>
                </a:solidFill>
              </a14:hiddenFill>
            </a:ext>
          </a:extLst>
        </p:spPr>
      </p:pic>
      <p:sp>
        <p:nvSpPr>
          <p:cNvPr id="1523715" name="Rectangle 3"/>
          <p:cNvSpPr>
            <a:spLocks noChangeArrowheads="1"/>
          </p:cNvSpPr>
          <p:nvPr/>
        </p:nvSpPr>
        <p:spPr bwMode="auto">
          <a:xfrm>
            <a:off x="5791200" y="4953000"/>
            <a:ext cx="3798888" cy="63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defTabSz="914400">
              <a:lnSpc>
                <a:spcPct val="80000"/>
              </a:lnSpc>
              <a:spcBef>
                <a:spcPct val="20000"/>
              </a:spcBef>
              <a:buClr>
                <a:srgbClr val="93A299"/>
              </a:buClr>
              <a:buSzPct val="65000"/>
              <a:buFont typeface="Wingdings" pitchFamily="2" charset="2"/>
              <a:buNone/>
            </a:pPr>
            <a:r>
              <a:rPr lang="en-US" altLang="zh-CN" sz="1400" i="1">
                <a:solidFill>
                  <a:srgbClr val="0000FF"/>
                </a:solidFill>
                <a:cs typeface="Arial" pitchFamily="34" charset="0"/>
              </a:rPr>
              <a:t>Human Collaborative Learning</a:t>
            </a:r>
          </a:p>
        </p:txBody>
      </p:sp>
      <p:sp>
        <p:nvSpPr>
          <p:cNvPr id="37" name="TextBox 36"/>
          <p:cNvSpPr txBox="1"/>
          <p:nvPr/>
        </p:nvSpPr>
        <p:spPr>
          <a:xfrm>
            <a:off x="7168779" y="6519446"/>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33102768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2754" name="Rectangle 2"/>
          <p:cNvSpPr>
            <a:spLocks noGrp="1" noChangeArrowheads="1"/>
          </p:cNvSpPr>
          <p:nvPr>
            <p:ph type="title" idx="4294967295"/>
          </p:nvPr>
        </p:nvSpPr>
        <p:spPr>
          <a:xfrm>
            <a:off x="1143000" y="228600"/>
            <a:ext cx="8229600" cy="1139825"/>
          </a:xfrm>
        </p:spPr>
        <p:txBody>
          <a:bodyPr/>
          <a:lstStyle/>
          <a:p>
            <a:r>
              <a:rPr lang="en-US" altLang="zh-CN" sz="3800">
                <a:ea typeface="宋体" pitchFamily="2" charset="-122"/>
              </a:rPr>
              <a:t>Capture Information Redundancy</a:t>
            </a:r>
          </a:p>
        </p:txBody>
      </p:sp>
      <p:sp>
        <p:nvSpPr>
          <p:cNvPr id="1523715" name="Rectangle 3"/>
          <p:cNvSpPr>
            <a:spLocks noGrp="1" noChangeArrowheads="1"/>
          </p:cNvSpPr>
          <p:nvPr>
            <p:ph type="body" idx="4294967295"/>
          </p:nvPr>
        </p:nvSpPr>
        <p:spPr>
          <a:xfrm>
            <a:off x="457200" y="990600"/>
            <a:ext cx="8229600" cy="5040313"/>
          </a:xfrm>
        </p:spPr>
        <p:txBody>
          <a:bodyPr/>
          <a:lstStyle/>
          <a:p>
            <a:pPr>
              <a:lnSpc>
                <a:spcPct val="80000"/>
              </a:lnSpc>
            </a:pPr>
            <a:endParaRPr lang="en-US" altLang="zh-CN" sz="2200" dirty="0" smtClean="0">
              <a:ea typeface="宋体" pitchFamily="2" charset="-122"/>
            </a:endParaRPr>
          </a:p>
          <a:p>
            <a:pPr>
              <a:lnSpc>
                <a:spcPct val="80000"/>
              </a:lnSpc>
            </a:pPr>
            <a:r>
              <a:rPr lang="en-US" altLang="zh-CN" sz="2200" dirty="0" smtClean="0">
                <a:ea typeface="宋体" pitchFamily="2" charset="-122"/>
              </a:rPr>
              <a:t>When </a:t>
            </a:r>
            <a:r>
              <a:rPr lang="en-US" altLang="zh-CN" sz="2200" dirty="0">
                <a:ea typeface="宋体" pitchFamily="2" charset="-122"/>
              </a:rPr>
              <a:t>the data grows beyond some certain size, IE task is naturally embedded in rich contexts; the extracted facts become inter-dependent </a:t>
            </a:r>
          </a:p>
          <a:p>
            <a:pPr>
              <a:lnSpc>
                <a:spcPct val="80000"/>
              </a:lnSpc>
            </a:pPr>
            <a:r>
              <a:rPr lang="en-US" altLang="zh-CN" sz="2200" dirty="0">
                <a:ea typeface="宋体" pitchFamily="2" charset="-122"/>
              </a:rPr>
              <a:t>Leverage Information Redundancy from:</a:t>
            </a:r>
          </a:p>
          <a:p>
            <a:pPr marL="762000" lvl="1" indent="-304800">
              <a:lnSpc>
                <a:spcPct val="80000"/>
              </a:lnSpc>
            </a:pPr>
            <a:r>
              <a:rPr lang="en-US" altLang="zh-CN" sz="1600" dirty="0">
                <a:ea typeface="宋体" pitchFamily="2" charset="-122"/>
              </a:rPr>
              <a:t>Large Scale Data (Chen and Ji, 2011)</a:t>
            </a:r>
          </a:p>
          <a:p>
            <a:pPr marL="762000" lvl="1" indent="-304800">
              <a:lnSpc>
                <a:spcPct val="80000"/>
              </a:lnSpc>
            </a:pPr>
            <a:r>
              <a:rPr lang="en-US" altLang="zh-CN" sz="1600" dirty="0">
                <a:ea typeface="宋体" pitchFamily="2" charset="-122"/>
              </a:rPr>
              <a:t>Background Knowledge (</a:t>
            </a:r>
            <a:r>
              <a:rPr lang="en-US" altLang="zh-TW" sz="1600" dirty="0">
                <a:ea typeface="PMingLiU" pitchFamily="18" charset="-120"/>
              </a:rPr>
              <a:t>Chan and Roth, 2010; Rahman and Ng, 2011</a:t>
            </a:r>
            <a:r>
              <a:rPr lang="en-US" altLang="zh-CN" sz="1600" dirty="0">
                <a:ea typeface="宋体" pitchFamily="2" charset="-122"/>
              </a:rPr>
              <a:t>)</a:t>
            </a:r>
          </a:p>
          <a:p>
            <a:pPr marL="762000" lvl="1" indent="-304800">
              <a:lnSpc>
                <a:spcPct val="80000"/>
              </a:lnSpc>
            </a:pPr>
            <a:r>
              <a:rPr lang="en-US" altLang="zh-CN" sz="1600" dirty="0">
                <a:ea typeface="宋体" pitchFamily="2" charset="-122"/>
              </a:rPr>
              <a:t>Inter-connected facts (Li and Ji, 2011; Li et al., 2011; </a:t>
            </a:r>
            <a:r>
              <a:rPr lang="en-US" altLang="zh-TW" sz="1600" dirty="0">
                <a:ea typeface="PMingLiU" pitchFamily="18" charset="-120"/>
              </a:rPr>
              <a:t>e.g. Roth and </a:t>
            </a:r>
            <a:r>
              <a:rPr lang="en-US" altLang="zh-TW" sz="1600" dirty="0" err="1">
                <a:ea typeface="PMingLiU" pitchFamily="18" charset="-120"/>
              </a:rPr>
              <a:t>Yih</a:t>
            </a:r>
            <a:r>
              <a:rPr lang="en-US" altLang="zh-TW" sz="1600" dirty="0">
                <a:ea typeface="PMingLiU" pitchFamily="18" charset="-120"/>
              </a:rPr>
              <a:t>, 2004; Gupta and Ji, 2009; Liao and </a:t>
            </a:r>
            <a:r>
              <a:rPr lang="en-US" altLang="zh-TW" sz="1600" dirty="0" err="1">
                <a:ea typeface="PMingLiU" pitchFamily="18" charset="-120"/>
              </a:rPr>
              <a:t>Grishman</a:t>
            </a:r>
            <a:r>
              <a:rPr lang="en-US" altLang="zh-TW" sz="1600" dirty="0">
                <a:ea typeface="PMingLiU" pitchFamily="18" charset="-120"/>
              </a:rPr>
              <a:t>, 2010; Hong et al., 2011</a:t>
            </a:r>
            <a:r>
              <a:rPr lang="en-US" altLang="zh-CN" sz="1600" dirty="0">
                <a:ea typeface="宋体" pitchFamily="2" charset="-122"/>
              </a:rPr>
              <a:t>)</a:t>
            </a:r>
          </a:p>
          <a:p>
            <a:pPr marL="762000" lvl="1" indent="-304800">
              <a:lnSpc>
                <a:spcPct val="80000"/>
              </a:lnSpc>
            </a:pPr>
            <a:r>
              <a:rPr lang="en-US" altLang="zh-CN" sz="1600" dirty="0">
                <a:ea typeface="宋体" pitchFamily="2" charset="-122"/>
              </a:rPr>
              <a:t>Diverse Documents (Downey et al., 2005; </a:t>
            </a:r>
            <a:r>
              <a:rPr lang="en-US" altLang="zh-CN" sz="1600" dirty="0" err="1">
                <a:ea typeface="宋体" pitchFamily="2" charset="-122"/>
              </a:rPr>
              <a:t>Yangarber</a:t>
            </a:r>
            <a:r>
              <a:rPr lang="en-US" altLang="zh-CN" sz="1600" dirty="0">
                <a:ea typeface="宋体" pitchFamily="2" charset="-122"/>
              </a:rPr>
              <a:t>, 2006; </a:t>
            </a:r>
            <a:r>
              <a:rPr lang="en-US" altLang="zh-CN" sz="1600" dirty="0" err="1">
                <a:ea typeface="宋体" pitchFamily="2" charset="-122"/>
              </a:rPr>
              <a:t>Patwardhan</a:t>
            </a:r>
            <a:r>
              <a:rPr lang="en-US" altLang="zh-CN" sz="1600" dirty="0">
                <a:ea typeface="宋体" pitchFamily="2" charset="-122"/>
              </a:rPr>
              <a:t> and </a:t>
            </a:r>
            <a:r>
              <a:rPr lang="en-US" altLang="zh-CN" sz="1600" dirty="0" err="1">
                <a:ea typeface="宋体" pitchFamily="2" charset="-122"/>
              </a:rPr>
              <a:t>Riloff</a:t>
            </a:r>
            <a:r>
              <a:rPr lang="en-US" altLang="zh-CN" sz="1600" dirty="0">
                <a:ea typeface="宋体" pitchFamily="2" charset="-122"/>
              </a:rPr>
              <a:t>, 2009; Mann, 2007; Ji and </a:t>
            </a:r>
            <a:r>
              <a:rPr lang="en-US" altLang="zh-CN" sz="1600" dirty="0" err="1">
                <a:ea typeface="宋体" pitchFamily="2" charset="-122"/>
              </a:rPr>
              <a:t>Grishman</a:t>
            </a:r>
            <a:r>
              <a:rPr lang="en-US" altLang="zh-CN" sz="1600" dirty="0">
                <a:ea typeface="宋体" pitchFamily="2" charset="-122"/>
              </a:rPr>
              <a:t>, 2008)</a:t>
            </a:r>
          </a:p>
          <a:p>
            <a:pPr marL="762000" lvl="1" indent="-304800">
              <a:lnSpc>
                <a:spcPct val="80000"/>
              </a:lnSpc>
            </a:pPr>
            <a:r>
              <a:rPr lang="en-US" altLang="zh-CN" sz="1600" dirty="0">
                <a:ea typeface="宋体" pitchFamily="2" charset="-122"/>
              </a:rPr>
              <a:t>Diverse Systems (</a:t>
            </a:r>
            <a:r>
              <a:rPr lang="en-US" altLang="zh-CN" sz="1600" dirty="0" err="1">
                <a:ea typeface="宋体" pitchFamily="2" charset="-122"/>
              </a:rPr>
              <a:t>Tamang</a:t>
            </a:r>
            <a:r>
              <a:rPr lang="en-US" altLang="zh-CN" sz="1600" dirty="0">
                <a:ea typeface="宋体" pitchFamily="2" charset="-122"/>
              </a:rPr>
              <a:t> and Ji, 2011)</a:t>
            </a:r>
          </a:p>
          <a:p>
            <a:pPr marL="762000" lvl="1" indent="-304800">
              <a:lnSpc>
                <a:spcPct val="80000"/>
              </a:lnSpc>
            </a:pPr>
            <a:r>
              <a:rPr lang="en-US" altLang="zh-CN" sz="1600" dirty="0">
                <a:ea typeface="宋体" pitchFamily="2" charset="-122"/>
              </a:rPr>
              <a:t>Diverse Languages (</a:t>
            </a:r>
            <a:r>
              <a:rPr lang="en-US" altLang="zh-CN" sz="1600" dirty="0" err="1">
                <a:ea typeface="宋体" pitchFamily="2" charset="-122"/>
              </a:rPr>
              <a:t>Snover</a:t>
            </a:r>
            <a:r>
              <a:rPr lang="en-US" altLang="zh-CN" sz="1600" dirty="0">
                <a:ea typeface="宋体" pitchFamily="2" charset="-122"/>
              </a:rPr>
              <a:t> et al., 2011)</a:t>
            </a:r>
          </a:p>
          <a:p>
            <a:pPr marL="762000" lvl="1" indent="-304800">
              <a:lnSpc>
                <a:spcPct val="80000"/>
              </a:lnSpc>
            </a:pPr>
            <a:r>
              <a:rPr lang="en-US" altLang="zh-CN" sz="1600" dirty="0">
                <a:ea typeface="宋体" pitchFamily="2" charset="-122"/>
              </a:rPr>
              <a:t>Diverse Data Modalities (text, image, speech, video…)</a:t>
            </a:r>
          </a:p>
          <a:p>
            <a:pPr>
              <a:lnSpc>
                <a:spcPct val="80000"/>
              </a:lnSpc>
            </a:pPr>
            <a:endParaRPr lang="en-US" altLang="zh-CN" sz="2000" dirty="0">
              <a:ea typeface="宋体" pitchFamily="2" charset="-122"/>
            </a:endParaRPr>
          </a:p>
          <a:p>
            <a:pPr>
              <a:lnSpc>
                <a:spcPct val="80000"/>
              </a:lnSpc>
            </a:pPr>
            <a:r>
              <a:rPr lang="en-US" altLang="zh-CN" sz="2400" dirty="0">
                <a:ea typeface="宋体" pitchFamily="2" charset="-122"/>
              </a:rPr>
              <a:t>But how? Such knowledge might be overwhelming…</a:t>
            </a:r>
          </a:p>
        </p:txBody>
      </p:sp>
      <p:sp>
        <p:nvSpPr>
          <p:cNvPr id="4" name="TextBox 3"/>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8700903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0274" name="Rectangle 2"/>
          <p:cNvSpPr>
            <a:spLocks noGrp="1" noChangeArrowheads="1"/>
          </p:cNvSpPr>
          <p:nvPr>
            <p:ph type="title"/>
          </p:nvPr>
        </p:nvSpPr>
        <p:spPr>
          <a:xfrm>
            <a:off x="684213" y="420688"/>
            <a:ext cx="7772400" cy="1143000"/>
          </a:xfrm>
        </p:spPr>
        <p:txBody>
          <a:bodyPr/>
          <a:lstStyle/>
          <a:p>
            <a:r>
              <a:rPr lang="en-US" altLang="zh-CN" sz="2900">
                <a:latin typeface="Verdana" pitchFamily="34" charset="0"/>
              </a:rPr>
              <a:t>Cross-Sent/Cross-Doc Event Inference Architecture</a:t>
            </a:r>
            <a:endParaRPr lang="en-US" altLang="zh-CN" sz="2900">
              <a:solidFill>
                <a:schemeClr val="tx1"/>
              </a:solidFill>
              <a:latin typeface="Verdana" pitchFamily="34" charset="0"/>
            </a:endParaRPr>
          </a:p>
        </p:txBody>
      </p:sp>
      <p:sp>
        <p:nvSpPr>
          <p:cNvPr id="2230275" name="Document"/>
          <p:cNvSpPr>
            <a:spLocks noEditPoints="1" noChangeArrowheads="1"/>
          </p:cNvSpPr>
          <p:nvPr/>
        </p:nvSpPr>
        <p:spPr bwMode="auto">
          <a:xfrm>
            <a:off x="1244600" y="1714500"/>
            <a:ext cx="935038" cy="719138"/>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a:lstStyle/>
          <a:p>
            <a:pPr algn="ctr" defTabSz="914400"/>
            <a:r>
              <a:rPr lang="en-US" altLang="zh-CN" sz="1400" b="1">
                <a:solidFill>
                  <a:srgbClr val="292934"/>
                </a:solidFill>
              </a:rPr>
              <a:t>Test</a:t>
            </a:r>
          </a:p>
          <a:p>
            <a:pPr algn="ctr" defTabSz="914400"/>
            <a:r>
              <a:rPr lang="en-US" altLang="zh-CN" sz="1400" b="1">
                <a:solidFill>
                  <a:srgbClr val="292934"/>
                </a:solidFill>
              </a:rPr>
              <a:t>Doc</a:t>
            </a:r>
          </a:p>
        </p:txBody>
      </p:sp>
      <p:sp>
        <p:nvSpPr>
          <p:cNvPr id="2230276" name="AutoShape 4"/>
          <p:cNvSpPr>
            <a:spLocks noChangeArrowheads="1"/>
          </p:cNvSpPr>
          <p:nvPr/>
        </p:nvSpPr>
        <p:spPr bwMode="auto">
          <a:xfrm>
            <a:off x="1230313" y="2795588"/>
            <a:ext cx="1022350" cy="881062"/>
          </a:xfrm>
          <a:prstGeom prst="roundRect">
            <a:avLst>
              <a:gd name="adj" fmla="val 16667"/>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sz="1400" b="1">
                <a:solidFill>
                  <a:srgbClr val="292934"/>
                </a:solidFill>
              </a:rPr>
              <a:t>Within-Sent</a:t>
            </a:r>
          </a:p>
          <a:p>
            <a:pPr algn="ctr" defTabSz="914400"/>
            <a:r>
              <a:rPr lang="en-US" altLang="zh-CN" sz="1400" b="1">
                <a:solidFill>
                  <a:srgbClr val="292934"/>
                </a:solidFill>
              </a:rPr>
              <a:t>Event</a:t>
            </a:r>
          </a:p>
          <a:p>
            <a:pPr algn="ctr" defTabSz="914400"/>
            <a:r>
              <a:rPr lang="en-US" altLang="zh-CN" sz="1400" b="1">
                <a:solidFill>
                  <a:srgbClr val="292934"/>
                </a:solidFill>
              </a:rPr>
              <a:t>Tagger</a:t>
            </a:r>
          </a:p>
        </p:txBody>
      </p:sp>
      <p:sp>
        <p:nvSpPr>
          <p:cNvPr id="2230277" name="AutoShape 5"/>
          <p:cNvSpPr>
            <a:spLocks noChangeArrowheads="1"/>
          </p:cNvSpPr>
          <p:nvPr/>
        </p:nvSpPr>
        <p:spPr bwMode="auto">
          <a:xfrm>
            <a:off x="4529138" y="4005263"/>
            <a:ext cx="1439862" cy="881062"/>
          </a:xfrm>
          <a:prstGeom prst="roundRect">
            <a:avLst>
              <a:gd name="adj" fmla="val 16667"/>
            </a:avLst>
          </a:prstGeom>
          <a:solidFill>
            <a:schemeClr va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sz="1400" b="1">
                <a:solidFill>
                  <a:srgbClr val="292934"/>
                </a:solidFill>
              </a:rPr>
              <a:t>Cross-Doc</a:t>
            </a:r>
          </a:p>
          <a:p>
            <a:pPr algn="ctr" defTabSz="914400"/>
            <a:r>
              <a:rPr lang="en-US" altLang="zh-CN" sz="1400" b="1">
                <a:solidFill>
                  <a:srgbClr val="292934"/>
                </a:solidFill>
              </a:rPr>
              <a:t>Inference</a:t>
            </a:r>
          </a:p>
        </p:txBody>
      </p:sp>
      <p:sp>
        <p:nvSpPr>
          <p:cNvPr id="2230278" name="Oval 6"/>
          <p:cNvSpPr>
            <a:spLocks noChangeArrowheads="1"/>
          </p:cNvSpPr>
          <p:nvPr/>
        </p:nvSpPr>
        <p:spPr bwMode="auto">
          <a:xfrm>
            <a:off x="2628900" y="3990975"/>
            <a:ext cx="1184275" cy="971550"/>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sz="1400" b="1">
                <a:solidFill>
                  <a:srgbClr val="292934"/>
                </a:solidFill>
              </a:rPr>
              <a:t>Candidate</a:t>
            </a:r>
          </a:p>
          <a:p>
            <a:pPr algn="ctr" defTabSz="914400"/>
            <a:r>
              <a:rPr lang="en-US" altLang="zh-CN" sz="1400" b="1">
                <a:solidFill>
                  <a:srgbClr val="292934"/>
                </a:solidFill>
              </a:rPr>
              <a:t>Events &amp;</a:t>
            </a:r>
          </a:p>
          <a:p>
            <a:pPr algn="ctr" defTabSz="914400"/>
            <a:r>
              <a:rPr lang="en-US" altLang="zh-CN" sz="1400" b="1">
                <a:solidFill>
                  <a:srgbClr val="292934"/>
                </a:solidFill>
              </a:rPr>
              <a:t>Confidence</a:t>
            </a:r>
          </a:p>
        </p:txBody>
      </p:sp>
      <p:sp>
        <p:nvSpPr>
          <p:cNvPr id="2230279" name="AutoShape 7"/>
          <p:cNvSpPr>
            <a:spLocks noChangeArrowheads="1"/>
          </p:cNvSpPr>
          <p:nvPr/>
        </p:nvSpPr>
        <p:spPr bwMode="auto">
          <a:xfrm>
            <a:off x="2265363" y="4310063"/>
            <a:ext cx="360362" cy="323850"/>
          </a:xfrm>
          <a:prstGeom prst="rightArrow">
            <a:avLst>
              <a:gd name="adj1" fmla="val 50000"/>
              <a:gd name="adj2" fmla="val 27819"/>
            </a:avLst>
          </a:prstGeom>
          <a:gradFill rotWithShape="1">
            <a:gsLst>
              <a:gs pos="0">
                <a:srgbClr val="9933FF"/>
              </a:gs>
              <a:gs pos="100000">
                <a:srgbClr val="471776"/>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34"/>
              </a:solidFill>
            </a:endParaRPr>
          </a:p>
        </p:txBody>
      </p:sp>
      <p:sp>
        <p:nvSpPr>
          <p:cNvPr id="2230280" name="AutoShape 8"/>
          <p:cNvSpPr>
            <a:spLocks noChangeArrowheads="1"/>
          </p:cNvSpPr>
          <p:nvPr/>
        </p:nvSpPr>
        <p:spPr bwMode="auto">
          <a:xfrm rot="10800000">
            <a:off x="5975350" y="4292600"/>
            <a:ext cx="755650" cy="323850"/>
          </a:xfrm>
          <a:prstGeom prst="rightArrow">
            <a:avLst>
              <a:gd name="adj1" fmla="val 50000"/>
              <a:gd name="adj2" fmla="val 58333"/>
            </a:avLst>
          </a:prstGeom>
          <a:gradFill rotWithShape="1">
            <a:gsLst>
              <a:gs pos="0">
                <a:srgbClr val="9933FF"/>
              </a:gs>
              <a:gs pos="100000">
                <a:srgbClr val="471776"/>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34"/>
              </a:solidFill>
            </a:endParaRPr>
          </a:p>
        </p:txBody>
      </p:sp>
      <p:sp>
        <p:nvSpPr>
          <p:cNvPr id="2230281" name="AutoShape 9"/>
          <p:cNvSpPr>
            <a:spLocks noChangeArrowheads="1"/>
          </p:cNvSpPr>
          <p:nvPr/>
        </p:nvSpPr>
        <p:spPr bwMode="auto">
          <a:xfrm rot="5400000">
            <a:off x="1558132" y="2455069"/>
            <a:ext cx="360362" cy="323850"/>
          </a:xfrm>
          <a:prstGeom prst="rightArrow">
            <a:avLst>
              <a:gd name="adj1" fmla="val 50000"/>
              <a:gd name="adj2" fmla="val 27819"/>
            </a:avLst>
          </a:prstGeom>
          <a:gradFill rotWithShape="1">
            <a:gsLst>
              <a:gs pos="0">
                <a:srgbClr val="9933FF"/>
              </a:gs>
              <a:gs pos="100000">
                <a:srgbClr val="471776"/>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34"/>
              </a:solidFill>
            </a:endParaRPr>
          </a:p>
        </p:txBody>
      </p:sp>
      <p:sp>
        <p:nvSpPr>
          <p:cNvPr id="2230282" name="AutoShape 10"/>
          <p:cNvSpPr>
            <a:spLocks noChangeArrowheads="1"/>
          </p:cNvSpPr>
          <p:nvPr/>
        </p:nvSpPr>
        <p:spPr bwMode="auto">
          <a:xfrm rot="5400000">
            <a:off x="7146131" y="3663157"/>
            <a:ext cx="360363" cy="323850"/>
          </a:xfrm>
          <a:prstGeom prst="rightArrow">
            <a:avLst>
              <a:gd name="adj1" fmla="val 50000"/>
              <a:gd name="adj2" fmla="val 27819"/>
            </a:avLst>
          </a:prstGeom>
          <a:gradFill rotWithShape="1">
            <a:gsLst>
              <a:gs pos="0">
                <a:srgbClr val="9933FF"/>
              </a:gs>
              <a:gs pos="100000">
                <a:srgbClr val="471776"/>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34"/>
              </a:solidFill>
            </a:endParaRPr>
          </a:p>
        </p:txBody>
      </p:sp>
      <p:sp>
        <p:nvSpPr>
          <p:cNvPr id="2230283" name="AutoShape 11"/>
          <p:cNvSpPr>
            <a:spLocks noChangeArrowheads="1"/>
          </p:cNvSpPr>
          <p:nvPr/>
        </p:nvSpPr>
        <p:spPr bwMode="auto">
          <a:xfrm rot="5400000">
            <a:off x="5058568" y="4901407"/>
            <a:ext cx="360363" cy="323850"/>
          </a:xfrm>
          <a:prstGeom prst="rightArrow">
            <a:avLst>
              <a:gd name="adj1" fmla="val 50000"/>
              <a:gd name="adj2" fmla="val 27819"/>
            </a:avLst>
          </a:prstGeom>
          <a:gradFill rotWithShape="1">
            <a:gsLst>
              <a:gs pos="0">
                <a:srgbClr val="9933FF"/>
              </a:gs>
              <a:gs pos="100000">
                <a:srgbClr val="471776"/>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34"/>
              </a:solidFill>
            </a:endParaRPr>
          </a:p>
        </p:txBody>
      </p:sp>
      <p:sp>
        <p:nvSpPr>
          <p:cNvPr id="2230284" name="AutoShape 12"/>
          <p:cNvSpPr>
            <a:spLocks noChangeArrowheads="1"/>
          </p:cNvSpPr>
          <p:nvPr/>
        </p:nvSpPr>
        <p:spPr bwMode="auto">
          <a:xfrm rot="16200000">
            <a:off x="3010694" y="3637757"/>
            <a:ext cx="395287" cy="323850"/>
          </a:xfrm>
          <a:prstGeom prst="rightArrow">
            <a:avLst>
              <a:gd name="adj1" fmla="val 50000"/>
              <a:gd name="adj2" fmla="val 30515"/>
            </a:avLst>
          </a:prstGeom>
          <a:gradFill rotWithShape="1">
            <a:gsLst>
              <a:gs pos="0">
                <a:srgbClr val="9933FF"/>
              </a:gs>
              <a:gs pos="100000">
                <a:srgbClr val="471776"/>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34"/>
              </a:solidFill>
            </a:endParaRPr>
          </a:p>
        </p:txBody>
      </p:sp>
      <p:sp>
        <p:nvSpPr>
          <p:cNvPr id="2230285" name="Oval 13"/>
          <p:cNvSpPr>
            <a:spLocks noChangeArrowheads="1"/>
          </p:cNvSpPr>
          <p:nvPr/>
        </p:nvSpPr>
        <p:spPr bwMode="auto">
          <a:xfrm>
            <a:off x="4643438" y="5229225"/>
            <a:ext cx="1184275" cy="684213"/>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sz="1400" b="1">
                <a:solidFill>
                  <a:srgbClr val="292934"/>
                </a:solidFill>
              </a:rPr>
              <a:t>Refined</a:t>
            </a:r>
          </a:p>
          <a:p>
            <a:pPr algn="ctr" defTabSz="914400"/>
            <a:r>
              <a:rPr lang="en-US" altLang="zh-CN" sz="1400" b="1">
                <a:solidFill>
                  <a:srgbClr val="292934"/>
                </a:solidFill>
              </a:rPr>
              <a:t>Events</a:t>
            </a:r>
          </a:p>
        </p:txBody>
      </p:sp>
      <p:sp>
        <p:nvSpPr>
          <p:cNvPr id="2230286" name="AutoShape 14"/>
          <p:cNvSpPr>
            <a:spLocks noChangeArrowheads="1"/>
          </p:cNvSpPr>
          <p:nvPr/>
        </p:nvSpPr>
        <p:spPr bwMode="auto">
          <a:xfrm>
            <a:off x="5435600" y="2781300"/>
            <a:ext cx="1022350" cy="881063"/>
          </a:xfrm>
          <a:prstGeom prst="roundRect">
            <a:avLst>
              <a:gd name="adj" fmla="val 16667"/>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sz="1400" b="1">
                <a:solidFill>
                  <a:srgbClr val="292934"/>
                </a:solidFill>
              </a:rPr>
              <a:t>Within-Sent</a:t>
            </a:r>
          </a:p>
          <a:p>
            <a:pPr algn="ctr" defTabSz="914400"/>
            <a:r>
              <a:rPr lang="en-US" altLang="zh-CN" sz="1400" b="1">
                <a:solidFill>
                  <a:srgbClr val="292934"/>
                </a:solidFill>
              </a:rPr>
              <a:t>Event</a:t>
            </a:r>
          </a:p>
          <a:p>
            <a:pPr algn="ctr" defTabSz="914400"/>
            <a:r>
              <a:rPr lang="en-US" altLang="zh-CN" sz="1400" b="1">
                <a:solidFill>
                  <a:srgbClr val="292934"/>
                </a:solidFill>
              </a:rPr>
              <a:t>Tagger</a:t>
            </a:r>
          </a:p>
        </p:txBody>
      </p:sp>
      <p:sp>
        <p:nvSpPr>
          <p:cNvPr id="2230287" name="AutoShape 15"/>
          <p:cNvSpPr>
            <a:spLocks noChangeArrowheads="1"/>
          </p:cNvSpPr>
          <p:nvPr/>
        </p:nvSpPr>
        <p:spPr bwMode="auto">
          <a:xfrm>
            <a:off x="1258888" y="4005263"/>
            <a:ext cx="1008062" cy="881062"/>
          </a:xfrm>
          <a:prstGeom prst="roundRect">
            <a:avLst>
              <a:gd name="adj" fmla="val 16667"/>
            </a:avLst>
          </a:prstGeom>
          <a:solidFill>
            <a:schemeClr va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sz="1400" b="1">
                <a:solidFill>
                  <a:srgbClr val="292934"/>
                </a:solidFill>
              </a:rPr>
              <a:t>Cross-Sent</a:t>
            </a:r>
          </a:p>
          <a:p>
            <a:pPr algn="ctr" defTabSz="914400"/>
            <a:r>
              <a:rPr lang="en-US" altLang="zh-CN" sz="1400" b="1">
                <a:solidFill>
                  <a:srgbClr val="292934"/>
                </a:solidFill>
              </a:rPr>
              <a:t>Inference</a:t>
            </a:r>
          </a:p>
        </p:txBody>
      </p:sp>
      <p:sp>
        <p:nvSpPr>
          <p:cNvPr id="2230288" name="AutoShape 16"/>
          <p:cNvSpPr>
            <a:spLocks noChangeArrowheads="1"/>
          </p:cNvSpPr>
          <p:nvPr/>
        </p:nvSpPr>
        <p:spPr bwMode="auto">
          <a:xfrm>
            <a:off x="6804025" y="2767013"/>
            <a:ext cx="1008063" cy="881062"/>
          </a:xfrm>
          <a:prstGeom prst="roundRect">
            <a:avLst>
              <a:gd name="adj" fmla="val 16667"/>
            </a:avLst>
          </a:prstGeom>
          <a:solidFill>
            <a:schemeClr va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sz="1400" b="1">
                <a:solidFill>
                  <a:srgbClr val="292934"/>
                </a:solidFill>
              </a:rPr>
              <a:t>Cross-Sent</a:t>
            </a:r>
          </a:p>
          <a:p>
            <a:pPr algn="ctr" defTabSz="914400"/>
            <a:r>
              <a:rPr lang="en-US" altLang="zh-CN" sz="1400" b="1">
                <a:solidFill>
                  <a:srgbClr val="292934"/>
                </a:solidFill>
              </a:rPr>
              <a:t>Inference</a:t>
            </a:r>
          </a:p>
        </p:txBody>
      </p:sp>
      <p:sp>
        <p:nvSpPr>
          <p:cNvPr id="2230289" name="AutoShape 17"/>
          <p:cNvSpPr>
            <a:spLocks noChangeArrowheads="1"/>
          </p:cNvSpPr>
          <p:nvPr/>
        </p:nvSpPr>
        <p:spPr bwMode="auto">
          <a:xfrm rot="5400000">
            <a:off x="1572419" y="3693319"/>
            <a:ext cx="360362" cy="323850"/>
          </a:xfrm>
          <a:prstGeom prst="rightArrow">
            <a:avLst>
              <a:gd name="adj1" fmla="val 50000"/>
              <a:gd name="adj2" fmla="val 27819"/>
            </a:avLst>
          </a:prstGeom>
          <a:gradFill rotWithShape="1">
            <a:gsLst>
              <a:gs pos="0">
                <a:srgbClr val="9933FF"/>
              </a:gs>
              <a:gs pos="100000">
                <a:srgbClr val="471776"/>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34"/>
              </a:solidFill>
            </a:endParaRPr>
          </a:p>
        </p:txBody>
      </p:sp>
      <p:sp>
        <p:nvSpPr>
          <p:cNvPr id="2230290" name="Oval 18"/>
          <p:cNvSpPr>
            <a:spLocks noChangeArrowheads="1"/>
          </p:cNvSpPr>
          <p:nvPr/>
        </p:nvSpPr>
        <p:spPr bwMode="auto">
          <a:xfrm>
            <a:off x="6746875" y="4005263"/>
            <a:ext cx="1149350" cy="971550"/>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sz="1400" b="1">
                <a:solidFill>
                  <a:srgbClr val="292934"/>
                </a:solidFill>
              </a:rPr>
              <a:t>Related</a:t>
            </a:r>
          </a:p>
          <a:p>
            <a:pPr algn="ctr" defTabSz="914400"/>
            <a:r>
              <a:rPr lang="en-US" altLang="zh-CN" sz="1400" b="1">
                <a:solidFill>
                  <a:srgbClr val="292934"/>
                </a:solidFill>
              </a:rPr>
              <a:t>Events &amp;</a:t>
            </a:r>
          </a:p>
          <a:p>
            <a:pPr algn="ctr" defTabSz="914400"/>
            <a:r>
              <a:rPr lang="en-US" altLang="zh-CN" sz="1400" b="1">
                <a:solidFill>
                  <a:srgbClr val="292934"/>
                </a:solidFill>
              </a:rPr>
              <a:t>Confidence</a:t>
            </a:r>
          </a:p>
        </p:txBody>
      </p:sp>
      <p:sp>
        <p:nvSpPr>
          <p:cNvPr id="2230291" name="AutoShape 19"/>
          <p:cNvSpPr>
            <a:spLocks noChangeArrowheads="1"/>
          </p:cNvSpPr>
          <p:nvPr/>
        </p:nvSpPr>
        <p:spPr bwMode="auto">
          <a:xfrm>
            <a:off x="3824288" y="4292600"/>
            <a:ext cx="719137" cy="323850"/>
          </a:xfrm>
          <a:prstGeom prst="rightArrow">
            <a:avLst>
              <a:gd name="adj1" fmla="val 50000"/>
              <a:gd name="adj2" fmla="val 55515"/>
            </a:avLst>
          </a:prstGeom>
          <a:gradFill rotWithShape="1">
            <a:gsLst>
              <a:gs pos="0">
                <a:srgbClr val="9933FF"/>
              </a:gs>
              <a:gs pos="100000">
                <a:srgbClr val="471776"/>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34"/>
              </a:solidFill>
            </a:endParaRPr>
          </a:p>
        </p:txBody>
      </p:sp>
      <p:sp>
        <p:nvSpPr>
          <p:cNvPr id="2230292" name="AutoShape 20"/>
          <p:cNvSpPr>
            <a:spLocks noChangeArrowheads="1"/>
          </p:cNvSpPr>
          <p:nvPr/>
        </p:nvSpPr>
        <p:spPr bwMode="auto">
          <a:xfrm>
            <a:off x="3592513" y="3040063"/>
            <a:ext cx="360362" cy="323850"/>
          </a:xfrm>
          <a:prstGeom prst="rightArrow">
            <a:avLst>
              <a:gd name="adj1" fmla="val 50000"/>
              <a:gd name="adj2" fmla="val 27819"/>
            </a:avLst>
          </a:prstGeom>
          <a:gradFill rotWithShape="1">
            <a:gsLst>
              <a:gs pos="0">
                <a:srgbClr val="9933FF"/>
              </a:gs>
              <a:gs pos="100000">
                <a:srgbClr val="471776"/>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34"/>
              </a:solidFill>
            </a:endParaRPr>
          </a:p>
        </p:txBody>
      </p:sp>
      <p:sp>
        <p:nvSpPr>
          <p:cNvPr id="2230293" name="AutoShape 21"/>
          <p:cNvSpPr>
            <a:spLocks noChangeArrowheads="1"/>
          </p:cNvSpPr>
          <p:nvPr/>
        </p:nvSpPr>
        <p:spPr bwMode="auto">
          <a:xfrm>
            <a:off x="5075238" y="3068638"/>
            <a:ext cx="360362" cy="323850"/>
          </a:xfrm>
          <a:prstGeom prst="rightArrow">
            <a:avLst>
              <a:gd name="adj1" fmla="val 50000"/>
              <a:gd name="adj2" fmla="val 27819"/>
            </a:avLst>
          </a:prstGeom>
          <a:gradFill rotWithShape="1">
            <a:gsLst>
              <a:gs pos="0">
                <a:srgbClr val="9933FF"/>
              </a:gs>
              <a:gs pos="100000">
                <a:srgbClr val="471776"/>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34"/>
              </a:solidFill>
            </a:endParaRPr>
          </a:p>
        </p:txBody>
      </p:sp>
      <p:sp>
        <p:nvSpPr>
          <p:cNvPr id="2230294" name="AutoShape 22"/>
          <p:cNvSpPr>
            <a:spLocks noChangeArrowheads="1"/>
          </p:cNvSpPr>
          <p:nvPr/>
        </p:nvSpPr>
        <p:spPr bwMode="auto">
          <a:xfrm>
            <a:off x="6472238" y="3068638"/>
            <a:ext cx="360362" cy="323850"/>
          </a:xfrm>
          <a:prstGeom prst="rightArrow">
            <a:avLst>
              <a:gd name="adj1" fmla="val 50000"/>
              <a:gd name="adj2" fmla="val 27819"/>
            </a:avLst>
          </a:prstGeom>
          <a:gradFill rotWithShape="1">
            <a:gsLst>
              <a:gs pos="0">
                <a:srgbClr val="9933FF"/>
              </a:gs>
              <a:gs pos="100000">
                <a:srgbClr val="471776"/>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34"/>
              </a:solidFill>
            </a:endParaRPr>
          </a:p>
        </p:txBody>
      </p:sp>
      <p:sp>
        <p:nvSpPr>
          <p:cNvPr id="2230295" name="AutoShape 23"/>
          <p:cNvSpPr>
            <a:spLocks noChangeArrowheads="1"/>
          </p:cNvSpPr>
          <p:nvPr/>
        </p:nvSpPr>
        <p:spPr bwMode="auto">
          <a:xfrm>
            <a:off x="2786063" y="2722563"/>
            <a:ext cx="792162" cy="881062"/>
          </a:xfrm>
          <a:prstGeom prst="roundRect">
            <a:avLst>
              <a:gd name="adj" fmla="val 16667"/>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sz="1400" b="1">
                <a:solidFill>
                  <a:srgbClr val="292934"/>
                </a:solidFill>
              </a:rPr>
              <a:t>UMASS</a:t>
            </a:r>
          </a:p>
          <a:p>
            <a:pPr algn="ctr" defTabSz="914400"/>
            <a:r>
              <a:rPr lang="en-US" altLang="zh-CN" sz="1400" b="1">
                <a:solidFill>
                  <a:srgbClr val="292934"/>
                </a:solidFill>
              </a:rPr>
              <a:t>INDRI</a:t>
            </a:r>
          </a:p>
          <a:p>
            <a:pPr algn="ctr" defTabSz="914400"/>
            <a:r>
              <a:rPr lang="en-US" altLang="zh-CN" sz="1400" b="1">
                <a:solidFill>
                  <a:srgbClr val="292934"/>
                </a:solidFill>
              </a:rPr>
              <a:t>IR</a:t>
            </a:r>
          </a:p>
        </p:txBody>
      </p:sp>
      <p:grpSp>
        <p:nvGrpSpPr>
          <p:cNvPr id="2230296" name="Group 24"/>
          <p:cNvGrpSpPr>
            <a:grpSpLocks/>
          </p:cNvGrpSpPr>
          <p:nvPr/>
        </p:nvGrpSpPr>
        <p:grpSpPr bwMode="auto">
          <a:xfrm>
            <a:off x="3924300" y="2751138"/>
            <a:ext cx="1122363" cy="954087"/>
            <a:chOff x="2472" y="1706"/>
            <a:chExt cx="707" cy="601"/>
          </a:xfrm>
        </p:grpSpPr>
        <p:sp>
          <p:nvSpPr>
            <p:cNvPr id="2230297" name="Document"/>
            <p:cNvSpPr>
              <a:spLocks noEditPoints="1" noChangeArrowheads="1"/>
            </p:cNvSpPr>
            <p:nvPr/>
          </p:nvSpPr>
          <p:spPr bwMode="auto">
            <a:xfrm>
              <a:off x="2472" y="1752"/>
              <a:ext cx="662" cy="55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tIns="10800" bIns="10800"/>
            <a:lstStyle/>
            <a:p>
              <a:pPr algn="ctr" defTabSz="914400"/>
              <a:endParaRPr lang="en-US" sz="1400" b="1">
                <a:solidFill>
                  <a:srgbClr val="292934"/>
                </a:solidFill>
              </a:endParaRPr>
            </a:p>
          </p:txBody>
        </p:sp>
        <p:grpSp>
          <p:nvGrpSpPr>
            <p:cNvPr id="2230298" name="Group 26"/>
            <p:cNvGrpSpPr>
              <a:grpSpLocks/>
            </p:cNvGrpSpPr>
            <p:nvPr/>
          </p:nvGrpSpPr>
          <p:grpSpPr bwMode="auto">
            <a:xfrm>
              <a:off x="2517" y="1706"/>
              <a:ext cx="662" cy="555"/>
              <a:chOff x="2835" y="1211"/>
              <a:chExt cx="590" cy="611"/>
            </a:xfrm>
          </p:grpSpPr>
          <p:sp>
            <p:nvSpPr>
              <p:cNvPr id="2230299" name="Document"/>
              <p:cNvSpPr>
                <a:spLocks noEditPoints="1" noChangeArrowheads="1"/>
              </p:cNvSpPr>
              <p:nvPr/>
            </p:nvSpPr>
            <p:spPr bwMode="auto">
              <a:xfrm>
                <a:off x="2835" y="1277"/>
                <a:ext cx="454" cy="54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lIns="0" tIns="46800" rIns="0" bIns="46800"/>
              <a:lstStyle/>
              <a:p>
                <a:pPr algn="ctr" defTabSz="914400"/>
                <a:endParaRPr lang="en-US" sz="1400" b="1">
                  <a:solidFill>
                    <a:srgbClr val="292934"/>
                  </a:solidFill>
                </a:endParaRPr>
              </a:p>
            </p:txBody>
          </p:sp>
          <p:sp>
            <p:nvSpPr>
              <p:cNvPr id="2230300" name="Document"/>
              <p:cNvSpPr>
                <a:spLocks noEditPoints="1" noChangeArrowheads="1"/>
              </p:cNvSpPr>
              <p:nvPr/>
            </p:nvSpPr>
            <p:spPr bwMode="auto">
              <a:xfrm>
                <a:off x="2881" y="1211"/>
                <a:ext cx="544" cy="589"/>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lIns="0" tIns="46800" rIns="0" bIns="46800"/>
              <a:lstStyle/>
              <a:p>
                <a:pPr algn="ctr" defTabSz="914400"/>
                <a:r>
                  <a:rPr lang="en-US" altLang="zh-CN" sz="1400" b="1">
                    <a:solidFill>
                      <a:srgbClr val="292934"/>
                    </a:solidFill>
                  </a:rPr>
                  <a:t>Cluster of Related</a:t>
                </a:r>
              </a:p>
              <a:p>
                <a:pPr algn="ctr" defTabSz="914400"/>
                <a:r>
                  <a:rPr lang="en-US" altLang="zh-CN" sz="1400" b="1">
                    <a:solidFill>
                      <a:srgbClr val="292934"/>
                    </a:solidFill>
                  </a:rPr>
                  <a:t>Docs</a:t>
                </a:r>
              </a:p>
            </p:txBody>
          </p:sp>
        </p:grpSp>
      </p:grpSp>
      <p:sp>
        <p:nvSpPr>
          <p:cNvPr id="29" name="TextBox 28"/>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31908183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30295"/>
                                        </p:tgtEl>
                                        <p:attrNameLst>
                                          <p:attrName>style.visibility</p:attrName>
                                        </p:attrNameLst>
                                      </p:cBhvr>
                                      <p:to>
                                        <p:strVal val="visible"/>
                                      </p:to>
                                    </p:set>
                                    <p:animEffect transition="in" filter="blinds(horizontal)">
                                      <p:cBhvr>
                                        <p:cTn id="7" dur="500"/>
                                        <p:tgtEl>
                                          <p:spTgt spid="223029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30282"/>
                                        </p:tgtEl>
                                        <p:attrNameLst>
                                          <p:attrName>style.visibility</p:attrName>
                                        </p:attrNameLst>
                                      </p:cBhvr>
                                      <p:to>
                                        <p:strVal val="visible"/>
                                      </p:to>
                                    </p:set>
                                    <p:animEffect transition="in" filter="blinds(horizontal)">
                                      <p:cBhvr>
                                        <p:cTn id="10" dur="500"/>
                                        <p:tgtEl>
                                          <p:spTgt spid="223028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230284"/>
                                        </p:tgtEl>
                                        <p:attrNameLst>
                                          <p:attrName>style.visibility</p:attrName>
                                        </p:attrNameLst>
                                      </p:cBhvr>
                                      <p:to>
                                        <p:strVal val="visible"/>
                                      </p:to>
                                    </p:set>
                                    <p:animEffect transition="in" filter="blinds(horizontal)">
                                      <p:cBhvr>
                                        <p:cTn id="13" dur="500"/>
                                        <p:tgtEl>
                                          <p:spTgt spid="223028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230286"/>
                                        </p:tgtEl>
                                        <p:attrNameLst>
                                          <p:attrName>style.visibility</p:attrName>
                                        </p:attrNameLst>
                                      </p:cBhvr>
                                      <p:to>
                                        <p:strVal val="visible"/>
                                      </p:to>
                                    </p:set>
                                    <p:animEffect transition="in" filter="blinds(horizontal)">
                                      <p:cBhvr>
                                        <p:cTn id="16" dur="500"/>
                                        <p:tgtEl>
                                          <p:spTgt spid="223028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230288"/>
                                        </p:tgtEl>
                                        <p:attrNameLst>
                                          <p:attrName>style.visibility</p:attrName>
                                        </p:attrNameLst>
                                      </p:cBhvr>
                                      <p:to>
                                        <p:strVal val="visible"/>
                                      </p:to>
                                    </p:set>
                                    <p:animEffect transition="in" filter="blinds(horizontal)">
                                      <p:cBhvr>
                                        <p:cTn id="19" dur="500"/>
                                        <p:tgtEl>
                                          <p:spTgt spid="223028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230290"/>
                                        </p:tgtEl>
                                        <p:attrNameLst>
                                          <p:attrName>style.visibility</p:attrName>
                                        </p:attrNameLst>
                                      </p:cBhvr>
                                      <p:to>
                                        <p:strVal val="visible"/>
                                      </p:to>
                                    </p:set>
                                    <p:animEffect transition="in" filter="blinds(horizontal)">
                                      <p:cBhvr>
                                        <p:cTn id="22" dur="500"/>
                                        <p:tgtEl>
                                          <p:spTgt spid="2230290"/>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230292"/>
                                        </p:tgtEl>
                                        <p:attrNameLst>
                                          <p:attrName>style.visibility</p:attrName>
                                        </p:attrNameLst>
                                      </p:cBhvr>
                                      <p:to>
                                        <p:strVal val="visible"/>
                                      </p:to>
                                    </p:set>
                                    <p:animEffect transition="in" filter="blinds(horizontal)">
                                      <p:cBhvr>
                                        <p:cTn id="25" dur="500"/>
                                        <p:tgtEl>
                                          <p:spTgt spid="2230292"/>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230293"/>
                                        </p:tgtEl>
                                        <p:attrNameLst>
                                          <p:attrName>style.visibility</p:attrName>
                                        </p:attrNameLst>
                                      </p:cBhvr>
                                      <p:to>
                                        <p:strVal val="visible"/>
                                      </p:to>
                                    </p:set>
                                    <p:animEffect transition="in" filter="blinds(horizontal)">
                                      <p:cBhvr>
                                        <p:cTn id="28" dur="500"/>
                                        <p:tgtEl>
                                          <p:spTgt spid="2230293"/>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230294"/>
                                        </p:tgtEl>
                                        <p:attrNameLst>
                                          <p:attrName>style.visibility</p:attrName>
                                        </p:attrNameLst>
                                      </p:cBhvr>
                                      <p:to>
                                        <p:strVal val="visible"/>
                                      </p:to>
                                    </p:set>
                                    <p:animEffect transition="in" filter="blinds(horizontal)">
                                      <p:cBhvr>
                                        <p:cTn id="31" dur="500"/>
                                        <p:tgtEl>
                                          <p:spTgt spid="2230294"/>
                                        </p:tgtEl>
                                      </p:cBhvr>
                                    </p:animEffect>
                                  </p:childTnLst>
                                </p:cTn>
                              </p:par>
                              <p:par>
                                <p:cTn id="32" presetID="3" presetClass="entr" presetSubtype="10" fill="hold" nodeType="withEffect">
                                  <p:stCondLst>
                                    <p:cond delay="0"/>
                                  </p:stCondLst>
                                  <p:childTnLst>
                                    <p:set>
                                      <p:cBhvr>
                                        <p:cTn id="33" dur="1" fill="hold">
                                          <p:stCondLst>
                                            <p:cond delay="0"/>
                                          </p:stCondLst>
                                        </p:cTn>
                                        <p:tgtEl>
                                          <p:spTgt spid="2230296"/>
                                        </p:tgtEl>
                                        <p:attrNameLst>
                                          <p:attrName>style.visibility</p:attrName>
                                        </p:attrNameLst>
                                      </p:cBhvr>
                                      <p:to>
                                        <p:strVal val="visible"/>
                                      </p:to>
                                    </p:set>
                                    <p:animEffect transition="in" filter="blinds(horizontal)">
                                      <p:cBhvr>
                                        <p:cTn id="34" dur="500"/>
                                        <p:tgtEl>
                                          <p:spTgt spid="223029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2230277"/>
                                        </p:tgtEl>
                                        <p:attrNameLst>
                                          <p:attrName>style.visibility</p:attrName>
                                        </p:attrNameLst>
                                      </p:cBhvr>
                                      <p:to>
                                        <p:strVal val="visible"/>
                                      </p:to>
                                    </p:set>
                                    <p:animEffect transition="in" filter="blinds(horizontal)">
                                      <p:cBhvr>
                                        <p:cTn id="39" dur="500"/>
                                        <p:tgtEl>
                                          <p:spTgt spid="2230277"/>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2230291"/>
                                        </p:tgtEl>
                                        <p:attrNameLst>
                                          <p:attrName>style.visibility</p:attrName>
                                        </p:attrNameLst>
                                      </p:cBhvr>
                                      <p:to>
                                        <p:strVal val="visible"/>
                                      </p:to>
                                    </p:set>
                                    <p:animEffect transition="in" filter="blinds(horizontal)">
                                      <p:cBhvr>
                                        <p:cTn id="42" dur="500"/>
                                        <p:tgtEl>
                                          <p:spTgt spid="2230291"/>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2230283"/>
                                        </p:tgtEl>
                                        <p:attrNameLst>
                                          <p:attrName>style.visibility</p:attrName>
                                        </p:attrNameLst>
                                      </p:cBhvr>
                                      <p:to>
                                        <p:strVal val="visible"/>
                                      </p:to>
                                    </p:set>
                                    <p:animEffect transition="in" filter="blinds(horizontal)">
                                      <p:cBhvr>
                                        <p:cTn id="45" dur="500"/>
                                        <p:tgtEl>
                                          <p:spTgt spid="2230283"/>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2230280"/>
                                        </p:tgtEl>
                                        <p:attrNameLst>
                                          <p:attrName>style.visibility</p:attrName>
                                        </p:attrNameLst>
                                      </p:cBhvr>
                                      <p:to>
                                        <p:strVal val="visible"/>
                                      </p:to>
                                    </p:set>
                                    <p:animEffect transition="in" filter="blinds(horizontal)">
                                      <p:cBhvr>
                                        <p:cTn id="48" dur="500"/>
                                        <p:tgtEl>
                                          <p:spTgt spid="2230280"/>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2230285"/>
                                        </p:tgtEl>
                                        <p:attrNameLst>
                                          <p:attrName>style.visibility</p:attrName>
                                        </p:attrNameLst>
                                      </p:cBhvr>
                                      <p:to>
                                        <p:strVal val="visible"/>
                                      </p:to>
                                    </p:set>
                                    <p:animEffect transition="in" filter="blinds(horizontal)">
                                      <p:cBhvr>
                                        <p:cTn id="51" dur="500"/>
                                        <p:tgtEl>
                                          <p:spTgt spid="2230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0277" grpId="0" animBg="1"/>
      <p:bldP spid="2230280" grpId="0" animBg="1"/>
      <p:bldP spid="2230282" grpId="0" animBg="1"/>
      <p:bldP spid="2230283" grpId="0" animBg="1"/>
      <p:bldP spid="2230284" grpId="0" animBg="1"/>
      <p:bldP spid="2230285" grpId="0" animBg="1"/>
      <p:bldP spid="2230286" grpId="0" animBg="1"/>
      <p:bldP spid="2230288" grpId="0" animBg="1"/>
      <p:bldP spid="2230290" grpId="0" animBg="1"/>
      <p:bldP spid="2230291" grpId="0" animBg="1"/>
      <p:bldP spid="2230292" grpId="0" animBg="1"/>
      <p:bldP spid="2230293" grpId="0" animBg="1"/>
      <p:bldP spid="2230294" grpId="0" animBg="1"/>
      <p:bldP spid="22302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22" name="Rectangle 2"/>
          <p:cNvSpPr>
            <a:spLocks noGrp="1" noChangeArrowheads="1"/>
          </p:cNvSpPr>
          <p:nvPr>
            <p:ph type="title"/>
          </p:nvPr>
        </p:nvSpPr>
        <p:spPr>
          <a:xfrm>
            <a:off x="684213" y="376238"/>
            <a:ext cx="7772400" cy="1143000"/>
          </a:xfrm>
        </p:spPr>
        <p:txBody>
          <a:bodyPr/>
          <a:lstStyle/>
          <a:p>
            <a:r>
              <a:rPr lang="en-US" altLang="zh-CN" sz="2900">
                <a:latin typeface="Verdana" pitchFamily="34" charset="0"/>
              </a:rPr>
              <a:t>Baseline Within-Sentence </a:t>
            </a:r>
            <a:br>
              <a:rPr lang="en-US" altLang="zh-CN" sz="2900">
                <a:latin typeface="Verdana" pitchFamily="34" charset="0"/>
              </a:rPr>
            </a:br>
            <a:r>
              <a:rPr lang="en-US" altLang="zh-CN" sz="2900">
                <a:latin typeface="Verdana" pitchFamily="34" charset="0"/>
              </a:rPr>
              <a:t>Event Extraction</a:t>
            </a:r>
          </a:p>
        </p:txBody>
      </p:sp>
      <p:sp>
        <p:nvSpPr>
          <p:cNvPr id="2232323" name="Rectangle 3"/>
          <p:cNvSpPr>
            <a:spLocks noGrp="1" noChangeArrowheads="1"/>
          </p:cNvSpPr>
          <p:nvPr>
            <p:ph type="body" idx="1"/>
          </p:nvPr>
        </p:nvSpPr>
        <p:spPr>
          <a:xfrm>
            <a:off x="755650" y="1628775"/>
            <a:ext cx="7848600" cy="4649788"/>
          </a:xfrm>
        </p:spPr>
        <p:txBody>
          <a:bodyPr/>
          <a:lstStyle/>
          <a:p>
            <a:pPr marL="381000" indent="-381000">
              <a:lnSpc>
                <a:spcPct val="80000"/>
              </a:lnSpc>
              <a:buClr>
                <a:srgbClr val="CC0000"/>
              </a:buClr>
              <a:buFont typeface="Wingdings" pitchFamily="2" charset="2"/>
              <a:buAutoNum type="arabicPeriod"/>
            </a:pPr>
            <a:r>
              <a:rPr lang="en-US" altLang="zh-CN" sz="2100"/>
              <a:t>Pattern matching</a:t>
            </a:r>
          </a:p>
          <a:p>
            <a:pPr marL="800100" lvl="1" indent="-455613">
              <a:lnSpc>
                <a:spcPct val="80000"/>
              </a:lnSpc>
            </a:pPr>
            <a:r>
              <a:rPr lang="en-US" altLang="zh-CN" sz="1700"/>
              <a:t>Build a pattern from each ACE training example of an event</a:t>
            </a:r>
          </a:p>
          <a:p>
            <a:pPr marL="1219200" lvl="2" indent="-547688">
              <a:lnSpc>
                <a:spcPct val="80000"/>
              </a:lnSpc>
            </a:pPr>
            <a:r>
              <a:rPr lang="en-US" altLang="zh-CN" sz="1500"/>
              <a:t>British and US forces reported gains in the advance on Baghdad</a:t>
            </a:r>
          </a:p>
          <a:p>
            <a:pPr marL="800100" lvl="1" indent="-455613">
              <a:lnSpc>
                <a:spcPct val="80000"/>
              </a:lnSpc>
              <a:buFont typeface="Wingdings" pitchFamily="2" charset="2"/>
              <a:buNone/>
            </a:pPr>
            <a:r>
              <a:rPr lang="en-US" altLang="zh-CN" sz="1500">
                <a:sym typeface="Wingdings" pitchFamily="2" charset="2"/>
              </a:rPr>
              <a:t>              </a:t>
            </a:r>
            <a:r>
              <a:rPr lang="en-US" altLang="zh-CN" sz="1500"/>
              <a:t>PER report gain in advance on LOC</a:t>
            </a:r>
          </a:p>
          <a:p>
            <a:pPr marL="800100" lvl="1" indent="-455613">
              <a:lnSpc>
                <a:spcPct val="80000"/>
              </a:lnSpc>
              <a:buFont typeface="Wingdings" pitchFamily="2" charset="2"/>
              <a:buNone/>
            </a:pPr>
            <a:endParaRPr lang="en-US" altLang="zh-CN" sz="1100"/>
          </a:p>
          <a:p>
            <a:pPr marL="381000" indent="-381000">
              <a:lnSpc>
                <a:spcPct val="80000"/>
              </a:lnSpc>
              <a:buClr>
                <a:srgbClr val="CC0000"/>
              </a:buClr>
              <a:buFont typeface="Wingdings" pitchFamily="2" charset="2"/>
              <a:buAutoNum type="arabicPeriod"/>
            </a:pPr>
            <a:r>
              <a:rPr lang="en-US" altLang="zh-CN" sz="2100"/>
              <a:t>MaxEnt models</a:t>
            </a:r>
          </a:p>
          <a:p>
            <a:pPr marL="800100" lvl="1" indent="-455613">
              <a:lnSpc>
                <a:spcPct val="80000"/>
              </a:lnSpc>
              <a:buFont typeface="Wingdings" pitchFamily="2" charset="2"/>
              <a:buAutoNum type="circleNumDbPlain"/>
            </a:pPr>
            <a:r>
              <a:rPr lang="en-US" altLang="zh-CN" sz="2000"/>
              <a:t>Trigger Classifier</a:t>
            </a:r>
          </a:p>
          <a:p>
            <a:pPr marL="1219200" lvl="2" indent="-547688">
              <a:lnSpc>
                <a:spcPct val="80000"/>
              </a:lnSpc>
            </a:pPr>
            <a:r>
              <a:rPr lang="en-US" altLang="zh-CN" sz="1500"/>
              <a:t>to distinguish event instances from non-events, to classify event instances by type</a:t>
            </a:r>
          </a:p>
          <a:p>
            <a:pPr marL="800100" lvl="1" indent="-455613">
              <a:lnSpc>
                <a:spcPct val="80000"/>
              </a:lnSpc>
              <a:buFont typeface="Wingdings" pitchFamily="2" charset="2"/>
              <a:buAutoNum type="circleNumDbPlain"/>
            </a:pPr>
            <a:r>
              <a:rPr lang="en-US" altLang="zh-CN" sz="2000"/>
              <a:t>Argument Classifier</a:t>
            </a:r>
          </a:p>
          <a:p>
            <a:pPr marL="1219200" lvl="2" indent="-547688">
              <a:lnSpc>
                <a:spcPct val="80000"/>
              </a:lnSpc>
            </a:pPr>
            <a:r>
              <a:rPr lang="en-US" altLang="zh-CN" sz="1500"/>
              <a:t>to distinguish arguments from non-arguments</a:t>
            </a:r>
          </a:p>
          <a:p>
            <a:pPr marL="800100" lvl="1" indent="-455613">
              <a:lnSpc>
                <a:spcPct val="80000"/>
              </a:lnSpc>
              <a:buFont typeface="Wingdings" pitchFamily="2" charset="2"/>
              <a:buAutoNum type="circleNumDbPlain"/>
            </a:pPr>
            <a:r>
              <a:rPr lang="en-US" altLang="zh-CN" sz="2000"/>
              <a:t>Role Classifier</a:t>
            </a:r>
          </a:p>
          <a:p>
            <a:pPr marL="1219200" lvl="2" indent="-547688">
              <a:lnSpc>
                <a:spcPct val="80000"/>
              </a:lnSpc>
            </a:pPr>
            <a:r>
              <a:rPr lang="en-US" altLang="zh-CN" sz="1500"/>
              <a:t>to classify arguments by argument role</a:t>
            </a:r>
          </a:p>
          <a:p>
            <a:pPr marL="800100" lvl="1" indent="-455613">
              <a:lnSpc>
                <a:spcPct val="80000"/>
              </a:lnSpc>
              <a:buFont typeface="Wingdings" pitchFamily="2" charset="2"/>
              <a:buAutoNum type="circleNumDbPlain"/>
            </a:pPr>
            <a:r>
              <a:rPr lang="en-US" altLang="zh-CN" sz="2000"/>
              <a:t>Reportable-Event Classifier</a:t>
            </a:r>
          </a:p>
          <a:p>
            <a:pPr marL="1219200" lvl="2" indent="-547688">
              <a:lnSpc>
                <a:spcPct val="80000"/>
              </a:lnSpc>
            </a:pPr>
            <a:r>
              <a:rPr lang="en-US" altLang="zh-CN" sz="1500"/>
              <a:t>to determine whether there is a reportable event instance</a:t>
            </a:r>
          </a:p>
        </p:txBody>
      </p:sp>
      <p:sp>
        <p:nvSpPr>
          <p:cNvPr id="4" name="TextBox 3"/>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17901791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232323">
                                            <p:txEl>
                                              <p:pRg st="5" end="5"/>
                                            </p:txEl>
                                          </p:spTgt>
                                        </p:tgtEl>
                                        <p:attrNameLst>
                                          <p:attrName>style.visibility</p:attrName>
                                        </p:attrNameLst>
                                      </p:cBhvr>
                                      <p:to>
                                        <p:strVal val="visible"/>
                                      </p:to>
                                    </p:set>
                                    <p:animEffect transition="in" filter="blinds(horizontal)">
                                      <p:cBhvr>
                                        <p:cTn id="7" dur="500"/>
                                        <p:tgtEl>
                                          <p:spTgt spid="2232323">
                                            <p:txEl>
                                              <p:pRg st="5" end="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232323">
                                            <p:txEl>
                                              <p:pRg st="6" end="6"/>
                                            </p:txEl>
                                          </p:spTgt>
                                        </p:tgtEl>
                                        <p:attrNameLst>
                                          <p:attrName>style.visibility</p:attrName>
                                        </p:attrNameLst>
                                      </p:cBhvr>
                                      <p:to>
                                        <p:strVal val="visible"/>
                                      </p:to>
                                    </p:set>
                                    <p:animEffect transition="in" filter="blinds(horizontal)">
                                      <p:cBhvr>
                                        <p:cTn id="10" dur="500"/>
                                        <p:tgtEl>
                                          <p:spTgt spid="2232323">
                                            <p:txEl>
                                              <p:pRg st="6" end="6"/>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232323">
                                            <p:txEl>
                                              <p:pRg st="7" end="7"/>
                                            </p:txEl>
                                          </p:spTgt>
                                        </p:tgtEl>
                                        <p:attrNameLst>
                                          <p:attrName>style.visibility</p:attrName>
                                        </p:attrNameLst>
                                      </p:cBhvr>
                                      <p:to>
                                        <p:strVal val="visible"/>
                                      </p:to>
                                    </p:set>
                                    <p:animEffect transition="in" filter="blinds(horizontal)">
                                      <p:cBhvr>
                                        <p:cTn id="13" dur="500"/>
                                        <p:tgtEl>
                                          <p:spTgt spid="2232323">
                                            <p:txEl>
                                              <p:pRg st="7" end="7"/>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232323">
                                            <p:txEl>
                                              <p:pRg st="8" end="8"/>
                                            </p:txEl>
                                          </p:spTgt>
                                        </p:tgtEl>
                                        <p:attrNameLst>
                                          <p:attrName>style.visibility</p:attrName>
                                        </p:attrNameLst>
                                      </p:cBhvr>
                                      <p:to>
                                        <p:strVal val="visible"/>
                                      </p:to>
                                    </p:set>
                                    <p:animEffect transition="in" filter="blinds(horizontal)">
                                      <p:cBhvr>
                                        <p:cTn id="16" dur="500"/>
                                        <p:tgtEl>
                                          <p:spTgt spid="2232323">
                                            <p:txEl>
                                              <p:pRg st="8" end="8"/>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232323">
                                            <p:txEl>
                                              <p:pRg st="9" end="9"/>
                                            </p:txEl>
                                          </p:spTgt>
                                        </p:tgtEl>
                                        <p:attrNameLst>
                                          <p:attrName>style.visibility</p:attrName>
                                        </p:attrNameLst>
                                      </p:cBhvr>
                                      <p:to>
                                        <p:strVal val="visible"/>
                                      </p:to>
                                    </p:set>
                                    <p:animEffect transition="in" filter="blinds(horizontal)">
                                      <p:cBhvr>
                                        <p:cTn id="19" dur="500"/>
                                        <p:tgtEl>
                                          <p:spTgt spid="2232323">
                                            <p:txEl>
                                              <p:pRg st="9" end="9"/>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2232323">
                                            <p:txEl>
                                              <p:pRg st="10" end="10"/>
                                            </p:txEl>
                                          </p:spTgt>
                                        </p:tgtEl>
                                        <p:attrNameLst>
                                          <p:attrName>style.visibility</p:attrName>
                                        </p:attrNameLst>
                                      </p:cBhvr>
                                      <p:to>
                                        <p:strVal val="visible"/>
                                      </p:to>
                                    </p:set>
                                    <p:animEffect transition="in" filter="blinds(horizontal)">
                                      <p:cBhvr>
                                        <p:cTn id="22" dur="500"/>
                                        <p:tgtEl>
                                          <p:spTgt spid="2232323">
                                            <p:txEl>
                                              <p:pRg st="10" end="10"/>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2232323">
                                            <p:txEl>
                                              <p:pRg st="11" end="11"/>
                                            </p:txEl>
                                          </p:spTgt>
                                        </p:tgtEl>
                                        <p:attrNameLst>
                                          <p:attrName>style.visibility</p:attrName>
                                        </p:attrNameLst>
                                      </p:cBhvr>
                                      <p:to>
                                        <p:strVal val="visible"/>
                                      </p:to>
                                    </p:set>
                                    <p:animEffect transition="in" filter="blinds(horizontal)">
                                      <p:cBhvr>
                                        <p:cTn id="25" dur="500"/>
                                        <p:tgtEl>
                                          <p:spTgt spid="2232323">
                                            <p:txEl>
                                              <p:pRg st="11" end="11"/>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2232323">
                                            <p:txEl>
                                              <p:pRg st="12" end="12"/>
                                            </p:txEl>
                                          </p:spTgt>
                                        </p:tgtEl>
                                        <p:attrNameLst>
                                          <p:attrName>style.visibility</p:attrName>
                                        </p:attrNameLst>
                                      </p:cBhvr>
                                      <p:to>
                                        <p:strVal val="visible"/>
                                      </p:to>
                                    </p:set>
                                    <p:animEffect transition="in" filter="blinds(horizontal)">
                                      <p:cBhvr>
                                        <p:cTn id="28" dur="500"/>
                                        <p:tgtEl>
                                          <p:spTgt spid="2232323">
                                            <p:txEl>
                                              <p:pRg st="12" end="12"/>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2232323">
                                            <p:txEl>
                                              <p:pRg st="13" end="13"/>
                                            </p:txEl>
                                          </p:spTgt>
                                        </p:tgtEl>
                                        <p:attrNameLst>
                                          <p:attrName>style.visibility</p:attrName>
                                        </p:attrNameLst>
                                      </p:cBhvr>
                                      <p:to>
                                        <p:strVal val="visible"/>
                                      </p:to>
                                    </p:set>
                                    <p:animEffect transition="in" filter="blinds(horizontal)">
                                      <p:cBhvr>
                                        <p:cTn id="31" dur="500"/>
                                        <p:tgtEl>
                                          <p:spTgt spid="223232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Klausur</a:t>
            </a:r>
            <a:endParaRPr lang="de-DE" dirty="0"/>
          </a:p>
        </p:txBody>
      </p:sp>
      <p:sp>
        <p:nvSpPr>
          <p:cNvPr id="3" name="Content Placeholder 2"/>
          <p:cNvSpPr>
            <a:spLocks noGrp="1"/>
          </p:cNvSpPr>
          <p:nvPr>
            <p:ph idx="1"/>
          </p:nvPr>
        </p:nvSpPr>
        <p:spPr/>
        <p:txBody>
          <a:bodyPr/>
          <a:lstStyle/>
          <a:p>
            <a:r>
              <a:rPr lang="de-DE" dirty="0" smtClean="0"/>
              <a:t>13.02 at 16:15, </a:t>
            </a:r>
            <a:r>
              <a:rPr lang="de-DE" dirty="0" err="1" smtClean="0"/>
              <a:t>room</a:t>
            </a:r>
            <a:r>
              <a:rPr lang="de-DE" dirty="0" smtClean="0"/>
              <a:t> BU101 (</a:t>
            </a:r>
            <a:r>
              <a:rPr lang="de-DE" dirty="0" err="1" smtClean="0"/>
              <a:t>see</a:t>
            </a:r>
            <a:r>
              <a:rPr lang="de-DE" dirty="0" smtClean="0"/>
              <a:t> web </a:t>
            </a:r>
            <a:r>
              <a:rPr lang="de-DE" dirty="0" err="1" smtClean="0"/>
              <a:t>page</a:t>
            </a:r>
            <a:r>
              <a:rPr lang="de-DE" dirty="0" smtClean="0"/>
              <a:t>)</a:t>
            </a:r>
          </a:p>
          <a:p>
            <a:endParaRPr lang="de-DE" dirty="0"/>
          </a:p>
          <a:p>
            <a:r>
              <a:rPr lang="de-DE" dirty="0" err="1" smtClean="0"/>
              <a:t>Important</a:t>
            </a:r>
            <a:r>
              <a:rPr lang="de-DE" dirty="0" smtClean="0"/>
              <a:t>: </a:t>
            </a:r>
            <a:r>
              <a:rPr lang="de-DE" dirty="0" err="1" smtClean="0"/>
              <a:t>CISlers</a:t>
            </a:r>
            <a:r>
              <a:rPr lang="de-DE" dirty="0" smtClean="0"/>
              <a:t> will </a:t>
            </a:r>
            <a:r>
              <a:rPr lang="de-DE" dirty="0" err="1" smtClean="0"/>
              <a:t>register</a:t>
            </a:r>
            <a:r>
              <a:rPr lang="de-DE" dirty="0" smtClean="0"/>
              <a:t> </a:t>
            </a:r>
            <a:r>
              <a:rPr lang="de-DE" b="1" dirty="0" smtClean="0"/>
              <a:t>*</a:t>
            </a:r>
            <a:r>
              <a:rPr lang="de-DE" b="1" dirty="0" err="1" smtClean="0"/>
              <a:t>two</a:t>
            </a:r>
            <a:r>
              <a:rPr lang="de-DE" b="1" dirty="0" smtClean="0"/>
              <a:t>* </a:t>
            </a:r>
            <a:r>
              <a:rPr lang="de-DE" dirty="0" err="1" smtClean="0"/>
              <a:t>times</a:t>
            </a:r>
            <a:r>
              <a:rPr lang="de-DE" dirty="0" smtClean="0"/>
              <a:t> in LSF</a:t>
            </a:r>
          </a:p>
          <a:p>
            <a:pPr lvl="1"/>
            <a:r>
              <a:rPr lang="de-DE" dirty="0" err="1" smtClean="0"/>
              <a:t>One</a:t>
            </a:r>
            <a:r>
              <a:rPr lang="de-DE" dirty="0" smtClean="0"/>
              <a:t> time </a:t>
            </a:r>
            <a:r>
              <a:rPr lang="de-DE" dirty="0" err="1" smtClean="0"/>
              <a:t>for</a:t>
            </a:r>
            <a:r>
              <a:rPr lang="de-DE" dirty="0" smtClean="0"/>
              <a:t> </a:t>
            </a:r>
            <a:r>
              <a:rPr lang="de-DE" dirty="0" err="1" smtClean="0"/>
              <a:t>the</a:t>
            </a:r>
            <a:r>
              <a:rPr lang="de-DE" dirty="0" smtClean="0"/>
              <a:t> Seminar</a:t>
            </a:r>
          </a:p>
          <a:p>
            <a:pPr lvl="1"/>
            <a:r>
              <a:rPr lang="de-DE" dirty="0" err="1" smtClean="0"/>
              <a:t>One</a:t>
            </a:r>
            <a:r>
              <a:rPr lang="de-DE" dirty="0" smtClean="0"/>
              <a:t> time </a:t>
            </a:r>
            <a:r>
              <a:rPr lang="de-DE" dirty="0" err="1" smtClean="0"/>
              <a:t>for</a:t>
            </a:r>
            <a:r>
              <a:rPr lang="de-DE" dirty="0" smtClean="0"/>
              <a:t> </a:t>
            </a:r>
            <a:r>
              <a:rPr lang="de-DE" dirty="0" err="1" smtClean="0"/>
              <a:t>the</a:t>
            </a:r>
            <a:r>
              <a:rPr lang="de-DE" dirty="0" smtClean="0"/>
              <a:t> </a:t>
            </a:r>
            <a:r>
              <a:rPr lang="de-DE" dirty="0" smtClean="0"/>
              <a:t>Vorlesung</a:t>
            </a:r>
          </a:p>
          <a:p>
            <a:pPr lvl="1"/>
            <a:endParaRPr lang="de-DE" dirty="0"/>
          </a:p>
          <a:p>
            <a:pPr marL="0" indent="0">
              <a:buNone/>
            </a:pPr>
            <a:endParaRPr lang="de-DE" dirty="0"/>
          </a:p>
        </p:txBody>
      </p:sp>
      <p:sp>
        <p:nvSpPr>
          <p:cNvPr id="4" name="Slide Number Placeholder 3"/>
          <p:cNvSpPr>
            <a:spLocks noGrp="1"/>
          </p:cNvSpPr>
          <p:nvPr>
            <p:ph type="sldNum" sz="quarter" idx="12"/>
          </p:nvPr>
        </p:nvSpPr>
        <p:spPr/>
        <p:txBody>
          <a:bodyPr/>
          <a:lstStyle/>
          <a:p>
            <a:fld id="{0FF99FDA-7688-A048-8C34-55AD89F558E4}" type="slidenum">
              <a:rPr lang="en-US" smtClean="0"/>
              <a:pPr/>
              <a:t>2</a:t>
            </a:fld>
            <a:endParaRPr lang="en-US"/>
          </a:p>
        </p:txBody>
      </p:sp>
    </p:spTree>
    <p:extLst>
      <p:ext uri="{BB962C8B-B14F-4D97-AF65-F5344CB8AC3E}">
        <p14:creationId xmlns:p14="http://schemas.microsoft.com/office/powerpoint/2010/main" val="29623860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5394" name="Rectangle 2"/>
          <p:cNvSpPr>
            <a:spLocks noGrp="1" noChangeArrowheads="1"/>
          </p:cNvSpPr>
          <p:nvPr>
            <p:ph type="title"/>
          </p:nvPr>
        </p:nvSpPr>
        <p:spPr>
          <a:xfrm>
            <a:off x="684213" y="561975"/>
            <a:ext cx="8135937" cy="1143000"/>
          </a:xfrm>
        </p:spPr>
        <p:txBody>
          <a:bodyPr/>
          <a:lstStyle/>
          <a:p>
            <a:r>
              <a:rPr lang="en-US" altLang="zh-CN" sz="2900">
                <a:latin typeface="Verdana" pitchFamily="34" charset="0"/>
              </a:rPr>
              <a:t>Global Confidence Estimation</a:t>
            </a:r>
          </a:p>
        </p:txBody>
      </p:sp>
      <p:sp>
        <p:nvSpPr>
          <p:cNvPr id="2235395" name="Rectangle 3"/>
          <p:cNvSpPr>
            <a:spLocks noGrp="1" noChangeArrowheads="1"/>
          </p:cNvSpPr>
          <p:nvPr>
            <p:ph type="body" idx="1"/>
          </p:nvPr>
        </p:nvSpPr>
        <p:spPr>
          <a:xfrm>
            <a:off x="885825" y="1663700"/>
            <a:ext cx="7358063" cy="4649788"/>
          </a:xfrm>
        </p:spPr>
        <p:txBody>
          <a:bodyPr/>
          <a:lstStyle/>
          <a:p>
            <a:pPr>
              <a:lnSpc>
                <a:spcPct val="80000"/>
              </a:lnSpc>
              <a:buClr>
                <a:srgbClr val="CC0000"/>
              </a:buClr>
              <a:buFont typeface="Wingdings" pitchFamily="2" charset="2"/>
              <a:buChar char="Ø"/>
            </a:pPr>
            <a:r>
              <a:rPr lang="en-US" altLang="zh-CN" sz="1900"/>
              <a:t>Within-Sentence IE system produces local confidence</a:t>
            </a:r>
          </a:p>
          <a:p>
            <a:pPr>
              <a:lnSpc>
                <a:spcPct val="80000"/>
              </a:lnSpc>
              <a:buClr>
                <a:srgbClr val="CC0000"/>
              </a:buClr>
              <a:buFont typeface="Wingdings" pitchFamily="2" charset="2"/>
              <a:buChar char="Ø"/>
            </a:pPr>
            <a:endParaRPr lang="en-US" altLang="zh-CN" sz="1000"/>
          </a:p>
          <a:p>
            <a:pPr>
              <a:lnSpc>
                <a:spcPct val="80000"/>
              </a:lnSpc>
              <a:buClr>
                <a:srgbClr val="CC0000"/>
              </a:buClr>
              <a:buFont typeface="Wingdings" pitchFamily="2" charset="2"/>
              <a:buChar char="Ø"/>
            </a:pPr>
            <a:r>
              <a:rPr lang="en-US" altLang="zh-CN" sz="1900"/>
              <a:t>IR engine returns a cluster of related docs for each test doc</a:t>
            </a:r>
          </a:p>
          <a:p>
            <a:pPr lvl="1">
              <a:lnSpc>
                <a:spcPct val="80000"/>
              </a:lnSpc>
            </a:pPr>
            <a:endParaRPr lang="en-US" altLang="zh-CN" sz="1000"/>
          </a:p>
          <a:p>
            <a:pPr>
              <a:lnSpc>
                <a:spcPct val="80000"/>
              </a:lnSpc>
              <a:buClr>
                <a:srgbClr val="CC0000"/>
              </a:buClr>
              <a:buFont typeface="Wingdings" pitchFamily="2" charset="2"/>
              <a:buChar char="Ø"/>
            </a:pPr>
            <a:r>
              <a:rPr lang="en-US" altLang="zh-CN" sz="1900"/>
              <a:t>Document-wide and Cluster-wide Confidence</a:t>
            </a:r>
          </a:p>
          <a:p>
            <a:pPr lvl="1">
              <a:lnSpc>
                <a:spcPct val="80000"/>
              </a:lnSpc>
            </a:pPr>
            <a:r>
              <a:rPr lang="en-US" altLang="zh-TW" sz="1700"/>
              <a:t>Frequency weighted by local confidence</a:t>
            </a:r>
            <a:endParaRPr lang="en-US" altLang="zh-TW" i="1">
              <a:ea typeface="PMingLiU" pitchFamily="18" charset="-120"/>
            </a:endParaRPr>
          </a:p>
          <a:p>
            <a:pPr lvl="1">
              <a:lnSpc>
                <a:spcPct val="80000"/>
              </a:lnSpc>
            </a:pPr>
            <a:r>
              <a:rPr lang="en-US" altLang="zh-TW" sz="1700" i="1">
                <a:ea typeface="PMingLiU" pitchFamily="18" charset="-120"/>
              </a:rPr>
              <a:t>XDoc-Trigger-Freq(trigger, etype): </a:t>
            </a:r>
            <a:r>
              <a:rPr lang="en-US" altLang="zh-TW" sz="1700">
                <a:ea typeface="PMingLiU" pitchFamily="18" charset="-120"/>
              </a:rPr>
              <a:t>The weighted frequency of string </a:t>
            </a:r>
            <a:r>
              <a:rPr lang="en-US" altLang="zh-TW" sz="1700" i="1">
                <a:ea typeface="PMingLiU" pitchFamily="18" charset="-120"/>
              </a:rPr>
              <a:t>trigger</a:t>
            </a:r>
            <a:r>
              <a:rPr lang="en-US" altLang="zh-TW" sz="1700">
                <a:ea typeface="PMingLiU" pitchFamily="18" charset="-120"/>
              </a:rPr>
              <a:t> appearing as the trigger of an event of type </a:t>
            </a:r>
            <a:r>
              <a:rPr lang="en-US" altLang="zh-TW" sz="1700" i="1">
                <a:ea typeface="PMingLiU" pitchFamily="18" charset="-120"/>
              </a:rPr>
              <a:t>etype</a:t>
            </a:r>
            <a:r>
              <a:rPr lang="en-US" altLang="zh-TW" sz="1700">
                <a:ea typeface="PMingLiU" pitchFamily="18" charset="-120"/>
              </a:rPr>
              <a:t> across all related documents</a:t>
            </a:r>
            <a:endParaRPr lang="en-US" altLang="zh-TW" sz="1700"/>
          </a:p>
          <a:p>
            <a:pPr lvl="1">
              <a:lnSpc>
                <a:spcPct val="80000"/>
              </a:lnSpc>
            </a:pPr>
            <a:r>
              <a:rPr lang="en-US" altLang="zh-TW" sz="1700" i="1">
                <a:ea typeface="PMingLiU" pitchFamily="18" charset="-120"/>
              </a:rPr>
              <a:t>XDoc-Arg-Freq(arg, etype): </a:t>
            </a:r>
            <a:r>
              <a:rPr lang="en-US" altLang="zh-TW" sz="1700">
                <a:ea typeface="PMingLiU" pitchFamily="18" charset="-120"/>
              </a:rPr>
              <a:t>The weighted frequency of </a:t>
            </a:r>
            <a:r>
              <a:rPr lang="en-US" altLang="zh-TW" sz="1700" i="1">
                <a:ea typeface="PMingLiU" pitchFamily="18" charset="-120"/>
              </a:rPr>
              <a:t>arg</a:t>
            </a:r>
            <a:r>
              <a:rPr lang="en-US" altLang="zh-TW" sz="1700">
                <a:ea typeface="PMingLiU" pitchFamily="18" charset="-120"/>
              </a:rPr>
              <a:t> appearing as an argument of an event of type </a:t>
            </a:r>
            <a:r>
              <a:rPr lang="en-US" altLang="zh-TW" sz="1700" i="1">
                <a:ea typeface="PMingLiU" pitchFamily="18" charset="-120"/>
              </a:rPr>
              <a:t>etype</a:t>
            </a:r>
            <a:r>
              <a:rPr lang="en-US" altLang="zh-TW" sz="1700">
                <a:ea typeface="PMingLiU" pitchFamily="18" charset="-120"/>
              </a:rPr>
              <a:t> across all related documents</a:t>
            </a:r>
            <a:r>
              <a:rPr lang="en-US" altLang="zh-CN" sz="1700"/>
              <a:t> </a:t>
            </a:r>
            <a:endParaRPr lang="en-US" altLang="zh-TW" sz="1700"/>
          </a:p>
          <a:p>
            <a:pPr lvl="1">
              <a:lnSpc>
                <a:spcPct val="80000"/>
              </a:lnSpc>
            </a:pPr>
            <a:r>
              <a:rPr lang="en-US" altLang="zh-TW" sz="1700" i="1">
                <a:ea typeface="PMingLiU" pitchFamily="18" charset="-120"/>
              </a:rPr>
              <a:t>XDoc-Role-Freq(arg, etype, role): </a:t>
            </a:r>
            <a:r>
              <a:rPr lang="en-US" altLang="zh-TW" sz="1700"/>
              <a:t>The weighted frequency of </a:t>
            </a:r>
            <a:r>
              <a:rPr lang="en-US" altLang="zh-TW" sz="1700" i="1"/>
              <a:t>arg </a:t>
            </a:r>
            <a:r>
              <a:rPr lang="en-US" altLang="zh-TW" sz="1700"/>
              <a:t>appearing as an argument of an event of type </a:t>
            </a:r>
            <a:r>
              <a:rPr lang="en-US" altLang="zh-TW" sz="1700" i="1"/>
              <a:t>etype</a:t>
            </a:r>
            <a:r>
              <a:rPr lang="en-US" altLang="zh-TW" sz="1700"/>
              <a:t> with role </a:t>
            </a:r>
            <a:r>
              <a:rPr lang="en-US" altLang="zh-TW" sz="1700" i="1"/>
              <a:t>role</a:t>
            </a:r>
            <a:r>
              <a:rPr lang="en-US" altLang="zh-TW" sz="1700"/>
              <a:t> across all related documents</a:t>
            </a:r>
            <a:r>
              <a:rPr lang="en-US" altLang="zh-CN" sz="1700"/>
              <a:t> </a:t>
            </a:r>
            <a:endParaRPr lang="en-US" altLang="zh-TW" sz="1700"/>
          </a:p>
          <a:p>
            <a:pPr lvl="1">
              <a:lnSpc>
                <a:spcPct val="80000"/>
              </a:lnSpc>
            </a:pPr>
            <a:r>
              <a:rPr lang="en-US" altLang="zh-CN" sz="1700" i="1"/>
              <a:t>Margin</a:t>
            </a:r>
            <a:r>
              <a:rPr lang="en-US" altLang="zh-CN" sz="1700"/>
              <a:t> between the most frequent value and the second most frequent value, applied to resolve classification ambiguities</a:t>
            </a:r>
          </a:p>
          <a:p>
            <a:pPr lvl="1">
              <a:lnSpc>
                <a:spcPct val="80000"/>
              </a:lnSpc>
            </a:pPr>
            <a:r>
              <a:rPr lang="en-US" altLang="zh-CN" sz="1700"/>
              <a:t>……</a:t>
            </a:r>
          </a:p>
        </p:txBody>
      </p:sp>
      <p:sp>
        <p:nvSpPr>
          <p:cNvPr id="4" name="TextBox 3"/>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38522169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235395">
                                            <p:txEl>
                                              <p:pRg st="4" end="4"/>
                                            </p:txEl>
                                          </p:spTgt>
                                        </p:tgtEl>
                                        <p:attrNameLst>
                                          <p:attrName>style.visibility</p:attrName>
                                        </p:attrNameLst>
                                      </p:cBhvr>
                                      <p:to>
                                        <p:strVal val="visible"/>
                                      </p:to>
                                    </p:set>
                                    <p:animEffect transition="in" filter="blinds(horizontal)">
                                      <p:cBhvr>
                                        <p:cTn id="7" dur="500"/>
                                        <p:tgtEl>
                                          <p:spTgt spid="2235395">
                                            <p:txEl>
                                              <p:pRg st="4" end="4"/>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235395">
                                            <p:txEl>
                                              <p:pRg st="5" end="5"/>
                                            </p:txEl>
                                          </p:spTgt>
                                        </p:tgtEl>
                                        <p:attrNameLst>
                                          <p:attrName>style.visibility</p:attrName>
                                        </p:attrNameLst>
                                      </p:cBhvr>
                                      <p:to>
                                        <p:strVal val="visible"/>
                                      </p:to>
                                    </p:set>
                                    <p:animEffect transition="in" filter="blinds(horizontal)">
                                      <p:cBhvr>
                                        <p:cTn id="12" dur="500"/>
                                        <p:tgtEl>
                                          <p:spTgt spid="2235395">
                                            <p:txEl>
                                              <p:pRg st="5" end="5"/>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235395">
                                            <p:txEl>
                                              <p:pRg st="6" end="6"/>
                                            </p:txEl>
                                          </p:spTgt>
                                        </p:tgtEl>
                                        <p:attrNameLst>
                                          <p:attrName>style.visibility</p:attrName>
                                        </p:attrNameLst>
                                      </p:cBhvr>
                                      <p:to>
                                        <p:strVal val="visible"/>
                                      </p:to>
                                    </p:set>
                                    <p:animEffect transition="in" filter="blinds(horizontal)">
                                      <p:cBhvr>
                                        <p:cTn id="17" dur="500"/>
                                        <p:tgtEl>
                                          <p:spTgt spid="2235395">
                                            <p:txEl>
                                              <p:pRg st="6" end="6"/>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2235395">
                                            <p:txEl>
                                              <p:pRg st="7" end="7"/>
                                            </p:txEl>
                                          </p:spTgt>
                                        </p:tgtEl>
                                        <p:attrNameLst>
                                          <p:attrName>style.visibility</p:attrName>
                                        </p:attrNameLst>
                                      </p:cBhvr>
                                      <p:to>
                                        <p:strVal val="visible"/>
                                      </p:to>
                                    </p:set>
                                    <p:animEffect transition="in" filter="blinds(horizontal)">
                                      <p:cBhvr>
                                        <p:cTn id="20" dur="500"/>
                                        <p:tgtEl>
                                          <p:spTgt spid="2235395">
                                            <p:txEl>
                                              <p:pRg st="7" end="7"/>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2235395">
                                            <p:txEl>
                                              <p:pRg st="8" end="8"/>
                                            </p:txEl>
                                          </p:spTgt>
                                        </p:tgtEl>
                                        <p:attrNameLst>
                                          <p:attrName>style.visibility</p:attrName>
                                        </p:attrNameLst>
                                      </p:cBhvr>
                                      <p:to>
                                        <p:strVal val="visible"/>
                                      </p:to>
                                    </p:set>
                                    <p:animEffect transition="in" filter="blinds(horizontal)">
                                      <p:cBhvr>
                                        <p:cTn id="23" dur="500"/>
                                        <p:tgtEl>
                                          <p:spTgt spid="2235395">
                                            <p:txEl>
                                              <p:pRg st="8" end="8"/>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2235395">
                                            <p:txEl>
                                              <p:pRg st="9" end="9"/>
                                            </p:txEl>
                                          </p:spTgt>
                                        </p:tgtEl>
                                        <p:attrNameLst>
                                          <p:attrName>style.visibility</p:attrName>
                                        </p:attrNameLst>
                                      </p:cBhvr>
                                      <p:to>
                                        <p:strVal val="visible"/>
                                      </p:to>
                                    </p:set>
                                    <p:animEffect transition="in" filter="blinds(horizontal)">
                                      <p:cBhvr>
                                        <p:cTn id="26" dur="500"/>
                                        <p:tgtEl>
                                          <p:spTgt spid="2235395">
                                            <p:txEl>
                                              <p:pRg st="9" end="9"/>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2235395">
                                            <p:txEl>
                                              <p:pRg st="10" end="10"/>
                                            </p:txEl>
                                          </p:spTgt>
                                        </p:tgtEl>
                                        <p:attrNameLst>
                                          <p:attrName>style.visibility</p:attrName>
                                        </p:attrNameLst>
                                      </p:cBhvr>
                                      <p:to>
                                        <p:strVal val="visible"/>
                                      </p:to>
                                    </p:set>
                                    <p:animEffect transition="in" filter="blinds(horizontal)">
                                      <p:cBhvr>
                                        <p:cTn id="29" dur="500"/>
                                        <p:tgtEl>
                                          <p:spTgt spid="223539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7442" name="Rectangle 2"/>
          <p:cNvSpPr>
            <a:spLocks noGrp="1" noChangeArrowheads="1"/>
          </p:cNvSpPr>
          <p:nvPr>
            <p:ph type="title"/>
          </p:nvPr>
        </p:nvSpPr>
        <p:spPr>
          <a:xfrm>
            <a:off x="684213" y="476250"/>
            <a:ext cx="8135937" cy="1143000"/>
          </a:xfrm>
        </p:spPr>
        <p:txBody>
          <a:bodyPr/>
          <a:lstStyle/>
          <a:p>
            <a:r>
              <a:rPr lang="en-US" altLang="zh-CN" sz="2900">
                <a:latin typeface="Verdana" pitchFamily="34" charset="0"/>
              </a:rPr>
              <a:t>Cross-Sent/Cross-Doc Event </a:t>
            </a:r>
            <a:br>
              <a:rPr lang="en-US" altLang="zh-CN" sz="2900">
                <a:latin typeface="Verdana" pitchFamily="34" charset="0"/>
              </a:rPr>
            </a:br>
            <a:r>
              <a:rPr lang="en-US" altLang="zh-CN" sz="2900">
                <a:latin typeface="Verdana" pitchFamily="34" charset="0"/>
              </a:rPr>
              <a:t>Inference Procedure</a:t>
            </a:r>
          </a:p>
        </p:txBody>
      </p:sp>
      <p:sp>
        <p:nvSpPr>
          <p:cNvPr id="2237443" name="Rectangle 3"/>
          <p:cNvSpPr>
            <a:spLocks noGrp="1" noChangeArrowheads="1"/>
          </p:cNvSpPr>
          <p:nvPr>
            <p:ph type="body" idx="1"/>
          </p:nvPr>
        </p:nvSpPr>
        <p:spPr>
          <a:xfrm>
            <a:off x="814388" y="1635125"/>
            <a:ext cx="7789862" cy="4649788"/>
          </a:xfrm>
        </p:spPr>
        <p:txBody>
          <a:bodyPr/>
          <a:lstStyle/>
          <a:p>
            <a:pPr>
              <a:lnSpc>
                <a:spcPct val="80000"/>
              </a:lnSpc>
              <a:buClr>
                <a:srgbClr val="CC0000"/>
              </a:buClr>
              <a:buFont typeface="Wingdings" pitchFamily="2" charset="2"/>
              <a:buChar char="Ø"/>
            </a:pPr>
            <a:r>
              <a:rPr lang="en-US" altLang="zh-CN" sz="1900"/>
              <a:t>Remove triggers and argument annotations with local or cross-doc confidence lower than thresholds</a:t>
            </a:r>
          </a:p>
          <a:p>
            <a:pPr lvl="1">
              <a:lnSpc>
                <a:spcPct val="80000"/>
              </a:lnSpc>
            </a:pPr>
            <a:r>
              <a:rPr lang="en-US" altLang="zh-CN" sz="1700" i="1"/>
              <a:t>Local-Remove</a:t>
            </a:r>
            <a:r>
              <a:rPr lang="en-US" altLang="zh-CN" sz="1700"/>
              <a:t>: Remove annotations with low local confidence</a:t>
            </a:r>
          </a:p>
          <a:p>
            <a:pPr lvl="1">
              <a:lnSpc>
                <a:spcPct val="80000"/>
              </a:lnSpc>
            </a:pPr>
            <a:r>
              <a:rPr lang="en-US" altLang="zh-CN" sz="1700" i="1"/>
              <a:t>XDoc-Remove</a:t>
            </a:r>
            <a:r>
              <a:rPr lang="en-US" altLang="zh-CN" sz="1700"/>
              <a:t>: Remove annotations with low cross-doc confidence</a:t>
            </a:r>
          </a:p>
          <a:p>
            <a:pPr lvl="1">
              <a:lnSpc>
                <a:spcPct val="80000"/>
              </a:lnSpc>
            </a:pPr>
            <a:endParaRPr lang="en-US" altLang="zh-CN" sz="1700"/>
          </a:p>
          <a:p>
            <a:pPr>
              <a:lnSpc>
                <a:spcPct val="80000"/>
              </a:lnSpc>
              <a:buClr>
                <a:srgbClr val="CC0000"/>
              </a:buClr>
              <a:buFont typeface="Wingdings" pitchFamily="2" charset="2"/>
              <a:buChar char="Ø"/>
            </a:pPr>
            <a:r>
              <a:rPr lang="en-US" altLang="zh-CN" sz="1900"/>
              <a:t>Adjust trigger and argument identification and classification to achieve document-wide and cluster-wide consistency</a:t>
            </a:r>
          </a:p>
          <a:p>
            <a:pPr lvl="1">
              <a:lnSpc>
                <a:spcPct val="80000"/>
              </a:lnSpc>
            </a:pPr>
            <a:r>
              <a:rPr lang="en-US" altLang="zh-CN" sz="1700" i="1"/>
              <a:t>XSent-Iden/XDoc-Iden</a:t>
            </a:r>
            <a:r>
              <a:rPr lang="en-US" altLang="zh-CN" sz="1700"/>
              <a:t>: If the highest frequency is larger than a threshold, propagate the most frequent type to all unlabeled candidates with the same strings</a:t>
            </a:r>
          </a:p>
          <a:p>
            <a:pPr lvl="1">
              <a:lnSpc>
                <a:spcPct val="80000"/>
              </a:lnSpc>
            </a:pPr>
            <a:r>
              <a:rPr lang="en-US" altLang="zh-CN" sz="1700" i="1"/>
              <a:t>XSent-Class/XDoc-Class</a:t>
            </a:r>
            <a:r>
              <a:rPr lang="en-US" altLang="zh-CN" sz="1700"/>
              <a:t>: If the margin value is higher than a threshold, propagate the most frequent type and role to replace </a:t>
            </a:r>
          </a:p>
          <a:p>
            <a:pPr lvl="1">
              <a:lnSpc>
                <a:spcPct val="80000"/>
              </a:lnSpc>
              <a:buFont typeface="Wingdings" pitchFamily="2" charset="2"/>
              <a:buNone/>
            </a:pPr>
            <a:r>
              <a:rPr lang="en-US" altLang="zh-CN" sz="1700"/>
              <a:t>    low-confidence annotations</a:t>
            </a:r>
          </a:p>
        </p:txBody>
      </p:sp>
      <p:sp>
        <p:nvSpPr>
          <p:cNvPr id="4" name="TextBox 3"/>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23086629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237443">
                                            <p:txEl>
                                              <p:pRg st="0" end="0"/>
                                            </p:txEl>
                                          </p:spTgt>
                                        </p:tgtEl>
                                        <p:attrNameLst>
                                          <p:attrName>style.visibility</p:attrName>
                                        </p:attrNameLst>
                                      </p:cBhvr>
                                      <p:to>
                                        <p:strVal val="visible"/>
                                      </p:to>
                                    </p:set>
                                    <p:animEffect transition="in" filter="blinds(horizontal)">
                                      <p:cBhvr>
                                        <p:cTn id="7" dur="500"/>
                                        <p:tgtEl>
                                          <p:spTgt spid="22374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237443">
                                            <p:txEl>
                                              <p:pRg st="1" end="1"/>
                                            </p:txEl>
                                          </p:spTgt>
                                        </p:tgtEl>
                                        <p:attrNameLst>
                                          <p:attrName>style.visibility</p:attrName>
                                        </p:attrNameLst>
                                      </p:cBhvr>
                                      <p:to>
                                        <p:strVal val="visible"/>
                                      </p:to>
                                    </p:set>
                                    <p:animEffect transition="in" filter="blinds(horizontal)">
                                      <p:cBhvr>
                                        <p:cTn id="12" dur="500"/>
                                        <p:tgtEl>
                                          <p:spTgt spid="22374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237443">
                                            <p:txEl>
                                              <p:pRg st="2" end="2"/>
                                            </p:txEl>
                                          </p:spTgt>
                                        </p:tgtEl>
                                        <p:attrNameLst>
                                          <p:attrName>style.visibility</p:attrName>
                                        </p:attrNameLst>
                                      </p:cBhvr>
                                      <p:to>
                                        <p:strVal val="visible"/>
                                      </p:to>
                                    </p:set>
                                    <p:animEffect transition="in" filter="blinds(horizontal)">
                                      <p:cBhvr>
                                        <p:cTn id="17" dur="500"/>
                                        <p:tgtEl>
                                          <p:spTgt spid="22374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237443">
                                            <p:txEl>
                                              <p:pRg st="4" end="4"/>
                                            </p:txEl>
                                          </p:spTgt>
                                        </p:tgtEl>
                                        <p:attrNameLst>
                                          <p:attrName>style.visibility</p:attrName>
                                        </p:attrNameLst>
                                      </p:cBhvr>
                                      <p:to>
                                        <p:strVal val="visible"/>
                                      </p:to>
                                    </p:set>
                                    <p:animEffect transition="in" filter="blinds(horizontal)">
                                      <p:cBhvr>
                                        <p:cTn id="22" dur="500"/>
                                        <p:tgtEl>
                                          <p:spTgt spid="223744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237443">
                                            <p:txEl>
                                              <p:pRg st="5" end="5"/>
                                            </p:txEl>
                                          </p:spTgt>
                                        </p:tgtEl>
                                        <p:attrNameLst>
                                          <p:attrName>style.visibility</p:attrName>
                                        </p:attrNameLst>
                                      </p:cBhvr>
                                      <p:to>
                                        <p:strVal val="visible"/>
                                      </p:to>
                                    </p:set>
                                    <p:animEffect transition="in" filter="blinds(horizontal)">
                                      <p:cBhvr>
                                        <p:cTn id="27" dur="500"/>
                                        <p:tgtEl>
                                          <p:spTgt spid="223744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2237443">
                                            <p:txEl>
                                              <p:pRg st="6" end="6"/>
                                            </p:txEl>
                                          </p:spTgt>
                                        </p:tgtEl>
                                        <p:attrNameLst>
                                          <p:attrName>style.visibility</p:attrName>
                                        </p:attrNameLst>
                                      </p:cBhvr>
                                      <p:to>
                                        <p:strVal val="visible"/>
                                      </p:to>
                                    </p:set>
                                    <p:animEffect transition="in" filter="blinds(horizontal)">
                                      <p:cBhvr>
                                        <p:cTn id="32" dur="500"/>
                                        <p:tgtEl>
                                          <p:spTgt spid="2237443">
                                            <p:txEl>
                                              <p:pRg st="6" end="6"/>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2237443">
                                            <p:txEl>
                                              <p:pRg st="7" end="7"/>
                                            </p:txEl>
                                          </p:spTgt>
                                        </p:tgtEl>
                                        <p:attrNameLst>
                                          <p:attrName>style.visibility</p:attrName>
                                        </p:attrNameLst>
                                      </p:cBhvr>
                                      <p:to>
                                        <p:strVal val="visible"/>
                                      </p:to>
                                    </p:set>
                                    <p:animEffect transition="in" filter="blinds(horizontal)">
                                      <p:cBhvr>
                                        <p:cTn id="35" dur="500"/>
                                        <p:tgtEl>
                                          <p:spTgt spid="223744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9490" name="Rectangle 2"/>
          <p:cNvSpPr>
            <a:spLocks noGrp="1" noChangeArrowheads="1"/>
          </p:cNvSpPr>
          <p:nvPr>
            <p:ph type="title"/>
          </p:nvPr>
        </p:nvSpPr>
        <p:spPr>
          <a:xfrm>
            <a:off x="684213" y="404813"/>
            <a:ext cx="7772400" cy="1143000"/>
          </a:xfrm>
        </p:spPr>
        <p:txBody>
          <a:bodyPr/>
          <a:lstStyle/>
          <a:p>
            <a:r>
              <a:rPr lang="en-US" altLang="zh-CN" sz="2900">
                <a:latin typeface="Verdana" pitchFamily="34" charset="0"/>
              </a:rPr>
              <a:t>Experiments: Data and Setting</a:t>
            </a:r>
            <a:endParaRPr lang="en-US" altLang="zh-CN" sz="2900">
              <a:solidFill>
                <a:schemeClr val="tx1"/>
              </a:solidFill>
              <a:latin typeface="Verdana" pitchFamily="34" charset="0"/>
            </a:endParaRPr>
          </a:p>
        </p:txBody>
      </p:sp>
      <p:sp>
        <p:nvSpPr>
          <p:cNvPr id="2239491" name="Rectangle 3"/>
          <p:cNvSpPr>
            <a:spLocks noChangeArrowheads="1"/>
          </p:cNvSpPr>
          <p:nvPr/>
        </p:nvSpPr>
        <p:spPr bwMode="auto">
          <a:xfrm>
            <a:off x="2495550" y="1951038"/>
            <a:ext cx="22510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endParaRPr lang="en-US">
              <a:solidFill>
                <a:srgbClr val="292934"/>
              </a:solidFill>
            </a:endParaRPr>
          </a:p>
        </p:txBody>
      </p:sp>
      <p:sp>
        <p:nvSpPr>
          <p:cNvPr id="2239492" name="Rectangle 4"/>
          <p:cNvSpPr>
            <a:spLocks noChangeArrowheads="1"/>
          </p:cNvSpPr>
          <p:nvPr/>
        </p:nvSpPr>
        <p:spPr bwMode="auto">
          <a:xfrm>
            <a:off x="684213" y="1628775"/>
            <a:ext cx="7416800" cy="468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defTabSz="914400">
              <a:lnSpc>
                <a:spcPct val="90000"/>
              </a:lnSpc>
              <a:spcBef>
                <a:spcPct val="20000"/>
              </a:spcBef>
              <a:buClr>
                <a:srgbClr val="CC0000"/>
              </a:buClr>
              <a:buSzPct val="65000"/>
              <a:buFont typeface="Wingdings" pitchFamily="2" charset="2"/>
              <a:buChar char="Ø"/>
            </a:pPr>
            <a:r>
              <a:rPr lang="en-US" altLang="zh-CN" sz="2100">
                <a:solidFill>
                  <a:srgbClr val="292934"/>
                </a:solidFill>
                <a:cs typeface="Arial" pitchFamily="34" charset="0"/>
                <a:sym typeface="Wingdings" pitchFamily="2" charset="2"/>
              </a:rPr>
              <a:t>Within-Sentence baseline IE trained from 500 English ACE05 texts (from March – May of 2003)</a:t>
            </a:r>
          </a:p>
          <a:p>
            <a:pPr marL="342900" indent="-342900" defTabSz="914400">
              <a:lnSpc>
                <a:spcPct val="90000"/>
              </a:lnSpc>
              <a:spcBef>
                <a:spcPct val="20000"/>
              </a:spcBef>
              <a:buClr>
                <a:srgbClr val="CC0000"/>
              </a:buClr>
              <a:buSzPct val="65000"/>
              <a:buFont typeface="Wingdings" pitchFamily="2" charset="2"/>
              <a:buChar char="Ø"/>
            </a:pPr>
            <a:endParaRPr lang="en-US" altLang="zh-CN" sz="1000">
              <a:solidFill>
                <a:srgbClr val="292934"/>
              </a:solidFill>
              <a:cs typeface="Arial" pitchFamily="34" charset="0"/>
              <a:sym typeface="Wingdings" pitchFamily="2" charset="2"/>
            </a:endParaRPr>
          </a:p>
          <a:p>
            <a:pPr marL="342900" indent="-342900" defTabSz="914400">
              <a:lnSpc>
                <a:spcPct val="90000"/>
              </a:lnSpc>
              <a:spcBef>
                <a:spcPct val="20000"/>
              </a:spcBef>
              <a:buClr>
                <a:srgbClr val="CC0000"/>
              </a:buClr>
              <a:buSzPct val="65000"/>
              <a:buFont typeface="Wingdings" pitchFamily="2" charset="2"/>
              <a:buChar char="Ø"/>
            </a:pPr>
            <a:r>
              <a:rPr lang="en-US" altLang="zh-CN" sz="2100">
                <a:solidFill>
                  <a:srgbClr val="292934"/>
                </a:solidFill>
                <a:cs typeface="Arial" pitchFamily="34" charset="0"/>
                <a:sym typeface="Wingdings" pitchFamily="2" charset="2"/>
              </a:rPr>
              <a:t>Use 10 ACE05 newswire texts as development set to optimize the global confidence thresholds and apply them for </a:t>
            </a:r>
            <a:r>
              <a:rPr lang="en-US" altLang="zh-CN" sz="2100">
                <a:solidFill>
                  <a:srgbClr val="292934"/>
                </a:solidFill>
                <a:cs typeface="Arial" pitchFamily="34" charset="0"/>
              </a:rPr>
              <a:t>blind test</a:t>
            </a:r>
          </a:p>
          <a:p>
            <a:pPr marL="342900" indent="-342900" defTabSz="914400">
              <a:lnSpc>
                <a:spcPct val="90000"/>
              </a:lnSpc>
              <a:spcBef>
                <a:spcPct val="20000"/>
              </a:spcBef>
              <a:buClr>
                <a:srgbClr val="CC0000"/>
              </a:buClr>
              <a:buSzPct val="65000"/>
              <a:buFont typeface="Wingdings" pitchFamily="2" charset="2"/>
              <a:buChar char="Ø"/>
            </a:pPr>
            <a:endParaRPr lang="en-US" altLang="zh-CN" sz="1000">
              <a:solidFill>
                <a:srgbClr val="292934"/>
              </a:solidFill>
              <a:cs typeface="Arial" pitchFamily="34" charset="0"/>
              <a:sym typeface="Wingdings" pitchFamily="2" charset="2"/>
            </a:endParaRPr>
          </a:p>
          <a:p>
            <a:pPr marL="342900" indent="-342900" defTabSz="914400">
              <a:lnSpc>
                <a:spcPct val="90000"/>
              </a:lnSpc>
              <a:spcBef>
                <a:spcPct val="20000"/>
              </a:spcBef>
              <a:buClr>
                <a:srgbClr val="CC0000"/>
              </a:buClr>
              <a:buSzPct val="65000"/>
              <a:buFont typeface="Wingdings" pitchFamily="2" charset="2"/>
              <a:buChar char="Ø"/>
            </a:pPr>
            <a:r>
              <a:rPr lang="en-US" altLang="zh-CN" sz="2100">
                <a:solidFill>
                  <a:srgbClr val="292934"/>
                </a:solidFill>
                <a:cs typeface="Arial" pitchFamily="34" charset="0"/>
                <a:sym typeface="Wingdings" pitchFamily="2" charset="2"/>
              </a:rPr>
              <a:t>Blind test on 40 ACE05 texts, for each test text, retrieved 25 related texts from TDT5 corpus (278,108 texts, from April-Sept. of 2003)</a:t>
            </a:r>
          </a:p>
          <a:p>
            <a:pPr marL="669925" lvl="1" indent="-325438" defTabSz="914400">
              <a:lnSpc>
                <a:spcPct val="90000"/>
              </a:lnSpc>
              <a:spcBef>
                <a:spcPct val="20000"/>
              </a:spcBef>
              <a:buClr>
                <a:srgbClr val="0000CC"/>
              </a:buClr>
              <a:buSzPct val="60000"/>
              <a:buFont typeface="Wingdings" pitchFamily="2" charset="2"/>
              <a:buNone/>
            </a:pPr>
            <a:endParaRPr lang="en-US" altLang="zh-CN" sz="2000">
              <a:solidFill>
                <a:srgbClr val="292934"/>
              </a:solidFill>
              <a:cs typeface="Arial" pitchFamily="34" charset="0"/>
              <a:sym typeface="Wingdings" pitchFamily="2" charset="2"/>
            </a:endParaRPr>
          </a:p>
          <a:p>
            <a:pPr marL="669925" lvl="1" indent="-325438" defTabSz="914400">
              <a:lnSpc>
                <a:spcPct val="90000"/>
              </a:lnSpc>
              <a:spcBef>
                <a:spcPct val="20000"/>
              </a:spcBef>
              <a:buClr>
                <a:srgbClr val="0000CC"/>
              </a:buClr>
              <a:buSzPct val="60000"/>
              <a:buFont typeface="Wingdings" pitchFamily="2" charset="2"/>
              <a:buChar char="n"/>
            </a:pPr>
            <a:endParaRPr lang="en-US" altLang="zh-CN" sz="2000">
              <a:solidFill>
                <a:srgbClr val="292934"/>
              </a:solidFill>
              <a:cs typeface="Arial" pitchFamily="34" charset="0"/>
              <a:sym typeface="Wingdings" pitchFamily="2" charset="2"/>
            </a:endParaRPr>
          </a:p>
        </p:txBody>
      </p:sp>
      <p:sp>
        <p:nvSpPr>
          <p:cNvPr id="5" name="TextBox 4"/>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27885951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5634" name="Rectangle 2"/>
          <p:cNvSpPr>
            <a:spLocks noGrp="1" noChangeArrowheads="1"/>
          </p:cNvSpPr>
          <p:nvPr>
            <p:ph type="title"/>
          </p:nvPr>
        </p:nvSpPr>
        <p:spPr>
          <a:xfrm>
            <a:off x="684213" y="404813"/>
            <a:ext cx="7772400" cy="1143000"/>
          </a:xfrm>
        </p:spPr>
        <p:txBody>
          <a:bodyPr/>
          <a:lstStyle/>
          <a:p>
            <a:r>
              <a:rPr lang="en-US" altLang="zh-CN" sz="2900">
                <a:latin typeface="Verdana" pitchFamily="34" charset="0"/>
              </a:rPr>
              <a:t>Experiments: Trigger Labeling</a:t>
            </a:r>
            <a:endParaRPr lang="en-US" altLang="zh-CN" sz="2900">
              <a:solidFill>
                <a:schemeClr val="tx1"/>
              </a:solidFill>
              <a:latin typeface="Verdana" pitchFamily="34" charset="0"/>
            </a:endParaRPr>
          </a:p>
        </p:txBody>
      </p:sp>
      <p:sp>
        <p:nvSpPr>
          <p:cNvPr id="2245635" name="Rectangle 3"/>
          <p:cNvSpPr>
            <a:spLocks noChangeArrowheads="1"/>
          </p:cNvSpPr>
          <p:nvPr/>
        </p:nvSpPr>
        <p:spPr bwMode="auto">
          <a:xfrm>
            <a:off x="2495550" y="1951038"/>
            <a:ext cx="22510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endParaRPr lang="en-US">
              <a:solidFill>
                <a:srgbClr val="292934"/>
              </a:solidFill>
            </a:endParaRPr>
          </a:p>
        </p:txBody>
      </p:sp>
      <p:sp>
        <p:nvSpPr>
          <p:cNvPr id="2245636" name="Rectangle 4"/>
          <p:cNvSpPr>
            <a:spLocks noChangeArrowheads="1"/>
          </p:cNvSpPr>
          <p:nvPr/>
        </p:nvSpPr>
        <p:spPr bwMode="auto">
          <a:xfrm>
            <a:off x="684213" y="1628775"/>
            <a:ext cx="8135937" cy="468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69925" lvl="1" indent="-325438" defTabSz="914400">
              <a:lnSpc>
                <a:spcPct val="90000"/>
              </a:lnSpc>
              <a:spcBef>
                <a:spcPct val="20000"/>
              </a:spcBef>
              <a:buClr>
                <a:srgbClr val="0000CC"/>
              </a:buClr>
              <a:buSzPct val="60000"/>
              <a:buFont typeface="Wingdings" pitchFamily="2" charset="2"/>
              <a:buChar char="n"/>
            </a:pPr>
            <a:endParaRPr lang="en-US" sz="2000">
              <a:solidFill>
                <a:srgbClr val="292934"/>
              </a:solidFill>
              <a:cs typeface="Arial" pitchFamily="34" charset="0"/>
              <a:sym typeface="Wingdings" pitchFamily="2" charset="2"/>
            </a:endParaRPr>
          </a:p>
        </p:txBody>
      </p:sp>
      <p:graphicFrame>
        <p:nvGraphicFramePr>
          <p:cNvPr id="2245637" name="Group 5"/>
          <p:cNvGraphicFramePr>
            <a:graphicFrameLocks noGrp="1"/>
          </p:cNvGraphicFramePr>
          <p:nvPr>
            <p:ph idx="1"/>
            <p:extLst>
              <p:ext uri="{D42A27DB-BD31-4B8C-83A1-F6EECF244321}">
                <p14:modId xmlns:p14="http://schemas.microsoft.com/office/powerpoint/2010/main" val="3285641451"/>
              </p:ext>
            </p:extLst>
          </p:nvPr>
        </p:nvGraphicFramePr>
        <p:xfrm>
          <a:off x="850900" y="1600200"/>
          <a:ext cx="7629525" cy="2738438"/>
        </p:xfrm>
        <a:graphic>
          <a:graphicData uri="http://schemas.openxmlformats.org/drawingml/2006/table">
            <a:tbl>
              <a:tblPr/>
              <a:tblGrid>
                <a:gridCol w="3382963">
                  <a:extLst>
                    <a:ext uri="{9D8B030D-6E8A-4147-A177-3AD203B41FA5}">
                      <a16:colId xmlns:a16="http://schemas.microsoft.com/office/drawing/2014/main" val="20000"/>
                    </a:ext>
                  </a:extLst>
                </a:gridCol>
                <a:gridCol w="1495425">
                  <a:extLst>
                    <a:ext uri="{9D8B030D-6E8A-4147-A177-3AD203B41FA5}">
                      <a16:colId xmlns:a16="http://schemas.microsoft.com/office/drawing/2014/main" val="20001"/>
                    </a:ext>
                  </a:extLst>
                </a:gridCol>
                <a:gridCol w="1335087">
                  <a:extLst>
                    <a:ext uri="{9D8B030D-6E8A-4147-A177-3AD203B41FA5}">
                      <a16:colId xmlns:a16="http://schemas.microsoft.com/office/drawing/2014/main" val="20002"/>
                    </a:ext>
                  </a:extLst>
                </a:gridCol>
                <a:gridCol w="1416050">
                  <a:extLst>
                    <a:ext uri="{9D8B030D-6E8A-4147-A177-3AD203B41FA5}">
                      <a16:colId xmlns:a16="http://schemas.microsoft.com/office/drawing/2014/main" val="20003"/>
                    </a:ext>
                  </a:extLst>
                </a:gridCol>
              </a:tblGrid>
              <a:tr h="287338">
                <a:tc>
                  <a:txBody>
                    <a:bodyPr/>
                    <a:lstStyle/>
                    <a:p>
                      <a:pPr marL="0" marR="0" lvl="0" indent="0" algn="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Performance</a:t>
                      </a:r>
                    </a:p>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System/Human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1" i="0" u="none" strike="noStrike" cap="none" normalizeH="0" baseline="0" smtClean="0">
                          <a:ln>
                            <a:noFill/>
                          </a:ln>
                          <a:solidFill>
                            <a:schemeClr val="tx1"/>
                          </a:solidFill>
                          <a:effectLst/>
                          <a:latin typeface="Arial" pitchFamily="34" charset="0"/>
                          <a:ea typeface="宋体" pitchFamily="2" charset="-122"/>
                          <a:cs typeface="Times New Roman" pitchFamily="18" charset="0"/>
                        </a:rPr>
                        <a:t>Precision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BCDE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1" i="0" u="none" strike="noStrike" cap="none" normalizeH="0" baseline="0" smtClean="0">
                          <a:ln>
                            <a:noFill/>
                          </a:ln>
                          <a:solidFill>
                            <a:schemeClr val="tx1"/>
                          </a:solidFill>
                          <a:effectLst/>
                          <a:latin typeface="Arial" pitchFamily="34" charset="0"/>
                          <a:ea typeface="宋体" pitchFamily="2" charset="-122"/>
                          <a:cs typeface="Times New Roman" pitchFamily="18" charset="0"/>
                        </a:rPr>
                        <a:t>Recall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ECAED"/>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1" i="0" u="none" strike="noStrike" cap="none" normalizeH="0" baseline="0" smtClean="0">
                          <a:ln>
                            <a:noFill/>
                          </a:ln>
                          <a:solidFill>
                            <a:schemeClr val="tx1"/>
                          </a:solidFill>
                          <a:effectLst/>
                          <a:latin typeface="Arial" pitchFamily="34" charset="0"/>
                          <a:ea typeface="宋体" pitchFamily="2" charset="-122"/>
                          <a:cs typeface="Times New Roman" pitchFamily="18" charset="0"/>
                        </a:rPr>
                        <a:t>F-Measure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ECAED"/>
                    </a:solidFill>
                  </a:tcPr>
                </a:tc>
                <a:extLst>
                  <a:ext uri="{0D108BD9-81ED-4DB2-BD59-A6C34878D82A}">
                    <a16:rowId xmlns:a16="http://schemas.microsoft.com/office/drawing/2014/main" val="10000"/>
                  </a:ext>
                </a:extLst>
              </a:tr>
              <a:tr h="339725">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Arial" pitchFamily="34" charset="0"/>
                        </a:rPr>
                        <a:t>Within-Sent IE (Baseline)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rgbClr val="000000"/>
                          </a:solidFill>
                          <a:effectLst/>
                          <a:latin typeface="Arial" pitchFamily="34" charset="0"/>
                          <a:ea typeface="宋体" pitchFamily="2" charset="-122"/>
                          <a:cs typeface="Times New Roman" pitchFamily="18" charset="0"/>
                        </a:rPr>
                        <a:t>67.6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53.5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59.7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8138">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After Cross-Sent Inference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64.3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59.4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61.8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20000"/>
                      </a:schemeClr>
                    </a:solidFill>
                  </a:tcPr>
                </a:tc>
                <a:extLst>
                  <a:ext uri="{0D108BD9-81ED-4DB2-BD59-A6C34878D82A}">
                    <a16:rowId xmlns:a16="http://schemas.microsoft.com/office/drawing/2014/main" val="10002"/>
                  </a:ext>
                </a:extLst>
              </a:tr>
              <a:tr h="338138">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After Cross-Doc Inference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60.2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76.4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67.3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20000"/>
                      </a:schemeClr>
                    </a:solidFill>
                  </a:tcPr>
                </a:tc>
                <a:extLst>
                  <a:ext uri="{0D108BD9-81ED-4DB2-BD59-A6C34878D82A}">
                    <a16:rowId xmlns:a16="http://schemas.microsoft.com/office/drawing/2014/main" val="10003"/>
                  </a:ext>
                </a:extLst>
              </a:tr>
              <a:tr h="376238">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Human Annotator 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59.2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59.4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59.3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8138">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Human Annotator 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69.2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75.0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72.0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38138">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Inter-Adjudicator Agreement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83.2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74.8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78.8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sp>
        <p:nvSpPr>
          <p:cNvPr id="2245679" name="Line 47"/>
          <p:cNvSpPr>
            <a:spLocks noChangeShapeType="1"/>
          </p:cNvSpPr>
          <p:nvPr/>
        </p:nvSpPr>
        <p:spPr bwMode="auto">
          <a:xfrm>
            <a:off x="911224" y="1590993"/>
            <a:ext cx="3325495"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34"/>
              </a:solidFill>
            </a:endParaRPr>
          </a:p>
        </p:txBody>
      </p:sp>
      <p:sp>
        <p:nvSpPr>
          <p:cNvPr id="7" name="TextBox 6"/>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8114900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7682" name="Rectangle 2"/>
          <p:cNvSpPr>
            <a:spLocks noGrp="1" noChangeArrowheads="1"/>
          </p:cNvSpPr>
          <p:nvPr>
            <p:ph type="title"/>
          </p:nvPr>
        </p:nvSpPr>
        <p:spPr>
          <a:xfrm>
            <a:off x="684213" y="404813"/>
            <a:ext cx="7772400" cy="1143000"/>
          </a:xfrm>
        </p:spPr>
        <p:txBody>
          <a:bodyPr/>
          <a:lstStyle/>
          <a:p>
            <a:r>
              <a:rPr lang="en-US" altLang="zh-CN" sz="2900">
                <a:latin typeface="Verdana" pitchFamily="34" charset="0"/>
              </a:rPr>
              <a:t>Experiments: Argument Labeling</a:t>
            </a:r>
          </a:p>
        </p:txBody>
      </p:sp>
      <p:sp>
        <p:nvSpPr>
          <p:cNvPr id="2247683" name="Rectangle 3"/>
          <p:cNvSpPr>
            <a:spLocks noChangeArrowheads="1"/>
          </p:cNvSpPr>
          <p:nvPr/>
        </p:nvSpPr>
        <p:spPr bwMode="auto">
          <a:xfrm>
            <a:off x="2495550" y="1951038"/>
            <a:ext cx="22510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endParaRPr lang="en-US">
              <a:solidFill>
                <a:srgbClr val="292934"/>
              </a:solidFill>
            </a:endParaRPr>
          </a:p>
        </p:txBody>
      </p:sp>
      <p:graphicFrame>
        <p:nvGraphicFramePr>
          <p:cNvPr id="2247684" name="Group 4"/>
          <p:cNvGraphicFramePr>
            <a:graphicFrameLocks noGrp="1"/>
          </p:cNvGraphicFramePr>
          <p:nvPr>
            <p:ph idx="1"/>
            <p:extLst>
              <p:ext uri="{D42A27DB-BD31-4B8C-83A1-F6EECF244321}">
                <p14:modId xmlns:p14="http://schemas.microsoft.com/office/powerpoint/2010/main" val="3399959960"/>
              </p:ext>
            </p:extLst>
          </p:nvPr>
        </p:nvGraphicFramePr>
        <p:xfrm>
          <a:off x="752475" y="1700213"/>
          <a:ext cx="7848600" cy="4125278"/>
        </p:xfrm>
        <a:graphic>
          <a:graphicData uri="http://schemas.openxmlformats.org/drawingml/2006/table">
            <a:tbl>
              <a:tblPr/>
              <a:tblGrid>
                <a:gridCol w="2241550">
                  <a:extLst>
                    <a:ext uri="{9D8B030D-6E8A-4147-A177-3AD203B41FA5}">
                      <a16:colId xmlns:a16="http://schemas.microsoft.com/office/drawing/2014/main" val="20000"/>
                    </a:ext>
                  </a:extLst>
                </a:gridCol>
                <a:gridCol w="674688">
                  <a:extLst>
                    <a:ext uri="{9D8B030D-6E8A-4147-A177-3AD203B41FA5}">
                      <a16:colId xmlns:a16="http://schemas.microsoft.com/office/drawing/2014/main" val="20001"/>
                    </a:ext>
                  </a:extLst>
                </a:gridCol>
                <a:gridCol w="684212">
                  <a:extLst>
                    <a:ext uri="{9D8B030D-6E8A-4147-A177-3AD203B41FA5}">
                      <a16:colId xmlns:a16="http://schemas.microsoft.com/office/drawing/2014/main" val="20002"/>
                    </a:ext>
                  </a:extLst>
                </a:gridCol>
                <a:gridCol w="720725">
                  <a:extLst>
                    <a:ext uri="{9D8B030D-6E8A-4147-A177-3AD203B41FA5}">
                      <a16:colId xmlns:a16="http://schemas.microsoft.com/office/drawing/2014/main" val="20003"/>
                    </a:ext>
                  </a:extLst>
                </a:gridCol>
                <a:gridCol w="1584325">
                  <a:extLst>
                    <a:ext uri="{9D8B030D-6E8A-4147-A177-3AD203B41FA5}">
                      <a16:colId xmlns:a16="http://schemas.microsoft.com/office/drawing/2014/main" val="20004"/>
                    </a:ext>
                  </a:extLst>
                </a:gridCol>
                <a:gridCol w="647700">
                  <a:extLst>
                    <a:ext uri="{9D8B030D-6E8A-4147-A177-3AD203B41FA5}">
                      <a16:colId xmlns:a16="http://schemas.microsoft.com/office/drawing/2014/main" val="20005"/>
                    </a:ext>
                  </a:extLst>
                </a:gridCol>
                <a:gridCol w="647700">
                  <a:extLst>
                    <a:ext uri="{9D8B030D-6E8A-4147-A177-3AD203B41FA5}">
                      <a16:colId xmlns:a16="http://schemas.microsoft.com/office/drawing/2014/main" val="20006"/>
                    </a:ext>
                  </a:extLst>
                </a:gridCol>
                <a:gridCol w="647700">
                  <a:extLst>
                    <a:ext uri="{9D8B030D-6E8A-4147-A177-3AD203B41FA5}">
                      <a16:colId xmlns:a16="http://schemas.microsoft.com/office/drawing/2014/main" val="20007"/>
                    </a:ext>
                  </a:extLst>
                </a:gridCol>
              </a:tblGrid>
              <a:tr h="339725">
                <a:tc rowSpan="2">
                  <a:txBody>
                    <a:bodyPr/>
                    <a:lstStyle/>
                    <a:p>
                      <a:pPr marL="0" marR="0" lvl="0" indent="0" algn="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Performance</a:t>
                      </a:r>
                    </a:p>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endParaRPr kumimoji="0" lang="en-US" altLang="zh-CN" sz="1700"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endParaRPr kumimoji="0" lang="en-US" altLang="zh-CN" sz="1700"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System/Human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Argument Identification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EB4E5"/>
                    </a:solidFill>
                  </a:tcPr>
                </a:tc>
                <a:tc hMerge="1">
                  <a:txBody>
                    <a:bodyPr/>
                    <a:lstStyle/>
                    <a:p>
                      <a:endParaRPr lang="en-US"/>
                    </a:p>
                  </a:txBody>
                  <a:tcPr/>
                </a:tc>
                <a:tc hMerge="1">
                  <a:txBody>
                    <a:bodyPr/>
                    <a:lstStyle/>
                    <a:p>
                      <a:endParaRPr lang="en-US"/>
                    </a:p>
                  </a:txBody>
                  <a:tcPr/>
                </a:tc>
                <a:tc rowSpan="2">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Argument</a:t>
                      </a:r>
                    </a:p>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Classification Accuracy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EB4E5"/>
                    </a:solidFill>
                  </a:tcPr>
                </a:tc>
                <a:tc gridSpan="3">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Argument Identification</a:t>
                      </a:r>
                    </a:p>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+Classification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EB4E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96863">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zh-CN" sz="1700" b="1" i="0" u="none" strike="noStrike" cap="none" normalizeH="0" baseline="0" smtClean="0">
                          <a:ln>
                            <a:noFill/>
                          </a:ln>
                          <a:solidFill>
                            <a:schemeClr val="tx1"/>
                          </a:solidFill>
                          <a:effectLst/>
                          <a:latin typeface="Arial" pitchFamily="34" charset="0"/>
                          <a:ea typeface="宋体" pitchFamily="2" charset="-122"/>
                          <a:cs typeface="Times New Roman" pitchFamily="18" charset="0"/>
                        </a:rPr>
                        <a:t>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EB4E5"/>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1" i="0" u="none" strike="noStrike" cap="none" normalizeH="0" baseline="0" smtClean="0">
                          <a:ln>
                            <a:noFill/>
                          </a:ln>
                          <a:solidFill>
                            <a:schemeClr val="tx1"/>
                          </a:solidFill>
                          <a:effectLst/>
                          <a:latin typeface="Arial" pitchFamily="34" charset="0"/>
                          <a:ea typeface="宋体" pitchFamily="2" charset="-122"/>
                          <a:cs typeface="Times New Roman" pitchFamily="18" charset="0"/>
                        </a:rPr>
                        <a:t>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EB4E5"/>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1" i="0" u="none" strike="noStrike" cap="none" normalizeH="0" baseline="0" smtClean="0">
                          <a:ln>
                            <a:noFill/>
                          </a:ln>
                          <a:solidFill>
                            <a:schemeClr val="tx1"/>
                          </a:solidFill>
                          <a:effectLst/>
                          <a:latin typeface="Arial" pitchFamily="34" charset="0"/>
                          <a:ea typeface="宋体" pitchFamily="2" charset="-122"/>
                          <a:cs typeface="Times New Roman" pitchFamily="18" charset="0"/>
                        </a:rPr>
                        <a:t>F</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EB4E5"/>
                    </a:solidFill>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zh-CN" sz="1700" b="1" i="0" u="none" strike="noStrike" cap="none" normalizeH="0" baseline="0" smtClean="0">
                          <a:ln>
                            <a:noFill/>
                          </a:ln>
                          <a:solidFill>
                            <a:schemeClr val="tx1"/>
                          </a:solidFill>
                          <a:effectLst/>
                          <a:latin typeface="Arial" pitchFamily="34" charset="0"/>
                          <a:ea typeface="宋体" pitchFamily="2" charset="-122"/>
                          <a:cs typeface="Times New Roman" pitchFamily="18" charset="0"/>
                        </a:rPr>
                        <a:t>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EB4E5"/>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1" i="0" u="none" strike="noStrike" cap="none" normalizeH="0" baseline="0" smtClean="0">
                          <a:ln>
                            <a:noFill/>
                          </a:ln>
                          <a:solidFill>
                            <a:schemeClr val="tx1"/>
                          </a:solidFill>
                          <a:effectLst/>
                          <a:latin typeface="Arial" pitchFamily="34" charset="0"/>
                          <a:ea typeface="宋体" pitchFamily="2" charset="-122"/>
                          <a:cs typeface="Times New Roman" pitchFamily="18" charset="0"/>
                        </a:rPr>
                        <a:t>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EB4E5"/>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1" i="0" u="none" strike="noStrike" cap="none" normalizeH="0" baseline="0" smtClean="0">
                          <a:ln>
                            <a:noFill/>
                          </a:ln>
                          <a:solidFill>
                            <a:schemeClr val="tx1"/>
                          </a:solidFill>
                          <a:effectLst/>
                          <a:latin typeface="Arial" pitchFamily="34" charset="0"/>
                          <a:ea typeface="宋体" pitchFamily="2" charset="-122"/>
                          <a:cs typeface="Times New Roman" pitchFamily="18" charset="0"/>
                        </a:rPr>
                        <a:t>F</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EB4E5"/>
                    </a:solidFill>
                  </a:tcPr>
                </a:tc>
                <a:extLst>
                  <a:ext uri="{0D108BD9-81ED-4DB2-BD59-A6C34878D82A}">
                    <a16:rowId xmlns:a16="http://schemas.microsoft.com/office/drawing/2014/main" val="10001"/>
                  </a:ext>
                </a:extLst>
              </a:tr>
              <a:tr h="339725">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Arial" pitchFamily="34" charset="0"/>
                        </a:rPr>
                        <a:t>Within-Sent IE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rgbClr val="000000"/>
                          </a:solidFill>
                          <a:effectLst/>
                          <a:latin typeface="Arial" pitchFamily="34" charset="0"/>
                          <a:ea typeface="宋体" pitchFamily="2" charset="-122"/>
                          <a:cs typeface="Times New Roman" pitchFamily="18" charset="0"/>
                        </a:rPr>
                        <a:t>47.8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38.3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42.5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86.0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41.2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32.9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36.3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8138">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After Cross-Sent Inference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54.6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38.5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45.1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90.2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49.2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34.7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40.7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20000"/>
                      </a:schemeClr>
                    </a:solidFill>
                  </a:tcPr>
                </a:tc>
                <a:extLst>
                  <a:ext uri="{0D108BD9-81ED-4DB2-BD59-A6C34878D82A}">
                    <a16:rowId xmlns:a16="http://schemas.microsoft.com/office/drawing/2014/main" val="10003"/>
                  </a:ext>
                </a:extLst>
              </a:tr>
              <a:tr h="338138">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After Cross-Doc Inference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55.7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39.5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46.2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92.1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51.3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36.4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42.6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20000"/>
                      </a:schemeClr>
                    </a:solidFill>
                  </a:tcPr>
                </a:tc>
                <a:extLst>
                  <a:ext uri="{0D108BD9-81ED-4DB2-BD59-A6C34878D82A}">
                    <a16:rowId xmlns:a16="http://schemas.microsoft.com/office/drawing/2014/main" val="10004"/>
                  </a:ext>
                </a:extLst>
              </a:tr>
              <a:tr h="376238">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Human Annotator 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60.0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69.4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64.4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85.8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51.6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59.5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55.3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8138">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Human Annotator 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62.7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85.4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72.3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86.3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54.1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73.7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62.4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38138">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Inter-Adjudicator Agreement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72.2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71.4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71.8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91.8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66.3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65.6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65.9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bl>
          </a:graphicData>
        </a:graphic>
      </p:graphicFrame>
      <p:sp>
        <p:nvSpPr>
          <p:cNvPr id="2247762" name="Line 82"/>
          <p:cNvSpPr>
            <a:spLocks noChangeShapeType="1"/>
          </p:cNvSpPr>
          <p:nvPr/>
        </p:nvSpPr>
        <p:spPr bwMode="auto">
          <a:xfrm>
            <a:off x="766763" y="1700213"/>
            <a:ext cx="2232025" cy="1266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34"/>
              </a:solidFill>
            </a:endParaRPr>
          </a:p>
        </p:txBody>
      </p:sp>
      <p:sp>
        <p:nvSpPr>
          <p:cNvPr id="6" name="TextBox 5"/>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4394359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Event Extraction: Summary</a:t>
            </a:r>
            <a:endParaRPr lang="de-DE" dirty="0"/>
          </a:p>
        </p:txBody>
      </p:sp>
      <p:sp>
        <p:nvSpPr>
          <p:cNvPr id="3" name="Content Placeholder 2"/>
          <p:cNvSpPr>
            <a:spLocks noGrp="1"/>
          </p:cNvSpPr>
          <p:nvPr>
            <p:ph idx="1"/>
          </p:nvPr>
        </p:nvSpPr>
        <p:spPr/>
        <p:txBody>
          <a:bodyPr>
            <a:normAutofit fontScale="92500" lnSpcReduction="20000"/>
          </a:bodyPr>
          <a:lstStyle/>
          <a:p>
            <a:r>
              <a:rPr lang="de-DE" dirty="0" smtClean="0"/>
              <a:t>Event extraction is an interesting topic which has recently started to undergo significant changes</a:t>
            </a:r>
          </a:p>
          <a:p>
            <a:pPr lvl="1"/>
            <a:r>
              <a:rPr lang="de-DE" dirty="0" smtClean="0"/>
              <a:t>In these slides we talked about cross-document reference</a:t>
            </a:r>
          </a:p>
          <a:p>
            <a:pPr lvl="1"/>
            <a:r>
              <a:rPr lang="de-DE" dirty="0" smtClean="0"/>
              <a:t>One can go further and include the web and/or ontologies (next lecture)</a:t>
            </a:r>
          </a:p>
          <a:p>
            <a:r>
              <a:rPr lang="de-DE" dirty="0" smtClean="0"/>
              <a:t>It is a very difficult problem but clearly necessary if we want to reason about changes of state, rather than facts that hold over long periods of time</a:t>
            </a:r>
          </a:p>
          <a:p>
            <a:r>
              <a:rPr lang="de-DE" dirty="0" smtClean="0"/>
              <a:t>Now let's briefly talk about Multimodal IE</a:t>
            </a:r>
          </a:p>
          <a:p>
            <a:endParaRPr lang="de-DE" dirty="0" smtClean="0"/>
          </a:p>
          <a:p>
            <a:endParaRPr lang="de-DE" dirty="0" smtClean="0"/>
          </a:p>
          <a:p>
            <a:endParaRPr lang="de-DE" dirty="0"/>
          </a:p>
        </p:txBody>
      </p:sp>
      <p:sp>
        <p:nvSpPr>
          <p:cNvPr id="4" name="Slide Number Placeholder 3"/>
          <p:cNvSpPr>
            <a:spLocks noGrp="1"/>
          </p:cNvSpPr>
          <p:nvPr>
            <p:ph type="sldNum" sz="quarter" idx="12"/>
          </p:nvPr>
        </p:nvSpPr>
        <p:spPr/>
        <p:txBody>
          <a:bodyPr/>
          <a:lstStyle/>
          <a:p>
            <a:fld id="{0FF99FDA-7688-A048-8C34-55AD89F558E4}" type="slidenum">
              <a:rPr lang="en-US" smtClean="0"/>
              <a:pPr/>
              <a:t>25</a:t>
            </a:fld>
            <a:endParaRPr lang="en-US"/>
          </a:p>
        </p:txBody>
      </p:sp>
    </p:spTree>
    <p:extLst>
      <p:ext uri="{BB962C8B-B14F-4D97-AF65-F5344CB8AC3E}">
        <p14:creationId xmlns:p14="http://schemas.microsoft.com/office/powerpoint/2010/main" val="27379152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Multimodal Extraction</a:t>
            </a:r>
            <a:endParaRPr lang="de-DE" dirty="0"/>
          </a:p>
        </p:txBody>
      </p:sp>
      <p:sp>
        <p:nvSpPr>
          <p:cNvPr id="3" name="Content Placeholder 2"/>
          <p:cNvSpPr>
            <a:spLocks noGrp="1"/>
          </p:cNvSpPr>
          <p:nvPr>
            <p:ph idx="1"/>
          </p:nvPr>
        </p:nvSpPr>
        <p:spPr/>
        <p:txBody>
          <a:bodyPr/>
          <a:lstStyle/>
          <a:p>
            <a:r>
              <a:rPr lang="de-DE" dirty="0" smtClean="0"/>
              <a:t>The purpose of these slides is to give a basic idea about what can be done in a multimodal setting</a:t>
            </a:r>
          </a:p>
          <a:p>
            <a:r>
              <a:rPr lang="de-DE" dirty="0" smtClean="0"/>
              <a:t>Details of how the systems work in detail is out of scope here (i.e., don't worry about this)</a:t>
            </a:r>
          </a:p>
        </p:txBody>
      </p:sp>
      <p:sp>
        <p:nvSpPr>
          <p:cNvPr id="4" name="Slide Number Placeholder 3"/>
          <p:cNvSpPr>
            <a:spLocks noGrp="1"/>
          </p:cNvSpPr>
          <p:nvPr>
            <p:ph type="sldNum" sz="quarter" idx="12"/>
          </p:nvPr>
        </p:nvSpPr>
        <p:spPr/>
        <p:txBody>
          <a:bodyPr/>
          <a:lstStyle/>
          <a:p>
            <a:fld id="{0FF99FDA-7688-A048-8C34-55AD89F558E4}" type="slidenum">
              <a:rPr lang="en-US" smtClean="0"/>
              <a:pPr/>
              <a:t>26</a:t>
            </a:fld>
            <a:endParaRPr lang="en-US"/>
          </a:p>
        </p:txBody>
      </p:sp>
    </p:spTree>
    <p:extLst>
      <p:ext uri="{BB962C8B-B14F-4D97-AF65-F5344CB8AC3E}">
        <p14:creationId xmlns:p14="http://schemas.microsoft.com/office/powerpoint/2010/main" val="18576364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Extraction from Speech</a:t>
            </a:r>
            <a:endParaRPr lang="de-DE" dirty="0"/>
          </a:p>
        </p:txBody>
      </p:sp>
      <p:sp>
        <p:nvSpPr>
          <p:cNvPr id="3" name="Content Placeholder 2"/>
          <p:cNvSpPr>
            <a:spLocks noGrp="1"/>
          </p:cNvSpPr>
          <p:nvPr>
            <p:ph idx="1"/>
          </p:nvPr>
        </p:nvSpPr>
        <p:spPr/>
        <p:txBody>
          <a:bodyPr>
            <a:normAutofit fontScale="77500" lnSpcReduction="20000"/>
          </a:bodyPr>
          <a:lstStyle/>
          <a:p>
            <a:r>
              <a:rPr lang="de-DE" dirty="0" smtClean="0"/>
              <a:t>Extraction from speech is typically addressed by adapting text-based NLP tools to ASR (Automatic Speech Recognition) output</a:t>
            </a:r>
          </a:p>
          <a:p>
            <a:pPr lvl="1"/>
            <a:r>
              <a:rPr lang="de-DE" dirty="0"/>
              <a:t>Neural systems are typically used for ASR</a:t>
            </a:r>
          </a:p>
          <a:p>
            <a:r>
              <a:rPr lang="de-DE" dirty="0" smtClean="0"/>
              <a:t>Some significant challenges using ASR output as input to NLP</a:t>
            </a:r>
          </a:p>
          <a:p>
            <a:pPr lvl="1"/>
            <a:r>
              <a:rPr lang="de-DE" dirty="0"/>
              <a:t>ASR </a:t>
            </a:r>
            <a:r>
              <a:rPr lang="de-DE" dirty="0" smtClean="0"/>
              <a:t>errors (in recognizing speech)</a:t>
            </a:r>
            <a:endParaRPr lang="de-DE" dirty="0"/>
          </a:p>
          <a:p>
            <a:pPr lvl="1"/>
            <a:r>
              <a:rPr lang="de-DE" dirty="0" smtClean="0"/>
              <a:t>No or little </a:t>
            </a:r>
            <a:r>
              <a:rPr lang="de-DE" dirty="0" err="1" smtClean="0"/>
              <a:t>punctuation</a:t>
            </a:r>
            <a:r>
              <a:rPr lang="de-DE" dirty="0" smtClean="0"/>
              <a:t> </a:t>
            </a:r>
            <a:r>
              <a:rPr lang="de-DE" dirty="0" smtClean="0"/>
              <a:t>/ </a:t>
            </a:r>
            <a:r>
              <a:rPr lang="de-DE" dirty="0" err="1" smtClean="0"/>
              <a:t>capitalization</a:t>
            </a:r>
            <a:r>
              <a:rPr lang="de-DE" dirty="0" smtClean="0"/>
              <a:t> in </a:t>
            </a:r>
            <a:r>
              <a:rPr lang="de-DE" dirty="0" smtClean="0"/>
              <a:t>ASR output</a:t>
            </a:r>
          </a:p>
          <a:p>
            <a:pPr lvl="1"/>
            <a:r>
              <a:rPr lang="de-DE" dirty="0" smtClean="0"/>
              <a:t>Disfluencies (e.g., when people, are, um, sp..., speaking)</a:t>
            </a:r>
          </a:p>
          <a:p>
            <a:r>
              <a:rPr lang="de-DE" dirty="0" smtClean="0"/>
              <a:t>Some new work tries to train end-to-end systems to do tasks like ASR and NER at the same time</a:t>
            </a:r>
          </a:p>
          <a:p>
            <a:pPr lvl="1"/>
            <a:r>
              <a:rPr lang="de-DE" dirty="0" smtClean="0"/>
              <a:t>Make sense, because many names are likely to be out-of-vocabulary items to the ASR system</a:t>
            </a:r>
          </a:p>
          <a:p>
            <a:pPr lvl="1"/>
            <a:r>
              <a:rPr lang="de-DE" dirty="0" smtClean="0"/>
              <a:t>Allows use of specialized ASR sub-model</a:t>
            </a:r>
          </a:p>
          <a:p>
            <a:pPr lvl="1"/>
            <a:endParaRPr lang="de-DE" dirty="0"/>
          </a:p>
        </p:txBody>
      </p:sp>
      <p:sp>
        <p:nvSpPr>
          <p:cNvPr id="4" name="Slide Number Placeholder 3"/>
          <p:cNvSpPr>
            <a:spLocks noGrp="1"/>
          </p:cNvSpPr>
          <p:nvPr>
            <p:ph type="sldNum" sz="quarter" idx="12"/>
          </p:nvPr>
        </p:nvSpPr>
        <p:spPr/>
        <p:txBody>
          <a:bodyPr/>
          <a:lstStyle/>
          <a:p>
            <a:fld id="{0FF99FDA-7688-A048-8C34-55AD89F558E4}" type="slidenum">
              <a:rPr lang="en-US" smtClean="0"/>
              <a:pPr/>
              <a:t>27</a:t>
            </a:fld>
            <a:endParaRPr lang="en-US"/>
          </a:p>
        </p:txBody>
      </p:sp>
    </p:spTree>
    <p:extLst>
      <p:ext uri="{BB962C8B-B14F-4D97-AF65-F5344CB8AC3E}">
        <p14:creationId xmlns:p14="http://schemas.microsoft.com/office/powerpoint/2010/main" val="38901829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Extraction from Images</a:t>
            </a:r>
            <a:endParaRPr lang="de-DE" dirty="0"/>
          </a:p>
        </p:txBody>
      </p:sp>
      <p:sp>
        <p:nvSpPr>
          <p:cNvPr id="3" name="Content Placeholder 2"/>
          <p:cNvSpPr>
            <a:spLocks noGrp="1"/>
          </p:cNvSpPr>
          <p:nvPr>
            <p:ph idx="1"/>
          </p:nvPr>
        </p:nvSpPr>
        <p:spPr/>
        <p:txBody>
          <a:bodyPr>
            <a:normAutofit fontScale="92500" lnSpcReduction="10000"/>
          </a:bodyPr>
          <a:lstStyle/>
          <a:p>
            <a:r>
              <a:rPr lang="de-DE" dirty="0" smtClean="0"/>
              <a:t>Approaches for image classification and related problems have been dramatically changed by deep learning</a:t>
            </a:r>
          </a:p>
          <a:p>
            <a:r>
              <a:rPr lang="de-DE" dirty="0" smtClean="0"/>
              <a:t>Current explosion of new work and dramatically different problems being addressed</a:t>
            </a:r>
          </a:p>
          <a:p>
            <a:r>
              <a:rPr lang="de-DE" dirty="0" smtClean="0"/>
              <a:t>First let's look at accuracies on the ImageNet task (next slide)</a:t>
            </a:r>
          </a:p>
          <a:p>
            <a:r>
              <a:rPr lang="de-DE" dirty="0" smtClean="0"/>
              <a:t>Then let's take a brief look at image captioning, as a prototypical text/image task</a:t>
            </a:r>
          </a:p>
        </p:txBody>
      </p:sp>
      <p:sp>
        <p:nvSpPr>
          <p:cNvPr id="4" name="Slide Number Placeholder 3"/>
          <p:cNvSpPr>
            <a:spLocks noGrp="1"/>
          </p:cNvSpPr>
          <p:nvPr>
            <p:ph type="sldNum" sz="quarter" idx="12"/>
          </p:nvPr>
        </p:nvSpPr>
        <p:spPr/>
        <p:txBody>
          <a:bodyPr/>
          <a:lstStyle/>
          <a:p>
            <a:fld id="{0FF99FDA-7688-A048-8C34-55AD89F558E4}" type="slidenum">
              <a:rPr lang="en-US" smtClean="0"/>
              <a:pPr/>
              <a:t>28</a:t>
            </a:fld>
            <a:endParaRPr lang="en-US"/>
          </a:p>
        </p:txBody>
      </p:sp>
    </p:spTree>
    <p:extLst>
      <p:ext uri="{BB962C8B-B14F-4D97-AF65-F5344CB8AC3E}">
        <p14:creationId xmlns:p14="http://schemas.microsoft.com/office/powerpoint/2010/main" val="24244246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1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extBox 2"/>
          <p:cNvSpPr txBox="1"/>
          <p:nvPr/>
        </p:nvSpPr>
        <p:spPr>
          <a:xfrm>
            <a:off x="307572" y="6421376"/>
            <a:ext cx="4721630" cy="369332"/>
          </a:xfrm>
          <a:prstGeom prst="rect">
            <a:avLst/>
          </a:prstGeom>
          <a:solidFill>
            <a:schemeClr val="bg1"/>
          </a:solidFill>
        </p:spPr>
        <p:txBody>
          <a:bodyPr wrap="square" rtlCol="0">
            <a:spAutoFit/>
          </a:bodyPr>
          <a:lstStyle/>
          <a:p>
            <a:r>
              <a:rPr lang="de-DE" dirty="0" smtClean="0">
                <a:latin typeface="Lucida Sans" panose="020B0602030504020204" pitchFamily="34" charset="0"/>
                <a:cs typeface="Lucida Sans" panose="020B0602030504020204" pitchFamily="34" charset="0"/>
              </a:rPr>
              <a:t>Slide from Andrej Karpathy, results from</a:t>
            </a:r>
          </a:p>
        </p:txBody>
      </p:sp>
    </p:spTree>
    <p:extLst>
      <p:ext uri="{BB962C8B-B14F-4D97-AF65-F5344CB8AC3E}">
        <p14:creationId xmlns:p14="http://schemas.microsoft.com/office/powerpoint/2010/main" val="11475703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Bachelorarbeiten I</a:t>
            </a:r>
            <a:endParaRPr lang="en-US" dirty="0"/>
          </a:p>
        </p:txBody>
      </p:sp>
      <p:sp>
        <p:nvSpPr>
          <p:cNvPr id="3" name="Content Placeholder 2"/>
          <p:cNvSpPr>
            <a:spLocks noGrp="1"/>
          </p:cNvSpPr>
          <p:nvPr>
            <p:ph idx="1"/>
          </p:nvPr>
        </p:nvSpPr>
        <p:spPr/>
        <p:txBody>
          <a:bodyPr/>
          <a:lstStyle/>
          <a:p>
            <a:r>
              <a:rPr lang="de-DE" dirty="0" err="1" smtClean="0"/>
              <a:t>You</a:t>
            </a:r>
            <a:r>
              <a:rPr lang="de-DE" dirty="0" smtClean="0"/>
              <a:t> </a:t>
            </a:r>
            <a:r>
              <a:rPr lang="de-DE" dirty="0" err="1" smtClean="0"/>
              <a:t>are</a:t>
            </a:r>
            <a:r>
              <a:rPr lang="de-DE" dirty="0" smtClean="0"/>
              <a:t> </a:t>
            </a:r>
            <a:r>
              <a:rPr lang="de-DE" dirty="0" err="1" smtClean="0"/>
              <a:t>invited</a:t>
            </a:r>
            <a:r>
              <a:rPr lang="de-DE" dirty="0" smtClean="0"/>
              <a:t> </a:t>
            </a:r>
            <a:r>
              <a:rPr lang="de-DE" dirty="0" err="1" smtClean="0"/>
              <a:t>to</a:t>
            </a:r>
            <a:r>
              <a:rPr lang="de-DE" dirty="0"/>
              <a:t> </a:t>
            </a:r>
            <a:r>
              <a:rPr lang="de-DE" dirty="0" smtClean="0"/>
              <a:t>a </a:t>
            </a:r>
            <a:r>
              <a:rPr lang="de-DE" dirty="0" err="1" smtClean="0"/>
              <a:t>presentation</a:t>
            </a:r>
            <a:r>
              <a:rPr lang="de-DE" dirty="0" smtClean="0"/>
              <a:t> on Bachelorarbeiten on 29.01 at 12:15 in </a:t>
            </a:r>
            <a:r>
              <a:rPr lang="de-DE" dirty="0" err="1" smtClean="0"/>
              <a:t>room</a:t>
            </a:r>
            <a:r>
              <a:rPr lang="de-DE" dirty="0" smtClean="0"/>
              <a:t> 133</a:t>
            </a:r>
          </a:p>
          <a:p>
            <a:pPr lvl="1"/>
            <a:r>
              <a:rPr lang="de-DE" dirty="0" err="1" smtClean="0"/>
              <a:t>Very</a:t>
            </a:r>
            <a:r>
              <a:rPr lang="de-DE" dirty="0" smtClean="0"/>
              <a:t> </a:t>
            </a:r>
            <a:r>
              <a:rPr lang="de-DE" dirty="0" err="1" smtClean="0"/>
              <a:t>important</a:t>
            </a:r>
            <a:r>
              <a:rPr lang="de-DE" dirty="0" smtClean="0"/>
              <a:t>!</a:t>
            </a:r>
          </a:p>
          <a:p>
            <a:endParaRPr lang="de-DE" dirty="0" smtClean="0"/>
          </a:p>
          <a:p>
            <a:r>
              <a:rPr lang="de-DE" dirty="0" smtClean="0"/>
              <a:t>Dates </a:t>
            </a:r>
            <a:r>
              <a:rPr lang="de-DE" dirty="0" err="1" smtClean="0"/>
              <a:t>from</a:t>
            </a:r>
            <a:r>
              <a:rPr lang="de-DE" dirty="0" smtClean="0"/>
              <a:t> Prüfungsamt:</a:t>
            </a:r>
          </a:p>
          <a:p>
            <a:pPr lvl="1"/>
            <a:r>
              <a:rPr lang="de-DE" dirty="0" smtClean="0"/>
              <a:t>Registration </a:t>
            </a:r>
            <a:r>
              <a:rPr lang="de-DE" dirty="0" err="1" smtClean="0"/>
              <a:t>for</a:t>
            </a:r>
            <a:r>
              <a:rPr lang="de-DE" dirty="0" smtClean="0"/>
              <a:t> BA </a:t>
            </a:r>
            <a:r>
              <a:rPr lang="de-DE" dirty="0" err="1" smtClean="0"/>
              <a:t>is</a:t>
            </a:r>
            <a:r>
              <a:rPr lang="de-DE" dirty="0"/>
              <a:t> </a:t>
            </a:r>
            <a:r>
              <a:rPr lang="de-DE" dirty="0" smtClean="0"/>
              <a:t>01.04-05.04</a:t>
            </a:r>
          </a:p>
          <a:p>
            <a:pPr lvl="1"/>
            <a:r>
              <a:rPr lang="de-DE" dirty="0" smtClean="0"/>
              <a:t>BA </a:t>
            </a:r>
            <a:r>
              <a:rPr lang="de-DE" dirty="0" err="1" smtClean="0"/>
              <a:t>turned</a:t>
            </a:r>
            <a:r>
              <a:rPr lang="de-DE" dirty="0" smtClean="0"/>
              <a:t> in </a:t>
            </a:r>
            <a:r>
              <a:rPr lang="de-DE" dirty="0" err="1" smtClean="0"/>
              <a:t>to</a:t>
            </a:r>
            <a:r>
              <a:rPr lang="de-DE" dirty="0" smtClean="0"/>
              <a:t> Prüfungsamt on 11.06</a:t>
            </a:r>
            <a:endParaRPr lang="en-US" dirty="0"/>
          </a:p>
        </p:txBody>
      </p:sp>
      <p:sp>
        <p:nvSpPr>
          <p:cNvPr id="4" name="Slide Number Placeholder 3"/>
          <p:cNvSpPr>
            <a:spLocks noGrp="1"/>
          </p:cNvSpPr>
          <p:nvPr>
            <p:ph type="sldNum" sz="quarter" idx="12"/>
          </p:nvPr>
        </p:nvSpPr>
        <p:spPr/>
        <p:txBody>
          <a:bodyPr/>
          <a:lstStyle/>
          <a:p>
            <a:fld id="{0FF99FDA-7688-A048-8C34-55AD89F558E4}" type="slidenum">
              <a:rPr lang="en-US" smtClean="0"/>
              <a:pPr/>
              <a:t>3</a:t>
            </a:fld>
            <a:endParaRPr lang="en-US"/>
          </a:p>
        </p:txBody>
      </p:sp>
    </p:spTree>
    <p:extLst>
      <p:ext uri="{BB962C8B-B14F-4D97-AF65-F5344CB8AC3E}">
        <p14:creationId xmlns:p14="http://schemas.microsoft.com/office/powerpoint/2010/main" val="12204176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06680"/>
            <a:ext cx="8229600" cy="923593"/>
          </a:xfrm>
        </p:spPr>
        <p:txBody>
          <a:bodyPr>
            <a:normAutofit fontScale="90000"/>
          </a:bodyPr>
          <a:lstStyle/>
          <a:p>
            <a:r>
              <a:rPr lang="de-DE" dirty="0" smtClean="0"/>
              <a:t>From image classification to image captioning</a:t>
            </a:r>
            <a:endParaRPr lang="de-DE" dirty="0"/>
          </a:p>
        </p:txBody>
      </p:sp>
      <p:sp>
        <p:nvSpPr>
          <p:cNvPr id="4" name="Content Placeholder 3"/>
          <p:cNvSpPr>
            <a:spLocks noGrp="1"/>
          </p:cNvSpPr>
          <p:nvPr>
            <p:ph idx="1"/>
          </p:nvPr>
        </p:nvSpPr>
        <p:spPr>
          <a:xfrm>
            <a:off x="457200" y="1314895"/>
            <a:ext cx="8229600" cy="4964313"/>
          </a:xfrm>
        </p:spPr>
        <p:txBody>
          <a:bodyPr/>
          <a:lstStyle/>
          <a:p>
            <a:r>
              <a:rPr lang="de-DE" dirty="0" smtClean="0"/>
              <a:t>Image classification has gotten much better</a:t>
            </a:r>
          </a:p>
          <a:p>
            <a:r>
              <a:rPr lang="de-DE" dirty="0" smtClean="0"/>
              <a:t>The basic approach is the same as training a linear model like perceptron</a:t>
            </a:r>
          </a:p>
          <a:p>
            <a:pPr lvl="1"/>
            <a:r>
              <a:rPr lang="de-DE" dirty="0" smtClean="0"/>
              <a:t>Check if we get the right answer</a:t>
            </a:r>
          </a:p>
          <a:p>
            <a:pPr lvl="1"/>
            <a:r>
              <a:rPr lang="de-DE" dirty="0" smtClean="0"/>
              <a:t>If yes, do nothing</a:t>
            </a:r>
          </a:p>
          <a:p>
            <a:pPr lvl="1"/>
            <a:r>
              <a:rPr lang="de-DE" dirty="0" smtClean="0"/>
              <a:t>If no, update the parameters to make the right answer more likely</a:t>
            </a:r>
          </a:p>
          <a:p>
            <a:r>
              <a:rPr lang="de-DE" dirty="0" smtClean="0"/>
              <a:t>But how can we generate captions</a:t>
            </a:r>
            <a:r>
              <a:rPr lang="de-DE" dirty="0" smtClean="0">
                <a:latin typeface="Arial"/>
                <a:cs typeface="Arial"/>
              </a:rPr>
              <a:t>?</a:t>
            </a:r>
            <a:endParaRPr lang="de-DE" dirty="0"/>
          </a:p>
        </p:txBody>
      </p:sp>
      <p:sp>
        <p:nvSpPr>
          <p:cNvPr id="2" name="Slide Number Placeholder 1"/>
          <p:cNvSpPr>
            <a:spLocks noGrp="1"/>
          </p:cNvSpPr>
          <p:nvPr>
            <p:ph type="sldNum" sz="quarter" idx="12"/>
          </p:nvPr>
        </p:nvSpPr>
        <p:spPr/>
        <p:txBody>
          <a:bodyPr/>
          <a:lstStyle/>
          <a:p>
            <a:fld id="{0FF99FDA-7688-A048-8C34-55AD89F558E4}" type="slidenum">
              <a:rPr lang="en-US" smtClean="0"/>
              <a:pPr/>
              <a:t>30</a:t>
            </a:fld>
            <a:endParaRPr lang="en-US"/>
          </a:p>
        </p:txBody>
      </p:sp>
    </p:spTree>
    <p:extLst>
      <p:ext uri="{BB962C8B-B14F-4D97-AF65-F5344CB8AC3E}">
        <p14:creationId xmlns:p14="http://schemas.microsoft.com/office/powerpoint/2010/main" val="18847693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58"/>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extBox 2"/>
          <p:cNvSpPr txBox="1"/>
          <p:nvPr/>
        </p:nvSpPr>
        <p:spPr>
          <a:xfrm>
            <a:off x="3133946" y="6512819"/>
            <a:ext cx="2876108" cy="338554"/>
          </a:xfrm>
          <a:prstGeom prst="rect">
            <a:avLst/>
          </a:prstGeom>
          <a:solidFill>
            <a:schemeClr val="bg1"/>
          </a:solid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Andrej Karpathy</a:t>
            </a:r>
          </a:p>
        </p:txBody>
      </p:sp>
    </p:spTree>
    <p:extLst>
      <p:ext uri="{BB962C8B-B14F-4D97-AF65-F5344CB8AC3E}">
        <p14:creationId xmlns:p14="http://schemas.microsoft.com/office/powerpoint/2010/main" val="11920583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5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extBox 2"/>
          <p:cNvSpPr txBox="1"/>
          <p:nvPr/>
        </p:nvSpPr>
        <p:spPr>
          <a:xfrm>
            <a:off x="3133946" y="6512819"/>
            <a:ext cx="2876108" cy="338554"/>
          </a:xfrm>
          <a:prstGeom prst="rect">
            <a:avLst/>
          </a:prstGeom>
          <a:solidFill>
            <a:schemeClr val="bg1"/>
          </a:solid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Andrej Karpathy</a:t>
            </a:r>
          </a:p>
        </p:txBody>
      </p:sp>
    </p:spTree>
    <p:extLst>
      <p:ext uri="{BB962C8B-B14F-4D97-AF65-F5344CB8AC3E}">
        <p14:creationId xmlns:p14="http://schemas.microsoft.com/office/powerpoint/2010/main" val="16088960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6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extBox 2"/>
          <p:cNvSpPr txBox="1"/>
          <p:nvPr/>
        </p:nvSpPr>
        <p:spPr>
          <a:xfrm>
            <a:off x="3133946" y="6512819"/>
            <a:ext cx="2876108" cy="338554"/>
          </a:xfrm>
          <a:prstGeom prst="rect">
            <a:avLst/>
          </a:prstGeom>
          <a:solidFill>
            <a:schemeClr val="bg1"/>
          </a:solid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Andrej Karpathy</a:t>
            </a:r>
          </a:p>
        </p:txBody>
      </p:sp>
    </p:spTree>
    <p:extLst>
      <p:ext uri="{BB962C8B-B14F-4D97-AF65-F5344CB8AC3E}">
        <p14:creationId xmlns:p14="http://schemas.microsoft.com/office/powerpoint/2010/main" val="5032243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6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extBox 2"/>
          <p:cNvSpPr txBox="1"/>
          <p:nvPr/>
        </p:nvSpPr>
        <p:spPr>
          <a:xfrm>
            <a:off x="3133946" y="6512819"/>
            <a:ext cx="2876108" cy="338554"/>
          </a:xfrm>
          <a:prstGeom prst="rect">
            <a:avLst/>
          </a:prstGeom>
          <a:solidFill>
            <a:schemeClr val="bg1"/>
          </a:solid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Andrej Karpathy</a:t>
            </a:r>
          </a:p>
        </p:txBody>
      </p:sp>
    </p:spTree>
    <p:extLst>
      <p:ext uri="{BB962C8B-B14F-4D97-AF65-F5344CB8AC3E}">
        <p14:creationId xmlns:p14="http://schemas.microsoft.com/office/powerpoint/2010/main" val="12894429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6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extBox 2"/>
          <p:cNvSpPr txBox="1"/>
          <p:nvPr/>
        </p:nvSpPr>
        <p:spPr>
          <a:xfrm>
            <a:off x="3133946" y="6512819"/>
            <a:ext cx="2876108" cy="338554"/>
          </a:xfrm>
          <a:prstGeom prst="rect">
            <a:avLst/>
          </a:prstGeom>
          <a:solidFill>
            <a:schemeClr val="bg1"/>
          </a:solid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Andrej Karpathy</a:t>
            </a:r>
          </a:p>
        </p:txBody>
      </p:sp>
    </p:spTree>
    <p:extLst>
      <p:ext uri="{BB962C8B-B14F-4D97-AF65-F5344CB8AC3E}">
        <p14:creationId xmlns:p14="http://schemas.microsoft.com/office/powerpoint/2010/main" val="18319368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6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extBox 2"/>
          <p:cNvSpPr txBox="1"/>
          <p:nvPr/>
        </p:nvSpPr>
        <p:spPr>
          <a:xfrm>
            <a:off x="3133946" y="6512819"/>
            <a:ext cx="2876108" cy="338554"/>
          </a:xfrm>
          <a:prstGeom prst="rect">
            <a:avLst/>
          </a:prstGeom>
          <a:solidFill>
            <a:schemeClr val="bg1"/>
          </a:solid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Andrej Karpathy</a:t>
            </a:r>
          </a:p>
        </p:txBody>
      </p:sp>
    </p:spTree>
    <p:extLst>
      <p:ext uri="{BB962C8B-B14F-4D97-AF65-F5344CB8AC3E}">
        <p14:creationId xmlns:p14="http://schemas.microsoft.com/office/powerpoint/2010/main" val="10025028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6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extBox 2"/>
          <p:cNvSpPr txBox="1"/>
          <p:nvPr/>
        </p:nvSpPr>
        <p:spPr>
          <a:xfrm>
            <a:off x="3133946" y="6512819"/>
            <a:ext cx="2876108" cy="338554"/>
          </a:xfrm>
          <a:prstGeom prst="rect">
            <a:avLst/>
          </a:prstGeom>
          <a:solidFill>
            <a:schemeClr val="bg1"/>
          </a:solid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Andrej Karpathy</a:t>
            </a:r>
          </a:p>
        </p:txBody>
      </p:sp>
    </p:spTree>
    <p:extLst>
      <p:ext uri="{BB962C8B-B14F-4D97-AF65-F5344CB8AC3E}">
        <p14:creationId xmlns:p14="http://schemas.microsoft.com/office/powerpoint/2010/main" val="17892734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6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extBox 2"/>
          <p:cNvSpPr txBox="1"/>
          <p:nvPr/>
        </p:nvSpPr>
        <p:spPr>
          <a:xfrm>
            <a:off x="3133946" y="6512819"/>
            <a:ext cx="2876108" cy="338554"/>
          </a:xfrm>
          <a:prstGeom prst="rect">
            <a:avLst/>
          </a:prstGeom>
          <a:solidFill>
            <a:schemeClr val="bg1"/>
          </a:solid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Andrej Karpathy</a:t>
            </a:r>
          </a:p>
        </p:txBody>
      </p:sp>
    </p:spTree>
    <p:extLst>
      <p:ext uri="{BB962C8B-B14F-4D97-AF65-F5344CB8AC3E}">
        <p14:creationId xmlns:p14="http://schemas.microsoft.com/office/powerpoint/2010/main" val="18348469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6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extBox 2"/>
          <p:cNvSpPr txBox="1"/>
          <p:nvPr/>
        </p:nvSpPr>
        <p:spPr>
          <a:xfrm>
            <a:off x="3133946" y="6512819"/>
            <a:ext cx="2876108" cy="338554"/>
          </a:xfrm>
          <a:prstGeom prst="rect">
            <a:avLst/>
          </a:prstGeom>
          <a:solidFill>
            <a:schemeClr val="bg1"/>
          </a:solid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Andrej Karpathy</a:t>
            </a:r>
          </a:p>
        </p:txBody>
      </p:sp>
    </p:spTree>
    <p:extLst>
      <p:ext uri="{BB962C8B-B14F-4D97-AF65-F5344CB8AC3E}">
        <p14:creationId xmlns:p14="http://schemas.microsoft.com/office/powerpoint/2010/main" val="811696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Bachelorarbeiten II</a:t>
            </a:r>
            <a:endParaRPr lang="en-US" dirty="0"/>
          </a:p>
        </p:txBody>
      </p:sp>
      <p:sp>
        <p:nvSpPr>
          <p:cNvPr id="3" name="Content Placeholder 2"/>
          <p:cNvSpPr>
            <a:spLocks noGrp="1"/>
          </p:cNvSpPr>
          <p:nvPr>
            <p:ph idx="1"/>
          </p:nvPr>
        </p:nvSpPr>
        <p:spPr>
          <a:xfrm>
            <a:off x="457200" y="1243309"/>
            <a:ext cx="8229600" cy="4964313"/>
          </a:xfrm>
        </p:spPr>
        <p:txBody>
          <a:bodyPr>
            <a:normAutofit fontScale="77500" lnSpcReduction="20000"/>
          </a:bodyPr>
          <a:lstStyle/>
          <a:p>
            <a:r>
              <a:rPr lang="de-DE" dirty="0" err="1" smtClean="0"/>
              <a:t>Finding</a:t>
            </a:r>
            <a:r>
              <a:rPr lang="de-DE" dirty="0" smtClean="0"/>
              <a:t> a </a:t>
            </a:r>
            <a:r>
              <a:rPr lang="de-DE" dirty="0" err="1" smtClean="0"/>
              <a:t>topic</a:t>
            </a:r>
            <a:r>
              <a:rPr lang="de-DE" dirty="0"/>
              <a:t> </a:t>
            </a:r>
            <a:r>
              <a:rPr lang="de-DE" dirty="0" err="1" smtClean="0"/>
              <a:t>is</a:t>
            </a:r>
            <a:r>
              <a:rPr lang="de-DE" dirty="0" smtClean="0"/>
              <a:t> a </a:t>
            </a:r>
            <a:r>
              <a:rPr lang="de-DE" b="1" dirty="0" smtClean="0"/>
              <a:t>*</a:t>
            </a:r>
            <a:r>
              <a:rPr lang="de-DE" b="1" dirty="0" err="1" smtClean="0"/>
              <a:t>process</a:t>
            </a:r>
            <a:r>
              <a:rPr lang="de-DE" b="1" dirty="0" smtClean="0"/>
              <a:t>*</a:t>
            </a:r>
          </a:p>
          <a:p>
            <a:r>
              <a:rPr lang="de-DE" dirty="0" smtClean="0"/>
              <a:t>This </a:t>
            </a:r>
            <a:r>
              <a:rPr lang="de-DE" dirty="0" err="1" smtClean="0"/>
              <a:t>takes</a:t>
            </a:r>
            <a:r>
              <a:rPr lang="de-DE" dirty="0" smtClean="0"/>
              <a:t> time </a:t>
            </a:r>
            <a:r>
              <a:rPr lang="de-DE" dirty="0" err="1" smtClean="0"/>
              <a:t>and</a:t>
            </a:r>
            <a:r>
              <a:rPr lang="de-DE" dirty="0" smtClean="0"/>
              <a:t> </a:t>
            </a:r>
            <a:r>
              <a:rPr lang="de-DE" dirty="0" err="1" smtClean="0"/>
              <a:t>needs</a:t>
            </a:r>
            <a:r>
              <a:rPr lang="de-DE" dirty="0" smtClean="0"/>
              <a:t> </a:t>
            </a:r>
            <a:r>
              <a:rPr lang="de-DE" dirty="0" err="1" smtClean="0"/>
              <a:t>to</a:t>
            </a:r>
            <a:r>
              <a:rPr lang="de-DE" dirty="0" smtClean="0"/>
              <a:t> </a:t>
            </a:r>
            <a:r>
              <a:rPr lang="de-DE" dirty="0" err="1" smtClean="0"/>
              <a:t>be</a:t>
            </a:r>
            <a:r>
              <a:rPr lang="de-DE" dirty="0" smtClean="0"/>
              <a:t> </a:t>
            </a:r>
            <a:r>
              <a:rPr lang="de-DE" dirty="0" err="1" smtClean="0"/>
              <a:t>done</a:t>
            </a:r>
            <a:r>
              <a:rPr lang="de-DE" dirty="0" smtClean="0"/>
              <a:t> *</a:t>
            </a:r>
            <a:r>
              <a:rPr lang="de-DE" dirty="0" err="1" smtClean="0"/>
              <a:t>well</a:t>
            </a:r>
            <a:r>
              <a:rPr lang="de-DE" dirty="0" smtClean="0"/>
              <a:t> </a:t>
            </a:r>
            <a:r>
              <a:rPr lang="de-DE" dirty="0" err="1" smtClean="0"/>
              <a:t>before</a:t>
            </a:r>
            <a:r>
              <a:rPr lang="de-DE" dirty="0" smtClean="0"/>
              <a:t>* </a:t>
            </a:r>
            <a:r>
              <a:rPr lang="de-DE" dirty="0" err="1" smtClean="0"/>
              <a:t>the</a:t>
            </a:r>
            <a:r>
              <a:rPr lang="de-DE" dirty="0" smtClean="0"/>
              <a:t> 01.04 </a:t>
            </a:r>
            <a:r>
              <a:rPr lang="de-DE" dirty="0" err="1" smtClean="0"/>
              <a:t>registration</a:t>
            </a:r>
            <a:endParaRPr lang="de-DE" dirty="0" smtClean="0"/>
          </a:p>
          <a:p>
            <a:r>
              <a:rPr lang="de-DE" dirty="0" smtClean="0"/>
              <a:t>29.01 </a:t>
            </a:r>
            <a:r>
              <a:rPr lang="de-DE" dirty="0" err="1" smtClean="0"/>
              <a:t>presentation</a:t>
            </a:r>
            <a:endParaRPr lang="de-DE" dirty="0" smtClean="0"/>
          </a:p>
          <a:p>
            <a:pPr lvl="1"/>
            <a:r>
              <a:rPr lang="de-DE" dirty="0" smtClean="0"/>
              <a:t>Focus: </a:t>
            </a:r>
            <a:r>
              <a:rPr lang="de-DE" dirty="0" err="1" smtClean="0"/>
              <a:t>general</a:t>
            </a:r>
            <a:r>
              <a:rPr lang="de-DE" dirty="0" smtClean="0"/>
              <a:t> </a:t>
            </a:r>
            <a:r>
              <a:rPr lang="de-DE" dirty="0" err="1" smtClean="0"/>
              <a:t>areas</a:t>
            </a:r>
            <a:r>
              <a:rPr lang="de-DE" dirty="0" smtClean="0"/>
              <a:t> in </a:t>
            </a:r>
            <a:r>
              <a:rPr lang="de-DE" dirty="0" err="1" smtClean="0"/>
              <a:t>which</a:t>
            </a:r>
            <a:r>
              <a:rPr lang="de-DE" dirty="0" smtClean="0"/>
              <a:t> </a:t>
            </a:r>
            <a:r>
              <a:rPr lang="de-DE" dirty="0" err="1" smtClean="0"/>
              <a:t>each</a:t>
            </a:r>
            <a:r>
              <a:rPr lang="de-DE" dirty="0" smtClean="0"/>
              <a:t> </a:t>
            </a:r>
            <a:r>
              <a:rPr lang="de-DE" dirty="0" err="1" smtClean="0"/>
              <a:t>of</a:t>
            </a:r>
            <a:r>
              <a:rPr lang="de-DE" dirty="0" smtClean="0"/>
              <a:t> </a:t>
            </a:r>
            <a:r>
              <a:rPr lang="de-DE" dirty="0" err="1" smtClean="0"/>
              <a:t>the</a:t>
            </a:r>
            <a:r>
              <a:rPr lang="de-DE" dirty="0" smtClean="0"/>
              <a:t> </a:t>
            </a:r>
            <a:r>
              <a:rPr lang="de-DE" dirty="0" err="1" smtClean="0"/>
              <a:t>academic</a:t>
            </a:r>
            <a:r>
              <a:rPr lang="de-DE" dirty="0" smtClean="0"/>
              <a:t> </a:t>
            </a:r>
            <a:r>
              <a:rPr lang="de-DE" dirty="0" err="1" smtClean="0"/>
              <a:t>staff</a:t>
            </a:r>
            <a:r>
              <a:rPr lang="de-DE" dirty="0" smtClean="0"/>
              <a:t> </a:t>
            </a:r>
            <a:r>
              <a:rPr lang="de-DE" dirty="0" err="1" smtClean="0"/>
              <a:t>work</a:t>
            </a:r>
            <a:r>
              <a:rPr lang="de-DE" dirty="0" smtClean="0"/>
              <a:t> on, </a:t>
            </a:r>
            <a:r>
              <a:rPr lang="de-DE" dirty="0" err="1" smtClean="0"/>
              <a:t>basic</a:t>
            </a:r>
            <a:r>
              <a:rPr lang="de-DE" dirty="0" smtClean="0"/>
              <a:t> </a:t>
            </a:r>
            <a:r>
              <a:rPr lang="de-DE" dirty="0" err="1" smtClean="0"/>
              <a:t>idea</a:t>
            </a:r>
            <a:r>
              <a:rPr lang="de-DE" dirty="0" smtClean="0"/>
              <a:t> </a:t>
            </a:r>
            <a:r>
              <a:rPr lang="de-DE" dirty="0" err="1" smtClean="0"/>
              <a:t>about</a:t>
            </a:r>
            <a:r>
              <a:rPr lang="de-DE" dirty="0" smtClean="0"/>
              <a:t> BA</a:t>
            </a:r>
          </a:p>
          <a:p>
            <a:r>
              <a:rPr lang="de-DE" dirty="0" err="1" smtClean="0"/>
              <a:t>You</a:t>
            </a:r>
            <a:r>
              <a:rPr lang="de-DE" dirty="0" smtClean="0"/>
              <a:t> </a:t>
            </a:r>
            <a:r>
              <a:rPr lang="de-DE" dirty="0" err="1" smtClean="0"/>
              <a:t>need</a:t>
            </a:r>
            <a:r>
              <a:rPr lang="de-DE" dirty="0" smtClean="0"/>
              <a:t> </a:t>
            </a:r>
            <a:r>
              <a:rPr lang="de-DE" dirty="0" err="1" smtClean="0"/>
              <a:t>to</a:t>
            </a:r>
            <a:r>
              <a:rPr lang="de-DE" dirty="0" smtClean="0"/>
              <a:t> </a:t>
            </a:r>
            <a:r>
              <a:rPr lang="de-DE" dirty="0" err="1" smtClean="0"/>
              <a:t>contact</a:t>
            </a:r>
            <a:r>
              <a:rPr lang="de-DE" dirty="0" smtClean="0"/>
              <a:t> a </a:t>
            </a:r>
            <a:r>
              <a:rPr lang="de-DE" dirty="0" err="1" smtClean="0"/>
              <a:t>particular</a:t>
            </a:r>
            <a:r>
              <a:rPr lang="de-DE" dirty="0" smtClean="0"/>
              <a:t> </a:t>
            </a:r>
            <a:r>
              <a:rPr lang="de-DE" dirty="0" err="1" smtClean="0"/>
              <a:t>docent</a:t>
            </a:r>
            <a:r>
              <a:rPr lang="de-DE" dirty="0" smtClean="0"/>
              <a:t> </a:t>
            </a:r>
            <a:r>
              <a:rPr lang="de-DE" b="1" dirty="0" smtClean="0"/>
              <a:t>*EARLY*</a:t>
            </a:r>
          </a:p>
          <a:p>
            <a:pPr lvl="1"/>
            <a:r>
              <a:rPr lang="de-DE" dirty="0" err="1" smtClean="0"/>
              <a:t>Probably</a:t>
            </a:r>
            <a:r>
              <a:rPr lang="de-DE" dirty="0" smtClean="0"/>
              <a:t> </a:t>
            </a:r>
            <a:r>
              <a:rPr lang="de-DE" dirty="0" err="1" smtClean="0"/>
              <a:t>there</a:t>
            </a:r>
            <a:r>
              <a:rPr lang="de-DE" dirty="0" smtClean="0"/>
              <a:t> will </a:t>
            </a:r>
            <a:r>
              <a:rPr lang="de-DE" dirty="0" err="1" smtClean="0"/>
              <a:t>need</a:t>
            </a:r>
            <a:r>
              <a:rPr lang="de-DE" dirty="0" smtClean="0"/>
              <a:t> </a:t>
            </a:r>
            <a:r>
              <a:rPr lang="de-DE" dirty="0" err="1" smtClean="0"/>
              <a:t>to</a:t>
            </a:r>
            <a:r>
              <a:rPr lang="de-DE" dirty="0" smtClean="0"/>
              <a:t> </a:t>
            </a:r>
            <a:r>
              <a:rPr lang="de-DE" dirty="0" err="1" smtClean="0"/>
              <a:t>be</a:t>
            </a:r>
            <a:r>
              <a:rPr lang="de-DE" dirty="0" smtClean="0"/>
              <a:t> </a:t>
            </a:r>
            <a:r>
              <a:rPr lang="de-DE" dirty="0" err="1" smtClean="0"/>
              <a:t>one</a:t>
            </a:r>
            <a:r>
              <a:rPr lang="de-DE" dirty="0" smtClean="0"/>
              <a:t> </a:t>
            </a:r>
            <a:r>
              <a:rPr lang="de-DE" dirty="0" err="1" smtClean="0"/>
              <a:t>or</a:t>
            </a:r>
            <a:r>
              <a:rPr lang="de-DE" dirty="0" smtClean="0"/>
              <a:t> </a:t>
            </a:r>
            <a:r>
              <a:rPr lang="de-DE" dirty="0" err="1" smtClean="0"/>
              <a:t>two</a:t>
            </a:r>
            <a:r>
              <a:rPr lang="de-DE" dirty="0" smtClean="0"/>
              <a:t> </a:t>
            </a:r>
            <a:r>
              <a:rPr lang="de-DE" dirty="0" err="1" smtClean="0"/>
              <a:t>meetings</a:t>
            </a:r>
            <a:r>
              <a:rPr lang="de-DE" dirty="0" smtClean="0"/>
              <a:t> </a:t>
            </a:r>
            <a:r>
              <a:rPr lang="de-DE" dirty="0" err="1" smtClean="0"/>
              <a:t>over</a:t>
            </a:r>
            <a:r>
              <a:rPr lang="de-DE" dirty="0" smtClean="0"/>
              <a:t> </a:t>
            </a:r>
            <a:r>
              <a:rPr lang="de-DE" dirty="0" err="1" smtClean="0"/>
              <a:t>the</a:t>
            </a:r>
            <a:r>
              <a:rPr lang="de-DE" dirty="0" smtClean="0"/>
              <a:t> </a:t>
            </a:r>
            <a:r>
              <a:rPr lang="de-DE" dirty="0" err="1" smtClean="0"/>
              <a:t>space</a:t>
            </a:r>
            <a:r>
              <a:rPr lang="de-DE" dirty="0" smtClean="0"/>
              <a:t> </a:t>
            </a:r>
            <a:r>
              <a:rPr lang="de-DE" dirty="0" err="1" smtClean="0"/>
              <a:t>of</a:t>
            </a:r>
            <a:r>
              <a:rPr lang="de-DE" dirty="0" smtClean="0"/>
              <a:t> a </a:t>
            </a:r>
            <a:r>
              <a:rPr lang="de-DE" dirty="0" err="1" smtClean="0"/>
              <a:t>few</a:t>
            </a:r>
            <a:r>
              <a:rPr lang="de-DE" dirty="0" smtClean="0"/>
              <a:t> </a:t>
            </a:r>
            <a:r>
              <a:rPr lang="de-DE" dirty="0" err="1" smtClean="0"/>
              <a:t>weeks</a:t>
            </a:r>
            <a:endParaRPr lang="de-DE" dirty="0"/>
          </a:p>
          <a:p>
            <a:pPr lvl="1"/>
            <a:r>
              <a:rPr lang="de-DE" dirty="0" err="1" smtClean="0"/>
              <a:t>Docents</a:t>
            </a:r>
            <a:r>
              <a:rPr lang="de-DE" dirty="0" smtClean="0"/>
              <a:t> </a:t>
            </a:r>
            <a:r>
              <a:rPr lang="de-DE" dirty="0" err="1" smtClean="0"/>
              <a:t>often</a:t>
            </a:r>
            <a:r>
              <a:rPr lang="de-DE" dirty="0" smtClean="0"/>
              <a:t> </a:t>
            </a:r>
            <a:r>
              <a:rPr lang="de-DE" dirty="0" err="1" smtClean="0"/>
              <a:t>take</a:t>
            </a:r>
            <a:r>
              <a:rPr lang="de-DE" dirty="0" smtClean="0"/>
              <a:t> </a:t>
            </a:r>
            <a:r>
              <a:rPr lang="de-DE" dirty="0" err="1" smtClean="0"/>
              <a:t>vacations</a:t>
            </a:r>
            <a:r>
              <a:rPr lang="de-DE" dirty="0" smtClean="0"/>
              <a:t> in </a:t>
            </a:r>
            <a:r>
              <a:rPr lang="de-DE" dirty="0" err="1" smtClean="0"/>
              <a:t>the</a:t>
            </a:r>
            <a:r>
              <a:rPr lang="de-DE" dirty="0" smtClean="0"/>
              <a:t> break</a:t>
            </a:r>
          </a:p>
          <a:p>
            <a:pPr lvl="1"/>
            <a:r>
              <a:rPr lang="de-DE" dirty="0" smtClean="0"/>
              <a:t>Look at </a:t>
            </a:r>
            <a:r>
              <a:rPr lang="de-DE" dirty="0" err="1" smtClean="0"/>
              <a:t>the</a:t>
            </a:r>
            <a:r>
              <a:rPr lang="de-DE" dirty="0" smtClean="0"/>
              <a:t> </a:t>
            </a:r>
            <a:r>
              <a:rPr lang="de-DE" dirty="0" err="1" smtClean="0"/>
              <a:t>docent‘s</a:t>
            </a:r>
            <a:r>
              <a:rPr lang="de-DE" dirty="0" smtClean="0"/>
              <a:t> </a:t>
            </a:r>
            <a:r>
              <a:rPr lang="de-DE" dirty="0" err="1" smtClean="0"/>
              <a:t>home</a:t>
            </a:r>
            <a:r>
              <a:rPr lang="de-DE" dirty="0" smtClean="0"/>
              <a:t> </a:t>
            </a:r>
            <a:r>
              <a:rPr lang="de-DE" dirty="0" err="1" smtClean="0"/>
              <a:t>page</a:t>
            </a:r>
            <a:r>
              <a:rPr lang="de-DE" dirty="0"/>
              <a:t> </a:t>
            </a:r>
            <a:r>
              <a:rPr lang="de-DE" dirty="0" err="1" smtClean="0"/>
              <a:t>for</a:t>
            </a:r>
            <a:r>
              <a:rPr lang="de-DE" dirty="0" smtClean="0"/>
              <a:t> </a:t>
            </a:r>
            <a:r>
              <a:rPr lang="de-DE" dirty="0" err="1" smtClean="0"/>
              <a:t>possible</a:t>
            </a:r>
            <a:r>
              <a:rPr lang="de-DE" dirty="0" smtClean="0"/>
              <a:t> </a:t>
            </a:r>
            <a:r>
              <a:rPr lang="de-DE" dirty="0" err="1" smtClean="0"/>
              <a:t>guidelines</a:t>
            </a:r>
            <a:r>
              <a:rPr lang="de-DE" dirty="0" smtClean="0"/>
              <a:t> </a:t>
            </a:r>
            <a:r>
              <a:rPr lang="de-DE" dirty="0" err="1" smtClean="0"/>
              <a:t>or</a:t>
            </a:r>
            <a:r>
              <a:rPr lang="de-DE" dirty="0" smtClean="0"/>
              <a:t> </a:t>
            </a:r>
            <a:r>
              <a:rPr lang="de-DE" dirty="0" err="1" smtClean="0"/>
              <a:t>even</a:t>
            </a:r>
            <a:r>
              <a:rPr lang="de-DE" dirty="0" smtClean="0"/>
              <a:t> </a:t>
            </a:r>
            <a:r>
              <a:rPr lang="de-DE" dirty="0" err="1" smtClean="0"/>
              <a:t>concrete</a:t>
            </a:r>
            <a:r>
              <a:rPr lang="de-DE" dirty="0" smtClean="0"/>
              <a:t> </a:t>
            </a:r>
            <a:r>
              <a:rPr lang="de-DE" dirty="0" err="1" smtClean="0"/>
              <a:t>topics</a:t>
            </a:r>
            <a:r>
              <a:rPr lang="de-DE" dirty="0" smtClean="0"/>
              <a:t>!</a:t>
            </a:r>
          </a:p>
          <a:p>
            <a:pPr lvl="1"/>
            <a:r>
              <a:rPr lang="de-DE" dirty="0" err="1" smtClean="0"/>
              <a:t>Docents</a:t>
            </a:r>
            <a:r>
              <a:rPr lang="de-DE" dirty="0" smtClean="0"/>
              <a:t> </a:t>
            </a:r>
            <a:r>
              <a:rPr lang="de-DE" dirty="0" err="1" smtClean="0"/>
              <a:t>each</a:t>
            </a:r>
            <a:r>
              <a:rPr lang="de-DE" dirty="0" smtClean="0"/>
              <a:t> </a:t>
            </a:r>
            <a:r>
              <a:rPr lang="de-DE" dirty="0" err="1" smtClean="0"/>
              <a:t>have</a:t>
            </a:r>
            <a:r>
              <a:rPr lang="de-DE" dirty="0" smtClean="0"/>
              <a:t> limited </a:t>
            </a:r>
            <a:r>
              <a:rPr lang="de-DE" dirty="0" err="1" smtClean="0"/>
              <a:t>capacity</a:t>
            </a:r>
            <a:endParaRPr lang="de-DE" dirty="0" smtClean="0"/>
          </a:p>
          <a:p>
            <a:pPr marL="342900" lvl="1" indent="-342900"/>
            <a:r>
              <a:rPr lang="de-DE" dirty="0" err="1" smtClean="0"/>
              <a:t>Important</a:t>
            </a:r>
            <a:r>
              <a:rPr lang="de-DE" dirty="0" smtClean="0"/>
              <a:t>: strong </a:t>
            </a:r>
            <a:r>
              <a:rPr lang="de-DE" dirty="0" err="1" smtClean="0"/>
              <a:t>effort</a:t>
            </a:r>
            <a:r>
              <a:rPr lang="de-DE" dirty="0" smtClean="0"/>
              <a:t> </a:t>
            </a:r>
            <a:r>
              <a:rPr lang="de-DE" dirty="0" err="1"/>
              <a:t>to</a:t>
            </a:r>
            <a:r>
              <a:rPr lang="de-DE" dirty="0"/>
              <a:t> find </a:t>
            </a:r>
            <a:r>
              <a:rPr lang="de-DE" dirty="0" err="1"/>
              <a:t>topic</a:t>
            </a:r>
            <a:r>
              <a:rPr lang="de-DE" dirty="0"/>
              <a:t> </a:t>
            </a:r>
            <a:r>
              <a:rPr lang="de-DE" dirty="0" err="1" smtClean="0"/>
              <a:t>well</a:t>
            </a:r>
            <a:r>
              <a:rPr lang="de-DE" dirty="0" smtClean="0"/>
              <a:t> </a:t>
            </a:r>
            <a:r>
              <a:rPr lang="de-DE" dirty="0" err="1" smtClean="0"/>
              <a:t>before</a:t>
            </a:r>
            <a:r>
              <a:rPr lang="de-DE" dirty="0" smtClean="0"/>
              <a:t> 01.04</a:t>
            </a:r>
          </a:p>
          <a:p>
            <a:pPr marL="742950" lvl="2" indent="-342900"/>
            <a:r>
              <a:rPr lang="de-DE" dirty="0" smtClean="0"/>
              <a:t>Must </a:t>
            </a:r>
            <a:r>
              <a:rPr lang="de-DE" dirty="0" err="1" smtClean="0"/>
              <a:t>be</a:t>
            </a:r>
            <a:r>
              <a:rPr lang="de-DE" dirty="0" smtClean="0"/>
              <a:t> </a:t>
            </a:r>
            <a:r>
              <a:rPr lang="de-DE" dirty="0" err="1" smtClean="0"/>
              <a:t>fully</a:t>
            </a:r>
            <a:r>
              <a:rPr lang="de-DE" dirty="0" smtClean="0"/>
              <a:t> </a:t>
            </a:r>
            <a:r>
              <a:rPr lang="de-DE" dirty="0" err="1" smtClean="0"/>
              <a:t>prepared</a:t>
            </a:r>
            <a:r>
              <a:rPr lang="de-DE" dirty="0" smtClean="0"/>
              <a:t> </a:t>
            </a:r>
            <a:r>
              <a:rPr lang="de-DE" dirty="0" err="1" smtClean="0"/>
              <a:t>for</a:t>
            </a:r>
            <a:r>
              <a:rPr lang="de-DE" dirty="0" smtClean="0"/>
              <a:t> </a:t>
            </a:r>
            <a:r>
              <a:rPr lang="de-DE" dirty="0" err="1" smtClean="0"/>
              <a:t>the</a:t>
            </a:r>
            <a:r>
              <a:rPr lang="de-DE" dirty="0" smtClean="0"/>
              <a:t> intensive 10 </a:t>
            </a:r>
            <a:r>
              <a:rPr lang="de-DE" dirty="0" err="1" smtClean="0"/>
              <a:t>weeks</a:t>
            </a:r>
            <a:endParaRPr lang="de-DE" dirty="0"/>
          </a:p>
          <a:p>
            <a:endParaRPr lang="de-DE" dirty="0" smtClean="0"/>
          </a:p>
          <a:p>
            <a:pPr lvl="1"/>
            <a:endParaRPr lang="de-DE" dirty="0" smtClean="0"/>
          </a:p>
        </p:txBody>
      </p:sp>
      <p:sp>
        <p:nvSpPr>
          <p:cNvPr id="4" name="Slide Number Placeholder 3"/>
          <p:cNvSpPr>
            <a:spLocks noGrp="1"/>
          </p:cNvSpPr>
          <p:nvPr>
            <p:ph type="sldNum" sz="quarter" idx="12"/>
          </p:nvPr>
        </p:nvSpPr>
        <p:spPr/>
        <p:txBody>
          <a:bodyPr/>
          <a:lstStyle/>
          <a:p>
            <a:fld id="{0FF99FDA-7688-A048-8C34-55AD89F558E4}" type="slidenum">
              <a:rPr lang="en-US" smtClean="0"/>
              <a:pPr/>
              <a:t>4</a:t>
            </a:fld>
            <a:endParaRPr lang="en-US"/>
          </a:p>
        </p:txBody>
      </p:sp>
    </p:spTree>
    <p:extLst>
      <p:ext uri="{BB962C8B-B14F-4D97-AF65-F5344CB8AC3E}">
        <p14:creationId xmlns:p14="http://schemas.microsoft.com/office/powerpoint/2010/main" val="22406012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6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extBox 2"/>
          <p:cNvSpPr txBox="1"/>
          <p:nvPr/>
        </p:nvSpPr>
        <p:spPr>
          <a:xfrm>
            <a:off x="3133946" y="6512819"/>
            <a:ext cx="2876108" cy="338554"/>
          </a:xfrm>
          <a:prstGeom prst="rect">
            <a:avLst/>
          </a:prstGeom>
          <a:solidFill>
            <a:schemeClr val="bg1"/>
          </a:solid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Andrej Karpathy</a:t>
            </a:r>
          </a:p>
        </p:txBody>
      </p:sp>
    </p:spTree>
    <p:extLst>
      <p:ext uri="{BB962C8B-B14F-4D97-AF65-F5344CB8AC3E}">
        <p14:creationId xmlns:p14="http://schemas.microsoft.com/office/powerpoint/2010/main" val="9569012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68"/>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extBox 2"/>
          <p:cNvSpPr txBox="1"/>
          <p:nvPr/>
        </p:nvSpPr>
        <p:spPr>
          <a:xfrm>
            <a:off x="3133946" y="6512819"/>
            <a:ext cx="2876108" cy="338554"/>
          </a:xfrm>
          <a:prstGeom prst="rect">
            <a:avLst/>
          </a:prstGeom>
          <a:solidFill>
            <a:schemeClr val="bg1"/>
          </a:solid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Andrej Karpathy</a:t>
            </a:r>
          </a:p>
        </p:txBody>
      </p:sp>
    </p:spTree>
    <p:extLst>
      <p:ext uri="{BB962C8B-B14F-4D97-AF65-F5344CB8AC3E}">
        <p14:creationId xmlns:p14="http://schemas.microsoft.com/office/powerpoint/2010/main" val="11897188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6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458989"/>
          </a:xfrm>
          <a:prstGeom prst="rect">
            <a:avLst/>
          </a:prstGeom>
          <a:noFill/>
          <a:ln>
            <a:noFill/>
          </a:ln>
        </p:spPr>
      </p:pic>
      <p:sp>
        <p:nvSpPr>
          <p:cNvPr id="5" name="TextBox 4"/>
          <p:cNvSpPr txBox="1"/>
          <p:nvPr/>
        </p:nvSpPr>
        <p:spPr>
          <a:xfrm>
            <a:off x="3133946" y="6512819"/>
            <a:ext cx="2876108" cy="338554"/>
          </a:xfrm>
          <a:prstGeom prst="rect">
            <a:avLst/>
          </a:prstGeom>
          <a:solidFill>
            <a:schemeClr val="bg1"/>
          </a:solid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Andrej Karpathy</a:t>
            </a:r>
          </a:p>
        </p:txBody>
      </p:sp>
    </p:spTree>
    <p:extLst>
      <p:ext uri="{BB962C8B-B14F-4D97-AF65-F5344CB8AC3E}">
        <p14:creationId xmlns:p14="http://schemas.microsoft.com/office/powerpoint/2010/main" val="13097972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7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088967"/>
            <a:ext cx="9144000" cy="5769032"/>
          </a:xfrm>
          <a:prstGeom prst="rect">
            <a:avLst/>
          </a:prstGeom>
          <a:noFill/>
          <a:ln>
            <a:noFill/>
          </a:ln>
        </p:spPr>
      </p:pic>
      <p:sp>
        <p:nvSpPr>
          <p:cNvPr id="3" name="TextBox 2"/>
          <p:cNvSpPr txBox="1"/>
          <p:nvPr/>
        </p:nvSpPr>
        <p:spPr>
          <a:xfrm>
            <a:off x="2901182" y="6512819"/>
            <a:ext cx="3828292" cy="338554"/>
          </a:xfrm>
          <a:prstGeom prst="rect">
            <a:avLst/>
          </a:prstGeom>
          <a:solidFill>
            <a:schemeClr val="bg1"/>
          </a:solid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modified from Andrej Karpathy</a:t>
            </a:r>
          </a:p>
        </p:txBody>
      </p:sp>
      <p:sp>
        <p:nvSpPr>
          <p:cNvPr id="4" name="Title 3"/>
          <p:cNvSpPr>
            <a:spLocks noGrp="1"/>
          </p:cNvSpPr>
          <p:nvPr>
            <p:ph type="title"/>
          </p:nvPr>
        </p:nvSpPr>
        <p:spPr/>
        <p:txBody>
          <a:bodyPr/>
          <a:lstStyle/>
          <a:p>
            <a:r>
              <a:rPr lang="de-DE" dirty="0" smtClean="0"/>
              <a:t>Example Error</a:t>
            </a:r>
            <a:endParaRPr lang="de-DE" dirty="0"/>
          </a:p>
        </p:txBody>
      </p:sp>
    </p:spTree>
    <p:extLst>
      <p:ext uri="{BB962C8B-B14F-4D97-AF65-F5344CB8AC3E}">
        <p14:creationId xmlns:p14="http://schemas.microsoft.com/office/powerpoint/2010/main" val="8938660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7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extBox 2"/>
          <p:cNvSpPr txBox="1"/>
          <p:nvPr/>
        </p:nvSpPr>
        <p:spPr>
          <a:xfrm>
            <a:off x="3133946" y="6512819"/>
            <a:ext cx="2876108" cy="338554"/>
          </a:xfrm>
          <a:prstGeom prst="rect">
            <a:avLst/>
          </a:prstGeom>
          <a:solidFill>
            <a:schemeClr val="bg1"/>
          </a:solid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Andrej Karpathy</a:t>
            </a:r>
          </a:p>
        </p:txBody>
      </p:sp>
    </p:spTree>
    <p:extLst>
      <p:ext uri="{BB962C8B-B14F-4D97-AF65-F5344CB8AC3E}">
        <p14:creationId xmlns:p14="http://schemas.microsoft.com/office/powerpoint/2010/main" val="41366742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e-DE" dirty="0" smtClean="0"/>
              <a:t>Can go even further...</a:t>
            </a:r>
            <a:endParaRPr lang="de-DE" dirty="0"/>
          </a:p>
        </p:txBody>
      </p:sp>
      <p:sp>
        <p:nvSpPr>
          <p:cNvPr id="4" name="Content Placeholder 3"/>
          <p:cNvSpPr>
            <a:spLocks noGrp="1"/>
          </p:cNvSpPr>
          <p:nvPr>
            <p:ph idx="1"/>
          </p:nvPr>
        </p:nvSpPr>
        <p:spPr/>
        <p:txBody>
          <a:bodyPr>
            <a:normAutofit fontScale="92500" lnSpcReduction="10000"/>
          </a:bodyPr>
          <a:lstStyle/>
          <a:p>
            <a:r>
              <a:rPr lang="de-DE" dirty="0" smtClean="0"/>
              <a:t>Deep learning enabled addressing image caption generation in a much more natural way</a:t>
            </a:r>
          </a:p>
          <a:p>
            <a:pPr lvl="1"/>
            <a:r>
              <a:rPr lang="de-DE" dirty="0" smtClean="0"/>
              <a:t>Also, cross-fertilization of ideas with machine translation (!)</a:t>
            </a:r>
          </a:p>
          <a:p>
            <a:pPr lvl="1"/>
            <a:r>
              <a:rPr lang="de-DE" dirty="0" smtClean="0"/>
              <a:t>Framework is actually very similar to neural machine translation</a:t>
            </a:r>
          </a:p>
          <a:p>
            <a:r>
              <a:rPr lang="de-DE" dirty="0" smtClean="0"/>
              <a:t>Deep learning also enables solving new problems</a:t>
            </a:r>
          </a:p>
          <a:p>
            <a:pPr lvl="1"/>
            <a:r>
              <a:rPr lang="de-DE" dirty="0" smtClean="0"/>
              <a:t>For instance, there is now work on breaking images down into regions (next slide)</a:t>
            </a:r>
          </a:p>
        </p:txBody>
      </p:sp>
      <p:sp>
        <p:nvSpPr>
          <p:cNvPr id="2" name="Slide Number Placeholder 1"/>
          <p:cNvSpPr>
            <a:spLocks noGrp="1"/>
          </p:cNvSpPr>
          <p:nvPr>
            <p:ph type="sldNum" sz="quarter" idx="12"/>
          </p:nvPr>
        </p:nvSpPr>
        <p:spPr/>
        <p:txBody>
          <a:bodyPr/>
          <a:lstStyle/>
          <a:p>
            <a:fld id="{0FF99FDA-7688-A048-8C34-55AD89F558E4}" type="slidenum">
              <a:rPr lang="en-US" smtClean="0"/>
              <a:pPr/>
              <a:t>45</a:t>
            </a:fld>
            <a:endParaRPr lang="en-US"/>
          </a:p>
        </p:txBody>
      </p:sp>
    </p:spTree>
    <p:extLst>
      <p:ext uri="{BB962C8B-B14F-4D97-AF65-F5344CB8AC3E}">
        <p14:creationId xmlns:p14="http://schemas.microsoft.com/office/powerpoint/2010/main" val="5293721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7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extBox 2"/>
          <p:cNvSpPr txBox="1"/>
          <p:nvPr/>
        </p:nvSpPr>
        <p:spPr>
          <a:xfrm>
            <a:off x="3133946" y="6512819"/>
            <a:ext cx="2876108" cy="338554"/>
          </a:xfrm>
          <a:prstGeom prst="rect">
            <a:avLst/>
          </a:prstGeom>
          <a:solidFill>
            <a:schemeClr val="bg1"/>
          </a:solid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Andrej Karpathy</a:t>
            </a:r>
          </a:p>
        </p:txBody>
      </p:sp>
    </p:spTree>
    <p:extLst>
      <p:ext uri="{BB962C8B-B14F-4D97-AF65-F5344CB8AC3E}">
        <p14:creationId xmlns:p14="http://schemas.microsoft.com/office/powerpoint/2010/main" val="31281352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Putting it all together for IE</a:t>
            </a:r>
            <a:endParaRPr lang="de-DE" dirty="0"/>
          </a:p>
        </p:txBody>
      </p:sp>
      <p:sp>
        <p:nvSpPr>
          <p:cNvPr id="3" name="Content Placeholder 2"/>
          <p:cNvSpPr>
            <a:spLocks noGrp="1"/>
          </p:cNvSpPr>
          <p:nvPr>
            <p:ph idx="1"/>
          </p:nvPr>
        </p:nvSpPr>
        <p:spPr/>
        <p:txBody>
          <a:bodyPr>
            <a:normAutofit lnSpcReduction="10000"/>
          </a:bodyPr>
          <a:lstStyle/>
          <a:p>
            <a:r>
              <a:rPr lang="de-DE" dirty="0" smtClean="0"/>
              <a:t>Near term: gains in (static) image processing performance will continue, video processing and ASR will make big improvements</a:t>
            </a:r>
          </a:p>
          <a:p>
            <a:r>
              <a:rPr lang="de-DE" dirty="0" smtClean="0"/>
              <a:t>IE: Here is an example of a state-of-the-art system for indexing multimodal news streams</a:t>
            </a:r>
          </a:p>
          <a:p>
            <a:pPr lvl="1"/>
            <a:r>
              <a:rPr lang="de-DE" dirty="0"/>
              <a:t>P</a:t>
            </a:r>
            <a:r>
              <a:rPr lang="de-DE" dirty="0" smtClean="0"/>
              <a:t>rimarily working with speech and text though, only limited support for images and video (at least in the 2013 version I looked at)</a:t>
            </a:r>
            <a:endParaRPr lang="de-DE" dirty="0"/>
          </a:p>
        </p:txBody>
      </p:sp>
      <p:sp>
        <p:nvSpPr>
          <p:cNvPr id="4" name="Slide Number Placeholder 3"/>
          <p:cNvSpPr>
            <a:spLocks noGrp="1"/>
          </p:cNvSpPr>
          <p:nvPr>
            <p:ph type="sldNum" sz="quarter" idx="12"/>
          </p:nvPr>
        </p:nvSpPr>
        <p:spPr/>
        <p:txBody>
          <a:bodyPr/>
          <a:lstStyle/>
          <a:p>
            <a:fld id="{0FF99FDA-7688-A048-8C34-55AD89F558E4}" type="slidenum">
              <a:rPr lang="en-US" smtClean="0"/>
              <a:pPr/>
              <a:t>47</a:t>
            </a:fld>
            <a:endParaRPr lang="en-US"/>
          </a:p>
        </p:txBody>
      </p:sp>
    </p:spTree>
    <p:extLst>
      <p:ext uri="{BB962C8B-B14F-4D97-AF65-F5344CB8AC3E}">
        <p14:creationId xmlns:p14="http://schemas.microsoft.com/office/powerpoint/2010/main" val="4142170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de-DE" dirty="0" smtClean="0"/>
              <a:t>An example system for multimodal extraction is the BBN M3S system (version here from 2013)</a:t>
            </a:r>
          </a:p>
          <a:p>
            <a:r>
              <a:rPr lang="de-DE" dirty="0" smtClean="0"/>
              <a:t>Features:</a:t>
            </a:r>
          </a:p>
          <a:p>
            <a:pPr lvl="1"/>
            <a:r>
              <a:rPr lang="de-DE" dirty="0"/>
              <a:t>Automatic multi-lingual data collection and mirroring of user-identified Web sites, broadcast media, and social media (Twitter and Facebook)</a:t>
            </a:r>
          </a:p>
          <a:p>
            <a:pPr lvl="1"/>
            <a:r>
              <a:rPr lang="de-DE" dirty="0"/>
              <a:t>Automatic extraction and translation of text</a:t>
            </a:r>
          </a:p>
          <a:p>
            <a:pPr lvl="1"/>
            <a:r>
              <a:rPr lang="de-DE" dirty="0"/>
              <a:t>Search across multi-lingual sites, channels, and posts</a:t>
            </a:r>
          </a:p>
          <a:p>
            <a:pPr lvl="1"/>
            <a:r>
              <a:rPr lang="de-DE" dirty="0"/>
              <a:t>Visualization tools and automatic topic detection for enhanced analysis</a:t>
            </a:r>
          </a:p>
          <a:p>
            <a:pPr lvl="1"/>
            <a:r>
              <a:rPr lang="de-DE" dirty="0"/>
              <a:t>Collected media archived for later use</a:t>
            </a:r>
          </a:p>
          <a:p>
            <a:pPr lvl="1"/>
            <a:r>
              <a:rPr lang="de-DE" dirty="0"/>
              <a:t>Browser-based user interface with personalized user dashboards</a:t>
            </a:r>
          </a:p>
          <a:p>
            <a:pPr lvl="1"/>
            <a:r>
              <a:rPr lang="de-DE" dirty="0"/>
              <a:t>Story segmentation of broadcast </a:t>
            </a:r>
            <a:r>
              <a:rPr lang="de-DE" dirty="0" smtClean="0"/>
              <a:t>media</a:t>
            </a:r>
          </a:p>
          <a:p>
            <a:pPr marL="457200" lvl="1" indent="0">
              <a:buNone/>
            </a:pPr>
            <a:endParaRPr lang="de-DE" dirty="0" smtClean="0"/>
          </a:p>
          <a:p>
            <a:pPr marL="457200" lvl="1" indent="0">
              <a:buNone/>
            </a:pPr>
            <a:r>
              <a:rPr lang="de-DE" dirty="0" smtClean="0"/>
              <a:t>(From BBN website)</a:t>
            </a:r>
            <a:endParaRPr lang="de-DE" dirty="0"/>
          </a:p>
        </p:txBody>
      </p:sp>
      <p:sp>
        <p:nvSpPr>
          <p:cNvPr id="4" name="Slide Number Placeholder 3"/>
          <p:cNvSpPr>
            <a:spLocks noGrp="1"/>
          </p:cNvSpPr>
          <p:nvPr>
            <p:ph type="sldNum" sz="quarter" idx="12"/>
          </p:nvPr>
        </p:nvSpPr>
        <p:spPr/>
        <p:txBody>
          <a:bodyPr/>
          <a:lstStyle/>
          <a:p>
            <a:fld id="{0FF99FDA-7688-A048-8C34-55AD89F558E4}" type="slidenum">
              <a:rPr lang="en-US" smtClean="0"/>
              <a:pPr/>
              <a:t>48</a:t>
            </a:fld>
            <a:endParaRPr lang="en-US"/>
          </a:p>
        </p:txBody>
      </p:sp>
      <p:sp>
        <p:nvSpPr>
          <p:cNvPr id="5" name="Title 4"/>
          <p:cNvSpPr txBox="1">
            <a:spLocks/>
          </p:cNvSpPr>
          <p:nvPr/>
        </p:nvSpPr>
        <p:spPr>
          <a:xfrm>
            <a:off x="457200" y="199512"/>
            <a:ext cx="8229600" cy="923593"/>
          </a:xfrm>
          <a:prstGeom prst="rect">
            <a:avLst/>
          </a:prstGeom>
        </p:spPr>
        <p:txBody>
          <a:bodyPr vert="horz" lIns="91440" tIns="45720" rIns="91440" bIns="45720" rtlCol="0" anchor="ctr">
            <a:normAutofit fontScale="75000" lnSpcReduction="20000"/>
          </a:bodyPr>
          <a:lstStyle>
            <a:lvl1pPr algn="ctr" defTabSz="457200" rtl="0" eaLnBrk="1" latinLnBrk="0" hangingPunct="1">
              <a:spcBef>
                <a:spcPct val="0"/>
              </a:spcBef>
              <a:buNone/>
              <a:defRPr sz="4400" kern="1200">
                <a:solidFill>
                  <a:schemeClr val="tx1"/>
                </a:solidFill>
                <a:latin typeface="Century Gothic"/>
                <a:ea typeface="+mj-ea"/>
                <a:cs typeface="Century Gothic"/>
              </a:defRPr>
            </a:lvl1pPr>
          </a:lstStyle>
          <a:p>
            <a:r>
              <a:rPr lang="de-DE" smtClean="0"/>
              <a:t>BBN Multimedia Monitoring System (M3S)</a:t>
            </a:r>
            <a:endParaRPr lang="de-DE" dirty="0"/>
          </a:p>
        </p:txBody>
      </p:sp>
    </p:spTree>
    <p:extLst>
      <p:ext uri="{BB962C8B-B14F-4D97-AF65-F5344CB8AC3E}">
        <p14:creationId xmlns:p14="http://schemas.microsoft.com/office/powerpoint/2010/main" val="32933793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99512"/>
            <a:ext cx="8229600" cy="923593"/>
          </a:xfrm>
        </p:spPr>
        <p:txBody>
          <a:bodyPr>
            <a:normAutofit fontScale="90000"/>
          </a:bodyPr>
          <a:lstStyle/>
          <a:p>
            <a:r>
              <a:rPr lang="de-DE" dirty="0" smtClean="0"/>
              <a:t>BBN Multimedia Monitoring System (M3S)</a:t>
            </a:r>
            <a:endParaRPr lang="de-DE" dirty="0"/>
          </a:p>
        </p:txBody>
      </p:sp>
      <p:sp>
        <p:nvSpPr>
          <p:cNvPr id="4" name="Slide Number Placeholder 3"/>
          <p:cNvSpPr>
            <a:spLocks noGrp="1"/>
          </p:cNvSpPr>
          <p:nvPr>
            <p:ph type="sldNum" sz="quarter" idx="12"/>
          </p:nvPr>
        </p:nvSpPr>
        <p:spPr/>
        <p:txBody>
          <a:bodyPr/>
          <a:lstStyle/>
          <a:p>
            <a:fld id="{0FF99FDA-7688-A048-8C34-55AD89F558E4}" type="slidenum">
              <a:rPr lang="en-US" smtClean="0"/>
              <a:pPr/>
              <a:t>49</a:t>
            </a:fld>
            <a:endParaRPr lang="en-US"/>
          </a:p>
        </p:txBody>
      </p:sp>
      <p:pic>
        <p:nvPicPr>
          <p:cNvPr id="1026" name="Picture 2" descr="m3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153" y="1629294"/>
            <a:ext cx="7818122" cy="426443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87334" y="6374898"/>
            <a:ext cx="6768199" cy="338554"/>
          </a:xfrm>
          <a:prstGeom prst="rect">
            <a:avLst/>
          </a:prstGeom>
          <a:noFill/>
        </p:spPr>
        <p:txBody>
          <a:bodyPr wrap="none" rtlCol="0">
            <a:spAutoFit/>
          </a:bodyPr>
          <a:lstStyle/>
          <a:p>
            <a:r>
              <a:rPr lang="de-DE" sz="1600" dirty="0" smtClean="0">
                <a:latin typeface="Century Gothic"/>
                <a:cs typeface="Century Gothic"/>
              </a:rPr>
              <a:t>(Example Graphic from BBN M3S website, downloaded 2017-01-07)</a:t>
            </a:r>
          </a:p>
        </p:txBody>
      </p:sp>
    </p:spTree>
    <p:extLst>
      <p:ext uri="{BB962C8B-B14F-4D97-AF65-F5344CB8AC3E}">
        <p14:creationId xmlns:p14="http://schemas.microsoft.com/office/powerpoint/2010/main" val="18880980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Bachelorarbeiten III</a:t>
            </a:r>
            <a:endParaRPr lang="en-US" dirty="0"/>
          </a:p>
        </p:txBody>
      </p:sp>
      <p:sp>
        <p:nvSpPr>
          <p:cNvPr id="3" name="Content Placeholder 2"/>
          <p:cNvSpPr>
            <a:spLocks noGrp="1"/>
          </p:cNvSpPr>
          <p:nvPr>
            <p:ph idx="1"/>
          </p:nvPr>
        </p:nvSpPr>
        <p:spPr/>
        <p:txBody>
          <a:bodyPr>
            <a:normAutofit fontScale="92500" lnSpcReduction="10000"/>
          </a:bodyPr>
          <a:lstStyle/>
          <a:p>
            <a:r>
              <a:rPr lang="de-DE" dirty="0" smtClean="0"/>
              <a:t>BA </a:t>
            </a:r>
            <a:r>
              <a:rPr lang="de-DE" dirty="0" err="1" smtClean="0"/>
              <a:t>is</a:t>
            </a:r>
            <a:r>
              <a:rPr lang="de-DE" dirty="0" smtClean="0"/>
              <a:t> </a:t>
            </a:r>
            <a:r>
              <a:rPr lang="de-DE" dirty="0" err="1" smtClean="0"/>
              <a:t>very</a:t>
            </a:r>
            <a:r>
              <a:rPr lang="de-DE" dirty="0" smtClean="0"/>
              <a:t> </a:t>
            </a:r>
            <a:r>
              <a:rPr lang="de-DE" dirty="0" err="1" smtClean="0"/>
              <a:t>important</a:t>
            </a:r>
            <a:r>
              <a:rPr lang="de-DE" dirty="0" smtClean="0"/>
              <a:t>, </a:t>
            </a:r>
            <a:r>
              <a:rPr lang="de-DE" b="1" dirty="0" err="1" smtClean="0"/>
              <a:t>requires</a:t>
            </a:r>
            <a:r>
              <a:rPr lang="de-DE" b="1" dirty="0" smtClean="0"/>
              <a:t> </a:t>
            </a:r>
            <a:r>
              <a:rPr lang="de-DE" b="1" dirty="0" err="1" smtClean="0"/>
              <a:t>huge</a:t>
            </a:r>
            <a:r>
              <a:rPr lang="de-DE" b="1" dirty="0" smtClean="0"/>
              <a:t> </a:t>
            </a:r>
            <a:r>
              <a:rPr lang="de-DE" b="1" dirty="0" err="1" smtClean="0"/>
              <a:t>effort</a:t>
            </a:r>
            <a:r>
              <a:rPr lang="de-DE" dirty="0" smtClean="0"/>
              <a:t>!</a:t>
            </a:r>
          </a:p>
          <a:p>
            <a:pPr lvl="1"/>
            <a:r>
              <a:rPr lang="de-DE" dirty="0" smtClean="0"/>
              <a:t>BA </a:t>
            </a:r>
            <a:r>
              <a:rPr lang="de-DE" dirty="0" err="1"/>
              <a:t>is</a:t>
            </a:r>
            <a:r>
              <a:rPr lang="de-DE" dirty="0"/>
              <a:t> not a </a:t>
            </a:r>
            <a:r>
              <a:rPr lang="de-DE" dirty="0" err="1"/>
              <a:t>long</a:t>
            </a:r>
            <a:r>
              <a:rPr lang="de-DE" dirty="0"/>
              <a:t> Hausarbeit! </a:t>
            </a:r>
          </a:p>
          <a:p>
            <a:pPr lvl="1"/>
            <a:r>
              <a:rPr lang="de-DE" dirty="0" smtClean="0"/>
              <a:t>Constant </a:t>
            </a:r>
            <a:r>
              <a:rPr lang="de-DE" dirty="0" err="1"/>
              <a:t>effort</a:t>
            </a:r>
            <a:r>
              <a:rPr lang="de-DE" dirty="0"/>
              <a:t> </a:t>
            </a:r>
            <a:r>
              <a:rPr lang="de-DE" dirty="0" err="1"/>
              <a:t>over</a:t>
            </a:r>
            <a:r>
              <a:rPr lang="de-DE" dirty="0"/>
              <a:t> </a:t>
            </a:r>
            <a:r>
              <a:rPr lang="de-DE" dirty="0" err="1"/>
              <a:t>the</a:t>
            </a:r>
            <a:r>
              <a:rPr lang="de-DE" dirty="0"/>
              <a:t> </a:t>
            </a:r>
            <a:r>
              <a:rPr lang="de-DE" dirty="0" err="1"/>
              <a:t>full</a:t>
            </a:r>
            <a:r>
              <a:rPr lang="de-DE" dirty="0"/>
              <a:t> 10 </a:t>
            </a:r>
            <a:r>
              <a:rPr lang="de-DE" dirty="0" err="1"/>
              <a:t>weeks</a:t>
            </a:r>
            <a:r>
              <a:rPr lang="de-DE" dirty="0"/>
              <a:t> </a:t>
            </a:r>
            <a:r>
              <a:rPr lang="de-DE" dirty="0" err="1"/>
              <a:t>between</a:t>
            </a:r>
            <a:r>
              <a:rPr lang="de-DE" dirty="0"/>
              <a:t> 01.04 </a:t>
            </a:r>
            <a:r>
              <a:rPr lang="de-DE" dirty="0" err="1"/>
              <a:t>and</a:t>
            </a:r>
            <a:r>
              <a:rPr lang="de-DE" dirty="0"/>
              <a:t> </a:t>
            </a:r>
            <a:r>
              <a:rPr lang="de-DE" dirty="0" smtClean="0"/>
              <a:t>11.06</a:t>
            </a:r>
          </a:p>
          <a:p>
            <a:pPr lvl="1"/>
            <a:r>
              <a:rPr lang="de-DE" dirty="0" err="1" smtClean="0"/>
              <a:t>Understand</a:t>
            </a:r>
            <a:r>
              <a:rPr lang="de-DE" dirty="0" smtClean="0"/>
              <a:t> </a:t>
            </a:r>
            <a:r>
              <a:rPr lang="de-DE" dirty="0" err="1"/>
              <a:t>literature</a:t>
            </a:r>
            <a:r>
              <a:rPr lang="de-DE" dirty="0"/>
              <a:t>, </a:t>
            </a:r>
            <a:r>
              <a:rPr lang="de-DE" dirty="0" err="1" smtClean="0"/>
              <a:t>synthesize</a:t>
            </a:r>
            <a:r>
              <a:rPr lang="de-DE" dirty="0" smtClean="0"/>
              <a:t>, form </a:t>
            </a:r>
            <a:r>
              <a:rPr lang="de-DE" dirty="0" err="1"/>
              <a:t>own</a:t>
            </a:r>
            <a:r>
              <a:rPr lang="de-DE" dirty="0"/>
              <a:t> </a:t>
            </a:r>
            <a:r>
              <a:rPr lang="de-DE" dirty="0" err="1"/>
              <a:t>opinions</a:t>
            </a:r>
            <a:r>
              <a:rPr lang="de-DE" dirty="0"/>
              <a:t>, </a:t>
            </a:r>
            <a:r>
              <a:rPr lang="de-DE" dirty="0" err="1" smtClean="0"/>
              <a:t>coding</a:t>
            </a:r>
            <a:r>
              <a:rPr lang="de-DE" dirty="0" smtClean="0"/>
              <a:t>, carry out </a:t>
            </a:r>
            <a:r>
              <a:rPr lang="de-DE" dirty="0" err="1" smtClean="0"/>
              <a:t>experiments</a:t>
            </a:r>
            <a:r>
              <a:rPr lang="de-DE" dirty="0" smtClean="0"/>
              <a:t>, </a:t>
            </a:r>
            <a:r>
              <a:rPr lang="de-DE" dirty="0" err="1"/>
              <a:t>scientific</a:t>
            </a:r>
            <a:r>
              <a:rPr lang="de-DE" dirty="0"/>
              <a:t> </a:t>
            </a:r>
            <a:r>
              <a:rPr lang="de-DE" dirty="0" err="1"/>
              <a:t>writing</a:t>
            </a:r>
            <a:endParaRPr lang="de-DE" dirty="0"/>
          </a:p>
          <a:p>
            <a:pPr lvl="1"/>
            <a:r>
              <a:rPr lang="de-DE" dirty="0"/>
              <a:t>Meetings </a:t>
            </a:r>
            <a:r>
              <a:rPr lang="de-DE" dirty="0" err="1"/>
              <a:t>with</a:t>
            </a:r>
            <a:r>
              <a:rPr lang="de-DE" dirty="0"/>
              <a:t> </a:t>
            </a:r>
            <a:r>
              <a:rPr lang="de-DE" dirty="0" smtClean="0"/>
              <a:t>Betreuer</a:t>
            </a:r>
          </a:p>
          <a:p>
            <a:r>
              <a:rPr lang="de-DE" b="1" dirty="0" smtClean="0"/>
              <a:t>Single </a:t>
            </a:r>
            <a:r>
              <a:rPr lang="de-DE" b="1" dirty="0" err="1" smtClean="0"/>
              <a:t>biggest</a:t>
            </a:r>
            <a:r>
              <a:rPr lang="de-DE" b="1" dirty="0" smtClean="0"/>
              <a:t> </a:t>
            </a:r>
            <a:r>
              <a:rPr lang="de-DE" b="1" dirty="0" err="1" smtClean="0"/>
              <a:t>mistake</a:t>
            </a:r>
            <a:r>
              <a:rPr lang="de-DE" dirty="0" smtClean="0"/>
              <a:t>, </a:t>
            </a:r>
            <a:r>
              <a:rPr lang="de-DE" dirty="0" err="1" smtClean="0"/>
              <a:t>results</a:t>
            </a:r>
            <a:r>
              <a:rPr lang="de-DE" dirty="0" smtClean="0"/>
              <a:t> in </a:t>
            </a:r>
            <a:r>
              <a:rPr lang="de-DE" dirty="0" err="1" smtClean="0"/>
              <a:t>bad</a:t>
            </a:r>
            <a:r>
              <a:rPr lang="de-DE" dirty="0" smtClean="0"/>
              <a:t> </a:t>
            </a:r>
            <a:r>
              <a:rPr lang="de-DE" dirty="0" err="1" smtClean="0"/>
              <a:t>experience</a:t>
            </a:r>
            <a:r>
              <a:rPr lang="de-DE" dirty="0" smtClean="0"/>
              <a:t> (</a:t>
            </a:r>
            <a:r>
              <a:rPr lang="de-DE" dirty="0" err="1" smtClean="0"/>
              <a:t>and</a:t>
            </a:r>
            <a:r>
              <a:rPr lang="de-DE" dirty="0" smtClean="0"/>
              <a:t> grade): </a:t>
            </a:r>
            <a:r>
              <a:rPr lang="de-DE" b="1" dirty="0" err="1" smtClean="0"/>
              <a:t>if</a:t>
            </a:r>
            <a:r>
              <a:rPr lang="de-DE" b="1" dirty="0" smtClean="0"/>
              <a:t> </a:t>
            </a:r>
            <a:r>
              <a:rPr lang="de-DE" b="1" dirty="0" err="1" smtClean="0"/>
              <a:t>you</a:t>
            </a:r>
            <a:r>
              <a:rPr lang="de-DE" b="1" dirty="0" smtClean="0"/>
              <a:t> </a:t>
            </a:r>
            <a:r>
              <a:rPr lang="de-DE" b="1" dirty="0" err="1" smtClean="0"/>
              <a:t>start</a:t>
            </a:r>
            <a:r>
              <a:rPr lang="de-DE" b="1" dirty="0" smtClean="0"/>
              <a:t> </a:t>
            </a:r>
            <a:r>
              <a:rPr lang="de-DE" b="1" dirty="0" err="1" smtClean="0"/>
              <a:t>working</a:t>
            </a:r>
            <a:r>
              <a:rPr lang="de-DE" b="1" dirty="0" smtClean="0"/>
              <a:t> </a:t>
            </a:r>
            <a:r>
              <a:rPr lang="de-DE" b="1" dirty="0" err="1" smtClean="0"/>
              <a:t>intensively</a:t>
            </a:r>
            <a:r>
              <a:rPr lang="de-DE" b="1" dirty="0" smtClean="0"/>
              <a:t> </a:t>
            </a:r>
            <a:r>
              <a:rPr lang="de-DE" b="1" dirty="0" err="1" smtClean="0"/>
              <a:t>too</a:t>
            </a:r>
            <a:r>
              <a:rPr lang="de-DE" b="1" dirty="0" smtClean="0"/>
              <a:t> </a:t>
            </a:r>
            <a:r>
              <a:rPr lang="de-DE" b="1" dirty="0" err="1" smtClean="0"/>
              <a:t>late</a:t>
            </a:r>
            <a:endParaRPr lang="de-DE" b="1" dirty="0"/>
          </a:p>
        </p:txBody>
      </p:sp>
      <p:sp>
        <p:nvSpPr>
          <p:cNvPr id="4" name="Slide Number Placeholder 3"/>
          <p:cNvSpPr>
            <a:spLocks noGrp="1"/>
          </p:cNvSpPr>
          <p:nvPr>
            <p:ph type="sldNum" sz="quarter" idx="12"/>
          </p:nvPr>
        </p:nvSpPr>
        <p:spPr/>
        <p:txBody>
          <a:bodyPr/>
          <a:lstStyle/>
          <a:p>
            <a:fld id="{0FF99FDA-7688-A048-8C34-55AD89F558E4}" type="slidenum">
              <a:rPr lang="en-US" smtClean="0"/>
              <a:pPr/>
              <a:t>5</a:t>
            </a:fld>
            <a:endParaRPr lang="en-US"/>
          </a:p>
        </p:txBody>
      </p:sp>
    </p:spTree>
    <p:extLst>
      <p:ext uri="{BB962C8B-B14F-4D97-AF65-F5344CB8AC3E}">
        <p14:creationId xmlns:p14="http://schemas.microsoft.com/office/powerpoint/2010/main" val="11208461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Discussion</a:t>
            </a:r>
            <a:endParaRPr lang="de-DE" dirty="0"/>
          </a:p>
        </p:txBody>
      </p:sp>
      <p:sp>
        <p:nvSpPr>
          <p:cNvPr id="4" name="Content Placeholder 3"/>
          <p:cNvSpPr>
            <a:spLocks noGrp="1"/>
          </p:cNvSpPr>
          <p:nvPr>
            <p:ph idx="1"/>
          </p:nvPr>
        </p:nvSpPr>
        <p:spPr/>
        <p:txBody>
          <a:bodyPr>
            <a:normAutofit fontScale="85000" lnSpcReduction="20000"/>
          </a:bodyPr>
          <a:lstStyle/>
          <a:p>
            <a:r>
              <a:rPr lang="de-DE" dirty="0" smtClean="0"/>
              <a:t>Another prominent system: Europe Media Monitor</a:t>
            </a:r>
          </a:p>
          <a:p>
            <a:pPr lvl="1"/>
            <a:r>
              <a:rPr lang="de-DE" dirty="0" smtClean="0"/>
              <a:t>Check out their website (free access to a good amount of functionality, also free tablet and smartphone apps; and a special medical system)</a:t>
            </a:r>
          </a:p>
          <a:p>
            <a:r>
              <a:rPr lang="de-DE" dirty="0" smtClean="0"/>
              <a:t>Overall: multimodal processing approaches are changing rapidly due to better modeling and new sub-tasks</a:t>
            </a:r>
          </a:p>
          <a:p>
            <a:r>
              <a:rPr lang="de-DE" dirty="0" smtClean="0"/>
              <a:t>Deep learning approaches should enable IE systems to reason in a more deep way about video/audio streams</a:t>
            </a:r>
          </a:p>
          <a:p>
            <a:pPr lvl="1"/>
            <a:r>
              <a:rPr lang="de-DE" dirty="0" smtClean="0"/>
              <a:t>Much new academic work appearing here in many different venues</a:t>
            </a:r>
          </a:p>
          <a:p>
            <a:pPr lvl="1"/>
            <a:r>
              <a:rPr lang="de-DE" dirty="0" smtClean="0"/>
              <a:t>Exciting time for this research!</a:t>
            </a:r>
            <a:endParaRPr lang="de-DE" dirty="0"/>
          </a:p>
        </p:txBody>
      </p:sp>
      <p:sp>
        <p:nvSpPr>
          <p:cNvPr id="3" name="Slide Number Placeholder 2"/>
          <p:cNvSpPr>
            <a:spLocks noGrp="1"/>
          </p:cNvSpPr>
          <p:nvPr>
            <p:ph type="sldNum" sz="quarter" idx="12"/>
          </p:nvPr>
        </p:nvSpPr>
        <p:spPr/>
        <p:txBody>
          <a:bodyPr/>
          <a:lstStyle/>
          <a:p>
            <a:fld id="{0FF99FDA-7688-A048-8C34-55AD89F558E4}" type="slidenum">
              <a:rPr lang="en-US" smtClean="0"/>
              <a:pPr/>
              <a:t>50</a:t>
            </a:fld>
            <a:endParaRPr lang="en-US"/>
          </a:p>
        </p:txBody>
      </p:sp>
    </p:spTree>
    <p:extLst>
      <p:ext uri="{BB962C8B-B14F-4D97-AF65-F5344CB8AC3E}">
        <p14:creationId xmlns:p14="http://schemas.microsoft.com/office/powerpoint/2010/main" val="3869118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Slides</a:t>
            </a:r>
            <a:endParaRPr lang="de-DE" dirty="0"/>
          </a:p>
        </p:txBody>
      </p:sp>
      <p:sp>
        <p:nvSpPr>
          <p:cNvPr id="3" name="Content Placeholder 2"/>
          <p:cNvSpPr>
            <a:spLocks noGrp="1"/>
          </p:cNvSpPr>
          <p:nvPr>
            <p:ph idx="1"/>
          </p:nvPr>
        </p:nvSpPr>
        <p:spPr/>
        <p:txBody>
          <a:bodyPr/>
          <a:lstStyle/>
          <a:p>
            <a:r>
              <a:rPr lang="de-DE" dirty="0" smtClean="0"/>
              <a:t>The slides for event extraction are from Heng Ji. She is an IE researcher at RPI</a:t>
            </a:r>
          </a:p>
          <a:p>
            <a:r>
              <a:rPr lang="de-DE" dirty="0" smtClean="0"/>
              <a:t>The slides on image captioning are from Andrej Karpathy (PhD student of Fei-Fei Li), now at OpenAI</a:t>
            </a:r>
          </a:p>
        </p:txBody>
      </p:sp>
      <p:sp>
        <p:nvSpPr>
          <p:cNvPr id="4" name="Slide Number Placeholder 3"/>
          <p:cNvSpPr>
            <a:spLocks noGrp="1"/>
          </p:cNvSpPr>
          <p:nvPr>
            <p:ph type="sldNum" sz="quarter" idx="12"/>
          </p:nvPr>
        </p:nvSpPr>
        <p:spPr/>
        <p:txBody>
          <a:bodyPr/>
          <a:lstStyle/>
          <a:p>
            <a:fld id="{0FF99FDA-7688-A048-8C34-55AD89F558E4}" type="slidenum">
              <a:rPr lang="en-US" smtClean="0"/>
              <a:pPr/>
              <a:t>51</a:t>
            </a:fld>
            <a:endParaRPr lang="en-US"/>
          </a:p>
        </p:txBody>
      </p:sp>
    </p:spTree>
    <p:extLst>
      <p:ext uri="{BB962C8B-B14F-4D97-AF65-F5344CB8AC3E}">
        <p14:creationId xmlns:p14="http://schemas.microsoft.com/office/powerpoint/2010/main" val="455931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de-DE"/>
          </a:p>
        </p:txBody>
      </p:sp>
      <p:sp>
        <p:nvSpPr>
          <p:cNvPr id="3" name="Content Placeholder 2"/>
          <p:cNvSpPr>
            <a:spLocks noGrp="1"/>
          </p:cNvSpPr>
          <p:nvPr>
            <p:ph idx="1"/>
          </p:nvPr>
        </p:nvSpPr>
        <p:spPr/>
        <p:txBody>
          <a:bodyPr/>
          <a:lstStyle/>
          <a:p>
            <a:r>
              <a:rPr lang="de-DE" dirty="0" smtClean="0"/>
              <a:t>Thank you for your attention!</a:t>
            </a:r>
            <a:endParaRPr lang="de-DE" dirty="0"/>
          </a:p>
        </p:txBody>
      </p:sp>
      <p:sp>
        <p:nvSpPr>
          <p:cNvPr id="4" name="Slide Number Placeholder 3"/>
          <p:cNvSpPr>
            <a:spLocks noGrp="1"/>
          </p:cNvSpPr>
          <p:nvPr>
            <p:ph type="sldNum" sz="quarter" idx="12"/>
          </p:nvPr>
        </p:nvSpPr>
        <p:spPr/>
        <p:txBody>
          <a:bodyPr/>
          <a:lstStyle/>
          <a:p>
            <a:fld id="{0FF99FDA-7688-A048-8C34-55AD89F558E4}" type="slidenum">
              <a:rPr lang="en-US" smtClean="0"/>
              <a:pPr/>
              <a:t>52</a:t>
            </a:fld>
            <a:endParaRPr lang="en-US"/>
          </a:p>
        </p:txBody>
      </p:sp>
    </p:spTree>
    <p:extLst>
      <p:ext uri="{BB962C8B-B14F-4D97-AF65-F5344CB8AC3E}">
        <p14:creationId xmlns:p14="http://schemas.microsoft.com/office/powerpoint/2010/main" val="3830761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de-DE"/>
          </a:p>
        </p:txBody>
      </p:sp>
      <p:sp>
        <p:nvSpPr>
          <p:cNvPr id="3" name="Content Placeholder 2"/>
          <p:cNvSpPr>
            <a:spLocks noGrp="1"/>
          </p:cNvSpPr>
          <p:nvPr>
            <p:ph idx="1"/>
          </p:nvPr>
        </p:nvSpPr>
        <p:spPr/>
        <p:txBody>
          <a:bodyPr/>
          <a:lstStyle/>
          <a:p>
            <a:endParaRPr lang="de-DE"/>
          </a:p>
        </p:txBody>
      </p:sp>
      <p:sp>
        <p:nvSpPr>
          <p:cNvPr id="4" name="Slide Number Placeholder 3"/>
          <p:cNvSpPr>
            <a:spLocks noGrp="1"/>
          </p:cNvSpPr>
          <p:nvPr>
            <p:ph type="sldNum" sz="quarter" idx="12"/>
          </p:nvPr>
        </p:nvSpPr>
        <p:spPr/>
        <p:txBody>
          <a:bodyPr/>
          <a:lstStyle/>
          <a:p>
            <a:fld id="{0FF99FDA-7688-A048-8C34-55AD89F558E4}" type="slidenum">
              <a:rPr lang="en-US" smtClean="0"/>
              <a:pPr/>
              <a:t>53</a:t>
            </a:fld>
            <a:endParaRPr lang="en-US"/>
          </a:p>
        </p:txBody>
      </p:sp>
    </p:spTree>
    <p:extLst>
      <p:ext uri="{BB962C8B-B14F-4D97-AF65-F5344CB8AC3E}">
        <p14:creationId xmlns:p14="http://schemas.microsoft.com/office/powerpoint/2010/main" val="8638967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LeNet-5</a:t>
            </a:r>
            <a:endParaRPr lang="de-DE" dirty="0"/>
          </a:p>
        </p:txBody>
      </p:sp>
      <p:sp>
        <p:nvSpPr>
          <p:cNvPr id="3" name="Content Placeholder 2"/>
          <p:cNvSpPr>
            <a:spLocks noGrp="1"/>
          </p:cNvSpPr>
          <p:nvPr>
            <p:ph idx="1"/>
          </p:nvPr>
        </p:nvSpPr>
        <p:spPr>
          <a:xfrm>
            <a:off x="457200" y="3763643"/>
            <a:ext cx="8229600" cy="2731570"/>
          </a:xfrm>
        </p:spPr>
        <p:txBody>
          <a:bodyPr>
            <a:normAutofit fontScale="62500" lnSpcReduction="20000"/>
          </a:bodyPr>
          <a:lstStyle/>
          <a:p>
            <a:r>
              <a:rPr lang="en-US" dirty="0"/>
              <a:t>convolutional neural network use sequence of 3 layers: convolution, pooling, non-linearity –&gt; This may be the key feature of Deep Learning for images since this paper!</a:t>
            </a:r>
          </a:p>
          <a:p>
            <a:r>
              <a:rPr lang="en-US" dirty="0"/>
              <a:t>use convolution to extract spatial features</a:t>
            </a:r>
          </a:p>
          <a:p>
            <a:r>
              <a:rPr lang="en-US" dirty="0"/>
              <a:t>subsample using spatial average of maps</a:t>
            </a:r>
          </a:p>
          <a:p>
            <a:r>
              <a:rPr lang="en-US" dirty="0"/>
              <a:t>non-linearity in the form of </a:t>
            </a:r>
            <a:r>
              <a:rPr lang="en-US" dirty="0" err="1"/>
              <a:t>tanh</a:t>
            </a:r>
            <a:r>
              <a:rPr lang="en-US" dirty="0"/>
              <a:t> or </a:t>
            </a:r>
            <a:r>
              <a:rPr lang="en-US" dirty="0" err="1"/>
              <a:t>sigmoids</a:t>
            </a:r>
            <a:endParaRPr lang="en-US" dirty="0"/>
          </a:p>
          <a:p>
            <a:r>
              <a:rPr lang="en-US" dirty="0"/>
              <a:t>multi-layer neural network (MLP) as final classifier</a:t>
            </a:r>
          </a:p>
          <a:p>
            <a:r>
              <a:rPr lang="en-US" dirty="0"/>
              <a:t>sparse connection matrix between layers to avoid large computational cost</a:t>
            </a:r>
          </a:p>
        </p:txBody>
      </p:sp>
      <p:sp>
        <p:nvSpPr>
          <p:cNvPr id="4" name="Slide Number Placeholder 3"/>
          <p:cNvSpPr>
            <a:spLocks noGrp="1"/>
          </p:cNvSpPr>
          <p:nvPr>
            <p:ph type="sldNum" sz="quarter" idx="12"/>
          </p:nvPr>
        </p:nvSpPr>
        <p:spPr/>
        <p:txBody>
          <a:bodyPr/>
          <a:lstStyle/>
          <a:p>
            <a:fld id="{0FF99FDA-7688-A048-8C34-55AD89F558E4}" type="slidenum">
              <a:rPr lang="en-US" smtClean="0"/>
              <a:pPr/>
              <a:t>54</a:t>
            </a:fld>
            <a:endParaRPr lang="en-US"/>
          </a:p>
        </p:txBody>
      </p:sp>
      <p:pic>
        <p:nvPicPr>
          <p:cNvPr id="2050" name="Picture 2" descr="C:\Users\alex\Desktop\lenet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76" y="1152193"/>
            <a:ext cx="8985724" cy="26114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688838" y="6495213"/>
            <a:ext cx="5598007" cy="338554"/>
          </a:xfrm>
          <a:prstGeom prst="rect">
            <a:avLst/>
          </a:prstGeom>
          <a:noFill/>
        </p:spPr>
        <p:txBody>
          <a:bodyPr wrap="none" rtlCol="0">
            <a:spAutoFit/>
          </a:bodyPr>
          <a:lstStyle/>
          <a:p>
            <a:r>
              <a:rPr lang="de-DE" sz="1600" dirty="0" smtClean="0">
                <a:latin typeface="Century Gothic"/>
                <a:cs typeface="Century Gothic"/>
              </a:rPr>
              <a:t>(Graphic from Yann LeCun, Text from Culurciello et al.)</a:t>
            </a:r>
          </a:p>
        </p:txBody>
      </p:sp>
    </p:spTree>
    <p:extLst>
      <p:ext uri="{BB962C8B-B14F-4D97-AF65-F5344CB8AC3E}">
        <p14:creationId xmlns:p14="http://schemas.microsoft.com/office/powerpoint/2010/main" val="421171547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LeNet-5 recognizing "3"</a:t>
            </a:r>
            <a:endParaRPr lang="de-DE" dirty="0"/>
          </a:p>
        </p:txBody>
      </p:sp>
      <p:sp>
        <p:nvSpPr>
          <p:cNvPr id="6" name="TextBox 5"/>
          <p:cNvSpPr txBox="1"/>
          <p:nvPr/>
        </p:nvSpPr>
        <p:spPr>
          <a:xfrm>
            <a:off x="2161278" y="6495213"/>
            <a:ext cx="5030544" cy="338554"/>
          </a:xfrm>
          <a:prstGeom prst="rect">
            <a:avLst/>
          </a:prstGeom>
          <a:noFill/>
        </p:spPr>
        <p:txBody>
          <a:bodyPr wrap="none" rtlCol="0">
            <a:spAutoFit/>
          </a:bodyPr>
          <a:lstStyle/>
          <a:p>
            <a:r>
              <a:rPr lang="de-DE" sz="1600" dirty="0" smtClean="0">
                <a:latin typeface="Century Gothic"/>
                <a:cs typeface="Century Gothic"/>
              </a:rPr>
              <a:t>(Graphic from Yann LeCun (and world4jason??))</a:t>
            </a:r>
          </a:p>
        </p:txBody>
      </p:sp>
      <p:pic>
        <p:nvPicPr>
          <p:cNvPr id="1027" name="Picture 3" descr="C:\Users\alex\Desktop\201503092345307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889" y="850451"/>
            <a:ext cx="7400838" cy="5661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8789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Event Extraction</a:t>
            </a:r>
            <a:endParaRPr lang="de-DE" dirty="0"/>
          </a:p>
        </p:txBody>
      </p:sp>
      <p:sp>
        <p:nvSpPr>
          <p:cNvPr id="3" name="Content Placeholder 2"/>
          <p:cNvSpPr>
            <a:spLocks noGrp="1"/>
          </p:cNvSpPr>
          <p:nvPr>
            <p:ph idx="1"/>
          </p:nvPr>
        </p:nvSpPr>
        <p:spPr/>
        <p:txBody>
          <a:bodyPr>
            <a:normAutofit fontScale="85000" lnSpcReduction="10000"/>
          </a:bodyPr>
          <a:lstStyle/>
          <a:p>
            <a:r>
              <a:rPr lang="de-DE" dirty="0" smtClean="0"/>
              <a:t>We'll now discuss event extraction, as defined in state-of-the-art statistical systems</a:t>
            </a:r>
          </a:p>
          <a:p>
            <a:pPr lvl="1"/>
            <a:r>
              <a:rPr lang="de-DE" dirty="0" smtClean="0"/>
              <a:t>This is an extension of the ideas in relation extraction (as discussed by Matthias) to events</a:t>
            </a:r>
          </a:p>
          <a:p>
            <a:pPr lvl="1"/>
            <a:r>
              <a:rPr lang="de-DE" dirty="0" smtClean="0"/>
              <a:t>Event extraction also offers a good opportunity to think about cross-sentence and cross-document extraction</a:t>
            </a:r>
          </a:p>
          <a:p>
            <a:pPr lvl="1"/>
            <a:r>
              <a:rPr lang="de-DE" dirty="0" smtClean="0"/>
              <a:t>The lecture on Ontologies and Open IE will be next week</a:t>
            </a:r>
          </a:p>
          <a:p>
            <a:r>
              <a:rPr lang="de-DE" dirty="0" smtClean="0"/>
              <a:t>Later in this lecture we'll briefly discuss multimodal extraction (speech, images, etc)</a:t>
            </a:r>
          </a:p>
          <a:p>
            <a:pPr lvl="1"/>
            <a:r>
              <a:rPr lang="de-DE" dirty="0" smtClean="0"/>
              <a:t>Just to give a basic idea about what is possible</a:t>
            </a:r>
          </a:p>
        </p:txBody>
      </p:sp>
      <p:sp>
        <p:nvSpPr>
          <p:cNvPr id="4" name="Slide Number Placeholder 3"/>
          <p:cNvSpPr>
            <a:spLocks noGrp="1"/>
          </p:cNvSpPr>
          <p:nvPr>
            <p:ph type="sldNum" sz="quarter" idx="12"/>
          </p:nvPr>
        </p:nvSpPr>
        <p:spPr/>
        <p:txBody>
          <a:bodyPr/>
          <a:lstStyle/>
          <a:p>
            <a:fld id="{0FF99FDA-7688-A048-8C34-55AD89F558E4}" type="slidenum">
              <a:rPr lang="en-US" smtClean="0"/>
              <a:pPr/>
              <a:t>6</a:t>
            </a:fld>
            <a:endParaRPr lang="en-US"/>
          </a:p>
        </p:txBody>
      </p:sp>
    </p:spTree>
    <p:extLst>
      <p:ext uri="{BB962C8B-B14F-4D97-AF65-F5344CB8AC3E}">
        <p14:creationId xmlns:p14="http://schemas.microsoft.com/office/powerpoint/2010/main" val="28068586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灯片编号占位符 5"/>
          <p:cNvSpPr txBox="1">
            <a:spLocks noGrp="1"/>
          </p:cNvSpPr>
          <p:nvPr/>
        </p:nvSpPr>
        <p:spPr bwMode="auto">
          <a:xfrm>
            <a:off x="8207375" y="6569075"/>
            <a:ext cx="9366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170981"/>
              </a:buClr>
              <a:buSzPct val="80000"/>
              <a:buFont typeface="Wingdings" pitchFamily="2" charset="2"/>
              <a:buChar char="§"/>
              <a:defRPr sz="2400">
                <a:solidFill>
                  <a:schemeClr val="tx1"/>
                </a:solidFill>
                <a:latin typeface="Calibri" pitchFamily="34" charset="0"/>
                <a:ea typeface="ＭＳ Ｐゴシック" pitchFamily="34" charset="-128"/>
              </a:defRPr>
            </a:lvl1pPr>
            <a:lvl2pPr marL="742950" indent="-285750">
              <a:spcBef>
                <a:spcPct val="20000"/>
              </a:spcBef>
              <a:buClr>
                <a:srgbClr val="FF6600"/>
              </a:buClr>
              <a:buSzPct val="80000"/>
              <a:buFont typeface="Wingdings" pitchFamily="2" charset="2"/>
              <a:buChar char="§"/>
              <a:defRPr sz="2400">
                <a:solidFill>
                  <a:schemeClr val="tx1"/>
                </a:solidFill>
                <a:latin typeface="Calibri" pitchFamily="34" charset="0"/>
                <a:ea typeface="ＭＳ Ｐゴシック" pitchFamily="34" charset="-128"/>
              </a:defRPr>
            </a:lvl2pPr>
            <a:lvl3pPr marL="1143000" indent="-228600">
              <a:spcBef>
                <a:spcPct val="20000"/>
              </a:spcBef>
              <a:buSzPct val="80000"/>
              <a:buFont typeface="Wingdings" pitchFamily="2" charset="2"/>
              <a:buChar char="§"/>
              <a:defRPr sz="2000">
                <a:solidFill>
                  <a:srgbClr val="120761"/>
                </a:solidFill>
                <a:latin typeface="Calibri" pitchFamily="34" charset="0"/>
                <a:ea typeface="ＭＳ Ｐゴシック" pitchFamily="34" charset="-128"/>
              </a:defRPr>
            </a:lvl3pPr>
            <a:lvl4pPr marL="1600200" indent="-228600">
              <a:spcBef>
                <a:spcPct val="20000"/>
              </a:spcBef>
              <a:buClr>
                <a:srgbClr val="00CC00"/>
              </a:buClr>
              <a:buSzPct val="80000"/>
              <a:buFont typeface="Wingdings" pitchFamily="2" charset="2"/>
              <a:buChar char="§"/>
              <a:defRPr sz="2000">
                <a:solidFill>
                  <a:schemeClr val="tx1"/>
                </a:solidFill>
                <a:latin typeface="Calibri" pitchFamily="34" charset="0"/>
                <a:ea typeface="ＭＳ Ｐゴシック" pitchFamily="34" charset="-128"/>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Arial" pitchFamily="34" charset="0"/>
                <a:cs typeface="Arial" pitchFamily="34" charset="0"/>
              </a:defRPr>
            </a:lvl9pPr>
          </a:lstStyle>
          <a:p>
            <a:pPr algn="r" defTabSz="914400" fontAlgn="base">
              <a:spcBef>
                <a:spcPct val="0"/>
              </a:spcBef>
              <a:spcAft>
                <a:spcPct val="0"/>
              </a:spcAft>
              <a:buClrTx/>
              <a:buSzTx/>
              <a:buFontTx/>
              <a:buNone/>
            </a:pPr>
            <a:fld id="{E55585EB-7516-4D09-A121-E71B52FD06FF}" type="slidenum">
              <a:rPr lang="zh-CN" altLang="en-US" sz="1400" b="1">
                <a:solidFill>
                  <a:prstClr val="black"/>
                </a:solidFill>
                <a:ea typeface="宋体" pitchFamily="2" charset="-122"/>
                <a:cs typeface="Arial" charset="0"/>
              </a:rPr>
              <a:pPr algn="r" defTabSz="914400" fontAlgn="base">
                <a:spcBef>
                  <a:spcPct val="0"/>
                </a:spcBef>
                <a:spcAft>
                  <a:spcPct val="0"/>
                </a:spcAft>
                <a:buClrTx/>
                <a:buSzTx/>
                <a:buFontTx/>
                <a:buNone/>
              </a:pPr>
              <a:t>7</a:t>
            </a:fld>
            <a:r>
              <a:rPr lang="en-US" altLang="zh-CN" sz="1200" b="1" dirty="0">
                <a:solidFill>
                  <a:prstClr val="black"/>
                </a:solidFill>
                <a:latin typeface="宋体" pitchFamily="2" charset="-122"/>
                <a:ea typeface="宋体" pitchFamily="2" charset="-122"/>
                <a:cs typeface="Arial" pitchFamily="34" charset="0"/>
              </a:rPr>
              <a:t> </a:t>
            </a:r>
          </a:p>
        </p:txBody>
      </p:sp>
      <p:sp>
        <p:nvSpPr>
          <p:cNvPr id="10244" name="Content Placeholder 2"/>
          <p:cNvSpPr>
            <a:spLocks noGrp="1"/>
          </p:cNvSpPr>
          <p:nvPr>
            <p:ph idx="4294967295"/>
          </p:nvPr>
        </p:nvSpPr>
        <p:spPr>
          <a:xfrm>
            <a:off x="228600" y="849699"/>
            <a:ext cx="8667750" cy="5426075"/>
          </a:xfrm>
          <a:prstGeom prst="rect">
            <a:avLst/>
          </a:prstGeom>
        </p:spPr>
        <p:txBody>
          <a:bodyPr/>
          <a:lstStyle/>
          <a:p>
            <a:pPr marL="342900" lvl="1" indent="-342900"/>
            <a:r>
              <a:rPr lang="en-US" sz="2000" dirty="0">
                <a:ea typeface="宋体" pitchFamily="2" charset="-122"/>
              </a:rPr>
              <a:t>An Event is a specific occurrence involving participants. </a:t>
            </a:r>
            <a:endParaRPr lang="en-US" sz="2000" dirty="0" smtClean="0">
              <a:ea typeface="宋体" pitchFamily="2" charset="-122"/>
            </a:endParaRPr>
          </a:p>
          <a:p>
            <a:pPr marL="342900" lvl="1" indent="-342900"/>
            <a:r>
              <a:rPr lang="en-US" sz="2000" dirty="0" smtClean="0">
                <a:ea typeface="宋体" pitchFamily="2" charset="-122"/>
              </a:rPr>
              <a:t>An </a:t>
            </a:r>
            <a:r>
              <a:rPr lang="en-US" sz="2000" dirty="0">
                <a:ea typeface="宋体" pitchFamily="2" charset="-122"/>
              </a:rPr>
              <a:t>Event is something that happens. </a:t>
            </a:r>
            <a:endParaRPr lang="en-US" sz="2000" dirty="0" smtClean="0">
              <a:ea typeface="宋体" pitchFamily="2" charset="-122"/>
            </a:endParaRPr>
          </a:p>
          <a:p>
            <a:pPr marL="342900" lvl="1" indent="-342900"/>
            <a:r>
              <a:rPr lang="en-US" sz="2000" dirty="0" smtClean="0">
                <a:ea typeface="宋体" pitchFamily="2" charset="-122"/>
              </a:rPr>
              <a:t>An </a:t>
            </a:r>
            <a:r>
              <a:rPr lang="en-US" sz="2000" dirty="0">
                <a:ea typeface="宋体" pitchFamily="2" charset="-122"/>
              </a:rPr>
              <a:t>Event can frequently be described as a change of state</a:t>
            </a:r>
            <a:r>
              <a:rPr lang="en-US" sz="2000" dirty="0" smtClean="0">
                <a:ea typeface="宋体" pitchFamily="2" charset="-122"/>
              </a:rPr>
              <a:t>.</a:t>
            </a:r>
            <a:endParaRPr lang="en-US" altLang="zh-CN" sz="4800" dirty="0">
              <a:ea typeface="宋体" pitchFamily="2" charset="-122"/>
            </a:endParaRPr>
          </a:p>
        </p:txBody>
      </p:sp>
      <p:sp>
        <p:nvSpPr>
          <p:cNvPr id="5" name="Rectangle 2"/>
          <p:cNvSpPr txBox="1">
            <a:spLocks noChangeArrowheads="1"/>
          </p:cNvSpPr>
          <p:nvPr/>
        </p:nvSpPr>
        <p:spPr>
          <a:xfrm>
            <a:off x="0" y="114304"/>
            <a:ext cx="9144000" cy="990600"/>
          </a:xfrm>
          <a:prstGeom prst="rect">
            <a:avLst/>
          </a:prstGeom>
        </p:spPr>
        <p:txBody>
          <a:bodyPr/>
          <a:lstStyle>
            <a:lvl1pPr algn="ctr" rtl="0" eaLnBrk="0" fontAlgn="base" hangingPunct="0">
              <a:spcBef>
                <a:spcPct val="0"/>
              </a:spcBef>
              <a:spcAft>
                <a:spcPct val="0"/>
              </a:spcAft>
              <a:defRPr sz="4400" b="1">
                <a:solidFill>
                  <a:srgbClr val="170981"/>
                </a:solidFill>
                <a:effectLst>
                  <a:outerShdw blurRad="38100" dist="38100" dir="2700000" algn="tl">
                    <a:srgbClr val="000000">
                      <a:alpha val="43137"/>
                    </a:srgbClr>
                  </a:outerShdw>
                </a:effectLst>
                <a:latin typeface="+mj-lt"/>
                <a:ea typeface="ＭＳ Ｐゴシック" charset="0"/>
                <a:cs typeface="+mj-cs"/>
              </a:defRPr>
            </a:lvl1pPr>
            <a:lvl2pPr algn="ctr" rtl="0" eaLnBrk="0" fontAlgn="base" hangingPunct="0">
              <a:spcBef>
                <a:spcPct val="0"/>
              </a:spcBef>
              <a:spcAft>
                <a:spcPct val="0"/>
              </a:spcAft>
              <a:defRPr sz="4400" b="1">
                <a:solidFill>
                  <a:srgbClr val="170981"/>
                </a:solidFill>
                <a:latin typeface="Calibri" pitchFamily="34" charset="0"/>
                <a:ea typeface="ＭＳ Ｐゴシック" charset="0"/>
              </a:defRPr>
            </a:lvl2pPr>
            <a:lvl3pPr algn="ctr" rtl="0" eaLnBrk="0" fontAlgn="base" hangingPunct="0">
              <a:spcBef>
                <a:spcPct val="0"/>
              </a:spcBef>
              <a:spcAft>
                <a:spcPct val="0"/>
              </a:spcAft>
              <a:defRPr sz="4400" b="1">
                <a:solidFill>
                  <a:srgbClr val="170981"/>
                </a:solidFill>
                <a:latin typeface="Calibri" pitchFamily="34" charset="0"/>
                <a:ea typeface="ＭＳ Ｐゴシック" charset="0"/>
              </a:defRPr>
            </a:lvl3pPr>
            <a:lvl4pPr algn="ctr" rtl="0" eaLnBrk="0" fontAlgn="base" hangingPunct="0">
              <a:spcBef>
                <a:spcPct val="0"/>
              </a:spcBef>
              <a:spcAft>
                <a:spcPct val="0"/>
              </a:spcAft>
              <a:defRPr sz="4400" b="1">
                <a:solidFill>
                  <a:srgbClr val="170981"/>
                </a:solidFill>
                <a:latin typeface="Calibri" pitchFamily="34" charset="0"/>
                <a:ea typeface="ＭＳ Ｐゴシック" charset="0"/>
              </a:defRPr>
            </a:lvl4pPr>
            <a:lvl5pPr algn="ctr" rtl="0" eaLnBrk="0" fontAlgn="base" hangingPunct="0">
              <a:spcBef>
                <a:spcPct val="0"/>
              </a:spcBef>
              <a:spcAft>
                <a:spcPct val="0"/>
              </a:spcAft>
              <a:defRPr sz="4400" b="1">
                <a:solidFill>
                  <a:srgbClr val="170981"/>
                </a:solidFill>
                <a:latin typeface="Calibri" pitchFamily="34" charset="0"/>
                <a:ea typeface="ＭＳ Ｐゴシック" charset="0"/>
              </a:defRPr>
            </a:lvl5pPr>
            <a:lvl6pPr marL="457200" algn="ctr" rtl="0" fontAlgn="base">
              <a:spcBef>
                <a:spcPct val="0"/>
              </a:spcBef>
              <a:spcAft>
                <a:spcPct val="0"/>
              </a:spcAft>
              <a:defRPr sz="4400" b="1">
                <a:solidFill>
                  <a:srgbClr val="170981"/>
                </a:solidFill>
                <a:latin typeface="Calibri" pitchFamily="34" charset="0"/>
              </a:defRPr>
            </a:lvl6pPr>
            <a:lvl7pPr marL="914400" algn="ctr" rtl="0" fontAlgn="base">
              <a:spcBef>
                <a:spcPct val="0"/>
              </a:spcBef>
              <a:spcAft>
                <a:spcPct val="0"/>
              </a:spcAft>
              <a:defRPr sz="4400" b="1">
                <a:solidFill>
                  <a:srgbClr val="170981"/>
                </a:solidFill>
                <a:latin typeface="Calibri" pitchFamily="34" charset="0"/>
              </a:defRPr>
            </a:lvl7pPr>
            <a:lvl8pPr marL="1371600" algn="ctr" rtl="0" fontAlgn="base">
              <a:spcBef>
                <a:spcPct val="0"/>
              </a:spcBef>
              <a:spcAft>
                <a:spcPct val="0"/>
              </a:spcAft>
              <a:defRPr sz="4400" b="1">
                <a:solidFill>
                  <a:srgbClr val="170981"/>
                </a:solidFill>
                <a:latin typeface="Calibri" pitchFamily="34" charset="0"/>
              </a:defRPr>
            </a:lvl8pPr>
            <a:lvl9pPr marL="1828800" algn="ctr" rtl="0" fontAlgn="base">
              <a:spcBef>
                <a:spcPct val="0"/>
              </a:spcBef>
              <a:spcAft>
                <a:spcPct val="0"/>
              </a:spcAft>
              <a:defRPr sz="4400" b="1">
                <a:solidFill>
                  <a:srgbClr val="170981"/>
                </a:solidFill>
                <a:latin typeface="Calibri" pitchFamily="34" charset="0"/>
              </a:defRPr>
            </a:lvl9pPr>
          </a:lstStyle>
          <a:p>
            <a:pPr defTabSz="914400">
              <a:defRPr/>
            </a:pPr>
            <a:r>
              <a:rPr lang="en-US" altLang="en-US" sz="2800" dirty="0" smtClean="0">
                <a:solidFill>
                  <a:prstClr val="white"/>
                </a:solidFill>
                <a:latin typeface="Arial Black" panose="020B0A04020102020204" pitchFamily="34" charset="0"/>
              </a:rPr>
              <a:t>General Event Definition</a:t>
            </a:r>
            <a:endParaRPr lang="en-US" altLang="en-US" sz="2800" dirty="0">
              <a:solidFill>
                <a:prstClr val="white"/>
              </a:solidFill>
              <a:latin typeface="Arial Black" panose="020B0A04020102020204" pitchFamily="34" charset="0"/>
            </a:endParaRPr>
          </a:p>
        </p:txBody>
      </p:sp>
      <p:pic>
        <p:nvPicPr>
          <p:cNvPr id="6" name="Picture 3" descr="Screen Shot 2012-12-05 at 12.55.01 PM.png"/>
          <p:cNvPicPr>
            <a:picLocks noChangeAspect="1"/>
          </p:cNvPicPr>
          <p:nvPr/>
        </p:nvPicPr>
        <p:blipFill>
          <a:blip r:embed="rId3"/>
          <a:srcRect/>
          <a:stretch>
            <a:fillRect/>
          </a:stretch>
        </p:blipFill>
        <p:spPr bwMode="auto">
          <a:xfrm>
            <a:off x="348803" y="2047853"/>
            <a:ext cx="5993754" cy="4694236"/>
          </a:xfrm>
          <a:prstGeom prst="rect">
            <a:avLst/>
          </a:prstGeom>
          <a:noFill/>
          <a:ln w="9525">
            <a:noFill/>
            <a:miter lim="800000"/>
            <a:headEnd/>
            <a:tailEnd/>
          </a:ln>
        </p:spPr>
      </p:pic>
      <p:sp>
        <p:nvSpPr>
          <p:cNvPr id="7" name="TextBox 4"/>
          <p:cNvSpPr txBox="1">
            <a:spLocks noChangeArrowheads="1"/>
          </p:cNvSpPr>
          <p:nvPr/>
        </p:nvSpPr>
        <p:spPr bwMode="auto">
          <a:xfrm>
            <a:off x="6285031" y="6191925"/>
            <a:ext cx="2822575" cy="369888"/>
          </a:xfrm>
          <a:prstGeom prst="rect">
            <a:avLst/>
          </a:prstGeom>
          <a:noFill/>
          <a:ln w="9525">
            <a:noFill/>
            <a:miter lim="800000"/>
            <a:headEnd/>
            <a:tailEnd/>
          </a:ln>
        </p:spPr>
        <p:txBody>
          <a:bodyPr wrap="none">
            <a:spAutoFit/>
          </a:bodyPr>
          <a:lstStyle/>
          <a:p>
            <a:pPr defTabSz="914400" fontAlgn="base">
              <a:spcBef>
                <a:spcPct val="0"/>
              </a:spcBef>
              <a:spcAft>
                <a:spcPct val="0"/>
              </a:spcAft>
            </a:pPr>
            <a:r>
              <a:rPr lang="en-US" dirty="0" smtClean="0">
                <a:solidFill>
                  <a:prstClr val="black"/>
                </a:solidFill>
                <a:cs typeface="Arial" charset="0"/>
              </a:rPr>
              <a:t>Chart from (</a:t>
            </a:r>
            <a:r>
              <a:rPr lang="en-US" dirty="0" err="1" smtClean="0">
                <a:solidFill>
                  <a:prstClr val="black"/>
                </a:solidFill>
                <a:cs typeface="Arial" charset="0"/>
              </a:rPr>
              <a:t>Dölling</a:t>
            </a:r>
            <a:r>
              <a:rPr lang="en-US" dirty="0">
                <a:solidFill>
                  <a:prstClr val="black"/>
                </a:solidFill>
                <a:cs typeface="Arial" charset="0"/>
              </a:rPr>
              <a:t>, 2011)</a:t>
            </a:r>
          </a:p>
        </p:txBody>
      </p:sp>
      <p:sp>
        <p:nvSpPr>
          <p:cNvPr id="3" name="Line Callout 2 2"/>
          <p:cNvSpPr/>
          <p:nvPr/>
        </p:nvSpPr>
        <p:spPr>
          <a:xfrm>
            <a:off x="6096000" y="3886200"/>
            <a:ext cx="2579687" cy="609600"/>
          </a:xfrm>
          <a:prstGeom prst="borderCallout2">
            <a:avLst>
              <a:gd name="adj1" fmla="val 18750"/>
              <a:gd name="adj2" fmla="val -8333"/>
              <a:gd name="adj3" fmla="val 18750"/>
              <a:gd name="adj4" fmla="val -16667"/>
              <a:gd name="adj5" fmla="val 110387"/>
              <a:gd name="adj6" fmla="val -286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dirty="0" smtClean="0">
                <a:solidFill>
                  <a:prstClr val="white"/>
                </a:solidFill>
              </a:rPr>
              <a:t>Most of current NLP work focused on this  </a:t>
            </a:r>
            <a:endParaRPr lang="en-US" dirty="0">
              <a:solidFill>
                <a:prstClr val="white"/>
              </a:solidFill>
            </a:endParaRPr>
          </a:p>
        </p:txBody>
      </p:sp>
      <p:sp>
        <p:nvSpPr>
          <p:cNvPr id="8" name="TextBox 7"/>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26378979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2034" name="Rectangle 2"/>
          <p:cNvSpPr>
            <a:spLocks noChangeArrowheads="1"/>
          </p:cNvSpPr>
          <p:nvPr/>
        </p:nvSpPr>
        <p:spPr bwMode="auto">
          <a:xfrm>
            <a:off x="914400" y="3409950"/>
            <a:ext cx="7191375" cy="2663825"/>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34"/>
              </a:solidFill>
            </a:endParaRPr>
          </a:p>
        </p:txBody>
      </p:sp>
      <p:sp>
        <p:nvSpPr>
          <p:cNvPr id="2092035" name="Rectangle 3"/>
          <p:cNvSpPr>
            <a:spLocks noGrp="1" noChangeArrowheads="1"/>
          </p:cNvSpPr>
          <p:nvPr>
            <p:ph type="body" idx="1"/>
          </p:nvPr>
        </p:nvSpPr>
        <p:spPr>
          <a:xfrm>
            <a:off x="685800" y="914400"/>
            <a:ext cx="8229600" cy="4724400"/>
          </a:xfrm>
        </p:spPr>
        <p:txBody>
          <a:bodyPr>
            <a:normAutofit fontScale="92500" lnSpcReduction="10000"/>
          </a:bodyPr>
          <a:lstStyle/>
          <a:p>
            <a:r>
              <a:rPr lang="en-US" altLang="zh-CN" sz="1700" dirty="0"/>
              <a:t>An event is specific occurrence that implies </a:t>
            </a:r>
            <a:r>
              <a:rPr lang="de-DE" sz="1700" dirty="0"/>
              <a:t>a change of states</a:t>
            </a:r>
            <a:endParaRPr lang="en-US" altLang="zh-CN" sz="1700" dirty="0"/>
          </a:p>
          <a:p>
            <a:r>
              <a:rPr lang="en-US" altLang="zh-CN" sz="1700" b="1" dirty="0"/>
              <a:t>event trigger</a:t>
            </a:r>
            <a:r>
              <a:rPr lang="en-US" altLang="zh-CN" sz="1700" dirty="0"/>
              <a:t>: the main word which most clearly expresses an event occurrence</a:t>
            </a:r>
            <a:endParaRPr lang="en-US" altLang="zh-CN" sz="1700" b="1" dirty="0"/>
          </a:p>
          <a:p>
            <a:r>
              <a:rPr lang="en-US" altLang="zh-CN" sz="1700" b="1" dirty="0"/>
              <a:t>event arguments</a:t>
            </a:r>
            <a:r>
              <a:rPr lang="en-US" altLang="zh-CN" sz="1700" dirty="0"/>
              <a:t>: the mentions that are involved in an event (participants)</a:t>
            </a:r>
            <a:endParaRPr lang="en-US" altLang="zh-CN" sz="1700" b="1" dirty="0"/>
          </a:p>
          <a:p>
            <a:r>
              <a:rPr lang="en-US" altLang="zh-CN" sz="1700" b="1" dirty="0"/>
              <a:t>event mention</a:t>
            </a:r>
            <a:r>
              <a:rPr lang="en-US" altLang="zh-CN" sz="1700" dirty="0"/>
              <a:t>: a phrase or sentence within which an event is described, including trigger and arguments</a:t>
            </a:r>
          </a:p>
          <a:p>
            <a:r>
              <a:rPr lang="en-US" altLang="zh-CN" sz="1700" dirty="0" smtClean="0"/>
              <a:t>Automatic Content Extraction defined </a:t>
            </a:r>
            <a:r>
              <a:rPr lang="en-US" altLang="zh-CN" sz="1700" dirty="0"/>
              <a:t>8 types of events, with 33 subtypes</a:t>
            </a:r>
          </a:p>
          <a:p>
            <a:pPr>
              <a:buClr>
                <a:srgbClr val="FF3300"/>
              </a:buClr>
              <a:buFont typeface="Wingdings" pitchFamily="2" charset="2"/>
              <a:buNone/>
            </a:pPr>
            <a:endParaRPr lang="en-US" altLang="zh-CN" sz="1900" i="1" dirty="0"/>
          </a:p>
          <a:p>
            <a:pPr>
              <a:buClr>
                <a:srgbClr val="FF3300"/>
              </a:buClr>
              <a:buFont typeface="Wingdings" pitchFamily="2" charset="2"/>
              <a:buNone/>
            </a:pPr>
            <a:endParaRPr lang="en-US" altLang="zh-CN" sz="1900" i="1" dirty="0"/>
          </a:p>
          <a:p>
            <a:pPr lvl="1">
              <a:buFont typeface="Wingdings" pitchFamily="2" charset="2"/>
              <a:buNone/>
            </a:pPr>
            <a:r>
              <a:rPr lang="en-US" altLang="zh-CN" sz="1600" i="1" dirty="0"/>
              <a:t>ACE event type/subtype	                        </a:t>
            </a:r>
            <a:r>
              <a:rPr lang="en-US" altLang="zh-CN" sz="1600" i="1" dirty="0" smtClean="0"/>
              <a:t>     Event </a:t>
            </a:r>
            <a:r>
              <a:rPr lang="en-US" altLang="zh-CN" sz="1600" i="1" dirty="0"/>
              <a:t>Mention Example</a:t>
            </a:r>
            <a:endParaRPr lang="en-US" altLang="zh-CN" sz="2800" i="1" dirty="0"/>
          </a:p>
          <a:p>
            <a:pPr lvl="1">
              <a:buFont typeface="Wingdings" pitchFamily="2" charset="2"/>
              <a:buNone/>
            </a:pPr>
            <a:endParaRPr lang="en-US" altLang="zh-CN" sz="1000" dirty="0"/>
          </a:p>
          <a:p>
            <a:pPr lvl="1">
              <a:buFont typeface="Wingdings" pitchFamily="2" charset="2"/>
              <a:buNone/>
            </a:pPr>
            <a:r>
              <a:rPr lang="en-US" altLang="zh-CN" sz="1500" dirty="0"/>
              <a:t>Life/Die 		</a:t>
            </a:r>
            <a:r>
              <a:rPr lang="en-US" altLang="zh-CN" sz="1500" b="1" dirty="0"/>
              <a:t>Kurt </a:t>
            </a:r>
            <a:r>
              <a:rPr lang="en-US" altLang="zh-CN" sz="1500" b="1" dirty="0" err="1"/>
              <a:t>Schork</a:t>
            </a:r>
            <a:r>
              <a:rPr lang="en-US" altLang="zh-CN" sz="1500" dirty="0"/>
              <a:t> </a:t>
            </a:r>
            <a:r>
              <a:rPr lang="en-US" altLang="zh-CN" sz="1500" b="1" dirty="0">
                <a:solidFill>
                  <a:srgbClr val="FF3300"/>
                </a:solidFill>
              </a:rPr>
              <a:t>died</a:t>
            </a:r>
            <a:r>
              <a:rPr lang="en-US" altLang="zh-CN" sz="1500" dirty="0"/>
              <a:t> in </a:t>
            </a:r>
            <a:r>
              <a:rPr lang="en-US" altLang="zh-CN" sz="1500" b="1" dirty="0"/>
              <a:t>Sierra Leone</a:t>
            </a:r>
            <a:r>
              <a:rPr lang="en-US" altLang="zh-CN" sz="1500" dirty="0"/>
              <a:t> </a:t>
            </a:r>
            <a:r>
              <a:rPr lang="en-US" altLang="zh-CN" sz="1500" b="1" dirty="0" smtClean="0"/>
              <a:t>yesterday</a:t>
            </a:r>
          </a:p>
          <a:p>
            <a:pPr lvl="1">
              <a:buFont typeface="Wingdings" pitchFamily="2" charset="2"/>
              <a:buNone/>
            </a:pPr>
            <a:r>
              <a:rPr lang="en-US" altLang="zh-CN" sz="1500" b="1" dirty="0"/>
              <a:t>^</a:t>
            </a:r>
          </a:p>
          <a:p>
            <a:pPr lvl="1">
              <a:buFont typeface="Wingdings" pitchFamily="2" charset="2"/>
              <a:buNone/>
            </a:pPr>
            <a:r>
              <a:rPr lang="en-US" altLang="zh-CN" sz="1500" dirty="0"/>
              <a:t>Transaction/Transfer            </a:t>
            </a:r>
            <a:r>
              <a:rPr lang="en-US" altLang="zh-CN" sz="1500" b="1" dirty="0"/>
              <a:t>GM</a:t>
            </a:r>
            <a:r>
              <a:rPr lang="en-US" altLang="zh-CN" sz="1500" dirty="0"/>
              <a:t> </a:t>
            </a:r>
            <a:r>
              <a:rPr lang="en-US" altLang="zh-CN" sz="1500" b="1" dirty="0">
                <a:solidFill>
                  <a:srgbClr val="FF3300"/>
                </a:solidFill>
              </a:rPr>
              <a:t>sold</a:t>
            </a:r>
            <a:r>
              <a:rPr lang="en-US" altLang="zh-CN" sz="1500" dirty="0"/>
              <a:t> </a:t>
            </a:r>
            <a:r>
              <a:rPr lang="en-US" altLang="zh-CN" sz="1500" b="1" dirty="0"/>
              <a:t>the company</a:t>
            </a:r>
            <a:r>
              <a:rPr lang="en-US" altLang="zh-CN" sz="1500" dirty="0"/>
              <a:t> in </a:t>
            </a:r>
            <a:r>
              <a:rPr lang="en-US" altLang="zh-CN" sz="1500" b="1" dirty="0"/>
              <a:t>Nov 1998</a:t>
            </a:r>
            <a:r>
              <a:rPr lang="en-US" altLang="zh-CN" sz="1500" dirty="0"/>
              <a:t> to </a:t>
            </a:r>
            <a:r>
              <a:rPr lang="en-US" altLang="zh-CN" sz="1500" b="1" dirty="0"/>
              <a:t>LLC	</a:t>
            </a:r>
          </a:p>
          <a:p>
            <a:pPr lvl="1">
              <a:buFont typeface="Wingdings" pitchFamily="2" charset="2"/>
              <a:buNone/>
            </a:pPr>
            <a:r>
              <a:rPr lang="en-US" altLang="zh-CN" sz="1500" dirty="0"/>
              <a:t>Movement/Transport	</a:t>
            </a:r>
            <a:r>
              <a:rPr lang="en-US" altLang="zh-CN" sz="1500" b="1" dirty="0"/>
              <a:t>Homeless people</a:t>
            </a:r>
            <a:r>
              <a:rPr lang="en-US" altLang="zh-CN" sz="1500" dirty="0"/>
              <a:t> have been </a:t>
            </a:r>
            <a:r>
              <a:rPr lang="en-US" altLang="zh-CN" sz="1500" b="1" dirty="0">
                <a:solidFill>
                  <a:srgbClr val="FF3300"/>
                </a:solidFill>
              </a:rPr>
              <a:t>moved</a:t>
            </a:r>
            <a:r>
              <a:rPr lang="en-US" altLang="zh-CN" sz="1500" dirty="0"/>
              <a:t> to</a:t>
            </a:r>
            <a:r>
              <a:rPr lang="en-US" altLang="zh-CN" sz="1500" b="1" dirty="0"/>
              <a:t> schools</a:t>
            </a:r>
            <a:r>
              <a:rPr lang="en-US" altLang="zh-CN" sz="1500" dirty="0"/>
              <a:t> 	</a:t>
            </a:r>
          </a:p>
          <a:p>
            <a:pPr lvl="1">
              <a:buFont typeface="Wingdings" pitchFamily="2" charset="2"/>
              <a:buNone/>
            </a:pPr>
            <a:r>
              <a:rPr lang="en-US" altLang="zh-CN" sz="1500" dirty="0"/>
              <a:t>Business/Start-Org 	</a:t>
            </a:r>
            <a:r>
              <a:rPr lang="en-US" altLang="zh-CN" sz="1500" b="1" dirty="0">
                <a:latin typeface="Helvetica-Oblique"/>
              </a:rPr>
              <a:t>Schweitzer</a:t>
            </a:r>
            <a:r>
              <a:rPr lang="en-US" altLang="zh-CN" sz="1500" dirty="0">
                <a:latin typeface="Helvetica-Oblique"/>
              </a:rPr>
              <a:t> </a:t>
            </a:r>
            <a:r>
              <a:rPr lang="en-US" altLang="zh-CN" sz="1500" b="1" dirty="0">
                <a:solidFill>
                  <a:srgbClr val="FF3300"/>
                </a:solidFill>
                <a:latin typeface="Helvetica-Oblique"/>
              </a:rPr>
              <a:t>founded</a:t>
            </a:r>
            <a:r>
              <a:rPr lang="en-US" altLang="zh-CN" sz="1500" dirty="0">
                <a:latin typeface="Helvetica-Oblique"/>
              </a:rPr>
              <a:t> </a:t>
            </a:r>
            <a:r>
              <a:rPr lang="en-US" altLang="zh-CN" sz="1500" b="1" dirty="0">
                <a:latin typeface="Helvetica-Oblique"/>
              </a:rPr>
              <a:t>a hospital</a:t>
            </a:r>
            <a:r>
              <a:rPr lang="en-US" altLang="zh-CN" sz="1500" dirty="0">
                <a:latin typeface="Helvetica-Oblique"/>
              </a:rPr>
              <a:t> in </a:t>
            </a:r>
            <a:r>
              <a:rPr lang="en-US" altLang="zh-CN" sz="1500" b="1" dirty="0">
                <a:latin typeface="Helvetica-Oblique"/>
              </a:rPr>
              <a:t>1913</a:t>
            </a:r>
            <a:r>
              <a:rPr lang="en-US" altLang="zh-CN" sz="1500" dirty="0"/>
              <a:t>	</a:t>
            </a:r>
          </a:p>
          <a:p>
            <a:pPr lvl="1">
              <a:buFont typeface="Wingdings" pitchFamily="2" charset="2"/>
              <a:buNone/>
            </a:pPr>
            <a:r>
              <a:rPr lang="en-US" altLang="zh-CN" sz="1500" dirty="0"/>
              <a:t>Conflict/Attack 		the </a:t>
            </a:r>
            <a:r>
              <a:rPr lang="en-US" altLang="zh-CN" sz="1500" b="1" dirty="0">
                <a:solidFill>
                  <a:srgbClr val="FF3300"/>
                </a:solidFill>
              </a:rPr>
              <a:t>attack</a:t>
            </a:r>
            <a:r>
              <a:rPr lang="en-US" altLang="zh-CN" sz="1500" dirty="0"/>
              <a:t> on </a:t>
            </a:r>
            <a:r>
              <a:rPr lang="en-US" altLang="zh-CN" sz="1500" b="1" dirty="0"/>
              <a:t>Gaza</a:t>
            </a:r>
            <a:r>
              <a:rPr lang="en-US" altLang="zh-CN" sz="1500" dirty="0"/>
              <a:t> killed </a:t>
            </a:r>
            <a:r>
              <a:rPr lang="en-US" altLang="zh-CN" sz="1500" b="1" dirty="0"/>
              <a:t>13</a:t>
            </a:r>
          </a:p>
          <a:p>
            <a:pPr lvl="1">
              <a:buFont typeface="Wingdings" pitchFamily="2" charset="2"/>
              <a:buNone/>
            </a:pPr>
            <a:r>
              <a:rPr lang="en-US" altLang="zh-CN" sz="1500" dirty="0"/>
              <a:t>Contact/Meet  		</a:t>
            </a:r>
            <a:r>
              <a:rPr lang="en-US" altLang="zh-CN" sz="1500" b="1" dirty="0"/>
              <a:t>Arafat</a:t>
            </a:r>
            <a:r>
              <a:rPr lang="en-US" altLang="zh-CN" sz="1500" b="1" dirty="0">
                <a:latin typeface="Times New Roman"/>
              </a:rPr>
              <a:t>’</a:t>
            </a:r>
            <a:r>
              <a:rPr lang="en-US" altLang="zh-CN" sz="1500" b="1" dirty="0"/>
              <a:t>s cabinet</a:t>
            </a:r>
            <a:r>
              <a:rPr lang="en-US" altLang="zh-CN" sz="1500" dirty="0">
                <a:latin typeface="Helvetica-Oblique"/>
              </a:rPr>
              <a:t> </a:t>
            </a:r>
            <a:r>
              <a:rPr lang="en-US" altLang="zh-CN" sz="1500" b="1" dirty="0">
                <a:solidFill>
                  <a:srgbClr val="FF3300"/>
                </a:solidFill>
                <a:latin typeface="Helvetica-Oblique"/>
              </a:rPr>
              <a:t>met</a:t>
            </a:r>
            <a:r>
              <a:rPr lang="en-US" altLang="zh-CN" sz="1500" dirty="0">
                <a:latin typeface="Helvetica-Oblique"/>
              </a:rPr>
              <a:t> for </a:t>
            </a:r>
            <a:r>
              <a:rPr lang="en-US" altLang="zh-CN" sz="1500" b="1" dirty="0">
                <a:latin typeface="Helvetica-Oblique"/>
              </a:rPr>
              <a:t>4 hours</a:t>
            </a:r>
          </a:p>
          <a:p>
            <a:pPr lvl="1">
              <a:buFont typeface="Wingdings" pitchFamily="2" charset="2"/>
              <a:buNone/>
            </a:pPr>
            <a:r>
              <a:rPr lang="en-US" altLang="zh-CN" sz="1500" dirty="0"/>
              <a:t>Personnel/Start-Position 	</a:t>
            </a:r>
            <a:r>
              <a:rPr lang="en-US" altLang="zh-CN" sz="1500" b="1" dirty="0"/>
              <a:t>She</a:t>
            </a:r>
            <a:r>
              <a:rPr lang="en-US" altLang="zh-CN" sz="1500" dirty="0"/>
              <a:t> later</a:t>
            </a:r>
            <a:r>
              <a:rPr lang="en-US" altLang="zh-CN" sz="1500" b="1" dirty="0">
                <a:solidFill>
                  <a:srgbClr val="FF3300"/>
                </a:solidFill>
              </a:rPr>
              <a:t> recruited</a:t>
            </a:r>
            <a:r>
              <a:rPr lang="en-US" altLang="zh-CN" sz="1500" dirty="0"/>
              <a:t> </a:t>
            </a:r>
            <a:r>
              <a:rPr lang="en-US" altLang="zh-CN" sz="1500" b="1" dirty="0"/>
              <a:t>the nursing student</a:t>
            </a:r>
          </a:p>
          <a:p>
            <a:pPr lvl="1">
              <a:buFont typeface="Wingdings" pitchFamily="2" charset="2"/>
              <a:buNone/>
            </a:pPr>
            <a:r>
              <a:rPr lang="en-US" altLang="zh-CN" sz="1500" dirty="0"/>
              <a:t>Justice/Arrest     	                 </a:t>
            </a:r>
            <a:r>
              <a:rPr lang="en-US" altLang="zh-CN" sz="1500" b="1" dirty="0"/>
              <a:t>Faison</a:t>
            </a:r>
            <a:r>
              <a:rPr lang="en-US" altLang="zh-CN" sz="1500" dirty="0"/>
              <a:t> was wrongly </a:t>
            </a:r>
            <a:r>
              <a:rPr lang="en-US" altLang="zh-CN" sz="1500" b="1" dirty="0">
                <a:solidFill>
                  <a:srgbClr val="FF3300"/>
                </a:solidFill>
              </a:rPr>
              <a:t>arrested</a:t>
            </a:r>
            <a:r>
              <a:rPr lang="en-US" altLang="zh-CN" sz="1500" dirty="0"/>
              <a:t> on suspicion of murder</a:t>
            </a:r>
          </a:p>
        </p:txBody>
      </p:sp>
      <p:sp>
        <p:nvSpPr>
          <p:cNvPr id="2092036" name="Line 4"/>
          <p:cNvSpPr>
            <a:spLocks noChangeShapeType="1"/>
          </p:cNvSpPr>
          <p:nvPr/>
        </p:nvSpPr>
        <p:spPr bwMode="auto">
          <a:xfrm>
            <a:off x="1133475" y="3743325"/>
            <a:ext cx="7010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34"/>
              </a:solidFill>
            </a:endParaRPr>
          </a:p>
        </p:txBody>
      </p:sp>
      <p:sp>
        <p:nvSpPr>
          <p:cNvPr id="2092037" name="Rectangle 5"/>
          <p:cNvSpPr>
            <a:spLocks noChangeArrowheads="1"/>
          </p:cNvSpPr>
          <p:nvPr/>
        </p:nvSpPr>
        <p:spPr bwMode="auto">
          <a:xfrm>
            <a:off x="914400" y="304800"/>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r>
              <a:rPr lang="en-US" altLang="zh-CN" sz="3800">
                <a:solidFill>
                  <a:srgbClr val="D2533C"/>
                </a:solidFill>
                <a:latin typeface="Garamond" pitchFamily="18" charset="0"/>
                <a:cs typeface="Arial" pitchFamily="34" charset="0"/>
              </a:rPr>
              <a:t>Event Mention Extraction: Task</a:t>
            </a:r>
          </a:p>
        </p:txBody>
      </p:sp>
      <p:sp>
        <p:nvSpPr>
          <p:cNvPr id="2092038" name="Line 6"/>
          <p:cNvSpPr>
            <a:spLocks noChangeShapeType="1"/>
          </p:cNvSpPr>
          <p:nvPr/>
        </p:nvSpPr>
        <p:spPr bwMode="auto">
          <a:xfrm flipH="1">
            <a:off x="4800600" y="3200400"/>
            <a:ext cx="762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US">
              <a:solidFill>
                <a:srgbClr val="292934"/>
              </a:solidFill>
            </a:endParaRPr>
          </a:p>
        </p:txBody>
      </p:sp>
      <p:sp>
        <p:nvSpPr>
          <p:cNvPr id="2092039" name="Rectangle 7"/>
          <p:cNvSpPr>
            <a:spLocks noChangeArrowheads="1"/>
          </p:cNvSpPr>
          <p:nvPr/>
        </p:nvSpPr>
        <p:spPr bwMode="auto">
          <a:xfrm>
            <a:off x="4724400" y="2727960"/>
            <a:ext cx="76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i="1" dirty="0">
                <a:solidFill>
                  <a:srgbClr val="0000FF"/>
                </a:solidFill>
                <a:cs typeface="Arial" pitchFamily="34" charset="0"/>
              </a:rPr>
              <a:t>trigger</a:t>
            </a:r>
          </a:p>
        </p:txBody>
      </p:sp>
      <p:sp>
        <p:nvSpPr>
          <p:cNvPr id="2092040" name="Rectangle 8"/>
          <p:cNvSpPr>
            <a:spLocks noChangeArrowheads="1"/>
          </p:cNvSpPr>
          <p:nvPr/>
        </p:nvSpPr>
        <p:spPr bwMode="auto">
          <a:xfrm>
            <a:off x="2895600" y="2733675"/>
            <a:ext cx="76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i="1" dirty="0">
                <a:solidFill>
                  <a:srgbClr val="0000FF"/>
                </a:solidFill>
                <a:cs typeface="Arial" pitchFamily="34" charset="0"/>
              </a:rPr>
              <a:t>Argument, role=victim</a:t>
            </a:r>
          </a:p>
        </p:txBody>
      </p:sp>
      <p:sp>
        <p:nvSpPr>
          <p:cNvPr id="2092041" name="Line 9"/>
          <p:cNvSpPr>
            <a:spLocks noChangeShapeType="1"/>
          </p:cNvSpPr>
          <p:nvPr/>
        </p:nvSpPr>
        <p:spPr bwMode="auto">
          <a:xfrm>
            <a:off x="3581400" y="3276600"/>
            <a:ext cx="3048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US">
              <a:solidFill>
                <a:srgbClr val="292934"/>
              </a:solidFill>
            </a:endParaRPr>
          </a:p>
        </p:txBody>
      </p:sp>
      <p:sp>
        <p:nvSpPr>
          <p:cNvPr id="10" name="TextBox 9"/>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25745048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3"/>
          <p:cNvSpPr>
            <a:spLocks noGrp="1" noChangeArrowheads="1"/>
          </p:cNvSpPr>
          <p:nvPr>
            <p:ph type="body" idx="4294967295"/>
          </p:nvPr>
        </p:nvSpPr>
        <p:spPr>
          <a:xfrm>
            <a:off x="533400" y="1066800"/>
            <a:ext cx="7924800" cy="4937125"/>
          </a:xfrm>
        </p:spPr>
        <p:txBody>
          <a:bodyPr/>
          <a:lstStyle/>
          <a:p>
            <a:pPr marL="381000" indent="-381000"/>
            <a:r>
              <a:rPr lang="en-US" altLang="zh-CN" sz="2000">
                <a:ea typeface="宋体" pitchFamily="2" charset="-122"/>
              </a:rPr>
              <a:t>Staged classifiers</a:t>
            </a:r>
          </a:p>
          <a:p>
            <a:pPr marL="800100" lvl="1" indent="-342900"/>
            <a:r>
              <a:rPr lang="en-US" altLang="zh-CN" sz="1800">
                <a:ea typeface="宋体" pitchFamily="2" charset="-122"/>
              </a:rPr>
              <a:t>Trigger Classifier</a:t>
            </a:r>
          </a:p>
          <a:p>
            <a:pPr marL="1219200" lvl="2" indent="-304800"/>
            <a:r>
              <a:rPr lang="en-US" altLang="zh-CN" sz="1600">
                <a:ea typeface="宋体" pitchFamily="2" charset="-122"/>
              </a:rPr>
              <a:t>to distinguish event instances from non-events, to classify event instances by type</a:t>
            </a:r>
          </a:p>
          <a:p>
            <a:pPr marL="800100" lvl="1" indent="-342900"/>
            <a:r>
              <a:rPr lang="en-US" altLang="zh-CN" sz="1800">
                <a:ea typeface="宋体" pitchFamily="2" charset="-122"/>
              </a:rPr>
              <a:t>Argument Classifier</a:t>
            </a:r>
          </a:p>
          <a:p>
            <a:pPr marL="1219200" lvl="2" indent="-304800"/>
            <a:r>
              <a:rPr lang="en-US" altLang="zh-CN" sz="1600">
                <a:ea typeface="宋体" pitchFamily="2" charset="-122"/>
              </a:rPr>
              <a:t>to distinguish arguments from non-arguments</a:t>
            </a:r>
          </a:p>
          <a:p>
            <a:pPr marL="800100" lvl="1" indent="-342900"/>
            <a:r>
              <a:rPr lang="en-US" altLang="zh-CN" sz="1800">
                <a:ea typeface="宋体" pitchFamily="2" charset="-122"/>
              </a:rPr>
              <a:t>Role Classifier</a:t>
            </a:r>
          </a:p>
          <a:p>
            <a:pPr marL="1219200" lvl="2" indent="-304800"/>
            <a:r>
              <a:rPr lang="en-US" altLang="zh-CN" sz="1600">
                <a:ea typeface="宋体" pitchFamily="2" charset="-122"/>
              </a:rPr>
              <a:t>to classify arguments by argument role</a:t>
            </a:r>
          </a:p>
          <a:p>
            <a:pPr marL="800100" lvl="1" indent="-342900"/>
            <a:r>
              <a:rPr lang="en-US" altLang="zh-CN" sz="1800">
                <a:ea typeface="宋体" pitchFamily="2" charset="-122"/>
              </a:rPr>
              <a:t>Reportable-Event Classifier</a:t>
            </a:r>
          </a:p>
          <a:p>
            <a:pPr marL="1219200" lvl="2" indent="-304800"/>
            <a:r>
              <a:rPr lang="en-US" altLang="zh-CN" sz="1600">
                <a:ea typeface="宋体" pitchFamily="2" charset="-122"/>
              </a:rPr>
              <a:t>to determine whether there is a reportable event instance</a:t>
            </a:r>
          </a:p>
          <a:p>
            <a:pPr marL="381000" indent="-381000"/>
            <a:r>
              <a:rPr lang="en-US" altLang="zh-CN" sz="1900">
                <a:ea typeface="宋体" pitchFamily="2" charset="-122"/>
              </a:rPr>
              <a:t>Can choose any supervised learning methods such as MaxEnt and SVMs</a:t>
            </a:r>
          </a:p>
        </p:txBody>
      </p:sp>
      <p:sp>
        <p:nvSpPr>
          <p:cNvPr id="2093059" name="Rectangle 3"/>
          <p:cNvSpPr>
            <a:spLocks noChangeArrowheads="1"/>
          </p:cNvSpPr>
          <p:nvPr/>
        </p:nvSpPr>
        <p:spPr bwMode="auto">
          <a:xfrm>
            <a:off x="914400" y="304800"/>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r>
              <a:rPr lang="en-US" altLang="zh-CN" sz="3000">
                <a:solidFill>
                  <a:srgbClr val="D2533C"/>
                </a:solidFill>
                <a:latin typeface="Garamond" pitchFamily="18" charset="0"/>
                <a:cs typeface="Arial" pitchFamily="34" charset="0"/>
              </a:rPr>
              <a:t>Supervised Event Mention Extraction: Methods</a:t>
            </a:r>
          </a:p>
        </p:txBody>
      </p:sp>
      <p:sp>
        <p:nvSpPr>
          <p:cNvPr id="2093060" name="Rectangle 4"/>
          <p:cNvSpPr>
            <a:spLocks noChangeArrowheads="1"/>
          </p:cNvSpPr>
          <p:nvPr/>
        </p:nvSpPr>
        <p:spPr bwMode="auto">
          <a:xfrm>
            <a:off x="5791200" y="5562600"/>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sz="1600" i="1">
                <a:solidFill>
                  <a:srgbClr val="292934"/>
                </a:solidFill>
                <a:cs typeface="Arial" pitchFamily="34" charset="0"/>
              </a:rPr>
              <a:t>(Ji and Grishman, 2008)</a:t>
            </a:r>
          </a:p>
        </p:txBody>
      </p:sp>
      <p:sp>
        <p:nvSpPr>
          <p:cNvPr id="5" name="TextBox 4"/>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1970345203"/>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0001FF"/>
      </a:accent1>
      <a:accent2>
        <a:srgbClr val="C00200"/>
      </a:accent2>
      <a:accent3>
        <a:srgbClr val="128400"/>
      </a:accent3>
      <a:accent4>
        <a:srgbClr val="FFF100"/>
      </a:accent4>
      <a:accent5>
        <a:srgbClr val="4BACC6"/>
      </a:accent5>
      <a:accent6>
        <a:srgbClr val="F79646"/>
      </a:accent6>
      <a:hlink>
        <a:srgbClr val="0000FF"/>
      </a:hlink>
      <a:folHlink>
        <a:srgbClr val="800080"/>
      </a:folHlink>
    </a:clrScheme>
    <a:fontScheme name="Verve">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0000"/>
        </a:solidFill>
        <a:ln>
          <a:noFill/>
        </a:ln>
        <a:effectLst/>
      </a:spPr>
      <a:bodyPr rtlCol="0" anchor="ctr"/>
      <a:lstStyle>
        <a:defPPr algn="ctr">
          <a:defRPr dirty="0" smtClean="0">
            <a:solidFill>
              <a:schemeClr val="tx1"/>
            </a:solidFill>
            <a:latin typeface="Century Gothic"/>
            <a:cs typeface="Century Gothic"/>
          </a:defRPr>
        </a:defPPr>
      </a:lstStyle>
      <a:style>
        <a:lnRef idx="1">
          <a:schemeClr val="accent1"/>
        </a:lnRef>
        <a:fillRef idx="3">
          <a:schemeClr val="accent1"/>
        </a:fillRef>
        <a:effectRef idx="2">
          <a:schemeClr val="accent1"/>
        </a:effectRef>
        <a:fontRef idx="minor">
          <a:schemeClr val="lt1"/>
        </a:fontRef>
      </a:style>
    </a:spDef>
    <a:lnDef>
      <a:spPr>
        <a:ln w="38100">
          <a:solidFill>
            <a:srgbClr val="FF0000"/>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latin typeface="Century Gothic"/>
            <a:cs typeface="Century Gothic"/>
          </a:defRPr>
        </a:defPPr>
      </a:lstStyle>
    </a:txDef>
  </a:objectDefaults>
  <a:extraClrSchemeLst/>
</a:theme>
</file>

<file path=ppt/theme/theme2.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135</TotalTime>
  <Words>3393</Words>
  <Application>Microsoft Office PowerPoint</Application>
  <PresentationFormat>On-screen Show (4:3)</PresentationFormat>
  <Paragraphs>512</Paragraphs>
  <Slides>55</Slides>
  <Notes>15</Notes>
  <HiddenSlides>2</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55</vt:i4>
      </vt:variant>
    </vt:vector>
  </HeadingPairs>
  <TitlesOfParts>
    <vt:vector size="73" baseType="lpstr">
      <vt:lpstr>微軟正黑體</vt:lpstr>
      <vt:lpstr>MS PGothic</vt:lpstr>
      <vt:lpstr>MS PGothic</vt:lpstr>
      <vt:lpstr>宋体</vt:lpstr>
      <vt:lpstr>Arial</vt:lpstr>
      <vt:lpstr>Arial Black</vt:lpstr>
      <vt:lpstr>Calibri</vt:lpstr>
      <vt:lpstr>Century Gothic</vt:lpstr>
      <vt:lpstr>方正舒体</vt:lpstr>
      <vt:lpstr>Garamond</vt:lpstr>
      <vt:lpstr>Helvetica-Oblique</vt:lpstr>
      <vt:lpstr>Lucida Sans</vt:lpstr>
      <vt:lpstr>PMingLiU</vt:lpstr>
      <vt:lpstr>Times New Roman</vt:lpstr>
      <vt:lpstr>Verdana</vt:lpstr>
      <vt:lpstr>Wingdings</vt:lpstr>
      <vt:lpstr>Office Theme</vt:lpstr>
      <vt:lpstr>Clarity</vt:lpstr>
      <vt:lpstr>Information Extraction Lecture 11 – Event Extraction and Multimodal Extraction</vt:lpstr>
      <vt:lpstr>Klausur</vt:lpstr>
      <vt:lpstr>Bachelorarbeiten I</vt:lpstr>
      <vt:lpstr>Bachelorarbeiten II</vt:lpstr>
      <vt:lpstr>Bachelorarbeiten III</vt:lpstr>
      <vt:lpstr>Event Extraction</vt:lpstr>
      <vt:lpstr>PowerPoint Presentation</vt:lpstr>
      <vt:lpstr>PowerPoint Presentation</vt:lpstr>
      <vt:lpstr>PowerPoint Presentation</vt:lpstr>
      <vt:lpstr>Typical Event Mention Extraction Features</vt:lpstr>
      <vt:lpstr>Why Trigger Labeling is so Hard?</vt:lpstr>
      <vt:lpstr>Why Trigger Labeling is so Hard?</vt:lpstr>
      <vt:lpstr>Why Argument Labeling is so Hard?</vt:lpstr>
      <vt:lpstr>Why Argument Labeling is so Hard?</vt:lpstr>
      <vt:lpstr>State-of-the-art and Remaining Challenges</vt:lpstr>
      <vt:lpstr>PowerPoint Presentation</vt:lpstr>
      <vt:lpstr>Capture Information Redundancy</vt:lpstr>
      <vt:lpstr>Cross-Sent/Cross-Doc Event Inference Architecture</vt:lpstr>
      <vt:lpstr>Baseline Within-Sentence  Event Extraction</vt:lpstr>
      <vt:lpstr>Global Confidence Estimation</vt:lpstr>
      <vt:lpstr>Cross-Sent/Cross-Doc Event  Inference Procedure</vt:lpstr>
      <vt:lpstr>Experiments: Data and Setting</vt:lpstr>
      <vt:lpstr>Experiments: Trigger Labeling</vt:lpstr>
      <vt:lpstr>Experiments: Argument Labeling</vt:lpstr>
      <vt:lpstr>Event Extraction: Summary</vt:lpstr>
      <vt:lpstr>Multimodal Extraction</vt:lpstr>
      <vt:lpstr>Extraction from Speech</vt:lpstr>
      <vt:lpstr>Extraction from Images</vt:lpstr>
      <vt:lpstr>PowerPoint Presentation</vt:lpstr>
      <vt:lpstr>From image classification to image captioning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Error</vt:lpstr>
      <vt:lpstr>PowerPoint Presentation</vt:lpstr>
      <vt:lpstr>Can go even further...</vt:lpstr>
      <vt:lpstr>PowerPoint Presentation</vt:lpstr>
      <vt:lpstr>Putting it all together for IE</vt:lpstr>
      <vt:lpstr>PowerPoint Presentation</vt:lpstr>
      <vt:lpstr>BBN Multimedia Monitoring System (M3S)</vt:lpstr>
      <vt:lpstr>Discussion</vt:lpstr>
      <vt:lpstr>Slides</vt:lpstr>
      <vt:lpstr>PowerPoint Presentation</vt:lpstr>
      <vt:lpstr>PowerPoint Presentation</vt:lpstr>
      <vt:lpstr>LeNet-5</vt:lpstr>
      <vt:lpstr>LeNet-5 recognizing "3"</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Extraction - Decision Trees</dc:title>
  <dc:creator>Alexander Fraser</dc:creator>
  <cp:lastModifiedBy>fraser</cp:lastModifiedBy>
  <cp:revision>631</cp:revision>
  <dcterms:created xsi:type="dcterms:W3CDTF">2011-12-07T15:05:48Z</dcterms:created>
  <dcterms:modified xsi:type="dcterms:W3CDTF">2019-01-16T16:50:02Z</dcterms:modified>
</cp:coreProperties>
</file>