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  <p:sldMasterId id="2147483715" r:id="rId2"/>
    <p:sldMasterId id="2147483727" r:id="rId3"/>
  </p:sldMasterIdLst>
  <p:notesMasterIdLst>
    <p:notesMasterId r:id="rId52"/>
  </p:notesMasterIdLst>
  <p:handoutMasterIdLst>
    <p:handoutMasterId r:id="rId53"/>
  </p:handoutMasterIdLst>
  <p:sldIdLst>
    <p:sldId id="863" r:id="rId4"/>
    <p:sldId id="864" r:id="rId5"/>
    <p:sldId id="868" r:id="rId6"/>
    <p:sldId id="865" r:id="rId7"/>
    <p:sldId id="869" r:id="rId8"/>
    <p:sldId id="866" r:id="rId9"/>
    <p:sldId id="859" r:id="rId10"/>
    <p:sldId id="870" r:id="rId11"/>
    <p:sldId id="861" r:id="rId12"/>
    <p:sldId id="819" r:id="rId13"/>
    <p:sldId id="820" r:id="rId14"/>
    <p:sldId id="821" r:id="rId15"/>
    <p:sldId id="822" r:id="rId16"/>
    <p:sldId id="823" r:id="rId17"/>
    <p:sldId id="824" r:id="rId18"/>
    <p:sldId id="825" r:id="rId19"/>
    <p:sldId id="826" r:id="rId20"/>
    <p:sldId id="849" r:id="rId21"/>
    <p:sldId id="850" r:id="rId22"/>
    <p:sldId id="851" r:id="rId23"/>
    <p:sldId id="852" r:id="rId24"/>
    <p:sldId id="853" r:id="rId25"/>
    <p:sldId id="854" r:id="rId26"/>
    <p:sldId id="828" r:id="rId27"/>
    <p:sldId id="829" r:id="rId28"/>
    <p:sldId id="830" r:id="rId29"/>
    <p:sldId id="831" r:id="rId30"/>
    <p:sldId id="832" r:id="rId31"/>
    <p:sldId id="833" r:id="rId32"/>
    <p:sldId id="834" r:id="rId33"/>
    <p:sldId id="835" r:id="rId34"/>
    <p:sldId id="836" r:id="rId35"/>
    <p:sldId id="837" r:id="rId36"/>
    <p:sldId id="768" r:id="rId37"/>
    <p:sldId id="816" r:id="rId38"/>
    <p:sldId id="770" r:id="rId39"/>
    <p:sldId id="771" r:id="rId40"/>
    <p:sldId id="772" r:id="rId41"/>
    <p:sldId id="773" r:id="rId42"/>
    <p:sldId id="787" r:id="rId43"/>
    <p:sldId id="785" r:id="rId44"/>
    <p:sldId id="786" r:id="rId45"/>
    <p:sldId id="790" r:id="rId46"/>
    <p:sldId id="794" r:id="rId47"/>
    <p:sldId id="792" r:id="rId48"/>
    <p:sldId id="858" r:id="rId49"/>
    <p:sldId id="862" r:id="rId50"/>
    <p:sldId id="839" r:id="rId51"/>
  </p:sldIdLst>
  <p:sldSz cx="9144000" cy="5143500" type="screen16x9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E" id="{6359BEAC-69BD-974C-9807-1D0E50EC7B2D}">
          <p14:sldIdLst>
            <p14:sldId id="863"/>
            <p14:sldId id="864"/>
            <p14:sldId id="868"/>
            <p14:sldId id="865"/>
            <p14:sldId id="869"/>
            <p14:sldId id="866"/>
            <p14:sldId id="859"/>
            <p14:sldId id="870"/>
            <p14:sldId id="861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49"/>
            <p14:sldId id="850"/>
            <p14:sldId id="851"/>
            <p14:sldId id="852"/>
            <p14:sldId id="853"/>
            <p14:sldId id="854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837"/>
            <p14:sldId id="768"/>
            <p14:sldId id="816"/>
            <p14:sldId id="770"/>
            <p14:sldId id="771"/>
            <p14:sldId id="772"/>
            <p14:sldId id="773"/>
            <p14:sldId id="787"/>
            <p14:sldId id="785"/>
            <p14:sldId id="786"/>
            <p14:sldId id="790"/>
            <p14:sldId id="794"/>
            <p14:sldId id="792"/>
            <p14:sldId id="858"/>
            <p14:sldId id="862"/>
            <p14:sldId id="8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84" d="100"/>
          <a:sy n="84" d="100"/>
        </p:scale>
        <p:origin x="-73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4" y="4862263"/>
            <a:ext cx="5205934" cy="460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888F8D-5499-FD41-8A4A-7CAB6F8F2F2B}" type="datetime1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62054-343D-094E-82D3-768D870C4724}" type="slidenum">
              <a:rPr lang="en-US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CF2F6B1-A962-A940-BD75-C9E98742DFD7}" type="datetime1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CC588-892D-EC44-AAA4-750B513AA06D}" type="slidenum">
              <a:rPr lang="en-US">
                <a:solidFill>
                  <a:srgbClr val="FFFFFF"/>
                </a:solidFill>
              </a:rPr>
              <a:pPr/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7F9DC5-766A-484D-BF9C-11B93910376C}" type="datetime1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460B7-49D0-DD48-B1FC-A6F1C70F309A}" type="slidenum">
              <a:rPr lang="en-US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9F98F-7A97-7F44-9B37-3C4F10C6BB10}" type="slidenum">
              <a:rPr lang="en-US">
                <a:solidFill>
                  <a:srgbClr val="FFFFFF"/>
                </a:solidFill>
              </a:rPr>
              <a:pPr/>
              <a:t>33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9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219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167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D78426-4C4D-E84F-935A-94065B1E07B7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10/8/2014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167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32A719-AFF0-5D45-84CA-BBCF78E44307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34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40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5BD5CE-FBE9-B449-981D-C3C5D3ECC1FC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10/8/2014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8447B3-90D0-4749-AE84-B30470B0345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55DD4-4591-6F4C-942C-ED72CAC2BD4A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10/8/2014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270F27-3AF0-3441-A158-137FC98419C6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37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8FD43E-10EC-CE46-A4F9-5378A120B222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10/8/2014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B82290-67C7-334E-BFD0-E61760035ACE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38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493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7BD625-11C1-EB4E-8759-8D1CDBD868B1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10/8/2014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47170B-346D-4B4C-B340-545259C1D16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39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0A4DB-8289-7C40-AE4C-3CEA8C4677D0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10/8/2014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D5EA4-DDD1-8148-8ADE-396F32D0C272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41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2142"/>
            <a:ext cx="5679440" cy="460522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ECBA55-1025-D74E-BF80-29F913EAC134}" type="datetime1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115CC-3FB1-8643-BF30-B95CD6866FEB}" type="slidenum">
              <a:rPr lang="en-US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5A7107-4BC3-6444-81DC-1BE3D17D25C7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10/8/2014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2D6D02-CDC6-AD48-A633-5A64872AEFB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42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F54061-C707-6A47-8FB7-58893B40AC65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10/8/2014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FEB9A3-CF9C-7345-8531-31980321227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44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9673" tIns="49836" rIns="99673" bIns="4983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DAFCFC-3CC6-8842-959C-A4437995ABB4}" type="datetime1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60E74-7481-9E4C-A988-BCF0D02AE2A5}" type="slidenum">
              <a:rPr lang="en-US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6DC478-905E-F541-8C2F-721FC5D5E351}" type="datetime1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33956-08D7-9A40-8AF0-A8FABDF637A6}" type="slidenum">
              <a:rPr lang="en-US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18312" cy="3835400"/>
          </a:xfrm>
          <a:solidFill>
            <a:srgbClr val="FFFFFF"/>
          </a:solidFill>
          <a:ln/>
        </p:spPr>
      </p:sp>
      <p:sp>
        <p:nvSpPr>
          <p:cNvPr id="11857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44976" y="4862140"/>
            <a:ext cx="5209351" cy="184666"/>
          </a:xfrm>
          <a:ln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5F1264D-D9B1-5C4F-BF09-CBC378E95A06}" type="datetime1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F81DB-8E08-B045-A72A-E8E100103898}" type="slidenum">
              <a:rPr lang="en-US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AFCF852-AF02-C648-8118-B8758AD162A4}" type="datetime1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8B68C-04ED-8847-BA7F-98773C42A8EA}" type="slidenum">
              <a:rPr lang="en-US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915E408-F9DC-6246-8F08-C4625718394A}" type="datetime1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2F42A-C534-4941-8558-C682A2ADE33E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28749E7-77B4-CE4B-9269-3C02C26F5F77}" type="datetime1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B4D45-7F1F-5645-8209-4BFB1F3F3393}" type="slidenum">
              <a:rPr lang="en-US">
                <a:solidFill>
                  <a:srgbClr val="FFFFFF"/>
                </a:solidFill>
              </a:rPr>
              <a:pPr/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2C255ED-4F13-4147-BC34-36D1CC7DF7EA}" type="datetime1">
              <a:rPr lang="en-US">
                <a:solidFill>
                  <a:srgbClr val="FFFFFF"/>
                </a:solidFill>
              </a:rPr>
              <a:pPr/>
              <a:t>10/8/2014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95016-68D8-984E-ADAF-4A1F2F589442}" type="slidenum">
              <a:rPr lang="en-US">
                <a:solidFill>
                  <a:srgbClr val="FFFFFF"/>
                </a:solidFill>
              </a:rPr>
              <a:pPr/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6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8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7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15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6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3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49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06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7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67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2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9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7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28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0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43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77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7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46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78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47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83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7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7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4732"/>
            <a:ext cx="8229600" cy="372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10/8/2014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815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4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usan@foodscience.com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2914651"/>
            <a:ext cx="8448580" cy="16723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CIS, LMU </a:t>
            </a:r>
            <a:r>
              <a:rPr lang="en-US" dirty="0" err="1" smtClean="0"/>
              <a:t>München</a:t>
            </a:r>
            <a:endParaRPr lang="en-US" dirty="0" smtClean="0"/>
          </a:p>
          <a:p>
            <a:r>
              <a:rPr lang="en-US" dirty="0" smtClean="0"/>
              <a:t>Winter Semester 2014-2015</a:t>
            </a:r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Dr. Alexander Fraser, 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808966" name="Text Box 1030"/>
          <p:cNvSpPr txBox="1">
            <a:spLocks noChangeArrowheads="1"/>
          </p:cNvSpPr>
          <p:nvPr/>
        </p:nvSpPr>
        <p:spPr bwMode="auto">
          <a:xfrm>
            <a:off x="4191002" y="4114800"/>
            <a:ext cx="1710725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Genomics job</a:t>
            </a:r>
          </a:p>
        </p:txBody>
      </p:sp>
      <p:pic>
        <p:nvPicPr>
          <p:cNvPr id="808970" name="Picture 1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57250"/>
            <a:ext cx="5943600" cy="41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8972" name="Text Box 1036"/>
          <p:cNvSpPr txBox="1">
            <a:spLocks noChangeArrowheads="1"/>
          </p:cNvSpPr>
          <p:nvPr/>
        </p:nvSpPr>
        <p:spPr bwMode="auto">
          <a:xfrm>
            <a:off x="5029200" y="2171700"/>
            <a:ext cx="3326616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Mt. 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the school district</a:t>
            </a:r>
          </a:p>
        </p:txBody>
      </p:sp>
      <p:sp>
        <p:nvSpPr>
          <p:cNvPr id="808973" name="Text Box 1037"/>
          <p:cNvSpPr txBox="1">
            <a:spLocks noChangeArrowheads="1"/>
          </p:cNvSpPr>
          <p:nvPr/>
        </p:nvSpPr>
        <p:spPr bwMode="auto">
          <a:xfrm>
            <a:off x="5029200" y="3028950"/>
            <a:ext cx="3441968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 Hostetler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, the company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08974" name="Text Box 1038"/>
          <p:cNvSpPr txBox="1">
            <a:spLocks noChangeArrowheads="1"/>
          </p:cNvSpPr>
          <p:nvPr/>
        </p:nvSpPr>
        <p:spPr bwMode="auto">
          <a:xfrm>
            <a:off x="5029201" y="4011216"/>
            <a:ext cx="2441759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a job opening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05037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685800"/>
            <a:ext cx="4439745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2320" y="477416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2798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pic>
        <p:nvPicPr>
          <p:cNvPr id="809987" name="Picture 1027"/>
          <p:cNvPicPr>
            <a:picLocks noChangeAspect="1" noChangeArrowheads="1"/>
          </p:cNvPicPr>
          <p:nvPr/>
        </p:nvPicPr>
        <p:blipFill>
          <a:blip r:embed="rId3"/>
          <a:srcRect r="1163" b="3876"/>
          <a:stretch>
            <a:fillRect/>
          </a:stretch>
        </p:blipFill>
        <p:spPr bwMode="auto">
          <a:xfrm>
            <a:off x="1295400" y="800100"/>
            <a:ext cx="6477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47502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Rectangle 1028"/>
          <p:cNvSpPr>
            <a:spLocks noChangeArrowheads="1"/>
          </p:cNvSpPr>
          <p:nvPr/>
        </p:nvSpPr>
        <p:spPr bwMode="auto">
          <a:xfrm>
            <a:off x="-206375" y="1"/>
            <a:ext cx="9140825" cy="6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676871" name="Picture 1031" descr="2002_10_14_152651_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25033"/>
            <a:ext cx="7272808" cy="4827397"/>
          </a:xfrm>
          <a:prstGeom prst="rect">
            <a:avLst/>
          </a:prstGeom>
          <a:noFill/>
        </p:spPr>
      </p:pic>
      <p:sp>
        <p:nvSpPr>
          <p:cNvPr id="676872" name="Rectangle 1032"/>
          <p:cNvSpPr>
            <a:spLocks noChangeArrowheads="1"/>
          </p:cNvSpPr>
          <p:nvPr/>
        </p:nvSpPr>
        <p:spPr bwMode="auto">
          <a:xfrm>
            <a:off x="609616" y="2971985"/>
            <a:ext cx="4089261" cy="15388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rgbClr val="008080"/>
                </a:solidFill>
                <a:latin typeface="Arial" pitchFamily="-107" charset="0"/>
              </a:rPr>
              <a:t>Job Openings: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Category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Food Services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Keyword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Baker</a:t>
            </a:r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 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Location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Continental  U.S.</a:t>
            </a:r>
            <a:endParaRPr lang="en-US" sz="1400" b="1" i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6736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1978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2" y="689372"/>
            <a:ext cx="5622925" cy="4170759"/>
          </a:xfrm>
          <a:prstGeom prst="rect">
            <a:avLst/>
          </a:prstGeom>
          <a:noFill/>
        </p:spPr>
      </p:pic>
      <p:sp>
        <p:nvSpPr>
          <p:cNvPr id="1184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25" y="0"/>
            <a:ext cx="9139237" cy="601266"/>
          </a:xfrm>
          <a:ln/>
        </p:spPr>
        <p:txBody>
          <a:bodyPr lIns="92160" tIns="46080" rIns="92160" bIns="46080">
            <a:normAutofit fontScale="90000"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/>
              <a:t>Extracting Job Openings from the Web </a:t>
            </a:r>
            <a:endParaRPr lang="en-GB" sz="4000" dirty="0"/>
          </a:p>
        </p:txBody>
      </p:sp>
      <p:sp>
        <p:nvSpPr>
          <p:cNvPr id="1184772" name="Oval 4"/>
          <p:cNvSpPr>
            <a:spLocks noChangeArrowheads="1"/>
          </p:cNvSpPr>
          <p:nvPr/>
        </p:nvSpPr>
        <p:spPr bwMode="auto">
          <a:xfrm>
            <a:off x="304800" y="2320531"/>
            <a:ext cx="1123950" cy="183356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1184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4076" y="857251"/>
            <a:ext cx="5235575" cy="4126706"/>
          </a:xfrm>
          <a:prstGeom prst="rect">
            <a:avLst/>
          </a:prstGeom>
          <a:noFill/>
        </p:spPr>
      </p:pic>
      <p:sp>
        <p:nvSpPr>
          <p:cNvPr id="1184774" name="Line 6"/>
          <p:cNvSpPr>
            <a:spLocks noChangeShapeType="1"/>
          </p:cNvSpPr>
          <p:nvPr/>
        </p:nvSpPr>
        <p:spPr bwMode="auto">
          <a:xfrm flipV="1">
            <a:off x="1303338" y="1533706"/>
            <a:ext cx="976312" cy="797719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5" name="Text Box 7"/>
          <p:cNvSpPr txBox="1">
            <a:spLocks noChangeArrowheads="1"/>
          </p:cNvSpPr>
          <p:nvPr/>
        </p:nvSpPr>
        <p:spPr bwMode="auto">
          <a:xfrm>
            <a:off x="4954588" y="857250"/>
            <a:ext cx="4037012" cy="2108996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EBDDC3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Title: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Ice Cream Guru</a:t>
            </a:r>
          </a:p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Description: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If you dream of cold creamy…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Contact: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  <a:hlinkClick r:id="rId5"/>
              </a:rPr>
              <a:t>susan@foodscience.com</a:t>
            </a: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Category: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Travel/Hospitality</a:t>
            </a:r>
            <a:endParaRPr lang="en-GB" sz="1600">
              <a:solidFill>
                <a:srgbClr val="EBDDC3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  Function: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Food Services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</p:txBody>
      </p:sp>
      <p:sp>
        <p:nvSpPr>
          <p:cNvPr id="1184776" name="Line 8"/>
          <p:cNvSpPr>
            <a:spLocks noChangeShapeType="1"/>
          </p:cNvSpPr>
          <p:nvPr/>
        </p:nvSpPr>
        <p:spPr bwMode="auto">
          <a:xfrm flipV="1">
            <a:off x="3810000" y="1028700"/>
            <a:ext cx="1295400" cy="2552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7" name="Rectangle 9"/>
          <p:cNvSpPr>
            <a:spLocks noChangeArrowheads="1"/>
          </p:cNvSpPr>
          <p:nvPr/>
        </p:nvSpPr>
        <p:spPr bwMode="auto">
          <a:xfrm>
            <a:off x="3581400" y="3714750"/>
            <a:ext cx="1752600" cy="1181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8" name="Line 10"/>
          <p:cNvSpPr>
            <a:spLocks noChangeShapeType="1"/>
          </p:cNvSpPr>
          <p:nvPr/>
        </p:nvSpPr>
        <p:spPr bwMode="auto">
          <a:xfrm flipV="1">
            <a:off x="4648200" y="1371600"/>
            <a:ext cx="457200" cy="2343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9" name="AutoShape 11"/>
          <p:cNvSpPr>
            <a:spLocks noChangeArrowheads="1"/>
          </p:cNvSpPr>
          <p:nvPr/>
        </p:nvSpPr>
        <p:spPr bwMode="auto">
          <a:xfrm>
            <a:off x="3622693" y="3564913"/>
            <a:ext cx="949325" cy="130969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0" name="AutoShape 12"/>
          <p:cNvSpPr>
            <a:spLocks noChangeArrowheads="1"/>
          </p:cNvSpPr>
          <p:nvPr/>
        </p:nvSpPr>
        <p:spPr bwMode="auto">
          <a:xfrm>
            <a:off x="4004038" y="4686300"/>
            <a:ext cx="796925" cy="1143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1" name="Line 13"/>
          <p:cNvSpPr>
            <a:spLocks noChangeShapeType="1"/>
          </p:cNvSpPr>
          <p:nvPr/>
        </p:nvSpPr>
        <p:spPr bwMode="auto">
          <a:xfrm flipV="1">
            <a:off x="4648200" y="1600200"/>
            <a:ext cx="533400" cy="3086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4728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74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857250"/>
          </a:xfrm>
        </p:spPr>
        <p:txBody>
          <a:bodyPr/>
          <a:lstStyle/>
          <a:p>
            <a:r>
              <a:rPr lang="en-US" dirty="0" smtClean="0"/>
              <a:t>Another Problem</a:t>
            </a:r>
            <a:endParaRPr lang="en-US" dirty="0"/>
          </a:p>
        </p:txBody>
      </p:sp>
      <p:pic>
        <p:nvPicPr>
          <p:cNvPr id="1178628" name="Picture 4"/>
          <p:cNvPicPr>
            <a:picLocks noChangeAspect="1" noChangeArrowheads="1"/>
          </p:cNvPicPr>
          <p:nvPr/>
        </p:nvPicPr>
        <p:blipFill>
          <a:blip r:embed="rId3"/>
          <a:srcRect r="-1624" b="21832"/>
          <a:stretch>
            <a:fillRect/>
          </a:stretch>
        </p:blipFill>
        <p:spPr bwMode="auto">
          <a:xfrm>
            <a:off x="914400" y="1143000"/>
            <a:ext cx="685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14728" y="4876006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91879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153400" cy="742950"/>
          </a:xfrm>
        </p:spPr>
        <p:txBody>
          <a:bodyPr/>
          <a:lstStyle/>
          <a:p>
            <a:r>
              <a:rPr lang="en-US" dirty="0" smtClean="0"/>
              <a:t>Often structured information in text</a:t>
            </a:r>
            <a:endParaRPr lang="en-US" dirty="0"/>
          </a:p>
        </p:txBody>
      </p:sp>
      <p:pic>
        <p:nvPicPr>
          <p:cNvPr id="1182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941" y="837406"/>
            <a:ext cx="66341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0508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25487"/>
            <a:ext cx="7620000" cy="415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304800" y="57150"/>
            <a:ext cx="8534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775F55"/>
                </a:solidFill>
                <a:latin typeface="Arial" pitchFamily="-107" charset="0"/>
              </a:rPr>
              <a:t>Another Problem</a:t>
            </a:r>
            <a:endParaRPr lang="en-US" sz="3200" b="1" dirty="0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38929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IE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 rot="16200000">
            <a:off x="3754144" y="2018788"/>
            <a:ext cx="486622" cy="214394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" y="668719"/>
            <a:ext cx="903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structured information (e.g., database tables) from unstructured machine-readable documents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(e.g., Web documents).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069425" y="2473925"/>
          <a:ext cx="3962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571"/>
                <a:gridCol w="1090584"/>
                <a:gridCol w="1715645"/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GName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FName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Occupation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Presley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Hunter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painter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25" name="Folded Corner 24"/>
          <p:cNvSpPr/>
          <p:nvPr/>
        </p:nvSpPr>
        <p:spPr>
          <a:xfrm>
            <a:off x="124245" y="2847448"/>
            <a:ext cx="2590686" cy="2177042"/>
          </a:xfrm>
          <a:prstGeom prst="foldedCorner">
            <a:avLst>
              <a:gd name="adj" fmla="val 20936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Elvis Presley was a famous rock singer.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...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Mary once remarked that the only attractive thing about the painter Elvis Hunter was his first name.</a:t>
            </a:r>
            <a:endParaRPr lang="en-US" sz="1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" name="TextBox 35"/>
          <p:cNvSpPr txBox="1"/>
          <p:nvPr/>
        </p:nvSpPr>
        <p:spPr>
          <a:xfrm>
            <a:off x="3009281" y="2172801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Information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25485" y="4076342"/>
            <a:ext cx="520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entury Gothic"/>
                <a:cs typeface="Century Gothic"/>
              </a:rPr>
              <a:t>“Seeing the Web as a table”</a:t>
            </a:r>
            <a:endParaRPr lang="fr-FR" i="1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8140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30580" b="32572"/>
          <a:stretch>
            <a:fillRect/>
          </a:stretch>
        </p:blipFill>
        <p:spPr>
          <a:xfrm>
            <a:off x="221482" y="719786"/>
            <a:ext cx="7937147" cy="2701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r="22608"/>
          <a:stretch>
            <a:fillRect/>
          </a:stretch>
        </p:blipFill>
        <p:spPr>
          <a:xfrm>
            <a:off x="1300487" y="974071"/>
            <a:ext cx="7797204" cy="204823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1646" y="3620392"/>
          <a:ext cx="8491242" cy="1411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893"/>
                <a:gridCol w="1583055"/>
                <a:gridCol w="2688294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Title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Business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strategy Associate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Part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Palo Alto, CA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Registered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Nurse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Full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Los Angeles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7198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0000" y="1059582"/>
            <a:ext cx="7772400" cy="1628775"/>
          </a:xfrm>
        </p:spPr>
        <p:txBody>
          <a:bodyPr/>
          <a:lstStyle/>
          <a:p>
            <a:r>
              <a:rPr lang="en-US" sz="1800" dirty="0" err="1" smtClean="0"/>
              <a:t>Vorlesung</a:t>
            </a:r>
            <a:endParaRPr lang="en-US" sz="1800" dirty="0" smtClean="0"/>
          </a:p>
          <a:p>
            <a:pPr lvl="1"/>
            <a:r>
              <a:rPr lang="en-US" sz="1600" dirty="0" smtClean="0"/>
              <a:t>Learn the basics of Information Extraction (IE)</a:t>
            </a:r>
          </a:p>
          <a:p>
            <a:r>
              <a:rPr lang="en-US" sz="1800" dirty="0" smtClean="0"/>
              <a:t>Seminar</a:t>
            </a:r>
          </a:p>
          <a:p>
            <a:pPr lvl="1"/>
            <a:r>
              <a:rPr lang="en-US" sz="1600" dirty="0" smtClean="0"/>
              <a:t>Each student will present a research paper on IE (</a:t>
            </a:r>
            <a:r>
              <a:rPr lang="en-US" sz="1600" dirty="0" err="1" smtClean="0"/>
              <a:t>Powerpoint</a:t>
            </a:r>
            <a:r>
              <a:rPr lang="en-US" sz="1600" dirty="0" smtClean="0"/>
              <a:t>, </a:t>
            </a:r>
            <a:r>
              <a:rPr lang="en-US" sz="1600" dirty="0" err="1" smtClean="0"/>
              <a:t>LaTeX</a:t>
            </a:r>
            <a:r>
              <a:rPr lang="en-US" sz="1600" dirty="0" smtClean="0"/>
              <a:t>, Mac)</a:t>
            </a:r>
          </a:p>
          <a:p>
            <a:pPr lvl="1"/>
            <a:r>
              <a:rPr lang="en-US" sz="1600" dirty="0" smtClean="0"/>
              <a:t>Also: two or three practical sessions</a:t>
            </a:r>
          </a:p>
          <a:p>
            <a:pPr lvl="1"/>
            <a:r>
              <a:rPr lang="en-US" sz="1600" dirty="0" smtClean="0"/>
              <a:t>There are two seminars! </a:t>
            </a:r>
            <a:r>
              <a:rPr lang="en-US" sz="1600" b="1" dirty="0" smtClean="0"/>
              <a:t>You come to just one of the two sessions</a:t>
            </a:r>
            <a:r>
              <a:rPr lang="en-US" sz="1600" dirty="0" smtClean="0"/>
              <a:t>, either Thursdays (starting tomorrow), or Wednesdays (starting next week)</a:t>
            </a:r>
            <a:endParaRPr lang="en-US" dirty="0" smtClean="0"/>
          </a:p>
          <a:p>
            <a:r>
              <a:rPr lang="en-US" sz="1800" dirty="0" smtClean="0"/>
              <a:t>Registration:</a:t>
            </a:r>
          </a:p>
          <a:p>
            <a:pPr lvl="1"/>
            <a:r>
              <a:rPr lang="en-US" sz="1600" dirty="0" smtClean="0"/>
              <a:t>PLEASE DO NOT CONTACT THE PRUEFUNGSAMT TO TRY TO REGISTER FOR BACHELORS COURSES!</a:t>
            </a:r>
          </a:p>
          <a:p>
            <a:pPr lvl="1"/>
            <a:r>
              <a:rPr lang="en-US" sz="1600" dirty="0" smtClean="0"/>
              <a:t>Check whether you are registered for *both* the </a:t>
            </a:r>
            <a:r>
              <a:rPr lang="en-US" sz="1600" dirty="0" err="1" smtClean="0"/>
              <a:t>Vorlesung</a:t>
            </a:r>
            <a:r>
              <a:rPr lang="en-US" sz="1600" dirty="0" smtClean="0"/>
              <a:t> and the Seminar (these are </a:t>
            </a:r>
            <a:r>
              <a:rPr lang="en-US" sz="1600" b="1" dirty="0" smtClean="0"/>
              <a:t>two things</a:t>
            </a:r>
            <a:r>
              <a:rPr lang="en-US" sz="1600" dirty="0" smtClean="0"/>
              <a:t> in LSF!)</a:t>
            </a:r>
          </a:p>
          <a:p>
            <a:pPr lvl="1"/>
            <a:r>
              <a:rPr lang="en-US" sz="1600" dirty="0" smtClean="0"/>
              <a:t>If you are not registered, send me an email with your name, </a:t>
            </a:r>
            <a:r>
              <a:rPr lang="en-US" sz="1600" dirty="0" err="1" smtClean="0"/>
              <a:t>Matrikel</a:t>
            </a:r>
            <a:r>
              <a:rPr lang="en-US" sz="1600" dirty="0" smtClean="0"/>
              <a:t>, and which course(s) you are not registered for (I will respond back with a confirmation)</a:t>
            </a:r>
          </a:p>
        </p:txBody>
      </p:sp>
    </p:spTree>
    <p:extLst>
      <p:ext uri="{BB962C8B-B14F-4D97-AF65-F5344CB8AC3E}">
        <p14:creationId xmlns:p14="http://schemas.microsoft.com/office/powerpoint/2010/main" val="15513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5435600" cy="369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671" y="2666950"/>
            <a:ext cx="7658331" cy="211491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8632" y="893013"/>
          <a:ext cx="5527359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80"/>
                <a:gridCol w="1765618"/>
                <a:gridCol w="1826261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Name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Birthplace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Birthdate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Tupelo,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MI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1935-01-08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9678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95448" y="4004495"/>
          <a:ext cx="7346556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/>
                <a:gridCol w="3746818"/>
                <a:gridCol w="1930958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Author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Publication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Year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Grishman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Information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Extraction...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2006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8980508" cy="3206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25873"/>
          <a:stretch>
            <a:fillRect/>
          </a:stretch>
        </p:blipFill>
        <p:spPr>
          <a:xfrm>
            <a:off x="591669" y="1982356"/>
            <a:ext cx="8444877" cy="19410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024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9" y="692695"/>
            <a:ext cx="58928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82" y="894880"/>
            <a:ext cx="5099421" cy="331695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475" y="4027002"/>
          <a:ext cx="4778077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093"/>
                <a:gridCol w="1311593"/>
                <a:gridCol w="1710391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Product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Price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Dynex</a:t>
                      </a: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 32”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LCD TV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$1000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1303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2294" y="3750821"/>
            <a:ext cx="1213794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Source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0841" y="3535514"/>
            <a:ext cx="173316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Tokenization&amp;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8425" y="2922398"/>
            <a:ext cx="169469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Named Entity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7935" y="2391845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Instance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1337" y="170765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Fact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82245" y="586774"/>
            <a:ext cx="1507144" cy="92333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Ontological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Information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457204" y="4307391"/>
            <a:ext cx="591969" cy="631613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3678" y="4398729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99412" y="4227934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</a:rPr>
              <a:t>05/01/67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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1967-05-01</a:t>
            </a:r>
            <a:endParaRPr lang="en-US" sz="18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3"/>
            <a:endCxn id="24" idx="1"/>
          </p:cNvCxnSpPr>
          <p:nvPr/>
        </p:nvCxnSpPr>
        <p:spPr>
          <a:xfrm flipV="1">
            <a:off x="1476088" y="3858680"/>
            <a:ext cx="484753" cy="21530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0"/>
            <a:endCxn id="25" idx="1"/>
          </p:cNvCxnSpPr>
          <p:nvPr/>
        </p:nvCxnSpPr>
        <p:spPr>
          <a:xfrm flipV="1">
            <a:off x="2827425" y="3245564"/>
            <a:ext cx="1151000" cy="28995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5" idx="0"/>
            <a:endCxn id="32" idx="1"/>
          </p:cNvCxnSpPr>
          <p:nvPr/>
        </p:nvCxnSpPr>
        <p:spPr>
          <a:xfrm flipV="1">
            <a:off x="4825773" y="2715011"/>
            <a:ext cx="1332162" cy="20738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0"/>
            <a:endCxn id="33" idx="1"/>
          </p:cNvCxnSpPr>
          <p:nvPr/>
        </p:nvCxnSpPr>
        <p:spPr>
          <a:xfrm flipV="1">
            <a:off x="6802503" y="2030820"/>
            <a:ext cx="728834" cy="36102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0"/>
            <a:endCxn id="37" idx="2"/>
          </p:cNvCxnSpPr>
          <p:nvPr/>
        </p:nvCxnSpPr>
        <p:spPr>
          <a:xfrm flipV="1">
            <a:off x="8175905" y="1510104"/>
            <a:ext cx="159912" cy="19755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42170" y="-20538"/>
            <a:ext cx="1587294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and beyond</a:t>
            </a:r>
          </a:p>
        </p:txBody>
      </p:sp>
      <p:cxnSp>
        <p:nvCxnSpPr>
          <p:cNvPr id="59" name="Straight Connector 58"/>
          <p:cNvCxnSpPr>
            <a:stCxn id="37" idx="0"/>
            <a:endCxn id="58" idx="2"/>
          </p:cNvCxnSpPr>
          <p:nvPr/>
        </p:nvCxnSpPr>
        <p:spPr>
          <a:xfrm flipV="1">
            <a:off x="8335817" y="348794"/>
            <a:ext cx="0" cy="23798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3993302" y="3901694"/>
            <a:ext cx="1874842" cy="614272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...married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on 1967-05-01</a:t>
            </a:r>
            <a:endParaRPr lang="en-US" sz="1600" dirty="0">
              <a:solidFill>
                <a:prstClr val="black"/>
              </a:solidFill>
              <a:cs typeface="Century Gothic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185312"/>
              </p:ext>
            </p:extLst>
          </p:nvPr>
        </p:nvGraphicFramePr>
        <p:xfrm>
          <a:off x="6178579" y="3299440"/>
          <a:ext cx="2857917" cy="7124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16293"/>
                <a:gridCol w="1241624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2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-37338" y="636873"/>
            <a:ext cx="804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structured information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from unstructured machine-readable documents 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8164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Extraction</a:t>
            </a:r>
            <a:endParaRPr lang="en-US" dirty="0"/>
          </a:p>
        </p:txBody>
      </p:sp>
      <p:pic>
        <p:nvPicPr>
          <p:cNvPr id="115712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1219200" y="3048098"/>
            <a:ext cx="5943600" cy="186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1319852"/>
            <a:ext cx="8798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FF"/>
                </a:solidFill>
                <a:latin typeface="Arial" pitchFamily="-107" charset="0"/>
              </a:rPr>
              <a:t>Traditional definition: </a:t>
            </a:r>
            <a:r>
              <a:rPr lang="en-US" b="1" dirty="0" smtClean="0">
                <a:solidFill>
                  <a:prstClr val="black"/>
                </a:solidFill>
                <a:latin typeface="Arial" pitchFamily="-107" charset="0"/>
              </a:rPr>
              <a:t>Recovering structured data from text</a:t>
            </a:r>
          </a:p>
          <a:p>
            <a:pPr eaLnBrk="0" hangingPunct="0"/>
            <a:endParaRPr lang="en-US" b="1" dirty="0">
              <a:solidFill>
                <a:srgbClr val="0000FF"/>
              </a:solidFill>
              <a:latin typeface="Arial" pitchFamily="-107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882748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What are some of the sub-problems/challenges?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94107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endParaRPr lang="en-US" sz="2400" dirty="0"/>
          </a:p>
        </p:txBody>
      </p:sp>
      <p:pic>
        <p:nvPicPr>
          <p:cNvPr id="120320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36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3205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6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800" b="1">
              <a:solidFill>
                <a:srgbClr val="704404"/>
              </a:solidFill>
              <a:latin typeface="Arial" pitchFamily="-107" charset="0"/>
            </a:endParaRPr>
          </a:p>
        </p:txBody>
      </p:sp>
      <p:sp>
        <p:nvSpPr>
          <p:cNvPr id="1203207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8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9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0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1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2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3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4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5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6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7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8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9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3231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5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Recovering structured data from text</a:t>
            </a:r>
          </a:p>
          <a:p>
            <a:pPr lvl="1"/>
            <a:r>
              <a:rPr lang="en-US" sz="2000" dirty="0" smtClean="0"/>
              <a:t>Identifying fields (e.g. named entity recognition)</a:t>
            </a:r>
          </a:p>
          <a:p>
            <a:pPr lvl="1"/>
            <a:r>
              <a:rPr lang="en-US" sz="2000" dirty="0" smtClean="0"/>
              <a:t>Understanding relations between fields (e.g. record association)</a:t>
            </a:r>
          </a:p>
          <a:p>
            <a:endParaRPr lang="en-US" sz="2400" dirty="0"/>
          </a:p>
        </p:txBody>
      </p:sp>
      <p:pic>
        <p:nvPicPr>
          <p:cNvPr id="1205252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25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5253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4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5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6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7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8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9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0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1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2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3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4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5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6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7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8025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pPr lvl="1"/>
            <a:r>
              <a:rPr lang="en-US" sz="2000" smtClean="0"/>
              <a:t>Understanding relations between fields (e.g. record association)</a:t>
            </a:r>
          </a:p>
          <a:p>
            <a:pPr lvl="1"/>
            <a:r>
              <a:rPr lang="en-US" sz="2000" smtClean="0"/>
              <a:t>Normalization and deduplication</a:t>
            </a:r>
            <a:endParaRPr lang="en-US" sz="2000" dirty="0"/>
          </a:p>
        </p:txBody>
      </p:sp>
      <p:pic>
        <p:nvPicPr>
          <p:cNvPr id="1192964" name="Picture 4"/>
          <p:cNvPicPr>
            <a:picLocks noChangeAspect="1" noChangeArrowheads="1"/>
          </p:cNvPicPr>
          <p:nvPr/>
        </p:nvPicPr>
        <p:blipFill>
          <a:blip r:embed="rId3"/>
          <a:srcRect l="18182" t="29337" r="51999" b="38950"/>
          <a:stretch>
            <a:fillRect/>
          </a:stretch>
        </p:blipFill>
        <p:spPr bwMode="auto">
          <a:xfrm>
            <a:off x="228600" y="2743200"/>
            <a:ext cx="3124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5" name="Picture 5"/>
          <p:cNvPicPr>
            <a:picLocks noChangeAspect="1" noChangeArrowheads="1"/>
          </p:cNvPicPr>
          <p:nvPr/>
        </p:nvPicPr>
        <p:blipFill>
          <a:blip r:embed="rId4"/>
          <a:srcRect l="44429" t="67325" r="28174" b="14233"/>
          <a:stretch>
            <a:fillRect/>
          </a:stretch>
        </p:blipFill>
        <p:spPr bwMode="auto">
          <a:xfrm>
            <a:off x="4953000" y="2857613"/>
            <a:ext cx="2895600" cy="950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7" name="Picture 7"/>
          <p:cNvPicPr>
            <a:picLocks noChangeAspect="1" noChangeArrowheads="1"/>
          </p:cNvPicPr>
          <p:nvPr/>
        </p:nvPicPr>
        <p:blipFill>
          <a:blip r:embed="rId5"/>
          <a:srcRect l="16000" t="56293" r="31636" b="27850"/>
          <a:stretch>
            <a:fillRect/>
          </a:stretch>
        </p:blipFill>
        <p:spPr bwMode="auto">
          <a:xfrm>
            <a:off x="3429000" y="3886200"/>
            <a:ext cx="548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63468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857250"/>
          </a:xfrm>
        </p:spPr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57300"/>
            <a:ext cx="7772400" cy="2057400"/>
          </a:xfrm>
        </p:spPr>
        <p:txBody>
          <a:bodyPr/>
          <a:lstStyle/>
          <a:p>
            <a:r>
              <a:rPr lang="en-US" sz="2400" dirty="0"/>
              <a:t>Input:  Text Document</a:t>
            </a:r>
          </a:p>
          <a:p>
            <a:pPr lvl="1"/>
            <a:r>
              <a:rPr lang="en-US" sz="2000" dirty="0"/>
              <a:t>Various sources:  web, e-mail, journals, …</a:t>
            </a:r>
          </a:p>
          <a:p>
            <a:r>
              <a:rPr lang="en-US" sz="2400" dirty="0"/>
              <a:t>Output: 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Relevant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fragments of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text</a:t>
            </a:r>
            <a:r>
              <a:rPr lang="en-US" sz="2400" dirty="0" smtClean="0"/>
              <a:t> and relations </a:t>
            </a:r>
            <a:r>
              <a:rPr lang="en-US" sz="2400" dirty="0"/>
              <a:t>possibly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to be processed later in some automated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way</a:t>
            </a:r>
            <a:endParaRPr lang="en-US" sz="2400" dirty="0"/>
          </a:p>
        </p:txBody>
      </p:sp>
      <p:pic>
        <p:nvPicPr>
          <p:cNvPr id="25604" name="Picture 4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20" y="3086100"/>
            <a:ext cx="1419225" cy="1371600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6576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91000" y="3257551"/>
            <a:ext cx="76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prstClr val="black"/>
                </a:solidFill>
                <a:latin typeface="Arial" pitchFamily="-107" charset="0"/>
              </a:rPr>
              <a:t>IE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0292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25608" name="Picture 8" descr="C:\School\Research\bwi\Presentation\databa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24" y="2857500"/>
            <a:ext cx="1185863" cy="1257300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34000" y="4286350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Arial" pitchFamily="-107" charset="0"/>
              </a:rPr>
              <a:t>User Queries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6324600" y="405765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907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30324"/>
            <a:ext cx="62484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Not all documents are </a:t>
            </a:r>
            <a:br>
              <a:rPr lang="en-US" sz="3600" dirty="0"/>
            </a:br>
            <a:r>
              <a:rPr lang="en-US" sz="3600" dirty="0"/>
              <a:t>created equal…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1543050"/>
            <a:ext cx="7772400" cy="21145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Varying regularity</a:t>
            </a:r>
            <a:r>
              <a:rPr lang="en-US" sz="2800" dirty="0" smtClean="0"/>
              <a:t> in </a:t>
            </a:r>
            <a:r>
              <a:rPr lang="en-US" sz="2800" u="sng" dirty="0"/>
              <a:t>document collections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Natural or unstructured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Little obvious structural information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Partially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Contain some canonical formatting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Highly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Often, automatically generated</a:t>
            </a:r>
          </a:p>
        </p:txBody>
      </p:sp>
      <p:pic>
        <p:nvPicPr>
          <p:cNvPr id="26628" name="Picture 1028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5" y="171450"/>
            <a:ext cx="1825625" cy="1257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845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1800" dirty="0" err="1" smtClean="0"/>
              <a:t>Vorlesung</a:t>
            </a:r>
            <a:r>
              <a:rPr lang="en-US" sz="1800" dirty="0" smtClean="0"/>
              <a:t> and Seminar are two separate courses (in same module for CIS people)</a:t>
            </a:r>
          </a:p>
          <a:p>
            <a:pPr lvl="1"/>
            <a:r>
              <a:rPr lang="en-US" sz="1600" dirty="0" smtClean="0"/>
              <a:t>However, there may be some shifting around of slots depending on time constraints</a:t>
            </a:r>
          </a:p>
          <a:p>
            <a:r>
              <a:rPr lang="en-US" sz="1800" dirty="0" err="1" smtClean="0"/>
              <a:t>Vorlesung</a:t>
            </a:r>
            <a:r>
              <a:rPr lang="en-US" sz="1800" dirty="0" smtClean="0"/>
              <a:t> (Grade): </a:t>
            </a:r>
          </a:p>
          <a:p>
            <a:pPr lvl="1"/>
            <a:r>
              <a:rPr lang="en-US" sz="1600" dirty="0" err="1" smtClean="0"/>
              <a:t>Klausur</a:t>
            </a:r>
            <a:endParaRPr lang="en-US" sz="1600" dirty="0" smtClean="0"/>
          </a:p>
          <a:p>
            <a:r>
              <a:rPr lang="en-US" sz="1800" dirty="0" smtClean="0"/>
              <a:t>Seminar (Grade): </a:t>
            </a:r>
          </a:p>
          <a:p>
            <a:pPr lvl="1"/>
            <a:r>
              <a:rPr lang="en-US" sz="1600" dirty="0" err="1" smtClean="0"/>
              <a:t>Referat</a:t>
            </a:r>
            <a:endParaRPr lang="en-US" sz="1600" dirty="0" smtClean="0"/>
          </a:p>
          <a:p>
            <a:pPr lvl="1"/>
            <a:r>
              <a:rPr lang="en-US" sz="1600" dirty="0" err="1" smtClean="0"/>
              <a:t>Hausarbeit</a:t>
            </a:r>
            <a:r>
              <a:rPr lang="en-US" sz="1600" dirty="0" smtClean="0"/>
              <a:t> (write-up of the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 (6 pages, due </a:t>
            </a:r>
            <a:r>
              <a:rPr lang="en-US" sz="1600" b="1" dirty="0" smtClean="0"/>
              <a:t>3 weeks</a:t>
            </a:r>
            <a:r>
              <a:rPr lang="en-US" sz="1600" dirty="0" smtClean="0"/>
              <a:t> after you hold your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 err="1" smtClean="0"/>
              <a:t>Hausarbeit</a:t>
            </a:r>
            <a:r>
              <a:rPr lang="en-US" sz="1600" dirty="0" smtClean="0"/>
              <a:t> can also include practical exercises (optional, extra points)</a:t>
            </a:r>
          </a:p>
          <a:p>
            <a:r>
              <a:rPr lang="en-US" sz="1800" dirty="0" smtClean="0"/>
              <a:t>CIS-</a:t>
            </a:r>
            <a:r>
              <a:rPr lang="en-US" sz="1800" dirty="0" err="1" smtClean="0"/>
              <a:t>ler</a:t>
            </a:r>
            <a:r>
              <a:rPr lang="en-US" sz="1800" dirty="0" smtClean="0"/>
              <a:t>: No </a:t>
            </a:r>
            <a:r>
              <a:rPr lang="en-US" sz="1800" dirty="0" err="1" smtClean="0"/>
              <a:t>Notenverbesserung</a:t>
            </a:r>
            <a:r>
              <a:rPr lang="en-US" sz="1800" dirty="0" smtClean="0"/>
              <a:t> (everyone else: ask in your </a:t>
            </a:r>
            <a:r>
              <a:rPr lang="en-US" sz="1800" dirty="0" err="1" smtClean="0"/>
              <a:t>Fachschaft</a:t>
            </a:r>
            <a:r>
              <a:rPr lang="en-US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44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5486"/>
            <a:ext cx="7772400" cy="8572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Natural Text:  MEDLINE </a:t>
            </a:r>
            <a:br>
              <a:rPr lang="en-US" sz="3600" dirty="0"/>
            </a:br>
            <a:r>
              <a:rPr lang="en-US" sz="3600" dirty="0"/>
              <a:t>Journal Abstracts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458200" cy="483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BACKGROUND: The most challenging aspect of revision hip surgery is the management of bone loss. A reliable and valid measure of bone loss is important since it will aid in future studies of hip revisions and in preoperative planning. We developed a measure of femoral and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acetabular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bone loss associated with failed total hip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arthroplasty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 purpose of the present study was to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measure the reliability and the </a:t>
            </a:r>
            <a:r>
              <a:rPr lang="en-US" sz="1400" b="1" dirty="0" err="1">
                <a:solidFill>
                  <a:srgbClr val="FF0000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 validity of this measure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to determine how it may be useful in preoperative planning. METHODS: From July 1997 to December 1998,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forty-five consecutive patients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with a failed hip prosthesis in need of revision surgery were prospectively followed. Three general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orthopaedic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surgeons were taught the radiographic classification system, and two of them classified standardized preoperative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anteroposterior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lateral hip radiographs with use of the system.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testing was carried out in a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blinded fashion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These results were then compared with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findings of the third surgeon, who was blinded to the preoperative ratings. Kappa statistics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unweighted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weighted) were used to assess correlation.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reliability was assessed by examining the agreement between the two preoperative raters. Prognostic validity was assessed by examining the agreement between the assessment by either Rater 1 or Rater 2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(reference standard). RESULTS: With regard to the assessments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there was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the preoperative raters (reliability), with weighted kappa values of &gt;0.75. There was also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each rater's assessment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(validity)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with weighted kappa values of &gt;0.75. CONCLUSIONS: With use of the newly developed classification system, preoperative radiographs are reliable and valid for assessment of the severity of bone loss that will be found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intraoperatively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8600" y="10858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number of subjects, type of study, conditions,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0352" y="4948014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5119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Partially Structured:  </a:t>
            </a:r>
            <a:br>
              <a:rPr lang="en-US" dirty="0"/>
            </a:br>
            <a:r>
              <a:rPr lang="en-US" dirty="0"/>
              <a:t>Seminar Announcements</a:t>
            </a:r>
          </a:p>
        </p:txBody>
      </p:sp>
      <p:pic>
        <p:nvPicPr>
          <p:cNvPr id="33797" name="Picture 5" descr="C:\School\Research\bwi\Presentation\annou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7" y="1657350"/>
            <a:ext cx="4206875" cy="3314700"/>
          </a:xfrm>
          <a:prstGeom prst="rect">
            <a:avLst/>
          </a:prstGeom>
          <a:noFill/>
        </p:spPr>
      </p:pic>
      <p:pic>
        <p:nvPicPr>
          <p:cNvPr id="33798" name="Picture 6" descr="C:\School\Research\bwi\Presentation\announc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27" y="1657350"/>
            <a:ext cx="4206875" cy="3314700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590800" y="120015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time, location, speaker,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367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Highly Structured:  </a:t>
            </a:r>
            <a:br>
              <a:rPr lang="en-US" dirty="0"/>
            </a:br>
            <a:r>
              <a:rPr lang="en-US" dirty="0" err="1"/>
              <a:t>Zagat’s</a:t>
            </a:r>
            <a:r>
              <a:rPr lang="en-US" dirty="0"/>
              <a:t> Reviews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219200" y="11430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restaurant, location, cost, etc.</a:t>
            </a:r>
          </a:p>
        </p:txBody>
      </p:sp>
      <p:pic>
        <p:nvPicPr>
          <p:cNvPr id="27656" name="Picture 8" descr="C:\School\Research\bwi\Presentation\zag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11" y="1600200"/>
            <a:ext cx="4316413" cy="3371850"/>
          </a:xfrm>
          <a:prstGeom prst="rect">
            <a:avLst/>
          </a:prstGeom>
          <a:noFill/>
        </p:spPr>
      </p:pic>
      <p:pic>
        <p:nvPicPr>
          <p:cNvPr id="27657" name="Picture 9" descr="C:\School\Research\bwi\Presentation\zagat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1"/>
            <a:ext cx="4114800" cy="2967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424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9144000" cy="514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Information extraction pipeline</a:t>
            </a:r>
            <a:endParaRPr lang="en-US" dirty="0"/>
          </a:p>
        </p:txBody>
      </p:sp>
      <p:sp>
        <p:nvSpPr>
          <p:cNvPr id="2192388" name="Text Box 4"/>
          <p:cNvSpPr txBox="1">
            <a:spLocks noChangeArrowheads="1"/>
          </p:cNvSpPr>
          <p:nvPr/>
        </p:nvSpPr>
        <p:spPr bwMode="auto">
          <a:xfrm>
            <a:off x="228600" y="987574"/>
            <a:ext cx="2986088" cy="40318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For years, </a:t>
            </a:r>
            <a:r>
              <a:rPr lang="en-US" sz="1600" b="1" u="sng" dirty="0">
                <a:solidFill>
                  <a:srgbClr val="94B6D2"/>
                </a:solidFill>
                <a:latin typeface="Arial" pitchFamily="-107" charset="0"/>
              </a:rPr>
              <a:t>Microsoft Corporation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 </a:t>
            </a:r>
            <a:r>
              <a:rPr lang="en-US" sz="1600" b="1" u="sng" dirty="0">
                <a:solidFill>
                  <a:srgbClr val="F7B615"/>
                </a:solidFill>
                <a:latin typeface="Arial" pitchFamily="-107" charset="0"/>
              </a:rPr>
              <a:t>CEO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 </a:t>
            </a:r>
            <a:r>
              <a:rPr lang="en-US" sz="1600" b="1" u="sng" dirty="0">
                <a:solidFill>
                  <a:srgbClr val="DD8047"/>
                </a:solidFill>
                <a:latin typeface="Arial" pitchFamily="-107" charset="0"/>
              </a:rPr>
              <a:t>Bill Gates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 was against open source. But today he appears to have changed his mind. "We can be open source. We love the concept of shared source," said </a:t>
            </a:r>
            <a:r>
              <a:rPr lang="en-US" sz="1600" b="1" u="sng" dirty="0">
                <a:solidFill>
                  <a:srgbClr val="DD8047"/>
                </a:solidFill>
                <a:latin typeface="Arial" pitchFamily="-107" charset="0"/>
              </a:rPr>
              <a:t>Bill </a:t>
            </a:r>
            <a:r>
              <a:rPr lang="en-US" sz="1600" b="1" u="sng" dirty="0" err="1">
                <a:solidFill>
                  <a:srgbClr val="DD8047"/>
                </a:solidFill>
                <a:latin typeface="Arial" pitchFamily="-107" charset="0"/>
              </a:rPr>
              <a:t>Veghte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, a </a:t>
            </a:r>
            <a:r>
              <a:rPr lang="en-US" sz="1600" b="1" u="sng" dirty="0">
                <a:solidFill>
                  <a:srgbClr val="94B6D2"/>
                </a:solidFill>
                <a:latin typeface="Arial" pitchFamily="-107" charset="0"/>
              </a:rPr>
              <a:t>Microsoft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 </a:t>
            </a:r>
            <a:r>
              <a:rPr lang="en-US" sz="1600" b="1" u="sng" dirty="0">
                <a:solidFill>
                  <a:srgbClr val="F7B615"/>
                </a:solidFill>
                <a:latin typeface="Arial" pitchFamily="-107" charset="0"/>
              </a:rPr>
              <a:t>VP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. "That's a super-important shift for us in terms of code access.“</a:t>
            </a:r>
          </a:p>
          <a:p>
            <a:pPr eaLnBrk="0" hangingPunct="0"/>
            <a:endParaRPr lang="en-US" sz="1600" b="1" dirty="0">
              <a:solidFill>
                <a:prstClr val="black"/>
              </a:solidFill>
              <a:latin typeface="Arial" pitchFamily="-107" charset="0"/>
            </a:endParaRPr>
          </a:p>
          <a:p>
            <a:pPr eaLnBrk="0" hangingPunct="0"/>
            <a:r>
              <a:rPr lang="en-US" sz="1600" b="1" u="sng" dirty="0">
                <a:solidFill>
                  <a:srgbClr val="DD8047"/>
                </a:solidFill>
                <a:latin typeface="Arial" pitchFamily="-107" charset="0"/>
              </a:rPr>
              <a:t>Richard Stallman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, </a:t>
            </a:r>
            <a:r>
              <a:rPr lang="en-US" sz="1600" b="1" u="sng" dirty="0">
                <a:solidFill>
                  <a:srgbClr val="F7B615"/>
                </a:solidFill>
                <a:latin typeface="Arial" pitchFamily="-107" charset="0"/>
              </a:rPr>
              <a:t>founder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 of the </a:t>
            </a:r>
            <a:r>
              <a:rPr lang="en-US" sz="1600" b="1" u="sng" dirty="0">
                <a:solidFill>
                  <a:srgbClr val="94B6D2"/>
                </a:solidFill>
                <a:latin typeface="Arial" pitchFamily="-107" charset="0"/>
              </a:rPr>
              <a:t>Free Software Foundation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, countered saying…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352800" y="1843120"/>
            <a:ext cx="5613400" cy="1200329"/>
            <a:chOff x="3303588" y="3721101"/>
            <a:chExt cx="5613400" cy="1600411"/>
          </a:xfrm>
        </p:grpSpPr>
        <p:sp>
          <p:nvSpPr>
            <p:cNvPr id="2192389" name="Text Box 5"/>
            <p:cNvSpPr txBox="1">
              <a:spLocks noChangeArrowheads="1"/>
            </p:cNvSpPr>
            <p:nvPr/>
          </p:nvSpPr>
          <p:spPr bwMode="auto">
            <a:xfrm>
              <a:off x="3340100" y="3721101"/>
              <a:ext cx="5423280" cy="1600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 u="sng">
                  <a:solidFill>
                    <a:prstClr val="black"/>
                  </a:solidFill>
                  <a:latin typeface="Courier New" charset="0"/>
                </a:rPr>
                <a:t>Name              Title   Organization</a:t>
              </a:r>
            </a:p>
            <a:p>
              <a:pPr eaLnBrk="0" hangingPunct="0"/>
              <a:r>
                <a:rPr lang="en-US" sz="1800" b="1">
                  <a:solidFill>
                    <a:srgbClr val="DD8047"/>
                  </a:solidFill>
                  <a:latin typeface="Courier New" charset="0"/>
                </a:rPr>
                <a:t>Bill Gates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      </a:t>
              </a:r>
              <a:r>
                <a:rPr lang="en-US" sz="1800" b="1">
                  <a:solidFill>
                    <a:srgbClr val="F7B615"/>
                  </a:solidFill>
                  <a:latin typeface="Courier New" charset="0"/>
                </a:rPr>
                <a:t>CEO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    </a:t>
              </a:r>
              <a:r>
                <a:rPr lang="en-US" sz="1800" b="1">
                  <a:solidFill>
                    <a:srgbClr val="94B6D2"/>
                  </a:solidFill>
                  <a:latin typeface="Courier New" charset="0"/>
                </a:rPr>
                <a:t>Microsoft</a:t>
              </a:r>
            </a:p>
            <a:p>
              <a:pPr eaLnBrk="0" hangingPunct="0"/>
              <a:r>
                <a:rPr lang="en-US" sz="1800" b="1">
                  <a:solidFill>
                    <a:srgbClr val="DD8047"/>
                  </a:solidFill>
                  <a:latin typeface="Courier New" charset="0"/>
                </a:rPr>
                <a:t>Bill Veghte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     </a:t>
              </a:r>
              <a:r>
                <a:rPr lang="en-US" sz="1800" b="1">
                  <a:solidFill>
                    <a:srgbClr val="F7B615"/>
                  </a:solidFill>
                  <a:latin typeface="Courier New" charset="0"/>
                </a:rPr>
                <a:t>VP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     </a:t>
              </a:r>
              <a:r>
                <a:rPr lang="en-US" sz="1800" b="1">
                  <a:solidFill>
                    <a:srgbClr val="94B6D2"/>
                  </a:solidFill>
                  <a:latin typeface="Courier New" charset="0"/>
                </a:rPr>
                <a:t>Microsoft</a:t>
              </a:r>
            </a:p>
            <a:p>
              <a:pPr eaLnBrk="0" hangingPunct="0"/>
              <a:r>
                <a:rPr lang="en-US" sz="1800" b="1">
                  <a:solidFill>
                    <a:srgbClr val="DD8047"/>
                  </a:solidFill>
                  <a:latin typeface="Courier New" charset="0"/>
                </a:rPr>
                <a:t>Richard Stallman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</a:t>
              </a:r>
              <a:r>
                <a:rPr lang="en-US" sz="1800" b="1">
                  <a:solidFill>
                    <a:srgbClr val="F7B615"/>
                  </a:solidFill>
                  <a:latin typeface="Courier New" charset="0"/>
                </a:rPr>
                <a:t>Founder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</a:t>
              </a:r>
              <a:r>
                <a:rPr lang="en-US" sz="1800" b="1">
                  <a:solidFill>
                    <a:srgbClr val="94B6D2"/>
                  </a:solidFill>
                  <a:latin typeface="Courier New" charset="0"/>
                </a:rPr>
                <a:t>Free Soft..</a:t>
              </a:r>
            </a:p>
          </p:txBody>
        </p:sp>
        <p:sp>
          <p:nvSpPr>
            <p:cNvPr id="2192392" name="Rectangle 8"/>
            <p:cNvSpPr>
              <a:spLocks noChangeArrowheads="1"/>
            </p:cNvSpPr>
            <p:nvPr/>
          </p:nvSpPr>
          <p:spPr bwMode="auto">
            <a:xfrm>
              <a:off x="3303588" y="4103544"/>
              <a:ext cx="5613400" cy="4924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800" b="1" dirty="0">
                <a:solidFill>
                  <a:prstClr val="black"/>
                </a:solidFill>
                <a:latin typeface="Arial" pitchFamily="-107" charset="0"/>
              </a:endParaRPr>
            </a:p>
          </p:txBody>
        </p:sp>
      </p:grpSp>
      <p:sp>
        <p:nvSpPr>
          <p:cNvPr id="2192395" name="Text Box 11"/>
          <p:cNvSpPr txBox="1">
            <a:spLocks noChangeArrowheads="1"/>
          </p:cNvSpPr>
          <p:nvPr/>
        </p:nvSpPr>
        <p:spPr bwMode="auto">
          <a:xfrm>
            <a:off x="63500" y="3152775"/>
            <a:ext cx="60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742950" indent="-285750" eaLnBrk="0" hangingPunct="0">
              <a:spcBef>
                <a:spcPct val="20000"/>
              </a:spcBef>
              <a:buClr>
                <a:srgbClr val="DD8047"/>
              </a:buClr>
            </a:pPr>
            <a:endParaRPr kumimoji="1" lang="en-US" sz="14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2701734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Full Task </a:t>
            </a:r>
            <a:r>
              <a:rPr lang="en-US" dirty="0">
                <a:ea typeface="ＭＳ Ｐゴシック" charset="0"/>
                <a:cs typeface="ＭＳ Ｐゴシック" charset="0"/>
              </a:rPr>
              <a:t>of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Information Extraction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505203" y="1123980"/>
            <a:ext cx="5485989" cy="64633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+mn-lt"/>
              </a:rPr>
              <a:t>Information Extraction =</a:t>
            </a:r>
          </a:p>
          <a:p>
            <a:r>
              <a:rPr lang="en-US" sz="1800" dirty="0">
                <a:latin typeface="+mn-lt"/>
              </a:rPr>
              <a:t>  segmentation + classification</a:t>
            </a:r>
            <a:r>
              <a:rPr lang="en-US" sz="1800" dirty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+ association</a:t>
            </a:r>
            <a:r>
              <a:rPr lang="en-US" sz="1800" dirty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+ clustering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28600" y="1181040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 dirty="0">
                <a:latin typeface="+mn-lt"/>
              </a:rPr>
              <a:t>As a </a:t>
            </a:r>
            <a:r>
              <a:rPr lang="en-US" sz="2000" dirty="0" smtClean="0">
                <a:latin typeface="+mn-lt"/>
              </a:rPr>
              <a:t>family of </a:t>
            </a:r>
            <a:r>
              <a:rPr lang="en-US" sz="2000" dirty="0">
                <a:latin typeface="+mn-lt"/>
              </a:rPr>
              <a:t>techniques: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28600" y="1854696"/>
            <a:ext cx="3581400" cy="3231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For </a:t>
            </a:r>
            <a:r>
              <a:rPr lang="en-US" sz="1200" dirty="0"/>
              <a:t>years, </a:t>
            </a:r>
            <a:r>
              <a:rPr lang="en-US" sz="1200" u="sng" dirty="0">
                <a:solidFill>
                  <a:schemeClr val="accent1"/>
                </a:solidFill>
              </a:rPr>
              <a:t>Microsoft Corporation</a:t>
            </a:r>
            <a:r>
              <a:rPr lang="en-US" sz="1200" dirty="0"/>
              <a:t> </a:t>
            </a:r>
            <a:r>
              <a:rPr lang="en-US" sz="1200" u="sng" dirty="0">
                <a:solidFill>
                  <a:schemeClr val="hlink"/>
                </a:solidFill>
              </a:rPr>
              <a:t>CEO</a:t>
            </a:r>
            <a:r>
              <a:rPr lang="en-US" sz="1200" dirty="0"/>
              <a:t> </a:t>
            </a:r>
            <a:r>
              <a:rPr lang="en-US" sz="1200" u="sng" dirty="0">
                <a:solidFill>
                  <a:schemeClr val="accent2"/>
                </a:solidFill>
              </a:rPr>
              <a:t>Bill Gates</a:t>
            </a:r>
            <a:r>
              <a:rPr lang="en-US" sz="1200" dirty="0"/>
              <a:t> railed against the economic philosophy of open-source software with Orwellian fervor, denouncing its communal licensing as a "cancer" that stifled technological innovation.</a:t>
            </a:r>
          </a:p>
          <a:p>
            <a:endParaRPr lang="en-US" sz="800" dirty="0"/>
          </a:p>
          <a:p>
            <a:r>
              <a:rPr lang="en-US" sz="1200" dirty="0" smtClean="0"/>
              <a:t>Now </a:t>
            </a:r>
            <a:r>
              <a:rPr lang="en-US" sz="1200" u="sng" dirty="0" smtClean="0">
                <a:solidFill>
                  <a:schemeClr val="accent2"/>
                </a:solidFill>
              </a:rPr>
              <a:t>Gates</a:t>
            </a:r>
            <a:r>
              <a:rPr lang="en-US" sz="1200" dirty="0" smtClean="0"/>
              <a:t> </a:t>
            </a:r>
            <a:r>
              <a:rPr lang="en-US" sz="1200" dirty="0"/>
              <a:t>himself says </a:t>
            </a:r>
            <a:r>
              <a:rPr lang="en-US" sz="1200" u="sng" dirty="0">
                <a:solidFill>
                  <a:schemeClr val="accent1"/>
                </a:solidFill>
              </a:rPr>
              <a:t>Microsoft</a:t>
            </a:r>
            <a:r>
              <a:rPr lang="en-US" sz="1200" dirty="0"/>
              <a:t> will gladly disclose its crown jewels--the coveted code behind the Windows operating system--to select customers.</a:t>
            </a:r>
          </a:p>
          <a:p>
            <a:endParaRPr lang="en-US" sz="800" dirty="0"/>
          </a:p>
          <a:p>
            <a:r>
              <a:rPr lang="en-US" sz="1200" dirty="0"/>
              <a:t>"We can be open source. We love the concept of shared source," said </a:t>
            </a:r>
            <a:r>
              <a:rPr lang="en-US" sz="1200" u="sng" dirty="0">
                <a:solidFill>
                  <a:schemeClr val="accent2"/>
                </a:solidFill>
              </a:rPr>
              <a:t>Bill </a:t>
            </a:r>
            <a:r>
              <a:rPr lang="en-US" sz="1200" u="sng" dirty="0" err="1">
                <a:solidFill>
                  <a:schemeClr val="accent2"/>
                </a:solidFill>
              </a:rPr>
              <a:t>Veghte</a:t>
            </a:r>
            <a:r>
              <a:rPr lang="en-US" sz="1200" dirty="0"/>
              <a:t>, a </a:t>
            </a:r>
            <a:r>
              <a:rPr lang="en-US" sz="1200" u="sng" dirty="0">
                <a:solidFill>
                  <a:schemeClr val="accent1"/>
                </a:solidFill>
              </a:rPr>
              <a:t>Microsoft</a:t>
            </a:r>
            <a:r>
              <a:rPr lang="en-US" sz="1200" dirty="0"/>
              <a:t> </a:t>
            </a:r>
            <a:r>
              <a:rPr lang="en-US" sz="1200" u="sng" dirty="0">
                <a:solidFill>
                  <a:schemeClr val="hlink"/>
                </a:solidFill>
              </a:rPr>
              <a:t>VP</a:t>
            </a:r>
            <a:r>
              <a:rPr lang="en-US" sz="1200" dirty="0"/>
              <a:t>. "That's a super-important shift for us in terms of code access.</a:t>
            </a:r>
            <a:r>
              <a:rPr lang="ja-JP" altLang="en-US" sz="1200" dirty="0"/>
              <a:t>“</a:t>
            </a:r>
            <a:endParaRPr lang="en-US" sz="1200" dirty="0"/>
          </a:p>
          <a:p>
            <a:endParaRPr lang="en-US" sz="800" dirty="0"/>
          </a:p>
          <a:p>
            <a:r>
              <a:rPr lang="en-US" sz="1200" u="sng" dirty="0">
                <a:solidFill>
                  <a:schemeClr val="accent2"/>
                </a:solidFill>
              </a:rPr>
              <a:t>Richard Stallman</a:t>
            </a:r>
            <a:r>
              <a:rPr lang="en-US" sz="1200" dirty="0"/>
              <a:t>, </a:t>
            </a:r>
            <a:r>
              <a:rPr lang="en-US" sz="1200" u="sng" dirty="0">
                <a:solidFill>
                  <a:schemeClr val="hlink"/>
                </a:solidFill>
              </a:rPr>
              <a:t>founder</a:t>
            </a:r>
            <a:r>
              <a:rPr lang="en-US" sz="1200" dirty="0"/>
              <a:t> of the </a:t>
            </a:r>
            <a:r>
              <a:rPr lang="en-US" sz="1200" u="sng" dirty="0">
                <a:solidFill>
                  <a:schemeClr val="accent1"/>
                </a:solidFill>
              </a:rPr>
              <a:t>Free Software Foundation</a:t>
            </a:r>
            <a:r>
              <a:rPr lang="en-US" sz="1200" dirty="0"/>
              <a:t>, countered saying…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38600" y="2051150"/>
            <a:ext cx="2971800" cy="2708434"/>
            <a:chOff x="4038600" y="2051149"/>
            <a:chExt cx="2971800" cy="2708434"/>
          </a:xfrm>
        </p:grpSpPr>
        <p:sp>
          <p:nvSpPr>
            <p:cNvPr id="115719" name="Rectangle 7"/>
            <p:cNvSpPr>
              <a:spLocks noChangeArrowheads="1"/>
            </p:cNvSpPr>
            <p:nvPr/>
          </p:nvSpPr>
          <p:spPr bwMode="auto">
            <a:xfrm>
              <a:off x="4130675" y="2051149"/>
              <a:ext cx="2162836" cy="27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+mn-lt"/>
                </a:rPr>
                <a:t>Microsoft Corporation</a:t>
              </a:r>
            </a:p>
            <a:p>
              <a:r>
                <a:rPr lang="en-US" sz="1600" dirty="0">
                  <a:solidFill>
                    <a:schemeClr val="hlink"/>
                  </a:solidFill>
                  <a:latin typeface="+mn-lt"/>
                </a:rPr>
                <a:t>CEO</a:t>
              </a:r>
            </a:p>
            <a:p>
              <a:r>
                <a:rPr lang="en-US" sz="1600" dirty="0">
                  <a:solidFill>
                    <a:schemeClr val="accent2"/>
                  </a:solidFill>
                  <a:latin typeface="+mn-lt"/>
                </a:rPr>
                <a:t>Bill Gates</a:t>
              </a:r>
            </a:p>
            <a:p>
              <a:r>
                <a:rPr lang="en-US" sz="1600" dirty="0" smtClean="0">
                  <a:solidFill>
                    <a:schemeClr val="accent2"/>
                  </a:solidFill>
                  <a:latin typeface="+mn-lt"/>
                </a:rPr>
                <a:t>Gates</a:t>
              </a:r>
              <a:endParaRPr lang="en-US" sz="1600" dirty="0">
                <a:solidFill>
                  <a:schemeClr val="accent2"/>
                </a:solidFill>
                <a:latin typeface="+mn-lt"/>
              </a:endParaRPr>
            </a:p>
            <a:p>
              <a:r>
                <a:rPr lang="en-US" sz="1600" dirty="0">
                  <a:solidFill>
                    <a:schemeClr val="accent1"/>
                  </a:solidFill>
                  <a:latin typeface="+mn-lt"/>
                </a:rPr>
                <a:t>Microsoft</a:t>
              </a:r>
            </a:p>
            <a:p>
              <a:r>
                <a:rPr lang="en-US" sz="1600" dirty="0">
                  <a:solidFill>
                    <a:schemeClr val="accent2"/>
                  </a:solidFill>
                  <a:latin typeface="+mn-lt"/>
                </a:rPr>
                <a:t>Bill </a:t>
              </a:r>
              <a:r>
                <a:rPr lang="en-US" sz="1600" dirty="0" err="1">
                  <a:solidFill>
                    <a:schemeClr val="accent2"/>
                  </a:solidFill>
                  <a:latin typeface="+mn-lt"/>
                </a:rPr>
                <a:t>Veghte</a:t>
              </a:r>
              <a:endParaRPr lang="en-US" sz="1600" dirty="0">
                <a:solidFill>
                  <a:schemeClr val="accent2"/>
                </a:solidFill>
                <a:latin typeface="+mn-lt"/>
              </a:endParaRPr>
            </a:p>
            <a:p>
              <a:r>
                <a:rPr lang="en-US" sz="1600" dirty="0">
                  <a:solidFill>
                    <a:schemeClr val="accent1"/>
                  </a:solidFill>
                  <a:latin typeface="+mn-lt"/>
                </a:rPr>
                <a:t>Microsoft</a:t>
              </a:r>
            </a:p>
            <a:p>
              <a:r>
                <a:rPr lang="en-US" sz="1600" dirty="0">
                  <a:solidFill>
                    <a:schemeClr val="hlink"/>
                  </a:solidFill>
                  <a:latin typeface="+mn-lt"/>
                </a:rPr>
                <a:t>VP</a:t>
              </a:r>
            </a:p>
            <a:p>
              <a:r>
                <a:rPr lang="en-US" sz="1600" dirty="0">
                  <a:solidFill>
                    <a:schemeClr val="accent2"/>
                  </a:solidFill>
                  <a:latin typeface="+mn-lt"/>
                </a:rPr>
                <a:t>Richard Stallman</a:t>
              </a:r>
            </a:p>
            <a:p>
              <a:r>
                <a:rPr lang="en-US" sz="1600" dirty="0">
                  <a:solidFill>
                    <a:schemeClr val="hlink"/>
                  </a:solidFill>
                  <a:latin typeface="+mn-lt"/>
                </a:rPr>
                <a:t>founder</a:t>
              </a:r>
            </a:p>
            <a:p>
              <a:r>
                <a:rPr lang="en-US" sz="1600" dirty="0">
                  <a:solidFill>
                    <a:schemeClr val="accent1"/>
                  </a:solidFill>
                  <a:latin typeface="+mn-lt"/>
                </a:rPr>
                <a:t>Free Software Foundation</a:t>
              </a:r>
            </a:p>
          </p:txBody>
        </p:sp>
        <p:sp>
          <p:nvSpPr>
            <p:cNvPr id="115720" name="Rectangle 8"/>
            <p:cNvSpPr>
              <a:spLocks noChangeArrowheads="1"/>
            </p:cNvSpPr>
            <p:nvPr/>
          </p:nvSpPr>
          <p:spPr bwMode="auto">
            <a:xfrm>
              <a:off x="4038600" y="2064246"/>
              <a:ext cx="2971800" cy="704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1" name="Rectangle 9"/>
            <p:cNvSpPr>
              <a:spLocks noChangeArrowheads="1"/>
            </p:cNvSpPr>
            <p:nvPr/>
          </p:nvSpPr>
          <p:spPr bwMode="auto">
            <a:xfrm>
              <a:off x="4038600" y="2769096"/>
              <a:ext cx="29718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2" name="Rectangle 10"/>
            <p:cNvSpPr>
              <a:spLocks noChangeArrowheads="1"/>
            </p:cNvSpPr>
            <p:nvPr/>
          </p:nvSpPr>
          <p:spPr bwMode="auto">
            <a:xfrm>
              <a:off x="4038600" y="3302496"/>
              <a:ext cx="2971800" cy="704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3" name="Rectangle 11"/>
            <p:cNvSpPr>
              <a:spLocks noChangeArrowheads="1"/>
            </p:cNvSpPr>
            <p:nvPr/>
          </p:nvSpPr>
          <p:spPr bwMode="auto">
            <a:xfrm>
              <a:off x="4038600" y="3988296"/>
              <a:ext cx="29718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62800" y="1962151"/>
            <a:ext cx="1905000" cy="2819400"/>
            <a:chOff x="7162800" y="1962151"/>
            <a:chExt cx="1905000" cy="2819400"/>
          </a:xfrm>
        </p:grpSpPr>
        <p:sp>
          <p:nvSpPr>
            <p:cNvPr id="115724" name="AutoShape 12"/>
            <p:cNvSpPr>
              <a:spLocks/>
            </p:cNvSpPr>
            <p:nvPr/>
          </p:nvSpPr>
          <p:spPr bwMode="auto">
            <a:xfrm>
              <a:off x="7162800" y="2045196"/>
              <a:ext cx="228600" cy="10287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5" name="AutoShape 13"/>
            <p:cNvSpPr>
              <a:spLocks/>
            </p:cNvSpPr>
            <p:nvPr/>
          </p:nvSpPr>
          <p:spPr bwMode="auto">
            <a:xfrm>
              <a:off x="7162800" y="3359646"/>
              <a:ext cx="228600" cy="628650"/>
            </a:xfrm>
            <a:prstGeom prst="rightBrace">
              <a:avLst>
                <a:gd name="adj1" fmla="val 30556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6" name="AutoShape 14"/>
            <p:cNvSpPr>
              <a:spLocks/>
            </p:cNvSpPr>
            <p:nvPr/>
          </p:nvSpPr>
          <p:spPr bwMode="auto">
            <a:xfrm>
              <a:off x="7162800" y="4045446"/>
              <a:ext cx="228600" cy="628650"/>
            </a:xfrm>
            <a:prstGeom prst="rightBrace">
              <a:avLst>
                <a:gd name="adj1" fmla="val 30556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727" name="Group 40"/>
            <p:cNvGrpSpPr>
              <a:grpSpLocks/>
            </p:cNvGrpSpPr>
            <p:nvPr/>
          </p:nvGrpSpPr>
          <p:grpSpPr bwMode="auto">
            <a:xfrm>
              <a:off x="7543800" y="1962151"/>
              <a:ext cx="1524000" cy="2819400"/>
              <a:chOff x="7543723" y="2412336"/>
              <a:chExt cx="1524000" cy="3759865"/>
            </a:xfrm>
          </p:grpSpPr>
          <p:grpSp>
            <p:nvGrpSpPr>
              <p:cNvPr id="115732" name="Group 21"/>
              <p:cNvGrpSpPr>
                <a:grpSpLocks/>
              </p:cNvGrpSpPr>
              <p:nvPr/>
            </p:nvGrpSpPr>
            <p:grpSpPr bwMode="auto">
              <a:xfrm rot="-5380525">
                <a:off x="6438823" y="3543301"/>
                <a:ext cx="3733800" cy="1524000"/>
                <a:chOff x="3219" y="1731"/>
                <a:chExt cx="2352" cy="960"/>
              </a:xfrm>
            </p:grpSpPr>
            <p:sp>
              <p:nvSpPr>
                <p:cNvPr id="115749" name="Freeform 17"/>
                <p:cNvSpPr>
                  <a:spLocks/>
                </p:cNvSpPr>
                <p:nvPr/>
              </p:nvSpPr>
              <p:spPr bwMode="auto">
                <a:xfrm>
                  <a:off x="3219" y="1731"/>
                  <a:ext cx="2352" cy="960"/>
                </a:xfrm>
                <a:custGeom>
                  <a:avLst/>
                  <a:gdLst>
                    <a:gd name="T0" fmla="*/ 1056 w 2352"/>
                    <a:gd name="T1" fmla="*/ 1 h 960"/>
                    <a:gd name="T2" fmla="*/ 939 w 2352"/>
                    <a:gd name="T3" fmla="*/ 3 h 960"/>
                    <a:gd name="T4" fmla="*/ 826 w 2352"/>
                    <a:gd name="T5" fmla="*/ 6 h 960"/>
                    <a:gd name="T6" fmla="*/ 718 w 2352"/>
                    <a:gd name="T7" fmla="*/ 10 h 960"/>
                    <a:gd name="T8" fmla="*/ 615 w 2352"/>
                    <a:gd name="T9" fmla="*/ 15 h 960"/>
                    <a:gd name="T10" fmla="*/ 518 w 2352"/>
                    <a:gd name="T11" fmla="*/ 21 h 960"/>
                    <a:gd name="T12" fmla="*/ 428 w 2352"/>
                    <a:gd name="T13" fmla="*/ 28 h 960"/>
                    <a:gd name="T14" fmla="*/ 344 w 2352"/>
                    <a:gd name="T15" fmla="*/ 35 h 960"/>
                    <a:gd name="T16" fmla="*/ 268 w 2352"/>
                    <a:gd name="T17" fmla="*/ 44 h 960"/>
                    <a:gd name="T18" fmla="*/ 201 w 2352"/>
                    <a:gd name="T19" fmla="*/ 53 h 960"/>
                    <a:gd name="T20" fmla="*/ 142 w 2352"/>
                    <a:gd name="T21" fmla="*/ 63 h 960"/>
                    <a:gd name="T22" fmla="*/ 92 w 2352"/>
                    <a:gd name="T23" fmla="*/ 73 h 960"/>
                    <a:gd name="T24" fmla="*/ 53 w 2352"/>
                    <a:gd name="T25" fmla="*/ 85 h 960"/>
                    <a:gd name="T26" fmla="*/ 24 w 2352"/>
                    <a:gd name="T27" fmla="*/ 96 h 960"/>
                    <a:gd name="T28" fmla="*/ 6 w 2352"/>
                    <a:gd name="T29" fmla="*/ 108 h 960"/>
                    <a:gd name="T30" fmla="*/ 0 w 2352"/>
                    <a:gd name="T31" fmla="*/ 120 h 960"/>
                    <a:gd name="T32" fmla="*/ 2 w 2352"/>
                    <a:gd name="T33" fmla="*/ 846 h 960"/>
                    <a:gd name="T34" fmla="*/ 14 w 2352"/>
                    <a:gd name="T35" fmla="*/ 858 h 960"/>
                    <a:gd name="T36" fmla="*/ 37 w 2352"/>
                    <a:gd name="T37" fmla="*/ 870 h 960"/>
                    <a:gd name="T38" fmla="*/ 71 w 2352"/>
                    <a:gd name="T39" fmla="*/ 881 h 960"/>
                    <a:gd name="T40" fmla="*/ 116 w 2352"/>
                    <a:gd name="T41" fmla="*/ 892 h 960"/>
                    <a:gd name="T42" fmla="*/ 170 w 2352"/>
                    <a:gd name="T43" fmla="*/ 902 h 960"/>
                    <a:gd name="T44" fmla="*/ 234 w 2352"/>
                    <a:gd name="T45" fmla="*/ 912 h 960"/>
                    <a:gd name="T46" fmla="*/ 305 w 2352"/>
                    <a:gd name="T47" fmla="*/ 921 h 960"/>
                    <a:gd name="T48" fmla="*/ 385 w 2352"/>
                    <a:gd name="T49" fmla="*/ 929 h 960"/>
                    <a:gd name="T50" fmla="*/ 472 w 2352"/>
                    <a:gd name="T51" fmla="*/ 936 h 960"/>
                    <a:gd name="T52" fmla="*/ 566 w 2352"/>
                    <a:gd name="T53" fmla="*/ 943 h 960"/>
                    <a:gd name="T54" fmla="*/ 666 w 2352"/>
                    <a:gd name="T55" fmla="*/ 948 h 960"/>
                    <a:gd name="T56" fmla="*/ 772 w 2352"/>
                    <a:gd name="T57" fmla="*/ 953 h 960"/>
                    <a:gd name="T58" fmla="*/ 882 w 2352"/>
                    <a:gd name="T59" fmla="*/ 956 h 960"/>
                    <a:gd name="T60" fmla="*/ 997 w 2352"/>
                    <a:gd name="T61" fmla="*/ 959 h 960"/>
                    <a:gd name="T62" fmla="*/ 1176 w 2352"/>
                    <a:gd name="T63" fmla="*/ 960 h 960"/>
                    <a:gd name="T64" fmla="*/ 1355 w 2352"/>
                    <a:gd name="T65" fmla="*/ 959 h 960"/>
                    <a:gd name="T66" fmla="*/ 1470 w 2352"/>
                    <a:gd name="T67" fmla="*/ 956 h 960"/>
                    <a:gd name="T68" fmla="*/ 1581 w 2352"/>
                    <a:gd name="T69" fmla="*/ 953 h 960"/>
                    <a:gd name="T70" fmla="*/ 1686 w 2352"/>
                    <a:gd name="T71" fmla="*/ 948 h 960"/>
                    <a:gd name="T72" fmla="*/ 1786 w 2352"/>
                    <a:gd name="T73" fmla="*/ 943 h 960"/>
                    <a:gd name="T74" fmla="*/ 1880 w 2352"/>
                    <a:gd name="T75" fmla="*/ 936 h 960"/>
                    <a:gd name="T76" fmla="*/ 1967 w 2352"/>
                    <a:gd name="T77" fmla="*/ 929 h 960"/>
                    <a:gd name="T78" fmla="*/ 2047 w 2352"/>
                    <a:gd name="T79" fmla="*/ 921 h 960"/>
                    <a:gd name="T80" fmla="*/ 2119 w 2352"/>
                    <a:gd name="T81" fmla="*/ 912 h 960"/>
                    <a:gd name="T82" fmla="*/ 2182 w 2352"/>
                    <a:gd name="T83" fmla="*/ 902 h 960"/>
                    <a:gd name="T84" fmla="*/ 2236 w 2352"/>
                    <a:gd name="T85" fmla="*/ 892 h 960"/>
                    <a:gd name="T86" fmla="*/ 2281 w 2352"/>
                    <a:gd name="T87" fmla="*/ 881 h 960"/>
                    <a:gd name="T88" fmla="*/ 2315 w 2352"/>
                    <a:gd name="T89" fmla="*/ 870 h 960"/>
                    <a:gd name="T90" fmla="*/ 2339 w 2352"/>
                    <a:gd name="T91" fmla="*/ 858 h 960"/>
                    <a:gd name="T92" fmla="*/ 2351 w 2352"/>
                    <a:gd name="T93" fmla="*/ 846 h 960"/>
                    <a:gd name="T94" fmla="*/ 2352 w 2352"/>
                    <a:gd name="T95" fmla="*/ 120 h 960"/>
                    <a:gd name="T96" fmla="*/ 2346 w 2352"/>
                    <a:gd name="T97" fmla="*/ 108 h 960"/>
                    <a:gd name="T98" fmla="*/ 2328 w 2352"/>
                    <a:gd name="T99" fmla="*/ 96 h 960"/>
                    <a:gd name="T100" fmla="*/ 2299 w 2352"/>
                    <a:gd name="T101" fmla="*/ 85 h 960"/>
                    <a:gd name="T102" fmla="*/ 2260 w 2352"/>
                    <a:gd name="T103" fmla="*/ 73 h 960"/>
                    <a:gd name="T104" fmla="*/ 2210 w 2352"/>
                    <a:gd name="T105" fmla="*/ 63 h 960"/>
                    <a:gd name="T106" fmla="*/ 2151 w 2352"/>
                    <a:gd name="T107" fmla="*/ 53 h 960"/>
                    <a:gd name="T108" fmla="*/ 2084 w 2352"/>
                    <a:gd name="T109" fmla="*/ 44 h 960"/>
                    <a:gd name="T110" fmla="*/ 2008 w 2352"/>
                    <a:gd name="T111" fmla="*/ 35 h 960"/>
                    <a:gd name="T112" fmla="*/ 1924 w 2352"/>
                    <a:gd name="T113" fmla="*/ 28 h 960"/>
                    <a:gd name="T114" fmla="*/ 1834 w 2352"/>
                    <a:gd name="T115" fmla="*/ 21 h 960"/>
                    <a:gd name="T116" fmla="*/ 1737 w 2352"/>
                    <a:gd name="T117" fmla="*/ 15 h 960"/>
                    <a:gd name="T118" fmla="*/ 1634 w 2352"/>
                    <a:gd name="T119" fmla="*/ 10 h 960"/>
                    <a:gd name="T120" fmla="*/ 1526 w 2352"/>
                    <a:gd name="T121" fmla="*/ 6 h 960"/>
                    <a:gd name="T122" fmla="*/ 1413 w 2352"/>
                    <a:gd name="T123" fmla="*/ 3 h 960"/>
                    <a:gd name="T124" fmla="*/ 1296 w 2352"/>
                    <a:gd name="T125" fmla="*/ 1 h 96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352"/>
                    <a:gd name="T190" fmla="*/ 0 h 960"/>
                    <a:gd name="T191" fmla="*/ 2352 w 2352"/>
                    <a:gd name="T192" fmla="*/ 960 h 96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352" h="960">
                      <a:moveTo>
                        <a:pt x="1176" y="0"/>
                      </a:moveTo>
                      <a:lnTo>
                        <a:pt x="1056" y="1"/>
                      </a:lnTo>
                      <a:lnTo>
                        <a:pt x="997" y="1"/>
                      </a:lnTo>
                      <a:lnTo>
                        <a:pt x="939" y="3"/>
                      </a:lnTo>
                      <a:lnTo>
                        <a:pt x="882" y="4"/>
                      </a:lnTo>
                      <a:lnTo>
                        <a:pt x="826" y="6"/>
                      </a:lnTo>
                      <a:lnTo>
                        <a:pt x="772" y="7"/>
                      </a:lnTo>
                      <a:lnTo>
                        <a:pt x="718" y="10"/>
                      </a:lnTo>
                      <a:lnTo>
                        <a:pt x="666" y="12"/>
                      </a:lnTo>
                      <a:lnTo>
                        <a:pt x="615" y="15"/>
                      </a:lnTo>
                      <a:lnTo>
                        <a:pt x="566" y="18"/>
                      </a:lnTo>
                      <a:lnTo>
                        <a:pt x="518" y="21"/>
                      </a:lnTo>
                      <a:lnTo>
                        <a:pt x="472" y="24"/>
                      </a:lnTo>
                      <a:lnTo>
                        <a:pt x="428" y="28"/>
                      </a:lnTo>
                      <a:lnTo>
                        <a:pt x="385" y="31"/>
                      </a:lnTo>
                      <a:lnTo>
                        <a:pt x="344" y="35"/>
                      </a:lnTo>
                      <a:lnTo>
                        <a:pt x="305" y="40"/>
                      </a:lnTo>
                      <a:lnTo>
                        <a:pt x="268" y="44"/>
                      </a:lnTo>
                      <a:lnTo>
                        <a:pt x="234" y="48"/>
                      </a:lnTo>
                      <a:lnTo>
                        <a:pt x="201" y="53"/>
                      </a:lnTo>
                      <a:lnTo>
                        <a:pt x="170" y="58"/>
                      </a:lnTo>
                      <a:lnTo>
                        <a:pt x="142" y="63"/>
                      </a:lnTo>
                      <a:lnTo>
                        <a:pt x="116" y="68"/>
                      </a:lnTo>
                      <a:lnTo>
                        <a:pt x="92" y="73"/>
                      </a:lnTo>
                      <a:lnTo>
                        <a:pt x="71" y="79"/>
                      </a:lnTo>
                      <a:lnTo>
                        <a:pt x="53" y="85"/>
                      </a:lnTo>
                      <a:lnTo>
                        <a:pt x="37" y="90"/>
                      </a:lnTo>
                      <a:lnTo>
                        <a:pt x="24" y="96"/>
                      </a:lnTo>
                      <a:lnTo>
                        <a:pt x="14" y="102"/>
                      </a:lnTo>
                      <a:lnTo>
                        <a:pt x="6" y="108"/>
                      </a:lnTo>
                      <a:lnTo>
                        <a:pt x="2" y="114"/>
                      </a:lnTo>
                      <a:lnTo>
                        <a:pt x="0" y="120"/>
                      </a:lnTo>
                      <a:lnTo>
                        <a:pt x="0" y="840"/>
                      </a:lnTo>
                      <a:lnTo>
                        <a:pt x="2" y="846"/>
                      </a:lnTo>
                      <a:lnTo>
                        <a:pt x="6" y="852"/>
                      </a:lnTo>
                      <a:lnTo>
                        <a:pt x="14" y="858"/>
                      </a:lnTo>
                      <a:lnTo>
                        <a:pt x="24" y="864"/>
                      </a:lnTo>
                      <a:lnTo>
                        <a:pt x="37" y="870"/>
                      </a:lnTo>
                      <a:lnTo>
                        <a:pt x="53" y="876"/>
                      </a:lnTo>
                      <a:lnTo>
                        <a:pt x="71" y="881"/>
                      </a:lnTo>
                      <a:lnTo>
                        <a:pt x="92" y="887"/>
                      </a:lnTo>
                      <a:lnTo>
                        <a:pt x="116" y="892"/>
                      </a:lnTo>
                      <a:lnTo>
                        <a:pt x="142" y="897"/>
                      </a:lnTo>
                      <a:lnTo>
                        <a:pt x="170" y="902"/>
                      </a:lnTo>
                      <a:lnTo>
                        <a:pt x="201" y="907"/>
                      </a:lnTo>
                      <a:lnTo>
                        <a:pt x="234" y="912"/>
                      </a:lnTo>
                      <a:lnTo>
                        <a:pt x="268" y="916"/>
                      </a:lnTo>
                      <a:lnTo>
                        <a:pt x="305" y="921"/>
                      </a:lnTo>
                      <a:lnTo>
                        <a:pt x="344" y="925"/>
                      </a:lnTo>
                      <a:lnTo>
                        <a:pt x="385" y="929"/>
                      </a:lnTo>
                      <a:lnTo>
                        <a:pt x="428" y="933"/>
                      </a:lnTo>
                      <a:lnTo>
                        <a:pt x="472" y="936"/>
                      </a:lnTo>
                      <a:lnTo>
                        <a:pt x="518" y="940"/>
                      </a:lnTo>
                      <a:lnTo>
                        <a:pt x="566" y="943"/>
                      </a:lnTo>
                      <a:lnTo>
                        <a:pt x="615" y="946"/>
                      </a:lnTo>
                      <a:lnTo>
                        <a:pt x="666" y="948"/>
                      </a:lnTo>
                      <a:lnTo>
                        <a:pt x="718" y="951"/>
                      </a:lnTo>
                      <a:lnTo>
                        <a:pt x="772" y="953"/>
                      </a:lnTo>
                      <a:lnTo>
                        <a:pt x="826" y="955"/>
                      </a:lnTo>
                      <a:lnTo>
                        <a:pt x="882" y="956"/>
                      </a:lnTo>
                      <a:lnTo>
                        <a:pt x="939" y="958"/>
                      </a:lnTo>
                      <a:lnTo>
                        <a:pt x="997" y="959"/>
                      </a:lnTo>
                      <a:lnTo>
                        <a:pt x="1056" y="959"/>
                      </a:lnTo>
                      <a:lnTo>
                        <a:pt x="1176" y="960"/>
                      </a:lnTo>
                      <a:lnTo>
                        <a:pt x="1296" y="959"/>
                      </a:lnTo>
                      <a:lnTo>
                        <a:pt x="1355" y="959"/>
                      </a:lnTo>
                      <a:lnTo>
                        <a:pt x="1413" y="958"/>
                      </a:lnTo>
                      <a:lnTo>
                        <a:pt x="1470" y="956"/>
                      </a:lnTo>
                      <a:lnTo>
                        <a:pt x="1526" y="955"/>
                      </a:lnTo>
                      <a:lnTo>
                        <a:pt x="1581" y="953"/>
                      </a:lnTo>
                      <a:lnTo>
                        <a:pt x="1634" y="951"/>
                      </a:lnTo>
                      <a:lnTo>
                        <a:pt x="1686" y="948"/>
                      </a:lnTo>
                      <a:lnTo>
                        <a:pt x="1737" y="946"/>
                      </a:lnTo>
                      <a:lnTo>
                        <a:pt x="1786" y="943"/>
                      </a:lnTo>
                      <a:lnTo>
                        <a:pt x="1834" y="940"/>
                      </a:lnTo>
                      <a:lnTo>
                        <a:pt x="1880" y="936"/>
                      </a:lnTo>
                      <a:lnTo>
                        <a:pt x="1924" y="933"/>
                      </a:lnTo>
                      <a:lnTo>
                        <a:pt x="1967" y="929"/>
                      </a:lnTo>
                      <a:lnTo>
                        <a:pt x="2008" y="925"/>
                      </a:lnTo>
                      <a:lnTo>
                        <a:pt x="2047" y="921"/>
                      </a:lnTo>
                      <a:lnTo>
                        <a:pt x="2084" y="916"/>
                      </a:lnTo>
                      <a:lnTo>
                        <a:pt x="2119" y="912"/>
                      </a:lnTo>
                      <a:lnTo>
                        <a:pt x="2151" y="907"/>
                      </a:lnTo>
                      <a:lnTo>
                        <a:pt x="2182" y="902"/>
                      </a:lnTo>
                      <a:lnTo>
                        <a:pt x="2210" y="897"/>
                      </a:lnTo>
                      <a:lnTo>
                        <a:pt x="2236" y="892"/>
                      </a:lnTo>
                      <a:lnTo>
                        <a:pt x="2260" y="887"/>
                      </a:lnTo>
                      <a:lnTo>
                        <a:pt x="2281" y="881"/>
                      </a:lnTo>
                      <a:lnTo>
                        <a:pt x="2299" y="876"/>
                      </a:lnTo>
                      <a:lnTo>
                        <a:pt x="2315" y="870"/>
                      </a:lnTo>
                      <a:lnTo>
                        <a:pt x="2328" y="864"/>
                      </a:lnTo>
                      <a:lnTo>
                        <a:pt x="2339" y="858"/>
                      </a:lnTo>
                      <a:lnTo>
                        <a:pt x="2346" y="852"/>
                      </a:lnTo>
                      <a:lnTo>
                        <a:pt x="2351" y="846"/>
                      </a:lnTo>
                      <a:lnTo>
                        <a:pt x="2352" y="840"/>
                      </a:lnTo>
                      <a:lnTo>
                        <a:pt x="2352" y="120"/>
                      </a:lnTo>
                      <a:lnTo>
                        <a:pt x="2351" y="114"/>
                      </a:lnTo>
                      <a:lnTo>
                        <a:pt x="2346" y="108"/>
                      </a:lnTo>
                      <a:lnTo>
                        <a:pt x="2339" y="102"/>
                      </a:lnTo>
                      <a:lnTo>
                        <a:pt x="2328" y="96"/>
                      </a:lnTo>
                      <a:lnTo>
                        <a:pt x="2315" y="90"/>
                      </a:lnTo>
                      <a:lnTo>
                        <a:pt x="2299" y="85"/>
                      </a:lnTo>
                      <a:lnTo>
                        <a:pt x="2281" y="79"/>
                      </a:lnTo>
                      <a:lnTo>
                        <a:pt x="2260" y="73"/>
                      </a:lnTo>
                      <a:lnTo>
                        <a:pt x="2236" y="68"/>
                      </a:lnTo>
                      <a:lnTo>
                        <a:pt x="2210" y="63"/>
                      </a:lnTo>
                      <a:lnTo>
                        <a:pt x="2182" y="58"/>
                      </a:lnTo>
                      <a:lnTo>
                        <a:pt x="2151" y="53"/>
                      </a:lnTo>
                      <a:lnTo>
                        <a:pt x="2119" y="48"/>
                      </a:lnTo>
                      <a:lnTo>
                        <a:pt x="2084" y="44"/>
                      </a:lnTo>
                      <a:lnTo>
                        <a:pt x="2047" y="40"/>
                      </a:lnTo>
                      <a:lnTo>
                        <a:pt x="2008" y="35"/>
                      </a:lnTo>
                      <a:lnTo>
                        <a:pt x="1967" y="31"/>
                      </a:lnTo>
                      <a:lnTo>
                        <a:pt x="1924" y="28"/>
                      </a:lnTo>
                      <a:lnTo>
                        <a:pt x="1880" y="24"/>
                      </a:lnTo>
                      <a:lnTo>
                        <a:pt x="1834" y="21"/>
                      </a:lnTo>
                      <a:lnTo>
                        <a:pt x="1786" y="18"/>
                      </a:lnTo>
                      <a:lnTo>
                        <a:pt x="1737" y="15"/>
                      </a:lnTo>
                      <a:lnTo>
                        <a:pt x="1686" y="12"/>
                      </a:lnTo>
                      <a:lnTo>
                        <a:pt x="1634" y="10"/>
                      </a:lnTo>
                      <a:lnTo>
                        <a:pt x="1581" y="7"/>
                      </a:lnTo>
                      <a:lnTo>
                        <a:pt x="1526" y="6"/>
                      </a:lnTo>
                      <a:lnTo>
                        <a:pt x="1470" y="4"/>
                      </a:lnTo>
                      <a:lnTo>
                        <a:pt x="1413" y="3"/>
                      </a:lnTo>
                      <a:lnTo>
                        <a:pt x="1355" y="1"/>
                      </a:lnTo>
                      <a:lnTo>
                        <a:pt x="1296" y="1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0" name="Freeform 18"/>
                <p:cNvSpPr>
                  <a:spLocks/>
                </p:cNvSpPr>
                <p:nvPr/>
              </p:nvSpPr>
              <p:spPr bwMode="auto">
                <a:xfrm>
                  <a:off x="3219" y="1731"/>
                  <a:ext cx="2352" cy="240"/>
                </a:xfrm>
                <a:custGeom>
                  <a:avLst/>
                  <a:gdLst>
                    <a:gd name="T0" fmla="*/ 2 w 2352"/>
                    <a:gd name="T1" fmla="*/ 126 h 240"/>
                    <a:gd name="T2" fmla="*/ 14 w 2352"/>
                    <a:gd name="T3" fmla="*/ 138 h 240"/>
                    <a:gd name="T4" fmla="*/ 37 w 2352"/>
                    <a:gd name="T5" fmla="*/ 150 h 240"/>
                    <a:gd name="T6" fmla="*/ 71 w 2352"/>
                    <a:gd name="T7" fmla="*/ 161 h 240"/>
                    <a:gd name="T8" fmla="*/ 116 w 2352"/>
                    <a:gd name="T9" fmla="*/ 172 h 240"/>
                    <a:gd name="T10" fmla="*/ 170 w 2352"/>
                    <a:gd name="T11" fmla="*/ 182 h 240"/>
                    <a:gd name="T12" fmla="*/ 234 w 2352"/>
                    <a:gd name="T13" fmla="*/ 192 h 240"/>
                    <a:gd name="T14" fmla="*/ 305 w 2352"/>
                    <a:gd name="T15" fmla="*/ 201 h 240"/>
                    <a:gd name="T16" fmla="*/ 385 w 2352"/>
                    <a:gd name="T17" fmla="*/ 209 h 240"/>
                    <a:gd name="T18" fmla="*/ 472 w 2352"/>
                    <a:gd name="T19" fmla="*/ 216 h 240"/>
                    <a:gd name="T20" fmla="*/ 566 w 2352"/>
                    <a:gd name="T21" fmla="*/ 223 h 240"/>
                    <a:gd name="T22" fmla="*/ 666 w 2352"/>
                    <a:gd name="T23" fmla="*/ 228 h 240"/>
                    <a:gd name="T24" fmla="*/ 772 w 2352"/>
                    <a:gd name="T25" fmla="*/ 233 h 240"/>
                    <a:gd name="T26" fmla="*/ 882 w 2352"/>
                    <a:gd name="T27" fmla="*/ 236 h 240"/>
                    <a:gd name="T28" fmla="*/ 997 w 2352"/>
                    <a:gd name="T29" fmla="*/ 239 h 240"/>
                    <a:gd name="T30" fmla="*/ 1176 w 2352"/>
                    <a:gd name="T31" fmla="*/ 240 h 240"/>
                    <a:gd name="T32" fmla="*/ 1355 w 2352"/>
                    <a:gd name="T33" fmla="*/ 239 h 240"/>
                    <a:gd name="T34" fmla="*/ 1470 w 2352"/>
                    <a:gd name="T35" fmla="*/ 236 h 240"/>
                    <a:gd name="T36" fmla="*/ 1581 w 2352"/>
                    <a:gd name="T37" fmla="*/ 233 h 240"/>
                    <a:gd name="T38" fmla="*/ 1686 w 2352"/>
                    <a:gd name="T39" fmla="*/ 228 h 240"/>
                    <a:gd name="T40" fmla="*/ 1786 w 2352"/>
                    <a:gd name="T41" fmla="*/ 223 h 240"/>
                    <a:gd name="T42" fmla="*/ 1880 w 2352"/>
                    <a:gd name="T43" fmla="*/ 216 h 240"/>
                    <a:gd name="T44" fmla="*/ 1967 w 2352"/>
                    <a:gd name="T45" fmla="*/ 209 h 240"/>
                    <a:gd name="T46" fmla="*/ 2047 w 2352"/>
                    <a:gd name="T47" fmla="*/ 201 h 240"/>
                    <a:gd name="T48" fmla="*/ 2119 w 2352"/>
                    <a:gd name="T49" fmla="*/ 192 h 240"/>
                    <a:gd name="T50" fmla="*/ 2182 w 2352"/>
                    <a:gd name="T51" fmla="*/ 182 h 240"/>
                    <a:gd name="T52" fmla="*/ 2236 w 2352"/>
                    <a:gd name="T53" fmla="*/ 172 h 240"/>
                    <a:gd name="T54" fmla="*/ 2281 w 2352"/>
                    <a:gd name="T55" fmla="*/ 161 h 240"/>
                    <a:gd name="T56" fmla="*/ 2315 w 2352"/>
                    <a:gd name="T57" fmla="*/ 150 h 240"/>
                    <a:gd name="T58" fmla="*/ 2339 w 2352"/>
                    <a:gd name="T59" fmla="*/ 138 h 240"/>
                    <a:gd name="T60" fmla="*/ 2351 w 2352"/>
                    <a:gd name="T61" fmla="*/ 126 h 240"/>
                    <a:gd name="T62" fmla="*/ 2351 w 2352"/>
                    <a:gd name="T63" fmla="*/ 114 h 240"/>
                    <a:gd name="T64" fmla="*/ 2339 w 2352"/>
                    <a:gd name="T65" fmla="*/ 102 h 240"/>
                    <a:gd name="T66" fmla="*/ 2315 w 2352"/>
                    <a:gd name="T67" fmla="*/ 90 h 240"/>
                    <a:gd name="T68" fmla="*/ 2281 w 2352"/>
                    <a:gd name="T69" fmla="*/ 79 h 240"/>
                    <a:gd name="T70" fmla="*/ 2236 w 2352"/>
                    <a:gd name="T71" fmla="*/ 68 h 240"/>
                    <a:gd name="T72" fmla="*/ 2182 w 2352"/>
                    <a:gd name="T73" fmla="*/ 58 h 240"/>
                    <a:gd name="T74" fmla="*/ 2119 w 2352"/>
                    <a:gd name="T75" fmla="*/ 48 h 240"/>
                    <a:gd name="T76" fmla="*/ 2047 w 2352"/>
                    <a:gd name="T77" fmla="*/ 40 h 240"/>
                    <a:gd name="T78" fmla="*/ 1967 w 2352"/>
                    <a:gd name="T79" fmla="*/ 31 h 240"/>
                    <a:gd name="T80" fmla="*/ 1880 w 2352"/>
                    <a:gd name="T81" fmla="*/ 24 h 240"/>
                    <a:gd name="T82" fmla="*/ 1786 w 2352"/>
                    <a:gd name="T83" fmla="*/ 18 h 240"/>
                    <a:gd name="T84" fmla="*/ 1686 w 2352"/>
                    <a:gd name="T85" fmla="*/ 12 h 240"/>
                    <a:gd name="T86" fmla="*/ 1581 w 2352"/>
                    <a:gd name="T87" fmla="*/ 7 h 240"/>
                    <a:gd name="T88" fmla="*/ 1470 w 2352"/>
                    <a:gd name="T89" fmla="*/ 4 h 240"/>
                    <a:gd name="T90" fmla="*/ 1355 w 2352"/>
                    <a:gd name="T91" fmla="*/ 1 h 240"/>
                    <a:gd name="T92" fmla="*/ 1176 w 2352"/>
                    <a:gd name="T93" fmla="*/ 0 h 240"/>
                    <a:gd name="T94" fmla="*/ 997 w 2352"/>
                    <a:gd name="T95" fmla="*/ 1 h 240"/>
                    <a:gd name="T96" fmla="*/ 882 w 2352"/>
                    <a:gd name="T97" fmla="*/ 4 h 240"/>
                    <a:gd name="T98" fmla="*/ 772 w 2352"/>
                    <a:gd name="T99" fmla="*/ 7 h 240"/>
                    <a:gd name="T100" fmla="*/ 666 w 2352"/>
                    <a:gd name="T101" fmla="*/ 12 h 240"/>
                    <a:gd name="T102" fmla="*/ 566 w 2352"/>
                    <a:gd name="T103" fmla="*/ 18 h 240"/>
                    <a:gd name="T104" fmla="*/ 472 w 2352"/>
                    <a:gd name="T105" fmla="*/ 24 h 240"/>
                    <a:gd name="T106" fmla="*/ 385 w 2352"/>
                    <a:gd name="T107" fmla="*/ 31 h 240"/>
                    <a:gd name="T108" fmla="*/ 305 w 2352"/>
                    <a:gd name="T109" fmla="*/ 40 h 240"/>
                    <a:gd name="T110" fmla="*/ 234 w 2352"/>
                    <a:gd name="T111" fmla="*/ 48 h 240"/>
                    <a:gd name="T112" fmla="*/ 170 w 2352"/>
                    <a:gd name="T113" fmla="*/ 58 h 240"/>
                    <a:gd name="T114" fmla="*/ 116 w 2352"/>
                    <a:gd name="T115" fmla="*/ 68 h 240"/>
                    <a:gd name="T116" fmla="*/ 71 w 2352"/>
                    <a:gd name="T117" fmla="*/ 79 h 240"/>
                    <a:gd name="T118" fmla="*/ 37 w 2352"/>
                    <a:gd name="T119" fmla="*/ 90 h 240"/>
                    <a:gd name="T120" fmla="*/ 14 w 2352"/>
                    <a:gd name="T121" fmla="*/ 102 h 240"/>
                    <a:gd name="T122" fmla="*/ 2 w 2352"/>
                    <a:gd name="T123" fmla="*/ 114 h 2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352"/>
                    <a:gd name="T187" fmla="*/ 0 h 240"/>
                    <a:gd name="T188" fmla="*/ 2352 w 2352"/>
                    <a:gd name="T189" fmla="*/ 240 h 2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352" h="240">
                      <a:moveTo>
                        <a:pt x="0" y="120"/>
                      </a:moveTo>
                      <a:lnTo>
                        <a:pt x="2" y="126"/>
                      </a:lnTo>
                      <a:lnTo>
                        <a:pt x="6" y="132"/>
                      </a:lnTo>
                      <a:lnTo>
                        <a:pt x="14" y="138"/>
                      </a:lnTo>
                      <a:lnTo>
                        <a:pt x="24" y="144"/>
                      </a:lnTo>
                      <a:lnTo>
                        <a:pt x="37" y="150"/>
                      </a:lnTo>
                      <a:lnTo>
                        <a:pt x="53" y="156"/>
                      </a:lnTo>
                      <a:lnTo>
                        <a:pt x="71" y="161"/>
                      </a:lnTo>
                      <a:lnTo>
                        <a:pt x="92" y="167"/>
                      </a:lnTo>
                      <a:lnTo>
                        <a:pt x="116" y="172"/>
                      </a:lnTo>
                      <a:lnTo>
                        <a:pt x="142" y="177"/>
                      </a:lnTo>
                      <a:lnTo>
                        <a:pt x="170" y="182"/>
                      </a:lnTo>
                      <a:lnTo>
                        <a:pt x="201" y="187"/>
                      </a:lnTo>
                      <a:lnTo>
                        <a:pt x="234" y="192"/>
                      </a:lnTo>
                      <a:lnTo>
                        <a:pt x="268" y="196"/>
                      </a:lnTo>
                      <a:lnTo>
                        <a:pt x="305" y="201"/>
                      </a:lnTo>
                      <a:lnTo>
                        <a:pt x="344" y="205"/>
                      </a:lnTo>
                      <a:lnTo>
                        <a:pt x="385" y="209"/>
                      </a:lnTo>
                      <a:lnTo>
                        <a:pt x="428" y="213"/>
                      </a:lnTo>
                      <a:lnTo>
                        <a:pt x="472" y="216"/>
                      </a:lnTo>
                      <a:lnTo>
                        <a:pt x="518" y="220"/>
                      </a:lnTo>
                      <a:lnTo>
                        <a:pt x="566" y="223"/>
                      </a:lnTo>
                      <a:lnTo>
                        <a:pt x="615" y="226"/>
                      </a:lnTo>
                      <a:lnTo>
                        <a:pt x="666" y="228"/>
                      </a:lnTo>
                      <a:lnTo>
                        <a:pt x="718" y="231"/>
                      </a:lnTo>
                      <a:lnTo>
                        <a:pt x="772" y="233"/>
                      </a:lnTo>
                      <a:lnTo>
                        <a:pt x="826" y="235"/>
                      </a:lnTo>
                      <a:lnTo>
                        <a:pt x="882" y="236"/>
                      </a:lnTo>
                      <a:lnTo>
                        <a:pt x="939" y="238"/>
                      </a:lnTo>
                      <a:lnTo>
                        <a:pt x="997" y="239"/>
                      </a:lnTo>
                      <a:lnTo>
                        <a:pt x="1056" y="239"/>
                      </a:lnTo>
                      <a:lnTo>
                        <a:pt x="1176" y="240"/>
                      </a:lnTo>
                      <a:lnTo>
                        <a:pt x="1296" y="239"/>
                      </a:lnTo>
                      <a:lnTo>
                        <a:pt x="1355" y="239"/>
                      </a:lnTo>
                      <a:lnTo>
                        <a:pt x="1413" y="238"/>
                      </a:lnTo>
                      <a:lnTo>
                        <a:pt x="1470" y="236"/>
                      </a:lnTo>
                      <a:lnTo>
                        <a:pt x="1526" y="235"/>
                      </a:lnTo>
                      <a:lnTo>
                        <a:pt x="1581" y="233"/>
                      </a:lnTo>
                      <a:lnTo>
                        <a:pt x="1634" y="231"/>
                      </a:lnTo>
                      <a:lnTo>
                        <a:pt x="1686" y="228"/>
                      </a:lnTo>
                      <a:lnTo>
                        <a:pt x="1737" y="226"/>
                      </a:lnTo>
                      <a:lnTo>
                        <a:pt x="1786" y="223"/>
                      </a:lnTo>
                      <a:lnTo>
                        <a:pt x="1834" y="220"/>
                      </a:lnTo>
                      <a:lnTo>
                        <a:pt x="1880" y="216"/>
                      </a:lnTo>
                      <a:lnTo>
                        <a:pt x="1924" y="213"/>
                      </a:lnTo>
                      <a:lnTo>
                        <a:pt x="1967" y="209"/>
                      </a:lnTo>
                      <a:lnTo>
                        <a:pt x="2008" y="205"/>
                      </a:lnTo>
                      <a:lnTo>
                        <a:pt x="2047" y="201"/>
                      </a:lnTo>
                      <a:lnTo>
                        <a:pt x="2084" y="196"/>
                      </a:lnTo>
                      <a:lnTo>
                        <a:pt x="2119" y="192"/>
                      </a:lnTo>
                      <a:lnTo>
                        <a:pt x="2151" y="187"/>
                      </a:lnTo>
                      <a:lnTo>
                        <a:pt x="2182" y="182"/>
                      </a:lnTo>
                      <a:lnTo>
                        <a:pt x="2210" y="177"/>
                      </a:lnTo>
                      <a:lnTo>
                        <a:pt x="2236" y="172"/>
                      </a:lnTo>
                      <a:lnTo>
                        <a:pt x="2260" y="167"/>
                      </a:lnTo>
                      <a:lnTo>
                        <a:pt x="2281" y="161"/>
                      </a:lnTo>
                      <a:lnTo>
                        <a:pt x="2299" y="156"/>
                      </a:lnTo>
                      <a:lnTo>
                        <a:pt x="2315" y="150"/>
                      </a:lnTo>
                      <a:lnTo>
                        <a:pt x="2328" y="144"/>
                      </a:lnTo>
                      <a:lnTo>
                        <a:pt x="2339" y="138"/>
                      </a:lnTo>
                      <a:lnTo>
                        <a:pt x="2346" y="132"/>
                      </a:lnTo>
                      <a:lnTo>
                        <a:pt x="2351" y="126"/>
                      </a:lnTo>
                      <a:lnTo>
                        <a:pt x="2352" y="120"/>
                      </a:lnTo>
                      <a:lnTo>
                        <a:pt x="2351" y="114"/>
                      </a:lnTo>
                      <a:lnTo>
                        <a:pt x="2346" y="108"/>
                      </a:lnTo>
                      <a:lnTo>
                        <a:pt x="2339" y="102"/>
                      </a:lnTo>
                      <a:lnTo>
                        <a:pt x="2328" y="96"/>
                      </a:lnTo>
                      <a:lnTo>
                        <a:pt x="2315" y="90"/>
                      </a:lnTo>
                      <a:lnTo>
                        <a:pt x="2299" y="85"/>
                      </a:lnTo>
                      <a:lnTo>
                        <a:pt x="2281" y="79"/>
                      </a:lnTo>
                      <a:lnTo>
                        <a:pt x="2260" y="73"/>
                      </a:lnTo>
                      <a:lnTo>
                        <a:pt x="2236" y="68"/>
                      </a:lnTo>
                      <a:lnTo>
                        <a:pt x="2210" y="63"/>
                      </a:lnTo>
                      <a:lnTo>
                        <a:pt x="2182" y="58"/>
                      </a:lnTo>
                      <a:lnTo>
                        <a:pt x="2151" y="53"/>
                      </a:lnTo>
                      <a:lnTo>
                        <a:pt x="2119" y="48"/>
                      </a:lnTo>
                      <a:lnTo>
                        <a:pt x="2084" y="44"/>
                      </a:lnTo>
                      <a:lnTo>
                        <a:pt x="2047" y="40"/>
                      </a:lnTo>
                      <a:lnTo>
                        <a:pt x="2008" y="35"/>
                      </a:lnTo>
                      <a:lnTo>
                        <a:pt x="1967" y="31"/>
                      </a:lnTo>
                      <a:lnTo>
                        <a:pt x="1924" y="28"/>
                      </a:lnTo>
                      <a:lnTo>
                        <a:pt x="1880" y="24"/>
                      </a:lnTo>
                      <a:lnTo>
                        <a:pt x="1834" y="21"/>
                      </a:lnTo>
                      <a:lnTo>
                        <a:pt x="1786" y="18"/>
                      </a:lnTo>
                      <a:lnTo>
                        <a:pt x="1737" y="15"/>
                      </a:lnTo>
                      <a:lnTo>
                        <a:pt x="1686" y="12"/>
                      </a:lnTo>
                      <a:lnTo>
                        <a:pt x="1634" y="10"/>
                      </a:lnTo>
                      <a:lnTo>
                        <a:pt x="1581" y="7"/>
                      </a:lnTo>
                      <a:lnTo>
                        <a:pt x="1526" y="6"/>
                      </a:lnTo>
                      <a:lnTo>
                        <a:pt x="1470" y="4"/>
                      </a:lnTo>
                      <a:lnTo>
                        <a:pt x="1413" y="3"/>
                      </a:lnTo>
                      <a:lnTo>
                        <a:pt x="1355" y="1"/>
                      </a:lnTo>
                      <a:lnTo>
                        <a:pt x="1296" y="1"/>
                      </a:lnTo>
                      <a:lnTo>
                        <a:pt x="1176" y="0"/>
                      </a:lnTo>
                      <a:lnTo>
                        <a:pt x="1056" y="1"/>
                      </a:lnTo>
                      <a:lnTo>
                        <a:pt x="997" y="1"/>
                      </a:lnTo>
                      <a:lnTo>
                        <a:pt x="939" y="3"/>
                      </a:lnTo>
                      <a:lnTo>
                        <a:pt x="882" y="4"/>
                      </a:lnTo>
                      <a:lnTo>
                        <a:pt x="826" y="6"/>
                      </a:lnTo>
                      <a:lnTo>
                        <a:pt x="772" y="7"/>
                      </a:lnTo>
                      <a:lnTo>
                        <a:pt x="718" y="10"/>
                      </a:lnTo>
                      <a:lnTo>
                        <a:pt x="666" y="12"/>
                      </a:lnTo>
                      <a:lnTo>
                        <a:pt x="615" y="15"/>
                      </a:lnTo>
                      <a:lnTo>
                        <a:pt x="566" y="18"/>
                      </a:lnTo>
                      <a:lnTo>
                        <a:pt x="518" y="21"/>
                      </a:lnTo>
                      <a:lnTo>
                        <a:pt x="472" y="24"/>
                      </a:lnTo>
                      <a:lnTo>
                        <a:pt x="428" y="28"/>
                      </a:lnTo>
                      <a:lnTo>
                        <a:pt x="385" y="31"/>
                      </a:lnTo>
                      <a:lnTo>
                        <a:pt x="344" y="35"/>
                      </a:lnTo>
                      <a:lnTo>
                        <a:pt x="305" y="40"/>
                      </a:lnTo>
                      <a:lnTo>
                        <a:pt x="268" y="44"/>
                      </a:lnTo>
                      <a:lnTo>
                        <a:pt x="234" y="48"/>
                      </a:lnTo>
                      <a:lnTo>
                        <a:pt x="201" y="53"/>
                      </a:lnTo>
                      <a:lnTo>
                        <a:pt x="170" y="58"/>
                      </a:lnTo>
                      <a:lnTo>
                        <a:pt x="142" y="63"/>
                      </a:lnTo>
                      <a:lnTo>
                        <a:pt x="116" y="68"/>
                      </a:lnTo>
                      <a:lnTo>
                        <a:pt x="92" y="73"/>
                      </a:lnTo>
                      <a:lnTo>
                        <a:pt x="71" y="79"/>
                      </a:lnTo>
                      <a:lnTo>
                        <a:pt x="53" y="85"/>
                      </a:lnTo>
                      <a:lnTo>
                        <a:pt x="37" y="90"/>
                      </a:lnTo>
                      <a:lnTo>
                        <a:pt x="24" y="96"/>
                      </a:lnTo>
                      <a:lnTo>
                        <a:pt x="14" y="102"/>
                      </a:lnTo>
                      <a:lnTo>
                        <a:pt x="6" y="108"/>
                      </a:lnTo>
                      <a:lnTo>
                        <a:pt x="2" y="114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1" name="Freeform 19"/>
                <p:cNvSpPr>
                  <a:spLocks/>
                </p:cNvSpPr>
                <p:nvPr/>
              </p:nvSpPr>
              <p:spPr bwMode="auto">
                <a:xfrm>
                  <a:off x="3219" y="1731"/>
                  <a:ext cx="2352" cy="960"/>
                </a:xfrm>
                <a:custGeom>
                  <a:avLst/>
                  <a:gdLst>
                    <a:gd name="T0" fmla="*/ 1056 w 2352"/>
                    <a:gd name="T1" fmla="*/ 1 h 960"/>
                    <a:gd name="T2" fmla="*/ 939 w 2352"/>
                    <a:gd name="T3" fmla="*/ 3 h 960"/>
                    <a:gd name="T4" fmla="*/ 826 w 2352"/>
                    <a:gd name="T5" fmla="*/ 6 h 960"/>
                    <a:gd name="T6" fmla="*/ 718 w 2352"/>
                    <a:gd name="T7" fmla="*/ 10 h 960"/>
                    <a:gd name="T8" fmla="*/ 615 w 2352"/>
                    <a:gd name="T9" fmla="*/ 15 h 960"/>
                    <a:gd name="T10" fmla="*/ 518 w 2352"/>
                    <a:gd name="T11" fmla="*/ 21 h 960"/>
                    <a:gd name="T12" fmla="*/ 428 w 2352"/>
                    <a:gd name="T13" fmla="*/ 28 h 960"/>
                    <a:gd name="T14" fmla="*/ 344 w 2352"/>
                    <a:gd name="T15" fmla="*/ 35 h 960"/>
                    <a:gd name="T16" fmla="*/ 268 w 2352"/>
                    <a:gd name="T17" fmla="*/ 44 h 960"/>
                    <a:gd name="T18" fmla="*/ 201 w 2352"/>
                    <a:gd name="T19" fmla="*/ 53 h 960"/>
                    <a:gd name="T20" fmla="*/ 142 w 2352"/>
                    <a:gd name="T21" fmla="*/ 63 h 960"/>
                    <a:gd name="T22" fmla="*/ 92 w 2352"/>
                    <a:gd name="T23" fmla="*/ 73 h 960"/>
                    <a:gd name="T24" fmla="*/ 53 w 2352"/>
                    <a:gd name="T25" fmla="*/ 85 h 960"/>
                    <a:gd name="T26" fmla="*/ 24 w 2352"/>
                    <a:gd name="T27" fmla="*/ 96 h 960"/>
                    <a:gd name="T28" fmla="*/ 6 w 2352"/>
                    <a:gd name="T29" fmla="*/ 108 h 960"/>
                    <a:gd name="T30" fmla="*/ 0 w 2352"/>
                    <a:gd name="T31" fmla="*/ 120 h 960"/>
                    <a:gd name="T32" fmla="*/ 2 w 2352"/>
                    <a:gd name="T33" fmla="*/ 846 h 960"/>
                    <a:gd name="T34" fmla="*/ 14 w 2352"/>
                    <a:gd name="T35" fmla="*/ 858 h 960"/>
                    <a:gd name="T36" fmla="*/ 37 w 2352"/>
                    <a:gd name="T37" fmla="*/ 870 h 960"/>
                    <a:gd name="T38" fmla="*/ 71 w 2352"/>
                    <a:gd name="T39" fmla="*/ 881 h 960"/>
                    <a:gd name="T40" fmla="*/ 116 w 2352"/>
                    <a:gd name="T41" fmla="*/ 892 h 960"/>
                    <a:gd name="T42" fmla="*/ 170 w 2352"/>
                    <a:gd name="T43" fmla="*/ 902 h 960"/>
                    <a:gd name="T44" fmla="*/ 234 w 2352"/>
                    <a:gd name="T45" fmla="*/ 912 h 960"/>
                    <a:gd name="T46" fmla="*/ 305 w 2352"/>
                    <a:gd name="T47" fmla="*/ 921 h 960"/>
                    <a:gd name="T48" fmla="*/ 385 w 2352"/>
                    <a:gd name="T49" fmla="*/ 929 h 960"/>
                    <a:gd name="T50" fmla="*/ 472 w 2352"/>
                    <a:gd name="T51" fmla="*/ 936 h 960"/>
                    <a:gd name="T52" fmla="*/ 566 w 2352"/>
                    <a:gd name="T53" fmla="*/ 943 h 960"/>
                    <a:gd name="T54" fmla="*/ 666 w 2352"/>
                    <a:gd name="T55" fmla="*/ 948 h 960"/>
                    <a:gd name="T56" fmla="*/ 772 w 2352"/>
                    <a:gd name="T57" fmla="*/ 953 h 960"/>
                    <a:gd name="T58" fmla="*/ 882 w 2352"/>
                    <a:gd name="T59" fmla="*/ 956 h 960"/>
                    <a:gd name="T60" fmla="*/ 997 w 2352"/>
                    <a:gd name="T61" fmla="*/ 959 h 960"/>
                    <a:gd name="T62" fmla="*/ 1176 w 2352"/>
                    <a:gd name="T63" fmla="*/ 960 h 960"/>
                    <a:gd name="T64" fmla="*/ 1355 w 2352"/>
                    <a:gd name="T65" fmla="*/ 959 h 960"/>
                    <a:gd name="T66" fmla="*/ 1470 w 2352"/>
                    <a:gd name="T67" fmla="*/ 956 h 960"/>
                    <a:gd name="T68" fmla="*/ 1581 w 2352"/>
                    <a:gd name="T69" fmla="*/ 953 h 960"/>
                    <a:gd name="T70" fmla="*/ 1686 w 2352"/>
                    <a:gd name="T71" fmla="*/ 948 h 960"/>
                    <a:gd name="T72" fmla="*/ 1786 w 2352"/>
                    <a:gd name="T73" fmla="*/ 943 h 960"/>
                    <a:gd name="T74" fmla="*/ 1880 w 2352"/>
                    <a:gd name="T75" fmla="*/ 936 h 960"/>
                    <a:gd name="T76" fmla="*/ 1967 w 2352"/>
                    <a:gd name="T77" fmla="*/ 929 h 960"/>
                    <a:gd name="T78" fmla="*/ 2047 w 2352"/>
                    <a:gd name="T79" fmla="*/ 921 h 960"/>
                    <a:gd name="T80" fmla="*/ 2119 w 2352"/>
                    <a:gd name="T81" fmla="*/ 912 h 960"/>
                    <a:gd name="T82" fmla="*/ 2182 w 2352"/>
                    <a:gd name="T83" fmla="*/ 902 h 960"/>
                    <a:gd name="T84" fmla="*/ 2236 w 2352"/>
                    <a:gd name="T85" fmla="*/ 892 h 960"/>
                    <a:gd name="T86" fmla="*/ 2281 w 2352"/>
                    <a:gd name="T87" fmla="*/ 881 h 960"/>
                    <a:gd name="T88" fmla="*/ 2315 w 2352"/>
                    <a:gd name="T89" fmla="*/ 870 h 960"/>
                    <a:gd name="T90" fmla="*/ 2339 w 2352"/>
                    <a:gd name="T91" fmla="*/ 858 h 960"/>
                    <a:gd name="T92" fmla="*/ 2351 w 2352"/>
                    <a:gd name="T93" fmla="*/ 846 h 960"/>
                    <a:gd name="T94" fmla="*/ 2352 w 2352"/>
                    <a:gd name="T95" fmla="*/ 120 h 960"/>
                    <a:gd name="T96" fmla="*/ 2346 w 2352"/>
                    <a:gd name="T97" fmla="*/ 108 h 960"/>
                    <a:gd name="T98" fmla="*/ 2328 w 2352"/>
                    <a:gd name="T99" fmla="*/ 96 h 960"/>
                    <a:gd name="T100" fmla="*/ 2299 w 2352"/>
                    <a:gd name="T101" fmla="*/ 85 h 960"/>
                    <a:gd name="T102" fmla="*/ 2260 w 2352"/>
                    <a:gd name="T103" fmla="*/ 73 h 960"/>
                    <a:gd name="T104" fmla="*/ 2210 w 2352"/>
                    <a:gd name="T105" fmla="*/ 63 h 960"/>
                    <a:gd name="T106" fmla="*/ 2151 w 2352"/>
                    <a:gd name="T107" fmla="*/ 53 h 960"/>
                    <a:gd name="T108" fmla="*/ 2084 w 2352"/>
                    <a:gd name="T109" fmla="*/ 44 h 960"/>
                    <a:gd name="T110" fmla="*/ 2008 w 2352"/>
                    <a:gd name="T111" fmla="*/ 35 h 960"/>
                    <a:gd name="T112" fmla="*/ 1924 w 2352"/>
                    <a:gd name="T113" fmla="*/ 28 h 960"/>
                    <a:gd name="T114" fmla="*/ 1834 w 2352"/>
                    <a:gd name="T115" fmla="*/ 21 h 960"/>
                    <a:gd name="T116" fmla="*/ 1737 w 2352"/>
                    <a:gd name="T117" fmla="*/ 15 h 960"/>
                    <a:gd name="T118" fmla="*/ 1634 w 2352"/>
                    <a:gd name="T119" fmla="*/ 10 h 960"/>
                    <a:gd name="T120" fmla="*/ 1526 w 2352"/>
                    <a:gd name="T121" fmla="*/ 6 h 960"/>
                    <a:gd name="T122" fmla="*/ 1413 w 2352"/>
                    <a:gd name="T123" fmla="*/ 3 h 960"/>
                    <a:gd name="T124" fmla="*/ 1296 w 2352"/>
                    <a:gd name="T125" fmla="*/ 1 h 96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352"/>
                    <a:gd name="T190" fmla="*/ 0 h 960"/>
                    <a:gd name="T191" fmla="*/ 2352 w 2352"/>
                    <a:gd name="T192" fmla="*/ 960 h 96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352" h="960">
                      <a:moveTo>
                        <a:pt x="1176" y="0"/>
                      </a:moveTo>
                      <a:lnTo>
                        <a:pt x="1056" y="1"/>
                      </a:lnTo>
                      <a:lnTo>
                        <a:pt x="997" y="1"/>
                      </a:lnTo>
                      <a:lnTo>
                        <a:pt x="939" y="3"/>
                      </a:lnTo>
                      <a:lnTo>
                        <a:pt x="882" y="4"/>
                      </a:lnTo>
                      <a:lnTo>
                        <a:pt x="826" y="6"/>
                      </a:lnTo>
                      <a:lnTo>
                        <a:pt x="772" y="7"/>
                      </a:lnTo>
                      <a:lnTo>
                        <a:pt x="718" y="10"/>
                      </a:lnTo>
                      <a:lnTo>
                        <a:pt x="666" y="12"/>
                      </a:lnTo>
                      <a:lnTo>
                        <a:pt x="615" y="15"/>
                      </a:lnTo>
                      <a:lnTo>
                        <a:pt x="566" y="18"/>
                      </a:lnTo>
                      <a:lnTo>
                        <a:pt x="518" y="21"/>
                      </a:lnTo>
                      <a:lnTo>
                        <a:pt x="472" y="24"/>
                      </a:lnTo>
                      <a:lnTo>
                        <a:pt x="428" y="28"/>
                      </a:lnTo>
                      <a:lnTo>
                        <a:pt x="385" y="31"/>
                      </a:lnTo>
                      <a:lnTo>
                        <a:pt x="344" y="35"/>
                      </a:lnTo>
                      <a:lnTo>
                        <a:pt x="305" y="40"/>
                      </a:lnTo>
                      <a:lnTo>
                        <a:pt x="268" y="44"/>
                      </a:lnTo>
                      <a:lnTo>
                        <a:pt x="234" y="48"/>
                      </a:lnTo>
                      <a:lnTo>
                        <a:pt x="201" y="53"/>
                      </a:lnTo>
                      <a:lnTo>
                        <a:pt x="170" y="58"/>
                      </a:lnTo>
                      <a:lnTo>
                        <a:pt x="142" y="63"/>
                      </a:lnTo>
                      <a:lnTo>
                        <a:pt x="116" y="68"/>
                      </a:lnTo>
                      <a:lnTo>
                        <a:pt x="92" y="73"/>
                      </a:lnTo>
                      <a:lnTo>
                        <a:pt x="71" y="79"/>
                      </a:lnTo>
                      <a:lnTo>
                        <a:pt x="53" y="85"/>
                      </a:lnTo>
                      <a:lnTo>
                        <a:pt x="37" y="90"/>
                      </a:lnTo>
                      <a:lnTo>
                        <a:pt x="24" y="96"/>
                      </a:lnTo>
                      <a:lnTo>
                        <a:pt x="14" y="102"/>
                      </a:lnTo>
                      <a:lnTo>
                        <a:pt x="6" y="108"/>
                      </a:lnTo>
                      <a:lnTo>
                        <a:pt x="2" y="114"/>
                      </a:lnTo>
                      <a:lnTo>
                        <a:pt x="0" y="120"/>
                      </a:lnTo>
                      <a:lnTo>
                        <a:pt x="0" y="840"/>
                      </a:lnTo>
                      <a:lnTo>
                        <a:pt x="2" y="846"/>
                      </a:lnTo>
                      <a:lnTo>
                        <a:pt x="6" y="852"/>
                      </a:lnTo>
                      <a:lnTo>
                        <a:pt x="14" y="858"/>
                      </a:lnTo>
                      <a:lnTo>
                        <a:pt x="24" y="864"/>
                      </a:lnTo>
                      <a:lnTo>
                        <a:pt x="37" y="870"/>
                      </a:lnTo>
                      <a:lnTo>
                        <a:pt x="53" y="876"/>
                      </a:lnTo>
                      <a:lnTo>
                        <a:pt x="71" y="881"/>
                      </a:lnTo>
                      <a:lnTo>
                        <a:pt x="92" y="887"/>
                      </a:lnTo>
                      <a:lnTo>
                        <a:pt x="116" y="892"/>
                      </a:lnTo>
                      <a:lnTo>
                        <a:pt x="142" y="897"/>
                      </a:lnTo>
                      <a:lnTo>
                        <a:pt x="170" y="902"/>
                      </a:lnTo>
                      <a:lnTo>
                        <a:pt x="201" y="907"/>
                      </a:lnTo>
                      <a:lnTo>
                        <a:pt x="234" y="912"/>
                      </a:lnTo>
                      <a:lnTo>
                        <a:pt x="268" y="916"/>
                      </a:lnTo>
                      <a:lnTo>
                        <a:pt x="305" y="921"/>
                      </a:lnTo>
                      <a:lnTo>
                        <a:pt x="344" y="925"/>
                      </a:lnTo>
                      <a:lnTo>
                        <a:pt x="385" y="929"/>
                      </a:lnTo>
                      <a:lnTo>
                        <a:pt x="428" y="933"/>
                      </a:lnTo>
                      <a:lnTo>
                        <a:pt x="472" y="936"/>
                      </a:lnTo>
                      <a:lnTo>
                        <a:pt x="518" y="940"/>
                      </a:lnTo>
                      <a:lnTo>
                        <a:pt x="566" y="943"/>
                      </a:lnTo>
                      <a:lnTo>
                        <a:pt x="615" y="946"/>
                      </a:lnTo>
                      <a:lnTo>
                        <a:pt x="666" y="948"/>
                      </a:lnTo>
                      <a:lnTo>
                        <a:pt x="718" y="951"/>
                      </a:lnTo>
                      <a:lnTo>
                        <a:pt x="772" y="953"/>
                      </a:lnTo>
                      <a:lnTo>
                        <a:pt x="826" y="955"/>
                      </a:lnTo>
                      <a:lnTo>
                        <a:pt x="882" y="956"/>
                      </a:lnTo>
                      <a:lnTo>
                        <a:pt x="939" y="958"/>
                      </a:lnTo>
                      <a:lnTo>
                        <a:pt x="997" y="959"/>
                      </a:lnTo>
                      <a:lnTo>
                        <a:pt x="1056" y="959"/>
                      </a:lnTo>
                      <a:lnTo>
                        <a:pt x="1176" y="960"/>
                      </a:lnTo>
                      <a:lnTo>
                        <a:pt x="1296" y="959"/>
                      </a:lnTo>
                      <a:lnTo>
                        <a:pt x="1355" y="959"/>
                      </a:lnTo>
                      <a:lnTo>
                        <a:pt x="1413" y="958"/>
                      </a:lnTo>
                      <a:lnTo>
                        <a:pt x="1470" y="956"/>
                      </a:lnTo>
                      <a:lnTo>
                        <a:pt x="1526" y="955"/>
                      </a:lnTo>
                      <a:lnTo>
                        <a:pt x="1581" y="953"/>
                      </a:lnTo>
                      <a:lnTo>
                        <a:pt x="1634" y="951"/>
                      </a:lnTo>
                      <a:lnTo>
                        <a:pt x="1686" y="948"/>
                      </a:lnTo>
                      <a:lnTo>
                        <a:pt x="1737" y="946"/>
                      </a:lnTo>
                      <a:lnTo>
                        <a:pt x="1786" y="943"/>
                      </a:lnTo>
                      <a:lnTo>
                        <a:pt x="1834" y="940"/>
                      </a:lnTo>
                      <a:lnTo>
                        <a:pt x="1880" y="936"/>
                      </a:lnTo>
                      <a:lnTo>
                        <a:pt x="1924" y="933"/>
                      </a:lnTo>
                      <a:lnTo>
                        <a:pt x="1967" y="929"/>
                      </a:lnTo>
                      <a:lnTo>
                        <a:pt x="2008" y="925"/>
                      </a:lnTo>
                      <a:lnTo>
                        <a:pt x="2047" y="921"/>
                      </a:lnTo>
                      <a:lnTo>
                        <a:pt x="2084" y="916"/>
                      </a:lnTo>
                      <a:lnTo>
                        <a:pt x="2119" y="912"/>
                      </a:lnTo>
                      <a:lnTo>
                        <a:pt x="2151" y="907"/>
                      </a:lnTo>
                      <a:lnTo>
                        <a:pt x="2182" y="902"/>
                      </a:lnTo>
                      <a:lnTo>
                        <a:pt x="2210" y="897"/>
                      </a:lnTo>
                      <a:lnTo>
                        <a:pt x="2236" y="892"/>
                      </a:lnTo>
                      <a:lnTo>
                        <a:pt x="2260" y="887"/>
                      </a:lnTo>
                      <a:lnTo>
                        <a:pt x="2281" y="881"/>
                      </a:lnTo>
                      <a:lnTo>
                        <a:pt x="2299" y="876"/>
                      </a:lnTo>
                      <a:lnTo>
                        <a:pt x="2315" y="870"/>
                      </a:lnTo>
                      <a:lnTo>
                        <a:pt x="2328" y="864"/>
                      </a:lnTo>
                      <a:lnTo>
                        <a:pt x="2339" y="858"/>
                      </a:lnTo>
                      <a:lnTo>
                        <a:pt x="2346" y="852"/>
                      </a:lnTo>
                      <a:lnTo>
                        <a:pt x="2351" y="846"/>
                      </a:lnTo>
                      <a:lnTo>
                        <a:pt x="2352" y="840"/>
                      </a:lnTo>
                      <a:lnTo>
                        <a:pt x="2352" y="120"/>
                      </a:lnTo>
                      <a:lnTo>
                        <a:pt x="2351" y="114"/>
                      </a:lnTo>
                      <a:lnTo>
                        <a:pt x="2346" y="108"/>
                      </a:lnTo>
                      <a:lnTo>
                        <a:pt x="2339" y="102"/>
                      </a:lnTo>
                      <a:lnTo>
                        <a:pt x="2328" y="96"/>
                      </a:lnTo>
                      <a:lnTo>
                        <a:pt x="2315" y="90"/>
                      </a:lnTo>
                      <a:lnTo>
                        <a:pt x="2299" y="85"/>
                      </a:lnTo>
                      <a:lnTo>
                        <a:pt x="2281" y="79"/>
                      </a:lnTo>
                      <a:lnTo>
                        <a:pt x="2260" y="73"/>
                      </a:lnTo>
                      <a:lnTo>
                        <a:pt x="2236" y="68"/>
                      </a:lnTo>
                      <a:lnTo>
                        <a:pt x="2210" y="63"/>
                      </a:lnTo>
                      <a:lnTo>
                        <a:pt x="2182" y="58"/>
                      </a:lnTo>
                      <a:lnTo>
                        <a:pt x="2151" y="53"/>
                      </a:lnTo>
                      <a:lnTo>
                        <a:pt x="2119" y="48"/>
                      </a:lnTo>
                      <a:lnTo>
                        <a:pt x="2084" y="44"/>
                      </a:lnTo>
                      <a:lnTo>
                        <a:pt x="2047" y="40"/>
                      </a:lnTo>
                      <a:lnTo>
                        <a:pt x="2008" y="35"/>
                      </a:lnTo>
                      <a:lnTo>
                        <a:pt x="1967" y="31"/>
                      </a:lnTo>
                      <a:lnTo>
                        <a:pt x="1924" y="28"/>
                      </a:lnTo>
                      <a:lnTo>
                        <a:pt x="1880" y="24"/>
                      </a:lnTo>
                      <a:lnTo>
                        <a:pt x="1834" y="21"/>
                      </a:lnTo>
                      <a:lnTo>
                        <a:pt x="1786" y="18"/>
                      </a:lnTo>
                      <a:lnTo>
                        <a:pt x="1737" y="15"/>
                      </a:lnTo>
                      <a:lnTo>
                        <a:pt x="1686" y="12"/>
                      </a:lnTo>
                      <a:lnTo>
                        <a:pt x="1634" y="10"/>
                      </a:lnTo>
                      <a:lnTo>
                        <a:pt x="1581" y="7"/>
                      </a:lnTo>
                      <a:lnTo>
                        <a:pt x="1526" y="6"/>
                      </a:lnTo>
                      <a:lnTo>
                        <a:pt x="1470" y="4"/>
                      </a:lnTo>
                      <a:lnTo>
                        <a:pt x="1413" y="3"/>
                      </a:lnTo>
                      <a:lnTo>
                        <a:pt x="1355" y="1"/>
                      </a:lnTo>
                      <a:lnTo>
                        <a:pt x="1296" y="1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2" name="Freeform 20"/>
                <p:cNvSpPr>
                  <a:spLocks/>
                </p:cNvSpPr>
                <p:nvPr/>
              </p:nvSpPr>
              <p:spPr bwMode="auto">
                <a:xfrm>
                  <a:off x="3219" y="1851"/>
                  <a:ext cx="2352" cy="120"/>
                </a:xfrm>
                <a:custGeom>
                  <a:avLst/>
                  <a:gdLst>
                    <a:gd name="T0" fmla="*/ 0 w 2352"/>
                    <a:gd name="T1" fmla="*/ 0 h 120"/>
                    <a:gd name="T2" fmla="*/ 2 w 2352"/>
                    <a:gd name="T3" fmla="*/ 6 h 120"/>
                    <a:gd name="T4" fmla="*/ 6 w 2352"/>
                    <a:gd name="T5" fmla="*/ 12 h 120"/>
                    <a:gd name="T6" fmla="*/ 14 w 2352"/>
                    <a:gd name="T7" fmla="*/ 18 h 120"/>
                    <a:gd name="T8" fmla="*/ 24 w 2352"/>
                    <a:gd name="T9" fmla="*/ 24 h 120"/>
                    <a:gd name="T10" fmla="*/ 37 w 2352"/>
                    <a:gd name="T11" fmla="*/ 30 h 120"/>
                    <a:gd name="T12" fmla="*/ 53 w 2352"/>
                    <a:gd name="T13" fmla="*/ 36 h 120"/>
                    <a:gd name="T14" fmla="*/ 71 w 2352"/>
                    <a:gd name="T15" fmla="*/ 41 h 120"/>
                    <a:gd name="T16" fmla="*/ 92 w 2352"/>
                    <a:gd name="T17" fmla="*/ 47 h 120"/>
                    <a:gd name="T18" fmla="*/ 116 w 2352"/>
                    <a:gd name="T19" fmla="*/ 52 h 120"/>
                    <a:gd name="T20" fmla="*/ 142 w 2352"/>
                    <a:gd name="T21" fmla="*/ 57 h 120"/>
                    <a:gd name="T22" fmla="*/ 170 w 2352"/>
                    <a:gd name="T23" fmla="*/ 62 h 120"/>
                    <a:gd name="T24" fmla="*/ 201 w 2352"/>
                    <a:gd name="T25" fmla="*/ 67 h 120"/>
                    <a:gd name="T26" fmla="*/ 234 w 2352"/>
                    <a:gd name="T27" fmla="*/ 72 h 120"/>
                    <a:gd name="T28" fmla="*/ 268 w 2352"/>
                    <a:gd name="T29" fmla="*/ 76 h 120"/>
                    <a:gd name="T30" fmla="*/ 305 w 2352"/>
                    <a:gd name="T31" fmla="*/ 81 h 120"/>
                    <a:gd name="T32" fmla="*/ 344 w 2352"/>
                    <a:gd name="T33" fmla="*/ 85 h 120"/>
                    <a:gd name="T34" fmla="*/ 385 w 2352"/>
                    <a:gd name="T35" fmla="*/ 89 h 120"/>
                    <a:gd name="T36" fmla="*/ 428 w 2352"/>
                    <a:gd name="T37" fmla="*/ 93 h 120"/>
                    <a:gd name="T38" fmla="*/ 472 w 2352"/>
                    <a:gd name="T39" fmla="*/ 96 h 120"/>
                    <a:gd name="T40" fmla="*/ 518 w 2352"/>
                    <a:gd name="T41" fmla="*/ 100 h 120"/>
                    <a:gd name="T42" fmla="*/ 566 w 2352"/>
                    <a:gd name="T43" fmla="*/ 103 h 120"/>
                    <a:gd name="T44" fmla="*/ 615 w 2352"/>
                    <a:gd name="T45" fmla="*/ 106 h 120"/>
                    <a:gd name="T46" fmla="*/ 666 w 2352"/>
                    <a:gd name="T47" fmla="*/ 108 h 120"/>
                    <a:gd name="T48" fmla="*/ 718 w 2352"/>
                    <a:gd name="T49" fmla="*/ 111 h 120"/>
                    <a:gd name="T50" fmla="*/ 772 w 2352"/>
                    <a:gd name="T51" fmla="*/ 113 h 120"/>
                    <a:gd name="T52" fmla="*/ 826 w 2352"/>
                    <a:gd name="T53" fmla="*/ 115 h 120"/>
                    <a:gd name="T54" fmla="*/ 882 w 2352"/>
                    <a:gd name="T55" fmla="*/ 116 h 120"/>
                    <a:gd name="T56" fmla="*/ 939 w 2352"/>
                    <a:gd name="T57" fmla="*/ 118 h 120"/>
                    <a:gd name="T58" fmla="*/ 997 w 2352"/>
                    <a:gd name="T59" fmla="*/ 119 h 120"/>
                    <a:gd name="T60" fmla="*/ 1056 w 2352"/>
                    <a:gd name="T61" fmla="*/ 119 h 120"/>
                    <a:gd name="T62" fmla="*/ 1176 w 2352"/>
                    <a:gd name="T63" fmla="*/ 120 h 120"/>
                    <a:gd name="T64" fmla="*/ 1296 w 2352"/>
                    <a:gd name="T65" fmla="*/ 119 h 120"/>
                    <a:gd name="T66" fmla="*/ 1355 w 2352"/>
                    <a:gd name="T67" fmla="*/ 119 h 120"/>
                    <a:gd name="T68" fmla="*/ 1413 w 2352"/>
                    <a:gd name="T69" fmla="*/ 118 h 120"/>
                    <a:gd name="T70" fmla="*/ 1470 w 2352"/>
                    <a:gd name="T71" fmla="*/ 116 h 120"/>
                    <a:gd name="T72" fmla="*/ 1526 w 2352"/>
                    <a:gd name="T73" fmla="*/ 115 h 120"/>
                    <a:gd name="T74" fmla="*/ 1581 w 2352"/>
                    <a:gd name="T75" fmla="*/ 113 h 120"/>
                    <a:gd name="T76" fmla="*/ 1634 w 2352"/>
                    <a:gd name="T77" fmla="*/ 111 h 120"/>
                    <a:gd name="T78" fmla="*/ 1686 w 2352"/>
                    <a:gd name="T79" fmla="*/ 108 h 120"/>
                    <a:gd name="T80" fmla="*/ 1737 w 2352"/>
                    <a:gd name="T81" fmla="*/ 106 h 120"/>
                    <a:gd name="T82" fmla="*/ 1786 w 2352"/>
                    <a:gd name="T83" fmla="*/ 103 h 120"/>
                    <a:gd name="T84" fmla="*/ 1834 w 2352"/>
                    <a:gd name="T85" fmla="*/ 100 h 120"/>
                    <a:gd name="T86" fmla="*/ 1880 w 2352"/>
                    <a:gd name="T87" fmla="*/ 96 h 120"/>
                    <a:gd name="T88" fmla="*/ 1924 w 2352"/>
                    <a:gd name="T89" fmla="*/ 93 h 120"/>
                    <a:gd name="T90" fmla="*/ 1967 w 2352"/>
                    <a:gd name="T91" fmla="*/ 89 h 120"/>
                    <a:gd name="T92" fmla="*/ 2008 w 2352"/>
                    <a:gd name="T93" fmla="*/ 85 h 120"/>
                    <a:gd name="T94" fmla="*/ 2047 w 2352"/>
                    <a:gd name="T95" fmla="*/ 81 h 120"/>
                    <a:gd name="T96" fmla="*/ 2084 w 2352"/>
                    <a:gd name="T97" fmla="*/ 76 h 120"/>
                    <a:gd name="T98" fmla="*/ 2119 w 2352"/>
                    <a:gd name="T99" fmla="*/ 72 h 120"/>
                    <a:gd name="T100" fmla="*/ 2151 w 2352"/>
                    <a:gd name="T101" fmla="*/ 67 h 120"/>
                    <a:gd name="T102" fmla="*/ 2182 w 2352"/>
                    <a:gd name="T103" fmla="*/ 62 h 120"/>
                    <a:gd name="T104" fmla="*/ 2210 w 2352"/>
                    <a:gd name="T105" fmla="*/ 57 h 120"/>
                    <a:gd name="T106" fmla="*/ 2236 w 2352"/>
                    <a:gd name="T107" fmla="*/ 52 h 120"/>
                    <a:gd name="T108" fmla="*/ 2260 w 2352"/>
                    <a:gd name="T109" fmla="*/ 47 h 120"/>
                    <a:gd name="T110" fmla="*/ 2281 w 2352"/>
                    <a:gd name="T111" fmla="*/ 41 h 120"/>
                    <a:gd name="T112" fmla="*/ 2299 w 2352"/>
                    <a:gd name="T113" fmla="*/ 36 h 120"/>
                    <a:gd name="T114" fmla="*/ 2315 w 2352"/>
                    <a:gd name="T115" fmla="*/ 30 h 120"/>
                    <a:gd name="T116" fmla="*/ 2328 w 2352"/>
                    <a:gd name="T117" fmla="*/ 24 h 120"/>
                    <a:gd name="T118" fmla="*/ 2339 w 2352"/>
                    <a:gd name="T119" fmla="*/ 18 h 120"/>
                    <a:gd name="T120" fmla="*/ 2346 w 2352"/>
                    <a:gd name="T121" fmla="*/ 12 h 120"/>
                    <a:gd name="T122" fmla="*/ 2351 w 2352"/>
                    <a:gd name="T123" fmla="*/ 6 h 120"/>
                    <a:gd name="T124" fmla="*/ 2352 w 2352"/>
                    <a:gd name="T125" fmla="*/ 0 h 12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352"/>
                    <a:gd name="T190" fmla="*/ 0 h 120"/>
                    <a:gd name="T191" fmla="*/ 2352 w 2352"/>
                    <a:gd name="T192" fmla="*/ 120 h 12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352" h="120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6" y="12"/>
                      </a:lnTo>
                      <a:lnTo>
                        <a:pt x="14" y="18"/>
                      </a:lnTo>
                      <a:lnTo>
                        <a:pt x="24" y="24"/>
                      </a:lnTo>
                      <a:lnTo>
                        <a:pt x="37" y="30"/>
                      </a:lnTo>
                      <a:lnTo>
                        <a:pt x="53" y="36"/>
                      </a:lnTo>
                      <a:lnTo>
                        <a:pt x="71" y="41"/>
                      </a:lnTo>
                      <a:lnTo>
                        <a:pt x="92" y="47"/>
                      </a:lnTo>
                      <a:lnTo>
                        <a:pt x="116" y="52"/>
                      </a:lnTo>
                      <a:lnTo>
                        <a:pt x="142" y="57"/>
                      </a:lnTo>
                      <a:lnTo>
                        <a:pt x="170" y="62"/>
                      </a:lnTo>
                      <a:lnTo>
                        <a:pt x="201" y="67"/>
                      </a:lnTo>
                      <a:lnTo>
                        <a:pt x="234" y="72"/>
                      </a:lnTo>
                      <a:lnTo>
                        <a:pt x="268" y="76"/>
                      </a:lnTo>
                      <a:lnTo>
                        <a:pt x="305" y="81"/>
                      </a:lnTo>
                      <a:lnTo>
                        <a:pt x="344" y="85"/>
                      </a:lnTo>
                      <a:lnTo>
                        <a:pt x="385" y="89"/>
                      </a:lnTo>
                      <a:lnTo>
                        <a:pt x="428" y="93"/>
                      </a:lnTo>
                      <a:lnTo>
                        <a:pt x="472" y="96"/>
                      </a:lnTo>
                      <a:lnTo>
                        <a:pt x="518" y="100"/>
                      </a:lnTo>
                      <a:lnTo>
                        <a:pt x="566" y="103"/>
                      </a:lnTo>
                      <a:lnTo>
                        <a:pt x="615" y="106"/>
                      </a:lnTo>
                      <a:lnTo>
                        <a:pt x="666" y="108"/>
                      </a:lnTo>
                      <a:lnTo>
                        <a:pt x="718" y="111"/>
                      </a:lnTo>
                      <a:lnTo>
                        <a:pt x="772" y="113"/>
                      </a:lnTo>
                      <a:lnTo>
                        <a:pt x="826" y="115"/>
                      </a:lnTo>
                      <a:lnTo>
                        <a:pt x="882" y="116"/>
                      </a:lnTo>
                      <a:lnTo>
                        <a:pt x="939" y="118"/>
                      </a:lnTo>
                      <a:lnTo>
                        <a:pt x="997" y="119"/>
                      </a:lnTo>
                      <a:lnTo>
                        <a:pt x="1056" y="119"/>
                      </a:lnTo>
                      <a:lnTo>
                        <a:pt x="1176" y="120"/>
                      </a:lnTo>
                      <a:lnTo>
                        <a:pt x="1296" y="119"/>
                      </a:lnTo>
                      <a:lnTo>
                        <a:pt x="1355" y="119"/>
                      </a:lnTo>
                      <a:lnTo>
                        <a:pt x="1413" y="118"/>
                      </a:lnTo>
                      <a:lnTo>
                        <a:pt x="1470" y="116"/>
                      </a:lnTo>
                      <a:lnTo>
                        <a:pt x="1526" y="115"/>
                      </a:lnTo>
                      <a:lnTo>
                        <a:pt x="1581" y="113"/>
                      </a:lnTo>
                      <a:lnTo>
                        <a:pt x="1634" y="111"/>
                      </a:lnTo>
                      <a:lnTo>
                        <a:pt x="1686" y="108"/>
                      </a:lnTo>
                      <a:lnTo>
                        <a:pt x="1737" y="106"/>
                      </a:lnTo>
                      <a:lnTo>
                        <a:pt x="1786" y="103"/>
                      </a:lnTo>
                      <a:lnTo>
                        <a:pt x="1834" y="100"/>
                      </a:lnTo>
                      <a:lnTo>
                        <a:pt x="1880" y="96"/>
                      </a:lnTo>
                      <a:lnTo>
                        <a:pt x="1924" y="93"/>
                      </a:lnTo>
                      <a:lnTo>
                        <a:pt x="1967" y="89"/>
                      </a:lnTo>
                      <a:lnTo>
                        <a:pt x="2008" y="85"/>
                      </a:lnTo>
                      <a:lnTo>
                        <a:pt x="2047" y="81"/>
                      </a:lnTo>
                      <a:lnTo>
                        <a:pt x="2084" y="76"/>
                      </a:lnTo>
                      <a:lnTo>
                        <a:pt x="2119" y="72"/>
                      </a:lnTo>
                      <a:lnTo>
                        <a:pt x="2151" y="67"/>
                      </a:lnTo>
                      <a:lnTo>
                        <a:pt x="2182" y="62"/>
                      </a:lnTo>
                      <a:lnTo>
                        <a:pt x="2210" y="57"/>
                      </a:lnTo>
                      <a:lnTo>
                        <a:pt x="2236" y="52"/>
                      </a:lnTo>
                      <a:lnTo>
                        <a:pt x="2260" y="47"/>
                      </a:lnTo>
                      <a:lnTo>
                        <a:pt x="2281" y="41"/>
                      </a:lnTo>
                      <a:lnTo>
                        <a:pt x="2299" y="36"/>
                      </a:lnTo>
                      <a:lnTo>
                        <a:pt x="2315" y="30"/>
                      </a:lnTo>
                      <a:lnTo>
                        <a:pt x="2328" y="24"/>
                      </a:lnTo>
                      <a:lnTo>
                        <a:pt x="2339" y="18"/>
                      </a:lnTo>
                      <a:lnTo>
                        <a:pt x="2346" y="12"/>
                      </a:lnTo>
                      <a:lnTo>
                        <a:pt x="2351" y="6"/>
                      </a:lnTo>
                      <a:lnTo>
                        <a:pt x="235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5733" name="Rectangle 22"/>
              <p:cNvSpPr>
                <a:spLocks noChangeArrowheads="1"/>
              </p:cNvSpPr>
              <p:nvPr/>
            </p:nvSpPr>
            <p:spPr bwMode="auto">
              <a:xfrm rot="-5380525">
                <a:off x="6626438" y="3842673"/>
                <a:ext cx="3684587" cy="823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4" name="Rectangle 23"/>
              <p:cNvSpPr>
                <a:spLocks noChangeArrowheads="1"/>
              </p:cNvSpPr>
              <p:nvPr/>
            </p:nvSpPr>
            <p:spPr bwMode="auto">
              <a:xfrm rot="16219475">
                <a:off x="7765477" y="5377558"/>
                <a:ext cx="81019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+mn-lt"/>
                  </a:rPr>
                  <a:t>NAME      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35" name="Rectangle 24"/>
              <p:cNvSpPr>
                <a:spLocks noChangeArrowheads="1"/>
              </p:cNvSpPr>
              <p:nvPr/>
            </p:nvSpPr>
            <p:spPr bwMode="auto">
              <a:xfrm rot="16219475">
                <a:off x="7186989" y="3470432"/>
                <a:ext cx="197328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+mn-lt"/>
                  </a:rPr>
                  <a:t>TITLE 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+mn-lt"/>
                  </a:rPr>
                  <a:t>    </a:t>
                </a:r>
                <a:r>
                  <a:rPr lang="en-US" sz="1200" dirty="0">
                    <a:solidFill>
                      <a:srgbClr val="000000"/>
                    </a:solidFill>
                    <a:latin typeface="+mn-lt"/>
                  </a:rPr>
                  <a:t>ORGANIZATION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36" name="Line 25"/>
              <p:cNvSpPr>
                <a:spLocks noChangeShapeType="1"/>
              </p:cNvSpPr>
              <p:nvPr/>
            </p:nvSpPr>
            <p:spPr bwMode="auto">
              <a:xfrm rot="-5380525">
                <a:off x="6512931" y="4253451"/>
                <a:ext cx="3495675" cy="158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7" name="Rectangle 26"/>
              <p:cNvSpPr>
                <a:spLocks noChangeArrowheads="1"/>
              </p:cNvSpPr>
              <p:nvPr/>
            </p:nvSpPr>
            <p:spPr bwMode="auto">
              <a:xfrm rot="-5380525">
                <a:off x="6536935" y="4244720"/>
                <a:ext cx="3500437" cy="174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8" name="Rectangle 27"/>
              <p:cNvSpPr>
                <a:spLocks noChangeArrowheads="1"/>
              </p:cNvSpPr>
              <p:nvPr/>
            </p:nvSpPr>
            <p:spPr bwMode="auto">
              <a:xfrm rot="16219475">
                <a:off x="7983048" y="5451608"/>
                <a:ext cx="77616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D20000"/>
                    </a:solidFill>
                    <a:latin typeface="+mn-lt"/>
                  </a:rPr>
                  <a:t>Bill Gates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39" name="Rectangle 28"/>
              <p:cNvSpPr>
                <a:spLocks noChangeArrowheads="1"/>
              </p:cNvSpPr>
              <p:nvPr/>
            </p:nvSpPr>
            <p:spPr bwMode="auto">
              <a:xfrm rot="16219475">
                <a:off x="8210150" y="4115766"/>
                <a:ext cx="34306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D6BFF"/>
                    </a:solidFill>
                    <a:latin typeface="+mn-lt"/>
                  </a:rPr>
                  <a:t>CEO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0" name="Rectangle 29"/>
              <p:cNvSpPr>
                <a:spLocks noChangeArrowheads="1"/>
              </p:cNvSpPr>
              <p:nvPr/>
            </p:nvSpPr>
            <p:spPr bwMode="auto">
              <a:xfrm rot="16219475">
                <a:off x="7984318" y="3011677"/>
                <a:ext cx="806859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AAE3A"/>
                    </a:solidFill>
                    <a:latin typeface="+mn-lt"/>
                  </a:rPr>
                  <a:t>Microsoft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1" name="Rectangle 30"/>
              <p:cNvSpPr>
                <a:spLocks noChangeArrowheads="1"/>
              </p:cNvSpPr>
              <p:nvPr/>
            </p:nvSpPr>
            <p:spPr bwMode="auto">
              <a:xfrm rot="16219475">
                <a:off x="8402390" y="5678064"/>
                <a:ext cx="29928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D20000"/>
                    </a:solidFill>
                    <a:latin typeface="+mn-lt"/>
                  </a:rPr>
                  <a:t>Bill 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2" name="Rectangle 31"/>
              <p:cNvSpPr>
                <a:spLocks noChangeArrowheads="1"/>
              </p:cNvSpPr>
              <p:nvPr/>
            </p:nvSpPr>
            <p:spPr bwMode="auto">
              <a:xfrm rot="16219475">
                <a:off x="8267958" y="5174843"/>
                <a:ext cx="57778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 err="1">
                    <a:solidFill>
                      <a:srgbClr val="D20000"/>
                    </a:solidFill>
                    <a:latin typeface="+mn-lt"/>
                  </a:rPr>
                  <a:t>Veghte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3" name="Rectangle 32"/>
              <p:cNvSpPr>
                <a:spLocks noChangeArrowheads="1"/>
              </p:cNvSpPr>
              <p:nvPr/>
            </p:nvSpPr>
            <p:spPr bwMode="auto">
              <a:xfrm rot="16219475">
                <a:off x="8452837" y="4159662"/>
                <a:ext cx="22232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D6BFF"/>
                    </a:solidFill>
                    <a:latin typeface="+mn-lt"/>
                  </a:rPr>
                  <a:t>VP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4" name="Rectangle 33"/>
              <p:cNvSpPr>
                <a:spLocks noChangeArrowheads="1"/>
              </p:cNvSpPr>
              <p:nvPr/>
            </p:nvSpPr>
            <p:spPr bwMode="auto">
              <a:xfrm rot="16219475">
                <a:off x="8166886" y="3011124"/>
                <a:ext cx="806859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AAE3A"/>
                    </a:solidFill>
                    <a:latin typeface="+mn-lt"/>
                  </a:rPr>
                  <a:t>Microsoft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5" name="Rectangle 34"/>
              <p:cNvSpPr>
                <a:spLocks noChangeArrowheads="1"/>
              </p:cNvSpPr>
              <p:nvPr/>
            </p:nvSpPr>
            <p:spPr bwMode="auto">
              <a:xfrm rot="16219475">
                <a:off x="8402187" y="5543386"/>
                <a:ext cx="67269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D20000"/>
                    </a:solidFill>
                    <a:latin typeface="+mn-lt"/>
                  </a:rPr>
                  <a:t>Richard 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6" name="Rectangle 35"/>
              <p:cNvSpPr>
                <a:spLocks noChangeArrowheads="1"/>
              </p:cNvSpPr>
              <p:nvPr/>
            </p:nvSpPr>
            <p:spPr bwMode="auto">
              <a:xfrm rot="16219475">
                <a:off x="8380000" y="4809965"/>
                <a:ext cx="72220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D20000"/>
                    </a:solidFill>
                    <a:latin typeface="+mn-lt"/>
                  </a:rPr>
                  <a:t>Stallman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7" name="Rectangle 36"/>
              <p:cNvSpPr>
                <a:spLocks noChangeArrowheads="1"/>
              </p:cNvSpPr>
              <p:nvPr/>
            </p:nvSpPr>
            <p:spPr bwMode="auto">
              <a:xfrm rot="16219475">
                <a:off x="8415799" y="3932091"/>
                <a:ext cx="66055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D6BFF"/>
                    </a:solidFill>
                    <a:latin typeface="+mn-lt"/>
                  </a:rPr>
                  <a:t>founder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8" name="Rectangle 37"/>
              <p:cNvSpPr>
                <a:spLocks noChangeArrowheads="1"/>
              </p:cNvSpPr>
              <p:nvPr/>
            </p:nvSpPr>
            <p:spPr bwMode="auto">
              <a:xfrm rot="16219475">
                <a:off x="8325503" y="2918478"/>
                <a:ext cx="85021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AAE3A"/>
                    </a:solidFill>
                    <a:latin typeface="+mn-lt"/>
                  </a:rPr>
                  <a:t>Free Soft..</a:t>
                </a: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27489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 Even Broader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View</a:t>
            </a:r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762000" y="217170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838200" y="257175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1295400" y="228600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1295400" y="268605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381000" y="262890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auto">
          <a:xfrm>
            <a:off x="533400" y="297180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auto">
          <a:xfrm>
            <a:off x="990600" y="302895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AutoShape 10"/>
          <p:cNvSpPr>
            <a:spLocks noChangeArrowheads="1"/>
          </p:cNvSpPr>
          <p:nvPr/>
        </p:nvSpPr>
        <p:spPr bwMode="auto">
          <a:xfrm>
            <a:off x="304800" y="211455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AutoShape 11"/>
          <p:cNvSpPr>
            <a:spLocks noChangeArrowheads="1"/>
          </p:cNvSpPr>
          <p:nvPr/>
        </p:nvSpPr>
        <p:spPr bwMode="auto">
          <a:xfrm>
            <a:off x="914400" y="177165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70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2228851"/>
            <a:ext cx="1344612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7467600" y="2114550"/>
            <a:ext cx="1524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7239000" y="2286000"/>
            <a:ext cx="152400" cy="1143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5" name="Oval 15"/>
          <p:cNvSpPr>
            <a:spLocks noChangeArrowheads="1"/>
          </p:cNvSpPr>
          <p:nvPr/>
        </p:nvSpPr>
        <p:spPr bwMode="auto">
          <a:xfrm>
            <a:off x="7696200" y="22860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6" name="Oval 16"/>
          <p:cNvSpPr>
            <a:spLocks noChangeArrowheads="1"/>
          </p:cNvSpPr>
          <p:nvPr/>
        </p:nvSpPr>
        <p:spPr bwMode="auto">
          <a:xfrm>
            <a:off x="7467600" y="2800350"/>
            <a:ext cx="1524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7" name="Oval 17"/>
          <p:cNvSpPr>
            <a:spLocks noChangeArrowheads="1"/>
          </p:cNvSpPr>
          <p:nvPr/>
        </p:nvSpPr>
        <p:spPr bwMode="auto">
          <a:xfrm>
            <a:off x="7239000" y="2971800"/>
            <a:ext cx="152400" cy="1143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7696200" y="2971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9" name="Oval 19"/>
          <p:cNvSpPr>
            <a:spLocks noChangeArrowheads="1"/>
          </p:cNvSpPr>
          <p:nvPr/>
        </p:nvSpPr>
        <p:spPr bwMode="auto">
          <a:xfrm>
            <a:off x="8229600" y="2228850"/>
            <a:ext cx="1524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0" name="Oval 20"/>
          <p:cNvSpPr>
            <a:spLocks noChangeArrowheads="1"/>
          </p:cNvSpPr>
          <p:nvPr/>
        </p:nvSpPr>
        <p:spPr bwMode="auto">
          <a:xfrm>
            <a:off x="8001000" y="2400300"/>
            <a:ext cx="152400" cy="1143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1" name="Oval 21"/>
          <p:cNvSpPr>
            <a:spLocks noChangeArrowheads="1"/>
          </p:cNvSpPr>
          <p:nvPr/>
        </p:nvSpPr>
        <p:spPr bwMode="auto">
          <a:xfrm>
            <a:off x="8458200" y="24003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2" name="Oval 22"/>
          <p:cNvSpPr>
            <a:spLocks noChangeArrowheads="1"/>
          </p:cNvSpPr>
          <p:nvPr/>
        </p:nvSpPr>
        <p:spPr bwMode="auto">
          <a:xfrm>
            <a:off x="7783513" y="1697831"/>
            <a:ext cx="1524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3" name="Oval 23"/>
          <p:cNvSpPr>
            <a:spLocks noChangeArrowheads="1"/>
          </p:cNvSpPr>
          <p:nvPr/>
        </p:nvSpPr>
        <p:spPr bwMode="auto">
          <a:xfrm>
            <a:off x="7554913" y="1869281"/>
            <a:ext cx="152400" cy="1143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4" name="Oval 24"/>
          <p:cNvSpPr>
            <a:spLocks noChangeArrowheads="1"/>
          </p:cNvSpPr>
          <p:nvPr/>
        </p:nvSpPr>
        <p:spPr bwMode="auto">
          <a:xfrm>
            <a:off x="8012113" y="1869281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5" name="Oval 25"/>
          <p:cNvSpPr>
            <a:spLocks noChangeArrowheads="1"/>
          </p:cNvSpPr>
          <p:nvPr/>
        </p:nvSpPr>
        <p:spPr bwMode="auto">
          <a:xfrm>
            <a:off x="8153400" y="3086100"/>
            <a:ext cx="1524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6" name="Oval 26"/>
          <p:cNvSpPr>
            <a:spLocks noChangeArrowheads="1"/>
          </p:cNvSpPr>
          <p:nvPr/>
        </p:nvSpPr>
        <p:spPr bwMode="auto">
          <a:xfrm>
            <a:off x="7924800" y="3257550"/>
            <a:ext cx="152400" cy="1143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7" name="Oval 27"/>
          <p:cNvSpPr>
            <a:spLocks noChangeArrowheads="1"/>
          </p:cNvSpPr>
          <p:nvPr/>
        </p:nvSpPr>
        <p:spPr bwMode="auto">
          <a:xfrm>
            <a:off x="8382000" y="32575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068" name="AutoShape 28"/>
          <p:cNvCxnSpPr>
            <a:cxnSpLocks noChangeShapeType="1"/>
            <a:stCxn id="87053" idx="3"/>
            <a:endCxn id="87054" idx="7"/>
          </p:cNvCxnSpPr>
          <p:nvPr/>
        </p:nvCxnSpPr>
        <p:spPr bwMode="auto">
          <a:xfrm flipH="1">
            <a:off x="7369175" y="2212183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9" name="AutoShape 29"/>
          <p:cNvCxnSpPr>
            <a:cxnSpLocks noChangeShapeType="1"/>
            <a:stCxn id="87053" idx="5"/>
            <a:endCxn id="87055" idx="1"/>
          </p:cNvCxnSpPr>
          <p:nvPr/>
        </p:nvCxnSpPr>
        <p:spPr bwMode="auto">
          <a:xfrm>
            <a:off x="7597775" y="2212183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0" name="AutoShape 30"/>
          <p:cNvCxnSpPr>
            <a:cxnSpLocks noChangeShapeType="1"/>
            <a:stCxn id="87056" idx="3"/>
            <a:endCxn id="87057" idx="7"/>
          </p:cNvCxnSpPr>
          <p:nvPr/>
        </p:nvCxnSpPr>
        <p:spPr bwMode="auto">
          <a:xfrm flipH="1">
            <a:off x="7369175" y="2897981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1" name="AutoShape 31"/>
          <p:cNvCxnSpPr>
            <a:cxnSpLocks noChangeShapeType="1"/>
            <a:stCxn id="87056" idx="5"/>
            <a:endCxn id="87058" idx="1"/>
          </p:cNvCxnSpPr>
          <p:nvPr/>
        </p:nvCxnSpPr>
        <p:spPr bwMode="auto">
          <a:xfrm>
            <a:off x="7597775" y="2897981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2" name="AutoShape 32"/>
          <p:cNvCxnSpPr>
            <a:cxnSpLocks noChangeShapeType="1"/>
            <a:stCxn id="87059" idx="3"/>
            <a:endCxn id="87060" idx="0"/>
          </p:cNvCxnSpPr>
          <p:nvPr/>
        </p:nvCxnSpPr>
        <p:spPr bwMode="auto">
          <a:xfrm flipH="1">
            <a:off x="8077218" y="2326672"/>
            <a:ext cx="174625" cy="738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3" name="AutoShape 33"/>
          <p:cNvCxnSpPr>
            <a:cxnSpLocks noChangeShapeType="1"/>
            <a:stCxn id="87059" idx="5"/>
            <a:endCxn id="87061" idx="1"/>
          </p:cNvCxnSpPr>
          <p:nvPr/>
        </p:nvCxnSpPr>
        <p:spPr bwMode="auto">
          <a:xfrm>
            <a:off x="8359775" y="2326483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4" name="AutoShape 34"/>
          <p:cNvCxnSpPr>
            <a:cxnSpLocks noChangeShapeType="1"/>
            <a:stCxn id="87062" idx="3"/>
            <a:endCxn id="87063" idx="7"/>
          </p:cNvCxnSpPr>
          <p:nvPr/>
        </p:nvCxnSpPr>
        <p:spPr bwMode="auto">
          <a:xfrm flipH="1">
            <a:off x="7685088" y="1795462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5" name="AutoShape 35"/>
          <p:cNvCxnSpPr>
            <a:cxnSpLocks noChangeShapeType="1"/>
            <a:stCxn id="87062" idx="5"/>
            <a:endCxn id="87064" idx="1"/>
          </p:cNvCxnSpPr>
          <p:nvPr/>
        </p:nvCxnSpPr>
        <p:spPr bwMode="auto">
          <a:xfrm>
            <a:off x="7913688" y="1795462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6" name="AutoShape 36"/>
          <p:cNvCxnSpPr>
            <a:cxnSpLocks noChangeShapeType="1"/>
            <a:stCxn id="87065" idx="3"/>
            <a:endCxn id="87066" idx="7"/>
          </p:cNvCxnSpPr>
          <p:nvPr/>
        </p:nvCxnSpPr>
        <p:spPr bwMode="auto">
          <a:xfrm flipH="1">
            <a:off x="8054975" y="3183733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7" name="AutoShape 37"/>
          <p:cNvCxnSpPr>
            <a:cxnSpLocks noChangeShapeType="1"/>
            <a:stCxn id="87065" idx="5"/>
            <a:endCxn id="87067" idx="1"/>
          </p:cNvCxnSpPr>
          <p:nvPr/>
        </p:nvCxnSpPr>
        <p:spPr bwMode="auto">
          <a:xfrm>
            <a:off x="8283575" y="3183733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8" name="AutoShape 38"/>
          <p:cNvCxnSpPr>
            <a:cxnSpLocks noChangeShapeType="1"/>
            <a:stCxn id="87056" idx="6"/>
            <a:endCxn id="87065" idx="1"/>
          </p:cNvCxnSpPr>
          <p:nvPr/>
        </p:nvCxnSpPr>
        <p:spPr bwMode="auto">
          <a:xfrm>
            <a:off x="7620004" y="2857511"/>
            <a:ext cx="555625" cy="2452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9" name="AutoShape 39"/>
          <p:cNvCxnSpPr>
            <a:cxnSpLocks noChangeShapeType="1"/>
            <a:stCxn id="87056" idx="7"/>
            <a:endCxn id="87053" idx="4"/>
          </p:cNvCxnSpPr>
          <p:nvPr/>
        </p:nvCxnSpPr>
        <p:spPr bwMode="auto">
          <a:xfrm flipH="1" flipV="1">
            <a:off x="7543819" y="2229040"/>
            <a:ext cx="53975" cy="588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80" name="AutoShape 40"/>
          <p:cNvCxnSpPr>
            <a:cxnSpLocks noChangeShapeType="1"/>
            <a:stCxn id="87059" idx="1"/>
            <a:endCxn id="87062" idx="4"/>
          </p:cNvCxnSpPr>
          <p:nvPr/>
        </p:nvCxnSpPr>
        <p:spPr bwMode="auto">
          <a:xfrm flipH="1" flipV="1">
            <a:off x="7859713" y="1812133"/>
            <a:ext cx="392112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81" name="AutoShape 41"/>
          <p:cNvCxnSpPr>
            <a:cxnSpLocks noChangeShapeType="1"/>
            <a:stCxn id="87053" idx="7"/>
            <a:endCxn id="87059" idx="2"/>
          </p:cNvCxnSpPr>
          <p:nvPr/>
        </p:nvCxnSpPr>
        <p:spPr bwMode="auto">
          <a:xfrm>
            <a:off x="7597778" y="2131409"/>
            <a:ext cx="631825" cy="1547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82" name="AutoShape 42"/>
          <p:cNvCxnSpPr>
            <a:cxnSpLocks noChangeShapeType="1"/>
            <a:stCxn id="87053" idx="7"/>
            <a:endCxn id="87062" idx="4"/>
          </p:cNvCxnSpPr>
          <p:nvPr/>
        </p:nvCxnSpPr>
        <p:spPr bwMode="auto">
          <a:xfrm flipV="1">
            <a:off x="7597775" y="1812133"/>
            <a:ext cx="261938" cy="319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83" name="Oval 43"/>
          <p:cNvSpPr>
            <a:spLocks noChangeArrowheads="1"/>
          </p:cNvSpPr>
          <p:nvPr/>
        </p:nvSpPr>
        <p:spPr bwMode="auto">
          <a:xfrm>
            <a:off x="6934200" y="2686050"/>
            <a:ext cx="1828800" cy="914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4" name="Oval 44"/>
          <p:cNvSpPr>
            <a:spLocks noChangeArrowheads="1"/>
          </p:cNvSpPr>
          <p:nvPr/>
        </p:nvSpPr>
        <p:spPr bwMode="auto">
          <a:xfrm>
            <a:off x="7010400" y="1657350"/>
            <a:ext cx="1828800" cy="10858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5" name="AutoShape 45"/>
          <p:cNvSpPr>
            <a:spLocks noChangeArrowheads="1"/>
          </p:cNvSpPr>
          <p:nvPr/>
        </p:nvSpPr>
        <p:spPr bwMode="auto">
          <a:xfrm>
            <a:off x="2514600" y="2190750"/>
            <a:ext cx="1752600" cy="1562100"/>
          </a:xfrm>
          <a:prstGeom prst="rightArrow">
            <a:avLst>
              <a:gd name="adj1" fmla="val 55019"/>
              <a:gd name="adj2" fmla="val 15125"/>
            </a:avLst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6" name="Text Box 46"/>
          <p:cNvSpPr txBox="1">
            <a:spLocks noChangeArrowheads="1"/>
          </p:cNvSpPr>
          <p:nvPr/>
        </p:nvSpPr>
        <p:spPr bwMode="auto">
          <a:xfrm>
            <a:off x="381000" y="1257490"/>
            <a:ext cx="15456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Create ontology</a:t>
            </a:r>
          </a:p>
        </p:txBody>
      </p:sp>
      <p:sp>
        <p:nvSpPr>
          <p:cNvPr id="87087" name="Text Box 47"/>
          <p:cNvSpPr txBox="1">
            <a:spLocks noChangeArrowheads="1"/>
          </p:cNvSpPr>
          <p:nvPr/>
        </p:nvSpPr>
        <p:spPr bwMode="auto">
          <a:xfrm>
            <a:off x="2590817" y="2495740"/>
            <a:ext cx="10294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Segment</a:t>
            </a:r>
          </a:p>
          <a:p>
            <a:r>
              <a:rPr lang="en-US" sz="1400">
                <a:solidFill>
                  <a:schemeClr val="accent2"/>
                </a:solidFill>
              </a:rPr>
              <a:t>Classify</a:t>
            </a:r>
          </a:p>
          <a:p>
            <a:r>
              <a:rPr lang="en-US" sz="1400"/>
              <a:t>Associate</a:t>
            </a:r>
          </a:p>
          <a:p>
            <a:r>
              <a:rPr lang="en-US" sz="1400"/>
              <a:t>Cluster</a:t>
            </a:r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4192611" y="3029140"/>
            <a:ext cx="9204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Load DB</a:t>
            </a:r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990617" y="1543240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Spider</a:t>
            </a:r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6019832" y="3314700"/>
            <a:ext cx="782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Query,</a:t>
            </a:r>
          </a:p>
          <a:p>
            <a:r>
              <a:rPr lang="en-US" sz="1400"/>
              <a:t>Search</a:t>
            </a:r>
          </a:p>
        </p:txBody>
      </p: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7391401" y="3772090"/>
            <a:ext cx="1040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Data mine</a:t>
            </a:r>
          </a:p>
        </p:txBody>
      </p:sp>
      <p:sp>
        <p:nvSpPr>
          <p:cNvPr id="87092" name="Text Box 52"/>
          <p:cNvSpPr txBox="1">
            <a:spLocks noChangeArrowheads="1"/>
          </p:cNvSpPr>
          <p:nvPr/>
        </p:nvSpPr>
        <p:spPr bwMode="auto">
          <a:xfrm>
            <a:off x="2971800" y="1896666"/>
            <a:ext cx="402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2"/>
                </a:solidFill>
              </a:rPr>
              <a:t>IE</a:t>
            </a:r>
          </a:p>
        </p:txBody>
      </p:sp>
      <p:sp>
        <p:nvSpPr>
          <p:cNvPr id="87093" name="Text Box 54"/>
          <p:cNvSpPr txBox="1">
            <a:spLocks noChangeArrowheads="1"/>
          </p:cNvSpPr>
          <p:nvPr/>
        </p:nvSpPr>
        <p:spPr bwMode="auto">
          <a:xfrm>
            <a:off x="316185" y="3314700"/>
            <a:ext cx="1059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C0C0C0"/>
                </a:solidFill>
              </a:rPr>
              <a:t>Document</a:t>
            </a:r>
            <a:br>
              <a:rPr lang="en-US" sz="1400" dirty="0">
                <a:solidFill>
                  <a:srgbClr val="C0C0C0"/>
                </a:solidFill>
              </a:rPr>
            </a:br>
            <a:r>
              <a:rPr lang="en-US" sz="1400" dirty="0">
                <a:solidFill>
                  <a:srgbClr val="C0C0C0"/>
                </a:solidFill>
              </a:rPr>
              <a:t>collection</a:t>
            </a:r>
          </a:p>
        </p:txBody>
      </p:sp>
      <p:sp>
        <p:nvSpPr>
          <p:cNvPr id="87094" name="Text Box 55"/>
          <p:cNvSpPr txBox="1">
            <a:spLocks noChangeArrowheads="1"/>
          </p:cNvSpPr>
          <p:nvPr/>
        </p:nvSpPr>
        <p:spPr bwMode="auto">
          <a:xfrm>
            <a:off x="5177499" y="2914840"/>
            <a:ext cx="979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C0C0C0"/>
                </a:solidFill>
              </a:rPr>
              <a:t>Database</a:t>
            </a:r>
          </a:p>
        </p:txBody>
      </p:sp>
      <p:sp>
        <p:nvSpPr>
          <p:cNvPr id="87095" name="Text Box 56"/>
          <p:cNvSpPr txBox="1">
            <a:spLocks noChangeArrowheads="1"/>
          </p:cNvSpPr>
          <p:nvPr/>
        </p:nvSpPr>
        <p:spPr bwMode="auto">
          <a:xfrm>
            <a:off x="1322768" y="1796844"/>
            <a:ext cx="17556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Filter by relevance</a:t>
            </a:r>
          </a:p>
        </p:txBody>
      </p:sp>
      <p:sp>
        <p:nvSpPr>
          <p:cNvPr id="87096" name="Text Box 57"/>
          <p:cNvSpPr txBox="1">
            <a:spLocks noChangeArrowheads="1"/>
          </p:cNvSpPr>
          <p:nvPr/>
        </p:nvSpPr>
        <p:spPr bwMode="auto">
          <a:xfrm>
            <a:off x="1143001" y="3829240"/>
            <a:ext cx="1773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Label training data</a:t>
            </a:r>
          </a:p>
        </p:txBody>
      </p:sp>
      <p:sp>
        <p:nvSpPr>
          <p:cNvPr id="87097" name="Text Box 58"/>
          <p:cNvSpPr txBox="1">
            <a:spLocks noChangeArrowheads="1"/>
          </p:cNvSpPr>
          <p:nvPr/>
        </p:nvSpPr>
        <p:spPr bwMode="auto">
          <a:xfrm>
            <a:off x="1752633" y="3407163"/>
            <a:ext cx="21929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Train extraction models</a:t>
            </a:r>
          </a:p>
        </p:txBody>
      </p:sp>
      <p:sp>
        <p:nvSpPr>
          <p:cNvPr id="87098" name="Text Box 59"/>
          <p:cNvSpPr txBox="1">
            <a:spLocks noChangeArrowheads="1"/>
          </p:cNvSpPr>
          <p:nvPr/>
        </p:nvSpPr>
        <p:spPr bwMode="auto">
          <a:xfrm>
            <a:off x="1203327" y="7703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61" name="TextBox 60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818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Document Formatting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151996" y="1028890"/>
            <a:ext cx="2210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Text paragraphs</a:t>
            </a:r>
          </a:p>
          <a:p>
            <a:pPr algn="ctr"/>
            <a:r>
              <a:rPr lang="en-US" sz="1800" u="sng" dirty="0"/>
              <a:t>without formatting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591661" y="1028890"/>
            <a:ext cx="3288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Grammatical sentences</a:t>
            </a:r>
            <a:br>
              <a:rPr lang="en-US" sz="1800" u="sng"/>
            </a:br>
            <a:r>
              <a:rPr lang="en-US" sz="1800" u="sng"/>
              <a:t>and some formatting &amp; links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807754" y="3005539"/>
            <a:ext cx="3147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Non-grammatical snippets,</a:t>
            </a:r>
            <a:br>
              <a:rPr lang="en-US" sz="1800" u="sng" dirty="0"/>
            </a:br>
            <a:r>
              <a:rPr lang="en-US" sz="1800" u="sng" dirty="0"/>
              <a:t>rich formatting &amp; links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872167" y="2876550"/>
            <a:ext cx="898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Tables</a:t>
            </a:r>
          </a:p>
        </p:txBody>
      </p:sp>
      <p:pic>
        <p:nvPicPr>
          <p:cNvPr id="119815" name="Picture 8" descr="2002_10_16_095400_sh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 bwMode="auto">
          <a:xfrm>
            <a:off x="4876800" y="1775028"/>
            <a:ext cx="2667000" cy="1120572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6" name="Text Box 9"/>
          <p:cNvSpPr txBox="1">
            <a:spLocks noChangeArrowheads="1"/>
          </p:cNvSpPr>
          <p:nvPr/>
        </p:nvSpPr>
        <p:spPr bwMode="auto">
          <a:xfrm>
            <a:off x="762000" y="1657540"/>
            <a:ext cx="31242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Teller is the CEO and co-founder of </a:t>
            </a:r>
            <a:r>
              <a:rPr lang="en-US" sz="1200" b="0" dirty="0" err="1">
                <a:latin typeface="Times New Roman" charset="0"/>
              </a:rPr>
              <a:t>BodyMedia</a:t>
            </a:r>
            <a:r>
              <a:rPr lang="en-US" sz="1200" b="0" dirty="0">
                <a:latin typeface="Times New Roman" charset="0"/>
              </a:rPr>
              <a:t>. </a:t>
            </a:r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holds a Ph.D. in Artificial Intelligence from Carnegie Mellon University, where he was inducted as a national Hertz fellow. His M.S. in symbolic and heuristic computation and B.S. in computer science are from Stanford University. </a:t>
            </a:r>
          </a:p>
        </p:txBody>
      </p:sp>
      <p:pic>
        <p:nvPicPr>
          <p:cNvPr id="119817" name="Picture 11" descr="2002_10_16_101227_sho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 bwMode="auto">
          <a:xfrm>
            <a:off x="609613" y="3638550"/>
            <a:ext cx="3762375" cy="1354138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8" name="Picture 14" descr="2002_10_16_102205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192257"/>
            <a:ext cx="4062412" cy="18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58814" y="4948014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302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Intended Breadth of Coverage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669926" y="1200150"/>
            <a:ext cx="2052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Web site specific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565904" y="1200150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Genre specific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232526" y="1200150"/>
            <a:ext cx="222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Wide, non-specific</a:t>
            </a:r>
          </a:p>
        </p:txBody>
      </p:sp>
      <p:pic>
        <p:nvPicPr>
          <p:cNvPr id="121862" name="Picture 6" descr="2002_10_15_180717_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0750"/>
            <a:ext cx="2109788" cy="245745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3" name="Picture 7" descr="2002_10_15_181426_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90750"/>
            <a:ext cx="2522538" cy="2000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 descr="2002_10_15_181803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16" y="2864644"/>
            <a:ext cx="2549525" cy="205025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213054" y="1770460"/>
            <a:ext cx="2690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Amazon.com Book Pages</a:t>
            </a:r>
            <a:endParaRPr lang="en-US" sz="1600" i="1">
              <a:solidFill>
                <a:schemeClr val="bg2"/>
              </a:solidFill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4047434" y="1770460"/>
            <a:ext cx="10951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Resumes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6560494" y="1770460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University Names</a:t>
            </a:r>
          </a:p>
        </p:txBody>
      </p:sp>
      <p:pic>
        <p:nvPicPr>
          <p:cNvPr id="121868" name="Picture 12" descr="2002_10_15_180658_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508647"/>
            <a:ext cx="2184400" cy="240030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650897" y="1522810"/>
            <a:ext cx="1257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Formatting</a:t>
            </a:r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4192588" y="1522810"/>
            <a:ext cx="856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Layout</a:t>
            </a: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6858013" y="1522810"/>
            <a:ext cx="11512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Language</a:t>
            </a:r>
          </a:p>
        </p:txBody>
      </p:sp>
      <p:pic>
        <p:nvPicPr>
          <p:cNvPr id="121872" name="Picture 16" descr="2002_10_16_102205_sho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8"/>
          <a:stretch/>
        </p:blipFill>
        <p:spPr bwMode="auto">
          <a:xfrm>
            <a:off x="6172231" y="2190750"/>
            <a:ext cx="2870199" cy="19633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73" name="Picture 17" descr="2002_10_16_095400_sh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33745"/>
            <a:ext cx="2667000" cy="133012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1976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Tasks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Complexity of entities/relations</a:t>
            </a:r>
            <a:endParaRPr lang="en-US" sz="2800" u="sng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346201" y="1257300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Closed set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057277" y="1812131"/>
            <a:ext cx="29162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He was born in </a:t>
            </a:r>
            <a:r>
              <a:rPr lang="en-US" sz="1800" b="0" u="sng" dirty="0"/>
              <a:t>Alabama</a:t>
            </a:r>
            <a:r>
              <a:rPr lang="en-US" sz="1800" b="0" dirty="0"/>
              <a:t>…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5775325" y="1226344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Regular set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105401" y="1832134"/>
            <a:ext cx="255711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Phone: </a:t>
            </a:r>
            <a:r>
              <a:rPr lang="en-US" sz="1800" b="0" u="sng"/>
              <a:t>(413) 545-1323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346202" y="2872979"/>
            <a:ext cx="2005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Complex pattern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75006" y="3507582"/>
            <a:ext cx="2467407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University of Arkansas</a:t>
            </a:r>
          </a:p>
          <a:p>
            <a:r>
              <a:rPr lang="en-US" sz="1800" b="0" u="sng"/>
              <a:t>P.O. Box 140</a:t>
            </a:r>
          </a:p>
          <a:p>
            <a:r>
              <a:rPr lang="en-US" sz="1800" b="0" u="sng"/>
              <a:t>Hope, AR  71802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5029200" y="3638740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…was among the six houses sold by </a:t>
            </a:r>
            <a:r>
              <a:rPr lang="en-US" sz="1800" b="0" u="sng"/>
              <a:t>Hope Feldman</a:t>
            </a:r>
            <a:r>
              <a:rPr lang="en-US" sz="1800" b="0"/>
              <a:t> that year.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4572000" y="2715766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 dirty="0"/>
              <a:t>Ambiguous patterns</a:t>
            </a:r>
            <a:r>
              <a:rPr lang="en-US" sz="1800" u="sng" dirty="0" smtClean="0"/>
              <a:t>, needing </a:t>
            </a:r>
            <a:r>
              <a:rPr lang="en-US" sz="1800" u="sng" dirty="0"/>
              <a:t>context </a:t>
            </a:r>
            <a:r>
              <a:rPr lang="en-US" sz="1800" u="sng" dirty="0" smtClean="0"/>
              <a:t>and many </a:t>
            </a:r>
            <a:r>
              <a:rPr lang="en-US" sz="1800" u="sng" dirty="0"/>
              <a:t>sources of evidence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4343400" y="2202607"/>
            <a:ext cx="440506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The CALD main office </a:t>
            </a:r>
            <a:r>
              <a:rPr lang="en-US" sz="1800" b="0" dirty="0" smtClean="0"/>
              <a:t>is  </a:t>
            </a:r>
            <a:r>
              <a:rPr lang="en-US" sz="1800" b="0" u="sng" dirty="0"/>
              <a:t>412-268-1299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057280" y="2175273"/>
            <a:ext cx="261917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The big </a:t>
            </a:r>
            <a:r>
              <a:rPr lang="en-US" sz="1800" b="0" u="sng"/>
              <a:t>Wyoming</a:t>
            </a:r>
            <a:r>
              <a:rPr lang="en-US" sz="1800" b="0"/>
              <a:t> sky…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057310" y="1543240"/>
            <a:ext cx="1099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2"/>
                </a:solidFill>
              </a:rPr>
              <a:t>U.S. states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105412" y="1505140"/>
            <a:ext cx="19255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phone numbers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1076705" y="3222021"/>
            <a:ext cx="20441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postal addresses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4953002" y="3330963"/>
            <a:ext cx="140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Person names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1223551" y="4095750"/>
            <a:ext cx="296318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Headquarters:</a:t>
            </a:r>
          </a:p>
          <a:p>
            <a:r>
              <a:rPr lang="en-US" sz="1800" b="0" u="sng"/>
              <a:t>1128 Main Street, 4th Floor</a:t>
            </a:r>
          </a:p>
          <a:p>
            <a:r>
              <a:rPr lang="en-US" sz="1800" b="0" u="sng"/>
              <a:t>Cincinnati, Ohio 45210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5029200" y="4261438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u="sng"/>
              <a:t>Pawel Opalinski</a:t>
            </a:r>
            <a:r>
              <a:rPr lang="en-US" sz="1800" b="0"/>
              <a:t>, Software</a:t>
            </a:r>
            <a:br>
              <a:rPr lang="en-US" sz="1800" b="0"/>
            </a:br>
            <a:r>
              <a:rPr lang="en-US" sz="1800" b="0"/>
              <a:t>Engineer at WhizBang Labs.</a:t>
            </a:r>
            <a:endParaRPr lang="en-US" sz="1800" b="0" u="sng"/>
          </a:p>
        </p:txBody>
      </p:sp>
      <p:sp>
        <p:nvSpPr>
          <p:cNvPr id="21" name="TextBox 20"/>
          <p:cNvSpPr txBox="1"/>
          <p:nvPr/>
        </p:nvSpPr>
        <p:spPr>
          <a:xfrm>
            <a:off x="7627238" y="490242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9316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Arity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of relation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822325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Single entity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57200" y="2628900"/>
            <a:ext cx="2176686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 </a:t>
            </a:r>
            <a:r>
              <a:rPr lang="en-US" sz="1600"/>
              <a:t> Jack Welch</a:t>
            </a:r>
          </a:p>
        </p:txBody>
      </p:sp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3295650" y="2171700"/>
            <a:ext cx="2274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Binary relationship</a:t>
            </a:r>
          </a:p>
        </p:txBody>
      </p:sp>
      <p:sp>
        <p:nvSpPr>
          <p:cNvPr id="125958" name="Text Box 7"/>
          <p:cNvSpPr txBox="1">
            <a:spLocks noChangeArrowheads="1"/>
          </p:cNvSpPr>
          <p:nvPr/>
        </p:nvSpPr>
        <p:spPr bwMode="auto">
          <a:xfrm>
            <a:off x="3219830" y="2628908"/>
            <a:ext cx="2361031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Person-Title</a:t>
            </a:r>
          </a:p>
          <a:p>
            <a:r>
              <a:rPr lang="en-US" sz="1600" i="1"/>
              <a:t>Person:</a:t>
            </a:r>
            <a:r>
              <a:rPr lang="en-US" sz="1600"/>
              <a:t> 	 Jack Welch</a:t>
            </a:r>
          </a:p>
          <a:p>
            <a:r>
              <a:rPr lang="en-US" sz="1600" i="1"/>
              <a:t>Title:</a:t>
            </a:r>
            <a:r>
              <a:rPr lang="en-US" sz="1600"/>
              <a:t> 	 CEO</a:t>
            </a:r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>
            <a:off x="6613526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N-ary record</a:t>
            </a:r>
          </a:p>
        </p:txBody>
      </p:sp>
      <p:sp>
        <p:nvSpPr>
          <p:cNvPr id="125960" name="Text Box 12"/>
          <p:cNvSpPr txBox="1">
            <a:spLocks noChangeArrowheads="1"/>
          </p:cNvSpPr>
          <p:nvPr/>
        </p:nvSpPr>
        <p:spPr bwMode="auto">
          <a:xfrm>
            <a:off x="304803" y="4514850"/>
            <a:ext cx="277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b="0" i="1" dirty="0"/>
              <a:t>"</a:t>
            </a:r>
            <a:r>
              <a:rPr lang="en-US" sz="1800" b="0" i="1" dirty="0" smtClean="0"/>
              <a:t>Named entity</a:t>
            </a:r>
            <a:r>
              <a:rPr lang="de-DE" sz="1800" b="0" i="1" dirty="0"/>
              <a:t>"</a:t>
            </a:r>
            <a:r>
              <a:rPr lang="en-US" sz="1800" b="0" i="1" dirty="0" smtClean="0"/>
              <a:t> </a:t>
            </a:r>
            <a:r>
              <a:rPr lang="en-US" sz="1800" b="0" i="1" dirty="0"/>
              <a:t>extraction</a:t>
            </a:r>
          </a:p>
        </p:txBody>
      </p:sp>
      <p:sp>
        <p:nvSpPr>
          <p:cNvPr id="125961" name="Text Box 13"/>
          <p:cNvSpPr txBox="1">
            <a:spLocks noChangeArrowheads="1"/>
          </p:cNvSpPr>
          <p:nvPr/>
        </p:nvSpPr>
        <p:spPr bwMode="auto">
          <a:xfrm>
            <a:off x="603273" y="1233489"/>
            <a:ext cx="819974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Jack Welch will retire as CEO of General Electric tomorrow.  The top role </a:t>
            </a:r>
            <a:br>
              <a:rPr lang="en-US" sz="1800"/>
            </a:br>
            <a:r>
              <a:rPr lang="en-US" sz="1800"/>
              <a:t>at the Connecticut company will be filled by Jeffrey Immelt.</a:t>
            </a:r>
          </a:p>
        </p:txBody>
      </p:sp>
      <p:sp>
        <p:nvSpPr>
          <p:cNvPr id="125962" name="Text Box 14"/>
          <p:cNvSpPr txBox="1">
            <a:spLocks noChangeArrowheads="1"/>
          </p:cNvSpPr>
          <p:nvPr/>
        </p:nvSpPr>
        <p:spPr bwMode="auto">
          <a:xfrm>
            <a:off x="2972179" y="3543347"/>
            <a:ext cx="3092513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Company-Location</a:t>
            </a:r>
          </a:p>
          <a:p>
            <a:r>
              <a:rPr lang="en-US" sz="1600" i="1"/>
              <a:t>Company: </a:t>
            </a:r>
            <a:r>
              <a:rPr lang="en-US" sz="1600"/>
              <a:t>General Electric</a:t>
            </a:r>
          </a:p>
          <a:p>
            <a:r>
              <a:rPr lang="en-US" sz="1600" i="1"/>
              <a:t>Location:</a:t>
            </a:r>
            <a:r>
              <a:rPr lang="en-US" sz="1600"/>
              <a:t>   Connecticut</a:t>
            </a:r>
          </a:p>
        </p:txBody>
      </p:sp>
      <p:sp>
        <p:nvSpPr>
          <p:cNvPr id="125963" name="Text Box 15"/>
          <p:cNvSpPr txBox="1">
            <a:spLocks noChangeArrowheads="1"/>
          </p:cNvSpPr>
          <p:nvPr/>
        </p:nvSpPr>
        <p:spPr bwMode="auto">
          <a:xfrm>
            <a:off x="6172201" y="2629172"/>
            <a:ext cx="2866490" cy="1323439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 Succession</a:t>
            </a:r>
          </a:p>
          <a:p>
            <a:r>
              <a:rPr lang="en-US" sz="1600" i="1"/>
              <a:t>Company:</a:t>
            </a:r>
            <a:r>
              <a:rPr lang="en-US" sz="1600"/>
              <a:t>  General Electric</a:t>
            </a:r>
          </a:p>
          <a:p>
            <a:r>
              <a:rPr lang="en-US" sz="1600" i="1"/>
              <a:t>Title:</a:t>
            </a:r>
            <a:r>
              <a:rPr lang="en-US" sz="1600"/>
              <a:t>           CEO</a:t>
            </a:r>
          </a:p>
          <a:p>
            <a:r>
              <a:rPr lang="en-US" sz="1600" i="1"/>
              <a:t>Out:</a:t>
            </a:r>
            <a:r>
              <a:rPr lang="en-US" sz="1600"/>
              <a:t>            Jack Welsh</a:t>
            </a:r>
          </a:p>
          <a:p>
            <a:r>
              <a:rPr lang="en-US" sz="1600" i="1"/>
              <a:t>In:</a:t>
            </a:r>
            <a:r>
              <a:rPr lang="en-US" sz="1600"/>
              <a:t>               Jeffrey Immelt</a:t>
            </a:r>
          </a:p>
        </p:txBody>
      </p:sp>
      <p:sp>
        <p:nvSpPr>
          <p:cNvPr id="125964" name="Text Box 16"/>
          <p:cNvSpPr txBox="1">
            <a:spLocks noChangeArrowheads="1"/>
          </p:cNvSpPr>
          <p:nvPr/>
        </p:nvSpPr>
        <p:spPr bwMode="auto">
          <a:xfrm>
            <a:off x="304801" y="3086100"/>
            <a:ext cx="2457724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</a:t>
            </a:r>
            <a:r>
              <a:rPr lang="en-US" sz="1600"/>
              <a:t>  Jeffrey Immelt</a:t>
            </a:r>
          </a:p>
        </p:txBody>
      </p:sp>
      <p:sp>
        <p:nvSpPr>
          <p:cNvPr id="125965" name="Text Box 17"/>
          <p:cNvSpPr txBox="1">
            <a:spLocks noChangeArrowheads="1"/>
          </p:cNvSpPr>
          <p:nvPr/>
        </p:nvSpPr>
        <p:spPr bwMode="auto">
          <a:xfrm>
            <a:off x="381002" y="3633787"/>
            <a:ext cx="2408032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Location:</a:t>
            </a:r>
            <a:r>
              <a:rPr lang="en-US" sz="1600"/>
              <a:t>  Connecticut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065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Information Extraction - </a:t>
            </a:r>
            <a:r>
              <a:rPr lang="en-US" dirty="0" err="1" smtClean="0"/>
              <a:t>Administravia</a:t>
            </a:r>
            <a:r>
              <a:rPr lang="en-US" dirty="0" smtClean="0"/>
              <a:t> - III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58999"/>
            <a:ext cx="7772400" cy="1628775"/>
          </a:xfrm>
        </p:spPr>
        <p:txBody>
          <a:bodyPr/>
          <a:lstStyle/>
          <a:p>
            <a:r>
              <a:rPr lang="en-US" sz="1800" dirty="0" smtClean="0"/>
              <a:t>WE WILL HAVE A SEMINAR – COME TOMORROW *OR* ON WED!</a:t>
            </a:r>
          </a:p>
          <a:p>
            <a:pPr lvl="1"/>
            <a:r>
              <a:rPr lang="en-US" sz="1600" dirty="0" smtClean="0"/>
              <a:t>Ungraded quiz (so that I can see what you already know)</a:t>
            </a:r>
          </a:p>
          <a:p>
            <a:pPr lvl="2"/>
            <a:r>
              <a:rPr lang="en-US" sz="1600" dirty="0" smtClean="0"/>
              <a:t>Optionally anonymous (you either put your name, or you don't)</a:t>
            </a:r>
          </a:p>
          <a:p>
            <a:pPr lvl="1"/>
            <a:r>
              <a:rPr lang="en-US" sz="1600" dirty="0" smtClean="0"/>
              <a:t>I will also collect information on who you are and your interests – PUT YOUR NAME ON THIS PAGE! (this page will be collected separately)</a:t>
            </a:r>
          </a:p>
          <a:p>
            <a:pPr lvl="1"/>
            <a:r>
              <a:rPr lang="en-US" sz="1600" b="1" dirty="0" smtClean="0"/>
              <a:t>And what you want to learn in this class!</a:t>
            </a:r>
          </a:p>
        </p:txBody>
      </p:sp>
    </p:spTree>
    <p:extLst>
      <p:ext uri="{BB962C8B-B14F-4D97-AF65-F5344CB8AC3E}">
        <p14:creationId xmlns:p14="http://schemas.microsoft.com/office/powerpoint/2010/main" val="16713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task = Relation Extraction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Checking if groupings of entities are instances of a relation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Manually engineered rules</a:t>
            </a:r>
          </a:p>
          <a:p>
            <a:pPr lvl="1"/>
            <a:r>
              <a:rPr lang="en-US" dirty="0" smtClean="0"/>
              <a:t>Rules defined over words/entities: </a:t>
            </a:r>
            <a:r>
              <a:rPr lang="ja-JP" altLang="en-US" dirty="0" smtClean="0"/>
              <a:t>“</a:t>
            </a:r>
            <a:r>
              <a:rPr lang="en-US" dirty="0" smtClean="0"/>
              <a:t>&lt;company&gt; located in &lt;location&gt;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Rules defined over parsed text: </a:t>
            </a:r>
          </a:p>
          <a:p>
            <a:pPr lvl="2"/>
            <a:r>
              <a:rPr lang="ja-JP" altLang="en-US" dirty="0" smtClean="0"/>
              <a:t>“</a:t>
            </a:r>
            <a:r>
              <a:rPr lang="en-US" dirty="0" smtClean="0"/>
              <a:t>((</a:t>
            </a:r>
            <a:r>
              <a:rPr lang="en-US" dirty="0" err="1" smtClean="0"/>
              <a:t>Obj</a:t>
            </a:r>
            <a:r>
              <a:rPr lang="en-US" dirty="0" smtClean="0"/>
              <a:t> &lt;company&gt;) (Verb located) (*) (</a:t>
            </a:r>
            <a:r>
              <a:rPr lang="en-US" dirty="0" err="1" smtClean="0"/>
              <a:t>Subj</a:t>
            </a:r>
            <a:r>
              <a:rPr lang="en-US" dirty="0" smtClean="0"/>
              <a:t> &lt;location&gt;))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Machine Learning-based</a:t>
            </a:r>
          </a:p>
          <a:p>
            <a:pPr lvl="1"/>
            <a:r>
              <a:rPr lang="en-US" dirty="0" smtClean="0"/>
              <a:t>Supervised: Learn relation classifier from examples</a:t>
            </a:r>
          </a:p>
          <a:p>
            <a:pPr lvl="1"/>
            <a:r>
              <a:rPr lang="en-US" dirty="0" smtClean="0"/>
              <a:t>Partially-supervised: bootstrap rules/patterns from </a:t>
            </a:r>
            <a:r>
              <a:rPr lang="ja-JP" altLang="en-US" dirty="0" smtClean="0"/>
              <a:t>“</a:t>
            </a:r>
            <a:r>
              <a:rPr lang="en-US" dirty="0" smtClean="0"/>
              <a:t>seed</a:t>
            </a:r>
            <a:r>
              <a:rPr lang="ja-JP" altLang="en-US" dirty="0" smtClean="0"/>
              <a:t>”</a:t>
            </a:r>
            <a:r>
              <a:rPr lang="en-US" dirty="0" smtClean="0"/>
              <a:t>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418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Extraction: Disease Outbreaks</a:t>
            </a:r>
            <a:endParaRPr lang="el-GR" dirty="0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26" y="1733551"/>
            <a:ext cx="6248399" cy="1269206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>
                <a:latin typeface="+mn-lt"/>
                <a:cs typeface="Arial" charset="0"/>
              </a:rPr>
              <a:t>May 19 1995</a:t>
            </a:r>
            <a:r>
              <a:rPr lang="en-US" sz="2000" b="0" dirty="0">
                <a:latin typeface="+mn-lt"/>
                <a:cs typeface="Arial" charset="0"/>
              </a:rPr>
              <a:t>, Atlanta -- The Centers for Disease Control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and Prevention, which is in the front line of the world's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response to the deadly </a:t>
            </a:r>
            <a:r>
              <a:rPr lang="en-US" sz="2000" dirty="0">
                <a:latin typeface="+mn-lt"/>
                <a:cs typeface="Arial" charset="0"/>
              </a:rPr>
              <a:t>Ebola </a:t>
            </a:r>
            <a:r>
              <a:rPr lang="en-US" sz="2000" b="0" dirty="0">
                <a:latin typeface="+mn-lt"/>
                <a:cs typeface="Arial" charset="0"/>
              </a:rPr>
              <a:t>epidemic in </a:t>
            </a:r>
            <a:r>
              <a:rPr lang="en-US" sz="2000" dirty="0">
                <a:latin typeface="+mn-lt"/>
                <a:cs typeface="Arial" charset="0"/>
              </a:rPr>
              <a:t>Zaire </a:t>
            </a:r>
            <a:r>
              <a:rPr lang="en-US" sz="2000" b="0" dirty="0">
                <a:latin typeface="+mn-lt"/>
                <a:cs typeface="Arial" charset="0"/>
              </a:rPr>
              <a:t>,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is finding itself hard pressed to cope with the crisis… </a:t>
            </a:r>
          </a:p>
        </p:txBody>
      </p:sp>
      <p:graphicFrame>
        <p:nvGraphicFramePr>
          <p:cNvPr id="1437701" name="Group 5"/>
          <p:cNvGraphicFramePr>
            <a:graphicFrameLocks noGrp="1"/>
          </p:cNvGraphicFramePr>
          <p:nvPr/>
        </p:nvGraphicFramePr>
        <p:xfrm>
          <a:off x="4418013" y="3119437"/>
          <a:ext cx="4608512" cy="1383404"/>
        </p:xfrm>
        <a:graphic>
          <a:graphicData uri="http://schemas.openxmlformats.org/drawingml/2006/table">
            <a:tbl>
              <a:tblPr/>
              <a:tblGrid>
                <a:gridCol w="1373187"/>
                <a:gridCol w="2044700"/>
                <a:gridCol w="1190625"/>
              </a:tblGrid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 Name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Malaria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Ethiopia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6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 Cow Disease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U.K.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Ebola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Zaire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727" name="Rectangle 31"/>
          <p:cNvSpPr>
            <a:spLocks noChangeArrowheads="1"/>
          </p:cNvSpPr>
          <p:nvPr/>
        </p:nvSpPr>
        <p:spPr bwMode="auto">
          <a:xfrm>
            <a:off x="547688" y="3748277"/>
            <a:ext cx="2957512" cy="823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8" name="Rectangle 32"/>
          <p:cNvSpPr>
            <a:spLocks noChangeArrowheads="1"/>
          </p:cNvSpPr>
          <p:nvPr/>
        </p:nvSpPr>
        <p:spPr bwMode="auto">
          <a:xfrm>
            <a:off x="381000" y="1733550"/>
            <a:ext cx="15240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9" name="Rectangle 33"/>
          <p:cNvSpPr>
            <a:spLocks noChangeArrowheads="1"/>
          </p:cNvSpPr>
          <p:nvPr/>
        </p:nvSpPr>
        <p:spPr bwMode="auto">
          <a:xfrm>
            <a:off x="3200400" y="2266950"/>
            <a:ext cx="6096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0" name="Rectangle 34"/>
          <p:cNvSpPr>
            <a:spLocks noChangeArrowheads="1"/>
          </p:cNvSpPr>
          <p:nvPr/>
        </p:nvSpPr>
        <p:spPr bwMode="auto">
          <a:xfrm>
            <a:off x="5105400" y="2266950"/>
            <a:ext cx="5334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1" name="Text Box 35"/>
          <p:cNvSpPr txBox="1">
            <a:spLocks noChangeArrowheads="1"/>
          </p:cNvSpPr>
          <p:nvPr/>
        </p:nvSpPr>
        <p:spPr bwMode="auto">
          <a:xfrm>
            <a:off x="395288" y="3829240"/>
            <a:ext cx="30337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latin typeface="Tahoma" charset="0"/>
                <a:cs typeface="Arial" charset="0"/>
              </a:rPr>
              <a:t>Information </a:t>
            </a:r>
            <a:br>
              <a:rPr lang="en-US" sz="1800" dirty="0">
                <a:latin typeface="Tahoma" charset="0"/>
                <a:cs typeface="Arial" charset="0"/>
              </a:rPr>
            </a:br>
            <a:r>
              <a:rPr lang="en-US" sz="1800" dirty="0">
                <a:latin typeface="Tahoma" charset="0"/>
                <a:cs typeface="Arial" charset="0"/>
              </a:rPr>
              <a:t>Extraction System </a:t>
            </a:r>
          </a:p>
        </p:txBody>
      </p:sp>
      <p:sp>
        <p:nvSpPr>
          <p:cNvPr id="1437732" name="Rectangle 36"/>
          <p:cNvSpPr>
            <a:spLocks noChangeArrowheads="1"/>
          </p:cNvSpPr>
          <p:nvPr/>
        </p:nvSpPr>
        <p:spPr bwMode="auto">
          <a:xfrm>
            <a:off x="4379923" y="4229291"/>
            <a:ext cx="4764087" cy="3178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3" name="AutoShape 37"/>
          <p:cNvSpPr>
            <a:spLocks noChangeArrowheads="1"/>
          </p:cNvSpPr>
          <p:nvPr/>
        </p:nvSpPr>
        <p:spPr bwMode="auto">
          <a:xfrm>
            <a:off x="1971675" y="2999375"/>
            <a:ext cx="381000" cy="715565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34" name="AutoShape 38"/>
          <p:cNvSpPr>
            <a:spLocks noChangeArrowheads="1"/>
          </p:cNvSpPr>
          <p:nvPr/>
        </p:nvSpPr>
        <p:spPr bwMode="auto">
          <a:xfrm rot="-5400000">
            <a:off x="3810000" y="3924300"/>
            <a:ext cx="28575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105733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27" grpId="0" animBg="1"/>
      <p:bldP spid="1437728" grpId="0" animBg="1"/>
      <p:bldP spid="1437729" grpId="0" animBg="1"/>
      <p:bldP spid="1437730" grpId="0" animBg="1"/>
      <p:bldP spid="1437731" grpId="0"/>
      <p:bldP spid="1437732" grpId="0" animBg="1"/>
      <p:bldP spid="1437733" grpId="0" animBg="1"/>
      <p:bldP spid="14377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14400" y="150495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“We show that CBF-A and CBF-C interact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with each other to form a CBF-A-CBF-C complex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and that CBF-B does not interact with CBF-A or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CBF-C individually but that it associates with the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CBF-A-CBF-C complex.“</a:t>
            </a:r>
            <a:endParaRPr lang="en-US" b="0" dirty="0">
              <a:latin typeface="+mn-lt"/>
              <a:cs typeface="Arial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Relation Extraction: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Protein Interactions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1092204" y="3524439"/>
            <a:ext cx="6008689" cy="1333501"/>
            <a:chOff x="784" y="2832"/>
            <a:chExt cx="3785" cy="1120"/>
          </a:xfrm>
        </p:grpSpPr>
        <p:sp>
          <p:nvSpPr>
            <p:cNvPr id="95247" name="Text Box 5"/>
            <p:cNvSpPr txBox="1">
              <a:spLocks noChangeArrowheads="1"/>
            </p:cNvSpPr>
            <p:nvPr/>
          </p:nvSpPr>
          <p:spPr bwMode="auto">
            <a:xfrm>
              <a:off x="784" y="2900"/>
              <a:ext cx="378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CBF-A       </a:t>
              </a:r>
              <a:r>
                <a:rPr lang="de-DE" sz="1800" b="0">
                  <a:latin typeface="Verdana" charset="0"/>
                  <a:cs typeface="Arial" charset="0"/>
                </a:rPr>
                <a:t>        </a:t>
              </a:r>
              <a:r>
                <a:rPr lang="de-DE" b="0">
                  <a:latin typeface="Verdana" charset="0"/>
                  <a:cs typeface="Arial" charset="0"/>
                </a:rPr>
                <a:t>CBF-C</a:t>
              </a:r>
            </a:p>
            <a:p>
              <a:pPr eaLnBrk="1" hangingPunct="1"/>
              <a:endParaRPr lang="de-DE" b="0">
                <a:latin typeface="Verdana" charset="0"/>
                <a:cs typeface="Arial" charset="0"/>
              </a:endParaRPr>
            </a:p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CBF-B	     CBF-A-CBF-C complex</a:t>
              </a:r>
            </a:p>
          </p:txBody>
        </p:sp>
        <p:sp>
          <p:nvSpPr>
            <p:cNvPr id="95248" name="Line 6"/>
            <p:cNvSpPr>
              <a:spLocks noChangeShapeType="1"/>
            </p:cNvSpPr>
            <p:nvPr/>
          </p:nvSpPr>
          <p:spPr bwMode="auto">
            <a:xfrm>
              <a:off x="1488" y="3696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49" name="Text Box 7"/>
            <p:cNvSpPr txBox="1">
              <a:spLocks noChangeArrowheads="1"/>
            </p:cNvSpPr>
            <p:nvPr/>
          </p:nvSpPr>
          <p:spPr bwMode="auto">
            <a:xfrm>
              <a:off x="1555" y="2832"/>
              <a:ext cx="653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interact</a:t>
              </a:r>
            </a:p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complex</a:t>
              </a:r>
            </a:p>
          </p:txBody>
        </p:sp>
        <p:sp>
          <p:nvSpPr>
            <p:cNvPr id="95250" name="Text Box 8"/>
            <p:cNvSpPr txBox="1">
              <a:spLocks noChangeArrowheads="1"/>
            </p:cNvSpPr>
            <p:nvPr/>
          </p:nvSpPr>
          <p:spPr bwMode="auto">
            <a:xfrm>
              <a:off x="1479" y="3668"/>
              <a:ext cx="7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 dirty="0" err="1">
                  <a:latin typeface="Verdana" charset="0"/>
                  <a:cs typeface="Arial" charset="0"/>
                </a:rPr>
                <a:t>associates</a:t>
              </a:r>
              <a:endParaRPr lang="de-DE" sz="1600" b="0" dirty="0">
                <a:latin typeface="Verdana" charset="0"/>
                <a:cs typeface="Arial" charset="0"/>
              </a:endParaRPr>
            </a:p>
          </p:txBody>
        </p:sp>
        <p:sp>
          <p:nvSpPr>
            <p:cNvPr id="95251" name="Line 9"/>
            <p:cNvSpPr>
              <a:spLocks noChangeShapeType="1"/>
            </p:cNvSpPr>
            <p:nvPr/>
          </p:nvSpPr>
          <p:spPr bwMode="auto">
            <a:xfrm>
              <a:off x="1440" y="312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5238" name="AutoShape 11"/>
          <p:cNvSpPr>
            <a:spLocks noChangeArrowheads="1"/>
          </p:cNvSpPr>
          <p:nvPr/>
        </p:nvSpPr>
        <p:spPr bwMode="auto">
          <a:xfrm>
            <a:off x="914400" y="3105150"/>
            <a:ext cx="2819400" cy="22860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AutoShape 12"/>
          <p:cNvSpPr>
            <a:spLocks noChangeArrowheads="1"/>
          </p:cNvSpPr>
          <p:nvPr/>
        </p:nvSpPr>
        <p:spPr bwMode="auto">
          <a:xfrm>
            <a:off x="4191000" y="1981200"/>
            <a:ext cx="2743200" cy="28575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AutoShape 13"/>
          <p:cNvSpPr>
            <a:spLocks noChangeArrowheads="1"/>
          </p:cNvSpPr>
          <p:nvPr/>
        </p:nvSpPr>
        <p:spPr bwMode="auto">
          <a:xfrm>
            <a:off x="5638800" y="2343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AutoShape 14"/>
          <p:cNvSpPr>
            <a:spLocks noChangeArrowheads="1"/>
          </p:cNvSpPr>
          <p:nvPr/>
        </p:nvSpPr>
        <p:spPr bwMode="auto">
          <a:xfrm>
            <a:off x="2895600" y="1657350"/>
            <a:ext cx="838200" cy="2286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AutoShape 15"/>
          <p:cNvSpPr>
            <a:spLocks noChangeArrowheads="1"/>
          </p:cNvSpPr>
          <p:nvPr/>
        </p:nvSpPr>
        <p:spPr bwMode="auto">
          <a:xfrm>
            <a:off x="2057400" y="2343150"/>
            <a:ext cx="990600" cy="28575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AutoShape 16"/>
          <p:cNvSpPr>
            <a:spLocks noChangeArrowheads="1"/>
          </p:cNvSpPr>
          <p:nvPr/>
        </p:nvSpPr>
        <p:spPr bwMode="auto">
          <a:xfrm>
            <a:off x="4191000" y="1581150"/>
            <a:ext cx="838200" cy="30480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AutoShape 17"/>
          <p:cNvSpPr>
            <a:spLocks noChangeArrowheads="1"/>
          </p:cNvSpPr>
          <p:nvPr/>
        </p:nvSpPr>
        <p:spPr bwMode="auto">
          <a:xfrm>
            <a:off x="1600200" y="1962150"/>
            <a:ext cx="1371600" cy="30480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AutoShape 18"/>
          <p:cNvSpPr>
            <a:spLocks noChangeArrowheads="1"/>
          </p:cNvSpPr>
          <p:nvPr/>
        </p:nvSpPr>
        <p:spPr bwMode="auto">
          <a:xfrm>
            <a:off x="5029200" y="1581150"/>
            <a:ext cx="10668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AutoShape 19"/>
          <p:cNvSpPr>
            <a:spLocks noChangeArrowheads="1"/>
          </p:cNvSpPr>
          <p:nvPr/>
        </p:nvSpPr>
        <p:spPr bwMode="auto">
          <a:xfrm>
            <a:off x="3505200" y="2343150"/>
            <a:ext cx="15240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914400" y="2724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572000" y="2743200"/>
            <a:ext cx="12954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752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  <a:cs typeface="ＭＳ Ｐゴシック" charset="0"/>
              </a:rPr>
              <a:t>Binary Relation Association </a:t>
            </a:r>
            <a:r>
              <a:rPr lang="en-US" dirty="0">
                <a:ea typeface="ＭＳ Ｐゴシック" charset="0"/>
                <a:cs typeface="ＭＳ Ｐゴシック" charset="0"/>
              </a:rPr>
              <a:t>as Binary Classification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57201" y="1772602"/>
            <a:ext cx="854176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accent2"/>
                </a:solidFill>
              </a:rPr>
              <a:t>Christos Faloutsos</a:t>
            </a:r>
            <a:r>
              <a:rPr lang="en-US" sz="1800"/>
              <a:t> conferred with </a:t>
            </a:r>
            <a:r>
              <a:rPr lang="en-US" sz="1800">
                <a:solidFill>
                  <a:schemeClr val="accent2"/>
                </a:solidFill>
              </a:rPr>
              <a:t>Ted Senator</a:t>
            </a:r>
            <a:r>
              <a:rPr lang="en-US" sz="1800"/>
              <a:t>, the </a:t>
            </a:r>
            <a:r>
              <a:rPr lang="en-US" sz="1800">
                <a:solidFill>
                  <a:schemeClr val="hlink"/>
                </a:solidFill>
              </a:rPr>
              <a:t>KDD 2003 General Chair</a:t>
            </a:r>
            <a:r>
              <a:rPr lang="en-US" sz="1800"/>
              <a:t>.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065236" y="2572702"/>
            <a:ext cx="75280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Person-Role (</a:t>
            </a:r>
            <a:r>
              <a:rPr lang="en-US" sz="1800">
                <a:solidFill>
                  <a:schemeClr val="accent2"/>
                </a:solidFill>
              </a:rPr>
              <a:t>Christos Faloutsos</a:t>
            </a:r>
            <a:r>
              <a:rPr lang="en-US" sz="1800"/>
              <a:t>,  </a:t>
            </a:r>
            <a:r>
              <a:rPr lang="en-US" sz="1800">
                <a:solidFill>
                  <a:schemeClr val="hlink"/>
                </a:solidFill>
              </a:rPr>
              <a:t>KDD 2003 General Chair</a:t>
            </a:r>
            <a:r>
              <a:rPr lang="en-US" sz="1800"/>
              <a:t>)  </a:t>
            </a:r>
            <a:r>
              <a:rPr lang="en-US" sz="1800">
                <a:sym typeface="Wingdings" charset="0"/>
              </a:rPr>
              <a:t>  NO</a:t>
            </a:r>
            <a:endParaRPr lang="en-US" sz="1800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065238" y="3040618"/>
            <a:ext cx="7622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Person-Role (     </a:t>
            </a:r>
            <a:r>
              <a:rPr lang="en-US" sz="1800">
                <a:solidFill>
                  <a:schemeClr val="accent2"/>
                </a:solidFill>
              </a:rPr>
              <a:t>Ted Senator</a:t>
            </a:r>
            <a:r>
              <a:rPr lang="en-US" sz="1800"/>
              <a:t>,         </a:t>
            </a:r>
            <a:r>
              <a:rPr lang="en-US" sz="1800">
                <a:solidFill>
                  <a:schemeClr val="hlink"/>
                </a:solidFill>
              </a:rPr>
              <a:t>KDD 2003 General Chair</a:t>
            </a:r>
            <a:r>
              <a:rPr lang="en-US" sz="1800"/>
              <a:t>)  </a:t>
            </a:r>
            <a:r>
              <a:rPr lang="en-US" sz="1800">
                <a:sym typeface="Wingdings" charset="0"/>
              </a:rPr>
              <a:t>  YES</a:t>
            </a:r>
            <a:endParaRPr lang="en-US" sz="1800"/>
          </a:p>
        </p:txBody>
      </p:sp>
      <p:sp>
        <p:nvSpPr>
          <p:cNvPr id="100359" name="Text Box 12"/>
          <p:cNvSpPr txBox="1">
            <a:spLocks noChangeArrowheads="1"/>
          </p:cNvSpPr>
          <p:nvPr/>
        </p:nvSpPr>
        <p:spPr bwMode="auto">
          <a:xfrm>
            <a:off x="1066817" y="2076211"/>
            <a:ext cx="878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2"/>
                </a:solidFill>
              </a:rPr>
              <a:t>Person</a:t>
            </a:r>
          </a:p>
        </p:txBody>
      </p:sp>
      <p:sp>
        <p:nvSpPr>
          <p:cNvPr id="100360" name="Text Box 13"/>
          <p:cNvSpPr txBox="1">
            <a:spLocks noChangeArrowheads="1"/>
          </p:cNvSpPr>
          <p:nvPr/>
        </p:nvSpPr>
        <p:spPr bwMode="auto">
          <a:xfrm>
            <a:off x="4495802" y="2076211"/>
            <a:ext cx="878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2"/>
                </a:solidFill>
              </a:rPr>
              <a:t>Person</a:t>
            </a:r>
          </a:p>
        </p:txBody>
      </p:sp>
      <p:sp>
        <p:nvSpPr>
          <p:cNvPr id="100361" name="Text Box 14"/>
          <p:cNvSpPr txBox="1">
            <a:spLocks noChangeArrowheads="1"/>
          </p:cNvSpPr>
          <p:nvPr/>
        </p:nvSpPr>
        <p:spPr bwMode="auto">
          <a:xfrm>
            <a:off x="6781801" y="2076211"/>
            <a:ext cx="628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2"/>
                </a:solidFill>
              </a:rPr>
              <a:t>Role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497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coreference</a:t>
            </a:r>
            <a:br>
              <a:rPr lang="en-US" dirty="0" smtClean="0"/>
            </a:br>
            <a:r>
              <a:rPr lang="en-US" dirty="0" smtClean="0"/>
              <a:t>(both within and across documents)</a:t>
            </a:r>
            <a:endParaRPr lang="en-US" dirty="0"/>
          </a:p>
        </p:txBody>
      </p:sp>
      <p:sp>
        <p:nvSpPr>
          <p:cNvPr id="1425411" name="Rectangle 3"/>
          <p:cNvSpPr>
            <a:spLocks noChangeArrowheads="1"/>
          </p:cNvSpPr>
          <p:nvPr/>
        </p:nvSpPr>
        <p:spPr bwMode="auto">
          <a:xfrm>
            <a:off x="381000" y="1733740"/>
            <a:ext cx="8229600" cy="3293209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John Fitzgerald Kennedy was born at 83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Beals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Street in Brookline, Massachusetts on Tuesday, May 29, 1917, at 3:00 pm,[7] the second son of Joseph P. Kennedy, Sr., and Rose Fitzgerald; Rose, in turn, was the eldest child of John "Honey Fitz" Fitzgerald, a prominent Boston political figure who was the city's mayor and a three-term member of Congress. Kennedy lived in Brookline for ten years and attended Edward Devotion School, Noble and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Greenough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Lower School, and the Dexter School, through 4th grade. In 1927, the family moved to 5040 Independence Avenue in Riverdale, Bronx, New York City; two years later, they moved to 294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Pondfield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Road in Bronxville, New York, where Kennedy was a member of Scout Troop 2 (and was the first Boy Scout to become President).[8] Kennedy spent summers with his family at their home in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Hyannisport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, Massachusetts, and Christmas and Easter holidays with his family at their winter home in Palm Beach, Florida. For the 5th through 7th grade, Kennedy attended Riverdale Country School, a private school for boys. For 8th grade in September 1930, the 13-year old Kennedy attended Canterbury School in New Milford, Connecticut. </a:t>
            </a:r>
            <a:endParaRPr lang="en-US" altLang="zh-CN" sz="1700" b="0" i="1" dirty="0">
              <a:solidFill>
                <a:schemeClr val="tx2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104456" name="Rectangle 16"/>
          <p:cNvSpPr>
            <a:spLocks noChangeArrowheads="1"/>
          </p:cNvSpPr>
          <p:nvPr/>
        </p:nvSpPr>
        <p:spPr bwMode="auto">
          <a:xfrm>
            <a:off x="552450" y="503516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828800" y="1200151"/>
            <a:ext cx="7213600" cy="3148976"/>
            <a:chOff x="1828800" y="1200150"/>
            <a:chExt cx="7213600" cy="31489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6200" y="1200150"/>
              <a:ext cx="1346200" cy="161544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2438400" y="1581150"/>
              <a:ext cx="525780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36328"/>
            <a:stretch/>
          </p:blipFill>
          <p:spPr>
            <a:xfrm>
              <a:off x="7696200" y="2876550"/>
              <a:ext cx="1333500" cy="1472576"/>
            </a:xfrm>
            <a:prstGeom prst="rect">
              <a:avLst/>
            </a:prstGeom>
          </p:spPr>
        </p:pic>
        <p:cxnSp>
          <p:nvCxnSpPr>
            <p:cNvPr id="23" name="Straight Connector 22"/>
            <p:cNvCxnSpPr>
              <a:endCxn id="10" idx="1"/>
            </p:cNvCxnSpPr>
            <p:nvPr/>
          </p:nvCxnSpPr>
          <p:spPr bwMode="auto">
            <a:xfrm>
              <a:off x="4572000" y="2266950"/>
              <a:ext cx="3124200" cy="13458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1828800" y="1581150"/>
              <a:ext cx="5791200" cy="1981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648200" y="1581150"/>
              <a:ext cx="3048000" cy="2667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802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Accuracy of Information Extraction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62350"/>
            <a:ext cx="8534400" cy="971550"/>
          </a:xfrm>
        </p:spPr>
        <p:txBody>
          <a:bodyPr/>
          <a:lstStyle/>
          <a:p>
            <a:r>
              <a:rPr lang="en-US" dirty="0" smtClean="0"/>
              <a:t>Errors cascade (error in entity tag </a:t>
            </a:r>
            <a:r>
              <a:rPr lang="en-US" dirty="0" smtClean="0">
                <a:sym typeface="Wingdings" charset="0"/>
              </a:rPr>
              <a:t> error in relation extraction)</a:t>
            </a:r>
          </a:p>
          <a:p>
            <a:r>
              <a:rPr lang="en-US" dirty="0" smtClean="0">
                <a:sym typeface="Wingdings" charset="0"/>
              </a:rPr>
              <a:t>These are very rough, actually optimistic, numbers</a:t>
            </a:r>
          </a:p>
          <a:p>
            <a:pPr lvl="1"/>
            <a:r>
              <a:rPr lang="en-US" dirty="0" smtClean="0">
                <a:sym typeface="Wingdings" charset="0"/>
              </a:rPr>
              <a:t>Hold for well-established tasks, but lower for many specific/novel IE tasks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19654"/>
              </p:ext>
            </p:extLst>
          </p:nvPr>
        </p:nvGraphicFramePr>
        <p:xfrm>
          <a:off x="1447800" y="1504951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Information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Accuracy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Entities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90-98%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Attributes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60-70%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50-60%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181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History of IE, Related </a:t>
            </a:r>
            <a:r>
              <a:rPr lang="en-US" sz="1800" dirty="0"/>
              <a:t>F</a:t>
            </a:r>
            <a:r>
              <a:rPr lang="en-US" sz="1800" dirty="0" smtClean="0"/>
              <a:t>ields</a:t>
            </a:r>
            <a:endParaRPr lang="en-US" sz="1800" dirty="0"/>
          </a:p>
          <a:p>
            <a:r>
              <a:rPr lang="en-US" sz="1800" dirty="0"/>
              <a:t>Source </a:t>
            </a:r>
            <a:r>
              <a:rPr lang="en-US" sz="1800" dirty="0" smtClean="0"/>
              <a:t>Selection (which text?)</a:t>
            </a:r>
            <a:endParaRPr lang="en-US" sz="1800" dirty="0"/>
          </a:p>
          <a:p>
            <a:r>
              <a:rPr lang="en-US" sz="1800" dirty="0" smtClean="0"/>
              <a:t>Tokenization </a:t>
            </a:r>
            <a:r>
              <a:rPr lang="en-US" sz="1800" dirty="0"/>
              <a:t>and Normalization</a:t>
            </a:r>
          </a:p>
          <a:p>
            <a:r>
              <a:rPr lang="en-US" sz="1800" dirty="0" smtClean="0"/>
              <a:t>Named Entity Recognition </a:t>
            </a:r>
          </a:p>
          <a:p>
            <a:r>
              <a:rPr lang="en-US" sz="1800" dirty="0" smtClean="0"/>
              <a:t>Instance </a:t>
            </a:r>
            <a:r>
              <a:rPr lang="en-US" sz="1800" dirty="0"/>
              <a:t>Extraction</a:t>
            </a:r>
          </a:p>
          <a:p>
            <a:r>
              <a:rPr lang="en-US" sz="1800" dirty="0" smtClean="0"/>
              <a:t>Fact/Event </a:t>
            </a:r>
            <a:r>
              <a:rPr lang="en-US" sz="1800" dirty="0"/>
              <a:t>Extraction</a:t>
            </a:r>
          </a:p>
          <a:p>
            <a:r>
              <a:rPr lang="en-US" sz="1800" dirty="0" smtClean="0"/>
              <a:t>Ontological IE/Open IE</a:t>
            </a:r>
          </a:p>
          <a:p>
            <a:r>
              <a:rPr lang="en-US" sz="1800" dirty="0" smtClean="0"/>
              <a:t>Probably: multilingual extraction</a:t>
            </a:r>
            <a:endParaRPr lang="en-US" sz="1800" dirty="0"/>
          </a:p>
          <a:p>
            <a:r>
              <a:rPr lang="en-US" sz="1800" dirty="0" smtClean="0"/>
              <a:t>Some of your suggestions, which you will give in the practical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34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Seminar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You attend EITHER Thusdays (starting tomorrow) or Wednesdays (starting next week)</a:t>
            </a:r>
          </a:p>
          <a:p>
            <a:r>
              <a:rPr lang="de-DE" dirty="0" smtClean="0"/>
              <a:t>Survey: </a:t>
            </a:r>
            <a:r>
              <a:rPr lang="de-DE" dirty="0" smtClean="0"/>
              <a:t>PUT YOUR NAME ON THIS</a:t>
            </a:r>
          </a:p>
          <a:p>
            <a:r>
              <a:rPr lang="de-DE" dirty="0" smtClean="0"/>
              <a:t>Q</a:t>
            </a:r>
            <a:r>
              <a:rPr lang="de-DE" dirty="0" smtClean="0"/>
              <a:t>uiz/feedback: optionally *anonymous*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Also, don't forget the reading for next week! </a:t>
            </a:r>
          </a:p>
          <a:p>
            <a:r>
              <a:rPr lang="de-DE" dirty="0" smtClean="0"/>
              <a:t>Sarawagi: </a:t>
            </a:r>
            <a:r>
              <a:rPr lang="de-DE" dirty="0" smtClean="0"/>
              <a:t>Information Extraction. Introduction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</a:t>
            </a:r>
            <a:r>
              <a:rPr lang="de-DE" baseline="0" dirty="0" smtClean="0"/>
              <a:t> – Administravia - IV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Syllabus: updated dynamically on my web page (see also WS last year, but there will be some differences)</a:t>
            </a:r>
          </a:p>
          <a:p>
            <a:pPr lvl="1"/>
            <a:r>
              <a:rPr lang="en-US" sz="1600" dirty="0" smtClean="0"/>
              <a:t>Brief idea at end of this slide deck (if we finish, then today)</a:t>
            </a:r>
          </a:p>
          <a:p>
            <a:r>
              <a:rPr lang="en-US" sz="1800" dirty="0" smtClean="0"/>
              <a:t>List of </a:t>
            </a:r>
            <a:r>
              <a:rPr lang="en-US" sz="1800" dirty="0" err="1" smtClean="0"/>
              <a:t>Referatsthemen</a:t>
            </a:r>
            <a:endParaRPr lang="en-US" sz="1800" dirty="0" smtClean="0"/>
          </a:p>
          <a:p>
            <a:pPr lvl="1"/>
            <a:r>
              <a:rPr lang="en-US" sz="1600" dirty="0" smtClean="0"/>
              <a:t>This will be presented soon in the Seminar, probably in two weeks</a:t>
            </a:r>
          </a:p>
          <a:p>
            <a:r>
              <a:rPr lang="en-US" sz="1800" dirty="0" smtClean="0"/>
              <a:t>Literature: </a:t>
            </a:r>
          </a:p>
          <a:p>
            <a:pPr marL="6858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Required: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Sunita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Sarawagi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. Information Extraction. </a:t>
            </a:r>
            <a:r>
              <a:rPr lang="en-US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Foundations and Trends in Databases, 1(3):261–377, 2008.</a:t>
            </a:r>
            <a:r>
              <a:rPr lang="de-DE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 (good survey paper, somewhat brief)</a:t>
            </a:r>
            <a:endParaRPr lang="de-DE" sz="1600" dirty="0" smtClean="0">
              <a:effectLst/>
            </a:endParaRPr>
          </a:p>
          <a:p>
            <a:pPr lvl="2"/>
            <a:r>
              <a:rPr lang="en-US" sz="1600" b="1" dirty="0" smtClean="0"/>
              <a:t>Please read the introduction for next week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imes" charset="0"/>
              <a:buChar char="•"/>
              <a:tabLst/>
              <a:defRPr/>
            </a:pPr>
            <a:r>
              <a:rPr lang="en-US" sz="1600" dirty="0" smtClean="0"/>
              <a:t>Optional: 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Christopher D. Manning, Prabhakar Raghavan and Hinrich Schuetze, </a:t>
            </a:r>
            <a:r>
              <a:rPr lang="de-DE" sz="1600" i="1" dirty="0" smtClean="0">
                <a:solidFill>
                  <a:schemeClr val="tx1"/>
                </a:solidFill>
                <a:effectLst/>
              </a:rPr>
              <a:t>Introduction to Information Retrieval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, Cambridge University Press. 2008. (good information retrieval textbook,  preview copies available from the book website: http://nlp.stanford.edu/IR-book/)</a:t>
            </a:r>
            <a:endParaRPr lang="de-DE" sz="1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32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Questions?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D734-B240-FB4D-AF6E-6869FD66910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Information 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An introduction to the course</a:t>
            </a:r>
          </a:p>
          <a:p>
            <a:pPr lvl="1"/>
            <a:r>
              <a:rPr lang="de-DE" dirty="0" smtClean="0"/>
              <a:t>The topic "Information Extraction" means different things to different people</a:t>
            </a:r>
          </a:p>
          <a:p>
            <a:pPr lvl="1"/>
            <a:r>
              <a:rPr lang="de-DE" dirty="0" smtClean="0"/>
              <a:t>In this course we will look at several different perspectives</a:t>
            </a:r>
          </a:p>
          <a:p>
            <a:pPr lvl="1"/>
            <a:r>
              <a:rPr lang="de-DE" dirty="0" smtClean="0"/>
              <a:t>There is unfortunately no comprehensive textbook that includes all of these perspectives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My Biases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As you may have noticed by now: I am from the US (PhD in Computer Science from USC/ISI AI division) </a:t>
            </a:r>
          </a:p>
          <a:p>
            <a:r>
              <a:rPr lang="de-DE" dirty="0" smtClean="0"/>
              <a:t>I am on permanent staff here at CIS</a:t>
            </a:r>
          </a:p>
          <a:p>
            <a:r>
              <a:rPr lang="de-DE" dirty="0" smtClean="0"/>
              <a:t>I do research in the broad area of statistical NLP</a:t>
            </a:r>
          </a:p>
          <a:p>
            <a:r>
              <a:rPr lang="de-DE" dirty="0" smtClean="0"/>
              <a:t>I mostly work on </a:t>
            </a:r>
            <a:r>
              <a:rPr lang="de-DE" b="1" dirty="0" smtClean="0"/>
              <a:t>statistical machine translation</a:t>
            </a:r>
            <a:r>
              <a:rPr lang="de-DE" dirty="0" smtClean="0"/>
              <a:t>, and related structured prediction problems (e.g., treebank-based syntactic parsing, </a:t>
            </a:r>
            <a:r>
              <a:rPr lang="de-DE" dirty="0" smtClean="0"/>
              <a:t>generation using sequence (tagging) models; also</a:t>
            </a:r>
            <a:r>
              <a:rPr lang="de-DE" dirty="0" smtClean="0"/>
              <a:t> </a:t>
            </a:r>
            <a:r>
              <a:rPr lang="de-DE" dirty="0" smtClean="0"/>
              <a:t>cross-language information </a:t>
            </a:r>
            <a:r>
              <a:rPr lang="de-DE" dirty="0" smtClean="0"/>
              <a:t>retrieval)</a:t>
            </a:r>
            <a:endParaRPr lang="de-DE" dirty="0"/>
          </a:p>
          <a:p>
            <a:r>
              <a:rPr lang="de-DE" dirty="0" smtClean="0"/>
              <a:t>With respect to </a:t>
            </a:r>
            <a:r>
              <a:rPr lang="de-DE" b="1" dirty="0" smtClean="0"/>
              <a:t>rule-based </a:t>
            </a:r>
            <a:r>
              <a:rPr lang="de-DE" b="1" dirty="0" smtClean="0"/>
              <a:t>NLP</a:t>
            </a:r>
            <a:r>
              <a:rPr lang="de-DE" dirty="0" smtClean="0"/>
              <a:t>, </a:t>
            </a:r>
            <a:r>
              <a:rPr lang="de-DE" dirty="0" smtClean="0"/>
              <a:t>I'll try to be as fair as (humanly) possible, I do use these techniques sometimes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Outline for today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</a:p>
          <a:p>
            <a:pPr lvl="1"/>
            <a:r>
              <a:rPr lang="de-DE" dirty="0" smtClean="0"/>
              <a:t>Problems requiring information extraction</a:t>
            </a:r>
          </a:p>
          <a:p>
            <a:pPr lvl="1"/>
            <a:r>
              <a:rPr lang="de-DE" dirty="0" smtClean="0"/>
              <a:t>Basic idea of the output</a:t>
            </a:r>
          </a:p>
          <a:p>
            <a:r>
              <a:rPr lang="de-DE" dirty="0" smtClean="0"/>
              <a:t>Abstract idea of the core of an information extraction pipeline</a:t>
            </a:r>
          </a:p>
          <a:p>
            <a:r>
              <a:rPr lang="de-DE" dirty="0" smtClean="0"/>
              <a:t>Course topics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NLP-class.potx</Template>
  <TotalTime>0</TotalTime>
  <Words>2669</Words>
  <Application>Microsoft Office PowerPoint</Application>
  <PresentationFormat>On-screen Show (16:9)</PresentationFormat>
  <Paragraphs>487</Paragraphs>
  <Slides>48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NLP-class</vt:lpstr>
      <vt:lpstr>Office Theme</vt:lpstr>
      <vt:lpstr>1_NLP-class</vt:lpstr>
      <vt:lpstr>Information Extraction</vt:lpstr>
      <vt:lpstr>Information Extraction – Administravia - I</vt:lpstr>
      <vt:lpstr>Information Extraction – Administravia - II</vt:lpstr>
      <vt:lpstr>Information Extraction - Administravia - III</vt:lpstr>
      <vt:lpstr>Information Extraction – Administravia - IV</vt:lpstr>
      <vt:lpstr>PowerPoint Presentation</vt:lpstr>
      <vt:lpstr>Information Extraction</vt:lpstr>
      <vt:lpstr>My Biases</vt:lpstr>
      <vt:lpstr>Outline for today</vt:lpstr>
      <vt:lpstr>A problem</vt:lpstr>
      <vt:lpstr>PowerPoint Presentation</vt:lpstr>
      <vt:lpstr>A solution</vt:lpstr>
      <vt:lpstr>PowerPoint Presentation</vt:lpstr>
      <vt:lpstr>Extracting Job Openings from the Web </vt:lpstr>
      <vt:lpstr>Another Problem</vt:lpstr>
      <vt:lpstr>Often structured information in text</vt:lpstr>
      <vt:lpstr>PowerPoint Presentation</vt:lpstr>
      <vt:lpstr>Definition of IE</vt:lpstr>
      <vt:lpstr>Motivating Examples</vt:lpstr>
      <vt:lpstr>Motivating Examples</vt:lpstr>
      <vt:lpstr>Motivating Examples</vt:lpstr>
      <vt:lpstr>Motivating Examples</vt:lpstr>
      <vt:lpstr>Information Extraction</vt:lpstr>
      <vt:lpstr>Information Extraction</vt:lpstr>
      <vt:lpstr>Information Extraction?</vt:lpstr>
      <vt:lpstr>Information Extraction?</vt:lpstr>
      <vt:lpstr>Information Extraction?</vt:lpstr>
      <vt:lpstr>Information extraction</vt:lpstr>
      <vt:lpstr>Not all documents are  created equal…</vt:lpstr>
      <vt:lpstr>Natural Text:  MEDLINE  Journal Abstracts</vt:lpstr>
      <vt:lpstr>Partially Structured:   Seminar Announcements</vt:lpstr>
      <vt:lpstr>Highly Structured:   Zagat’s Reviews</vt:lpstr>
      <vt:lpstr>Information extraction pipeline</vt:lpstr>
      <vt:lpstr>The Full Task of Information Extraction</vt:lpstr>
      <vt:lpstr>An Even Broader View</vt:lpstr>
      <vt:lpstr>Landscape of IE Tasks: Document Formatting</vt:lpstr>
      <vt:lpstr>Landscape of IE Tasks Intended Breadth of Coverage</vt:lpstr>
      <vt:lpstr>Landscape of IE Tasks : Complexity of entities/relations</vt:lpstr>
      <vt:lpstr>Landscape of IE Tasks: Arity of relation</vt:lpstr>
      <vt:lpstr>Association task = Relation Extraction</vt:lpstr>
      <vt:lpstr>Relation Extraction: Disease Outbreaks</vt:lpstr>
      <vt:lpstr>Relation Extraction: Protein Interactions</vt:lpstr>
      <vt:lpstr>Binary Relation Association as Binary Classification</vt:lpstr>
      <vt:lpstr>Resolving coreference (both within and across documents)</vt:lpstr>
      <vt:lpstr>Rough Accuracy of Information Extraction</vt:lpstr>
      <vt:lpstr>What we will cover in this class (briefly)</vt:lpstr>
      <vt:lpstr>Seminar</vt:lpstr>
      <vt:lpstr>PowerPoint Presentation</vt:lpstr>
    </vt:vector>
  </TitlesOfParts>
  <Company>LMU Munich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Introduction</dc:title>
  <dc:creator>Alexander Fraser</dc:creator>
  <cp:lastModifiedBy>alex</cp:lastModifiedBy>
  <cp:revision>242</cp:revision>
  <cp:lastPrinted>2011-10-24T03:34:11Z</cp:lastPrinted>
  <dcterms:created xsi:type="dcterms:W3CDTF">2010-04-19T15:31:24Z</dcterms:created>
  <dcterms:modified xsi:type="dcterms:W3CDTF">2014-10-08T12:46:18Z</dcterms:modified>
</cp:coreProperties>
</file>